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5" r:id="rId1"/>
  </p:sldMasterIdLst>
  <p:notesMasterIdLst>
    <p:notesMasterId r:id="rId46"/>
  </p:notesMasterIdLst>
  <p:sldIdLst>
    <p:sldId id="256" r:id="rId2"/>
    <p:sldId id="323" r:id="rId3"/>
    <p:sldId id="438" r:id="rId4"/>
    <p:sldId id="340" r:id="rId5"/>
    <p:sldId id="443" r:id="rId6"/>
    <p:sldId id="475" r:id="rId7"/>
    <p:sldId id="474" r:id="rId8"/>
    <p:sldId id="446" r:id="rId9"/>
    <p:sldId id="476" r:id="rId10"/>
    <p:sldId id="469" r:id="rId11"/>
    <p:sldId id="480" r:id="rId12"/>
    <p:sldId id="479" r:id="rId13"/>
    <p:sldId id="477" r:id="rId14"/>
    <p:sldId id="478" r:id="rId15"/>
    <p:sldId id="470" r:id="rId16"/>
    <p:sldId id="484" r:id="rId17"/>
    <p:sldId id="483" r:id="rId18"/>
    <p:sldId id="482" r:id="rId19"/>
    <p:sldId id="481" r:id="rId20"/>
    <p:sldId id="471" r:id="rId21"/>
    <p:sldId id="487" r:id="rId22"/>
    <p:sldId id="461" r:id="rId23"/>
    <p:sldId id="486" r:id="rId24"/>
    <p:sldId id="485" r:id="rId25"/>
    <p:sldId id="472" r:id="rId26"/>
    <p:sldId id="490" r:id="rId27"/>
    <p:sldId id="466" r:id="rId28"/>
    <p:sldId id="489" r:id="rId29"/>
    <p:sldId id="488"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Lst>
  <p:sldSz cx="9144000" cy="6858000" type="screen4x3"/>
  <p:notesSz cx="6858000" cy="9144000"/>
  <p:embeddedFontLst>
    <p:embeddedFont>
      <p:font typeface="Arial Black" panose="020B0604020202020204" pitchFamily="34" charset="0"/>
      <p:regular r:id="rId47"/>
    </p:embeddedFont>
    <p:embeddedFont>
      <p:font typeface="Helvetica Neue" panose="02000503000000020004" pitchFamily="2" charset="0"/>
      <p:regular r:id="rId48"/>
      <p:bold r:id="rId49"/>
      <p:italic r:id="rId50"/>
      <p:boldItalic r:id="rId51"/>
    </p:embeddedFont>
    <p:embeddedFont>
      <p:font typeface="Tahoma" panose="020B0604030504040204" pitchFamily="34" charset="0"/>
      <p:regular r:id="rId52"/>
      <p:bold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snapToObjects="1">
      <p:cViewPr varScale="1">
        <p:scale>
          <a:sx n="106" d="100"/>
          <a:sy n="106" d="100"/>
        </p:scale>
        <p:origin x="18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wrap="square"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2400" b="0" i="0" u="none" strike="noStrike" cap="none">
                <a:solidFill>
                  <a:schemeClr val="dk1"/>
                </a:solidFill>
                <a:latin typeface="Arial"/>
                <a:ea typeface="Arial"/>
                <a:cs typeface="Arial"/>
                <a:sym typeface="Arial"/>
              </a:defRPr>
            </a:lvl5pPr>
            <a:lvl6pPr marL="2286000" marR="0" lvl="5" indent="0" algn="l" rtl="0">
              <a:spcBef>
                <a:spcPts val="0"/>
              </a:spcBef>
              <a:buNone/>
              <a:defRPr sz="2400" b="0" i="0" u="none" strike="noStrike" cap="none">
                <a:solidFill>
                  <a:schemeClr val="dk1"/>
                </a:solidFill>
                <a:latin typeface="Arial"/>
                <a:ea typeface="Arial"/>
                <a:cs typeface="Arial"/>
                <a:sym typeface="Arial"/>
              </a:defRPr>
            </a:lvl6pPr>
            <a:lvl7pPr marL="2743200" marR="0" lvl="6" indent="0" algn="l" rtl="0">
              <a:spcBef>
                <a:spcPts val="0"/>
              </a:spcBef>
              <a:buNone/>
              <a:defRPr sz="2400" b="0" i="0" u="none" strike="noStrike" cap="none">
                <a:solidFill>
                  <a:schemeClr val="dk1"/>
                </a:solidFill>
                <a:latin typeface="Arial"/>
                <a:ea typeface="Arial"/>
                <a:cs typeface="Arial"/>
                <a:sym typeface="Arial"/>
              </a:defRPr>
            </a:lvl7pPr>
            <a:lvl8pPr marL="3200400" marR="0" lvl="7" indent="0" algn="l" rtl="0">
              <a:spcBef>
                <a:spcPts val="0"/>
              </a:spcBef>
              <a:buNone/>
              <a:defRPr sz="2400" b="0" i="0" u="none" strike="noStrike" cap="none">
                <a:solidFill>
                  <a:schemeClr val="dk1"/>
                </a:solidFill>
                <a:latin typeface="Arial"/>
                <a:ea typeface="Arial"/>
                <a:cs typeface="Arial"/>
                <a:sym typeface="Arial"/>
              </a:defRPr>
            </a:lvl8pPr>
            <a:lvl9pPr marL="3657600" marR="0" lvl="8" indent="0" algn="l" rtl="0">
              <a:spcBef>
                <a:spcPts val="0"/>
              </a:spcBef>
              <a:buNone/>
              <a:defRPr sz="24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wrap="square"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2400" b="0" i="0" u="none" strike="noStrike" cap="none">
                <a:solidFill>
                  <a:schemeClr val="dk1"/>
                </a:solidFill>
                <a:latin typeface="Arial"/>
                <a:ea typeface="Arial"/>
                <a:cs typeface="Arial"/>
                <a:sym typeface="Arial"/>
              </a:defRPr>
            </a:lvl5pPr>
            <a:lvl6pPr marL="2286000" marR="0" lvl="5" indent="0" algn="l" rtl="0">
              <a:spcBef>
                <a:spcPts val="0"/>
              </a:spcBef>
              <a:buNone/>
              <a:defRPr sz="2400" b="0" i="0" u="none" strike="noStrike" cap="none">
                <a:solidFill>
                  <a:schemeClr val="dk1"/>
                </a:solidFill>
                <a:latin typeface="Arial"/>
                <a:ea typeface="Arial"/>
                <a:cs typeface="Arial"/>
                <a:sym typeface="Arial"/>
              </a:defRPr>
            </a:lvl6pPr>
            <a:lvl7pPr marL="2743200" marR="0" lvl="6" indent="0" algn="l" rtl="0">
              <a:spcBef>
                <a:spcPts val="0"/>
              </a:spcBef>
              <a:buNone/>
              <a:defRPr sz="2400" b="0" i="0" u="none" strike="noStrike" cap="none">
                <a:solidFill>
                  <a:schemeClr val="dk1"/>
                </a:solidFill>
                <a:latin typeface="Arial"/>
                <a:ea typeface="Arial"/>
                <a:cs typeface="Arial"/>
                <a:sym typeface="Arial"/>
              </a:defRPr>
            </a:lvl7pPr>
            <a:lvl8pPr marL="3200400" marR="0" lvl="7" indent="0" algn="l" rtl="0">
              <a:spcBef>
                <a:spcPts val="0"/>
              </a:spcBef>
              <a:buNone/>
              <a:defRPr sz="2400" b="0" i="0" u="none" strike="noStrike" cap="none">
                <a:solidFill>
                  <a:schemeClr val="dk1"/>
                </a:solidFill>
                <a:latin typeface="Arial"/>
                <a:ea typeface="Arial"/>
                <a:cs typeface="Arial"/>
                <a:sym typeface="Arial"/>
              </a:defRPr>
            </a:lvl8pPr>
            <a:lvl9pPr marL="3657600" marR="0" lvl="8" indent="0" algn="l" rtl="0">
              <a:spcBef>
                <a:spcPts val="0"/>
              </a:spcBef>
              <a:buNone/>
              <a:defRPr sz="24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marL="0" marR="0" lvl="0" indent="0" algn="l" rtl="0">
              <a:spcBef>
                <a:spcPts val="0"/>
              </a:spcBef>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wrap="square"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2400" b="0" i="0" u="none" strike="noStrike" cap="none">
                <a:solidFill>
                  <a:schemeClr val="dk1"/>
                </a:solidFill>
                <a:latin typeface="Arial"/>
                <a:ea typeface="Arial"/>
                <a:cs typeface="Arial"/>
                <a:sym typeface="Arial"/>
              </a:defRPr>
            </a:lvl5pPr>
            <a:lvl6pPr marL="2286000" marR="0" lvl="5" indent="0" algn="l" rtl="0">
              <a:spcBef>
                <a:spcPts val="0"/>
              </a:spcBef>
              <a:buNone/>
              <a:defRPr sz="2400" b="0" i="0" u="none" strike="noStrike" cap="none">
                <a:solidFill>
                  <a:schemeClr val="dk1"/>
                </a:solidFill>
                <a:latin typeface="Arial"/>
                <a:ea typeface="Arial"/>
                <a:cs typeface="Arial"/>
                <a:sym typeface="Arial"/>
              </a:defRPr>
            </a:lvl6pPr>
            <a:lvl7pPr marL="2743200" marR="0" lvl="6" indent="0" algn="l" rtl="0">
              <a:spcBef>
                <a:spcPts val="0"/>
              </a:spcBef>
              <a:buNone/>
              <a:defRPr sz="2400" b="0" i="0" u="none" strike="noStrike" cap="none">
                <a:solidFill>
                  <a:schemeClr val="dk1"/>
                </a:solidFill>
                <a:latin typeface="Arial"/>
                <a:ea typeface="Arial"/>
                <a:cs typeface="Arial"/>
                <a:sym typeface="Arial"/>
              </a:defRPr>
            </a:lvl7pPr>
            <a:lvl8pPr marL="3200400" marR="0" lvl="7" indent="0" algn="l" rtl="0">
              <a:spcBef>
                <a:spcPts val="0"/>
              </a:spcBef>
              <a:buNone/>
              <a:defRPr sz="2400" b="0" i="0" u="none" strike="noStrike" cap="none">
                <a:solidFill>
                  <a:schemeClr val="dk1"/>
                </a:solidFill>
                <a:latin typeface="Arial"/>
                <a:ea typeface="Arial"/>
                <a:cs typeface="Arial"/>
                <a:sym typeface="Arial"/>
              </a:defRPr>
            </a:lvl8pPr>
            <a:lvl9pPr marL="3657600" marR="0" lvl="8" indent="0" algn="l" rtl="0">
              <a:spcBef>
                <a:spcPts val="0"/>
              </a:spcBef>
              <a:buNone/>
              <a:defRPr sz="24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27" name="Shape 127"/>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Shape 563"/>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564" name="Shape 5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rgbClr val="000000"/>
                </a:solidFill>
                <a:latin typeface="Arial"/>
                <a:ea typeface="Arial"/>
                <a:cs typeface="Arial"/>
                <a:sym typeface="Arial"/>
              </a:rPr>
              <a:t>39</a:t>
            </a:fld>
            <a:endParaRPr lang="en-US" sz="1200">
              <a:solidFill>
                <a:srgbClr val="000000"/>
              </a:solidFill>
              <a:latin typeface="Arial"/>
              <a:ea typeface="Arial"/>
              <a:cs typeface="Arial"/>
              <a:sym typeface="Arial"/>
            </a:endParaRPr>
          </a:p>
        </p:txBody>
      </p:sp>
      <p:sp>
        <p:nvSpPr>
          <p:cNvPr id="593" name="Shape 593"/>
          <p:cNvSpPr>
            <a:spLocks noGrp="1" noRot="1" noChangeAspect="1"/>
          </p:cNvSpPr>
          <p:nvPr>
            <p:ph type="sldImg" idx="2"/>
          </p:nvPr>
        </p:nvSpPr>
        <p:spPr>
          <a:xfrm>
            <a:off x="1144588" y="685800"/>
            <a:ext cx="4570412"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94" name="Shape 594"/>
          <p:cNvSpPr txBox="1">
            <a:spLocks noGrp="1"/>
          </p:cNvSpPr>
          <p:nvPr>
            <p:ph type="body" idx="1"/>
          </p:nvPr>
        </p:nvSpPr>
        <p:spPr>
          <a:xfrm>
            <a:off x="913804" y="4343703"/>
            <a:ext cx="5030391" cy="411389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New Roman"/>
                <a:ea typeface="Times New Roman"/>
                <a:cs typeface="Times New Roman"/>
                <a:sym typeface="Times New Roman"/>
              </a:rPr>
              <a:t>One the fitness has been assigned, pairs of chromosomes representing heat exchanger designs can be chosen for mating.</a:t>
            </a:r>
          </a:p>
          <a:p>
            <a:pPr marL="0" marR="0" lvl="0" indent="0" algn="l" rtl="0">
              <a:spcBef>
                <a:spcPts val="0"/>
              </a:spcBef>
              <a:buSzPct val="25000"/>
              <a:buNone/>
            </a:pPr>
            <a:endParaRPr sz="12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buSzPct val="25000"/>
              <a:buNone/>
            </a:pPr>
            <a:r>
              <a:rPr lang="en-US" sz="1200" b="0" i="0" u="none" strike="noStrike" cap="none">
                <a:solidFill>
                  <a:schemeClr val="dk1"/>
                </a:solidFill>
                <a:latin typeface="Times New Roman"/>
                <a:ea typeface="Times New Roman"/>
                <a:cs typeface="Times New Roman"/>
                <a:sym typeface="Times New Roman"/>
              </a:rPr>
              <a:t>The higher the fitness, the greater the probability of the design being selected. Consequently, some of the weaker population members do not mate at all, whilst superior ones are chosen many times.</a:t>
            </a:r>
          </a:p>
          <a:p>
            <a:pPr marL="0" marR="0" lvl="0" indent="0" algn="l" rtl="0">
              <a:spcBef>
                <a:spcPts val="0"/>
              </a:spcBef>
              <a:buSzPct val="25000"/>
              <a:buNone/>
            </a:pPr>
            <a:endParaRPr sz="12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buSzPct val="25000"/>
              <a:buNone/>
            </a:pPr>
            <a:r>
              <a:rPr lang="en-US" sz="1200" b="0" i="0" u="none" strike="noStrike" cap="none">
                <a:solidFill>
                  <a:schemeClr val="dk1"/>
                </a:solidFill>
                <a:latin typeface="Times New Roman"/>
                <a:ea typeface="Times New Roman"/>
                <a:cs typeface="Times New Roman"/>
                <a:sym typeface="Times New Roman"/>
              </a:rPr>
              <a:t>It is even statistically possible for a member to be chosen to mate with itself. This has no advantage, as the offspring will be identical to the parent.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Shape 609"/>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610" name="Shape 6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Shape 631"/>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Arial"/>
                <a:ea typeface="Arial"/>
                <a:cs typeface="Arial"/>
                <a:sym typeface="Arial"/>
              </a:rPr>
              <a:t>41</a:t>
            </a:fld>
            <a:endParaRPr lang="en-US" sz="1200">
              <a:solidFill>
                <a:schemeClr val="dk1"/>
              </a:solidFill>
              <a:latin typeface="Arial"/>
              <a:ea typeface="Arial"/>
              <a:cs typeface="Arial"/>
              <a:sym typeface="Arial"/>
            </a:endParaRPr>
          </a:p>
        </p:txBody>
      </p:sp>
      <p:sp>
        <p:nvSpPr>
          <p:cNvPr id="632" name="Shape 632"/>
          <p:cNvSpPr>
            <a:spLocks noGrp="1" noRot="1" noChangeAspect="1"/>
          </p:cNvSpPr>
          <p:nvPr>
            <p:ph type="sldImg" idx="2"/>
          </p:nvPr>
        </p:nvSpPr>
        <p:spPr>
          <a:xfrm>
            <a:off x="1144588" y="685800"/>
            <a:ext cx="4570412"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3" name="Shape 633"/>
          <p:cNvSpPr txBox="1">
            <a:spLocks noGrp="1"/>
          </p:cNvSpPr>
          <p:nvPr>
            <p:ph type="body" idx="1"/>
          </p:nvPr>
        </p:nvSpPr>
        <p:spPr>
          <a:xfrm>
            <a:off x="913804" y="4343703"/>
            <a:ext cx="5030391" cy="411389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New Roman"/>
                <a:ea typeface="Times New Roman"/>
                <a:cs typeface="Times New Roman"/>
                <a:sym typeface="Times New Roman"/>
              </a:rPr>
              <a:t>Summary of the previous steps to the model.</a:t>
            </a:r>
          </a:p>
          <a:p>
            <a:pPr marL="0" marR="0" lvl="0" indent="0" algn="l" rtl="0">
              <a:spcBef>
                <a:spcPts val="0"/>
              </a:spcBef>
              <a:buSzPct val="25000"/>
              <a:buNone/>
            </a:pPr>
            <a:endParaRPr sz="12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buSzPct val="25000"/>
              <a:buNone/>
            </a:pPr>
            <a:r>
              <a:rPr lang="en-US" sz="1200" b="0" i="0" u="none" strike="noStrike" cap="none">
                <a:solidFill>
                  <a:schemeClr val="dk1"/>
                </a:solidFill>
                <a:latin typeface="Times New Roman"/>
                <a:ea typeface="Times New Roman"/>
                <a:cs typeface="Times New Roman"/>
                <a:sym typeface="Times New Roman"/>
              </a:rPr>
              <a:t>Populations are continuously produced, going round the outer loop of this diagram, until the desired amount of optimisation has been achieved.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Shape 6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8" name="Shape 658"/>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659" name="Shape 659"/>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Arial"/>
                <a:ea typeface="Arial"/>
                <a:cs typeface="Arial"/>
                <a:sym typeface="Arial"/>
              </a:rPr>
              <a:t>42</a:t>
            </a:fld>
            <a:endParaRPr lang="en-US" sz="1200">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Shape 6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71" name="Shape 671"/>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171450" marR="0" lvl="0" indent="-171450" algn="l" rtl="0">
              <a:spcBef>
                <a:spcPts val="0"/>
              </a:spcBef>
              <a:buClr>
                <a:schemeClr val="dk1"/>
              </a:buClr>
              <a:buSzPct val="100000"/>
              <a:buFont typeface="Arial"/>
              <a:buChar char="•"/>
            </a:pPr>
            <a:r>
              <a:rPr lang="en-US" sz="1200" b="1" i="0" u="none" strike="noStrike" cap="none">
                <a:solidFill>
                  <a:schemeClr val="dk1"/>
                </a:solidFill>
                <a:latin typeface="Calibri"/>
                <a:ea typeface="Calibri"/>
                <a:cs typeface="Calibri"/>
                <a:sym typeface="Calibri"/>
              </a:rPr>
              <a:t>Local beam search with k = 1 is hill-climbing search. </a:t>
            </a:r>
          </a:p>
          <a:p>
            <a:pPr marL="171450" marR="0" lvl="0" indent="-171450" algn="l" rtl="0">
              <a:spcBef>
                <a:spcPts val="0"/>
              </a:spcBef>
              <a:buClr>
                <a:schemeClr val="dk1"/>
              </a:buClr>
              <a:buSzPct val="100000"/>
              <a:buFont typeface="Arial"/>
              <a:buNone/>
            </a:pPr>
            <a:endParaRPr sz="1200" b="1" i="0" u="none" strike="noStrike" cap="none">
              <a:solidFill>
                <a:schemeClr val="dk1"/>
              </a:solidFill>
              <a:latin typeface="Calibri"/>
              <a:ea typeface="Calibri"/>
              <a:cs typeface="Calibri"/>
              <a:sym typeface="Calibri"/>
            </a:endParaRPr>
          </a:p>
          <a:p>
            <a:pPr marL="171450" marR="0" lvl="0" indent="-171450" algn="l" rtl="0">
              <a:spcBef>
                <a:spcPts val="0"/>
              </a:spcBef>
              <a:buClr>
                <a:schemeClr val="dk1"/>
              </a:buClr>
              <a:buSzPct val="100000"/>
              <a:buFont typeface="Arial"/>
              <a:buChar char="•"/>
            </a:pPr>
            <a:r>
              <a:rPr lang="en-US" sz="1200" b="1" i="0" u="none" strike="noStrike" cap="none">
                <a:solidFill>
                  <a:schemeClr val="dk1"/>
                </a:solidFill>
                <a:latin typeface="Calibri"/>
                <a:ea typeface="Calibri"/>
                <a:cs typeface="Calibri"/>
                <a:sym typeface="Calibri"/>
              </a:rPr>
              <a:t>Local beam search with one initial state and no limit on the number of states retained, resembles breadth-first search in that it adds one complete layer of nodes before adding the next layer. Starting from one state, the algorithm would be essentially identical to breadth-first search except that each layer is generated all at once. </a:t>
            </a:r>
          </a:p>
          <a:p>
            <a:pPr marL="171450" marR="0" lvl="0" indent="-171450" algn="l" rtl="0">
              <a:spcBef>
                <a:spcPts val="0"/>
              </a:spcBef>
              <a:buClr>
                <a:schemeClr val="dk1"/>
              </a:buClr>
              <a:buSzPct val="100000"/>
              <a:buFont typeface="Arial"/>
              <a:buNone/>
            </a:pPr>
            <a:endParaRPr sz="1200" b="1" i="0" u="none" strike="noStrike" cap="none">
              <a:solidFill>
                <a:schemeClr val="dk1"/>
              </a:solidFill>
              <a:latin typeface="Calibri"/>
              <a:ea typeface="Calibri"/>
              <a:cs typeface="Calibri"/>
              <a:sym typeface="Calibri"/>
            </a:endParaRPr>
          </a:p>
          <a:p>
            <a:pPr marL="171450" marR="0" lvl="0" indent="-171450" algn="l" rtl="0">
              <a:spcBef>
                <a:spcPts val="0"/>
              </a:spcBef>
              <a:buClr>
                <a:schemeClr val="dk1"/>
              </a:buClr>
              <a:buSzPct val="100000"/>
              <a:buFont typeface="Arial"/>
              <a:buChar char="•"/>
            </a:pPr>
            <a:r>
              <a:rPr lang="en-US" sz="1200" b="1" i="0" u="none" strike="noStrike" cap="none">
                <a:solidFill>
                  <a:schemeClr val="dk1"/>
                </a:solidFill>
                <a:latin typeface="Calibri"/>
                <a:ea typeface="Calibri"/>
                <a:cs typeface="Calibri"/>
                <a:sym typeface="Calibri"/>
              </a:rPr>
              <a:t>Simulated annealing with T = 0 at all times: ignoring the fact that the termination step would be triggered immediately, the search would be identical to first-choice hill climb- ing because every downward successor would be rejected with probability 1. (Exercise may be modified in future printings.) </a:t>
            </a:r>
          </a:p>
          <a:p>
            <a:pPr marL="171450" marR="0" lvl="0" indent="-171450" algn="l" rtl="0">
              <a:spcBef>
                <a:spcPts val="0"/>
              </a:spcBef>
              <a:buClr>
                <a:schemeClr val="dk1"/>
              </a:buClr>
              <a:buSzPct val="100000"/>
              <a:buFont typeface="Arial"/>
              <a:buNone/>
            </a:pPr>
            <a:endParaRPr sz="1200" b="1" i="0" u="none" strike="noStrike" cap="none">
              <a:solidFill>
                <a:schemeClr val="dk1"/>
              </a:solidFill>
              <a:latin typeface="Calibri"/>
              <a:ea typeface="Calibri"/>
              <a:cs typeface="Calibri"/>
              <a:sym typeface="Calibri"/>
            </a:endParaRPr>
          </a:p>
          <a:p>
            <a:pPr marL="171450" marR="0" lvl="0" indent="-171450" algn="l" rtl="0">
              <a:spcBef>
                <a:spcPts val="0"/>
              </a:spcBef>
              <a:buClr>
                <a:schemeClr val="dk1"/>
              </a:buClr>
              <a:buSzPct val="100000"/>
              <a:buFont typeface="Arial"/>
              <a:buChar char="•"/>
            </a:pPr>
            <a:r>
              <a:rPr lang="en-US" sz="1200" b="1" i="0" u="none" strike="noStrike" cap="none">
                <a:solidFill>
                  <a:schemeClr val="dk1"/>
                </a:solidFill>
                <a:latin typeface="Calibri"/>
                <a:ea typeface="Calibri"/>
                <a:cs typeface="Calibri"/>
                <a:sym typeface="Calibri"/>
              </a:rPr>
              <a:t>Simulated annealing with T = ∞ at all times is a random-walk search: it always accepts a new state. </a:t>
            </a:r>
          </a:p>
          <a:p>
            <a:pPr marL="171450" marR="0" lvl="0" indent="-171450" algn="l" rtl="0">
              <a:spcBef>
                <a:spcPts val="0"/>
              </a:spcBef>
              <a:buClr>
                <a:schemeClr val="dk1"/>
              </a:buClr>
              <a:buSzPct val="100000"/>
              <a:buFont typeface="Arial"/>
              <a:buNone/>
            </a:pPr>
            <a:endParaRPr sz="1200" b="1" i="0" u="none" strike="noStrike" cap="none">
              <a:solidFill>
                <a:schemeClr val="dk1"/>
              </a:solidFill>
              <a:latin typeface="Calibri"/>
              <a:ea typeface="Calibri"/>
              <a:cs typeface="Calibri"/>
              <a:sym typeface="Calibri"/>
            </a:endParaRPr>
          </a:p>
          <a:p>
            <a:pPr marL="171450" marR="0" lvl="0" indent="-171450" algn="l" rtl="0">
              <a:spcBef>
                <a:spcPts val="0"/>
              </a:spcBef>
              <a:buClr>
                <a:schemeClr val="dk1"/>
              </a:buClr>
              <a:buSzPct val="100000"/>
              <a:buFont typeface="Arial"/>
              <a:buChar char="•"/>
            </a:pPr>
            <a:r>
              <a:rPr lang="en-US" sz="1200" b="1" i="0" u="none" strike="noStrike" cap="none">
                <a:solidFill>
                  <a:schemeClr val="dk1"/>
                </a:solidFill>
                <a:latin typeface="Calibri"/>
                <a:ea typeface="Calibri"/>
                <a:cs typeface="Calibri"/>
                <a:sym typeface="Calibri"/>
              </a:rPr>
              <a:t>Genetic algorithm with population size N = 1: if the population size is 1, then the two selected parents will be the same individual; crossover yields an exact copy of the individual; then there is a small chance of mutation. Thus, the algorithm executes a random walk in the space of individuals. </a:t>
            </a:r>
          </a:p>
          <a:p>
            <a:pPr marL="171450" marR="0" lvl="0" indent="-171450" algn="l" rtl="0">
              <a:spcBef>
                <a:spcPts val="0"/>
              </a:spcBef>
              <a:buClr>
                <a:schemeClr val="dk1"/>
              </a:buClr>
              <a:buSzPct val="100000"/>
              <a:buFont typeface="Arial"/>
              <a:buNone/>
            </a:pPr>
            <a:endParaRPr sz="1200" b="1" i="0" u="none" strike="noStrike" cap="none">
              <a:solidFill>
                <a:schemeClr val="dk1"/>
              </a:solidFill>
              <a:latin typeface="Calibri"/>
              <a:ea typeface="Calibri"/>
              <a:cs typeface="Calibri"/>
              <a:sym typeface="Calibri"/>
            </a:endParaRPr>
          </a:p>
        </p:txBody>
      </p:sp>
      <p:sp>
        <p:nvSpPr>
          <p:cNvPr id="672" name="Shape 672"/>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Arial"/>
                <a:ea typeface="Arial"/>
                <a:cs typeface="Arial"/>
                <a:sym typeface="Arial"/>
              </a:rPr>
              <a:t>43</a:t>
            </a:fld>
            <a:endParaRPr lang="en-US" sz="1200">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Shape 684"/>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685" name="Shape 6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Arial"/>
                <a:ea typeface="Arial"/>
                <a:cs typeface="Arial"/>
                <a:sym typeface="Arial"/>
              </a:rPr>
              <a:t>30</a:t>
            </a:fld>
            <a:endParaRPr lang="en-US" sz="1200">
              <a:solidFill>
                <a:schemeClr val="dk1"/>
              </a:solidFill>
              <a:latin typeface="Arial"/>
              <a:ea typeface="Arial"/>
              <a:cs typeface="Arial"/>
              <a:sym typeface="Arial"/>
            </a:endParaRPr>
          </a:p>
        </p:txBody>
      </p:sp>
      <p:sp>
        <p:nvSpPr>
          <p:cNvPr id="433" name="Shape 4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4" name="Shape 434"/>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One dimensional space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Shape 441"/>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Arial"/>
                <a:ea typeface="Arial"/>
                <a:cs typeface="Arial"/>
                <a:sym typeface="Arial"/>
              </a:rPr>
              <a:t>31</a:t>
            </a:fld>
            <a:endParaRPr lang="en-US" sz="1200">
              <a:solidFill>
                <a:schemeClr val="dk1"/>
              </a:solidFill>
              <a:latin typeface="Arial"/>
              <a:ea typeface="Arial"/>
              <a:cs typeface="Arial"/>
              <a:sym typeface="Arial"/>
            </a:endParaRPr>
          </a:p>
        </p:txBody>
      </p:sp>
      <p:sp>
        <p:nvSpPr>
          <p:cNvPr id="442" name="Shape 4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43" name="Shape 443"/>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What is h?</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Can’t reduce in one step because already one queen in each row</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2" name="Shape 452"/>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The success of hill climbing depends very much on the shape of the state-space land- scape: if there are few local maxima and plateaux, random-restart hill climbing will find a good solution very quickly. On the other hand, many real problems have a landscape that looks more like a widely scattered family of balding porcupines on a flat floor, with miniature porcupines living on the tip of each porcupine needle, </a:t>
            </a:r>
            <a:r>
              <a:rPr lang="en-US" sz="1200" b="0" i="1" u="none" strike="noStrike" cap="none">
                <a:solidFill>
                  <a:schemeClr val="dk1"/>
                </a:solidFill>
                <a:latin typeface="Calibri"/>
                <a:ea typeface="Calibri"/>
                <a:cs typeface="Calibri"/>
                <a:sym typeface="Calibri"/>
              </a:rPr>
              <a:t>ad infinitum. </a:t>
            </a:r>
            <a:r>
              <a:rPr lang="en-US" sz="1200" b="0" i="0" u="none" strike="noStrike" cap="none">
                <a:solidFill>
                  <a:schemeClr val="dk1"/>
                </a:solidFill>
                <a:latin typeface="Calibri"/>
                <a:ea typeface="Calibri"/>
                <a:cs typeface="Calibri"/>
                <a:sym typeface="Calibri"/>
              </a:rPr>
              <a:t>NP-hard problems typically have an exponential number of local maxima to get stuck on. Despite this, a reasonably good local maximum can often be found after a small number of restarts. </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453" name="Shape 453"/>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Arial"/>
                <a:ea typeface="Arial"/>
                <a:cs typeface="Arial"/>
                <a:sym typeface="Arial"/>
              </a:rPr>
              <a:t>32</a:t>
            </a:fld>
            <a:endParaRPr lang="en-US" sz="12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63" name="Shape 463"/>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What is local beam search?</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It begins with k randomly generated states. At each step, all the successors of all k states are generated. If any one is a goal, the algorithm halts. Otherwise, it selects the k best successors from the complete list and repeats. </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At first sight, a local beam search with k states might seem to be nothing more than running k random restarts in parallel instead of in sequence. In fact, the two algorithms are quite different. In a random-restart search, each search process runs independently of the others. </a:t>
            </a:r>
            <a:r>
              <a:rPr lang="en-US" sz="1200" b="0" i="1" u="none" strike="noStrike" cap="none">
                <a:solidFill>
                  <a:schemeClr val="dk1"/>
                </a:solidFill>
                <a:latin typeface="Calibri"/>
                <a:ea typeface="Calibri"/>
                <a:cs typeface="Calibri"/>
                <a:sym typeface="Calibri"/>
              </a:rPr>
              <a:t>In a local beam search, useful information is passed among the parallel search threads. </a:t>
            </a:r>
            <a:r>
              <a:rPr lang="en-US" sz="1200" b="0" i="0" u="none" strike="noStrike" cap="none">
                <a:solidFill>
                  <a:schemeClr val="dk1"/>
                </a:solidFill>
                <a:latin typeface="Calibri"/>
                <a:ea typeface="Calibri"/>
                <a:cs typeface="Calibri"/>
                <a:sym typeface="Calibri"/>
              </a:rPr>
              <a:t>In effect, the states that generate the best successors say to the others, “Come over here, the grass is greener!” The algorithm quickly abandons unfruitful searches and moves its resources to where the most progress is being made. </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In its simplest form, local beam search can suffer from a lack of diversity among the k states—they can quickly become concentrated in a small region of the state space, making the search little more than an expensive version of hill climbing. A variant called </a:t>
            </a:r>
            <a:r>
              <a:rPr lang="en-US" sz="1200" b="1" i="0" u="none" strike="noStrike" cap="none">
                <a:solidFill>
                  <a:schemeClr val="dk1"/>
                </a:solidFill>
                <a:latin typeface="Calibri"/>
                <a:ea typeface="Calibri"/>
                <a:cs typeface="Calibri"/>
                <a:sym typeface="Calibri"/>
              </a:rPr>
              <a:t>stochastic beam search, </a:t>
            </a:r>
            <a:r>
              <a:rPr lang="en-US" sz="1200" b="0" i="0" u="none" strike="noStrike" cap="none">
                <a:solidFill>
                  <a:schemeClr val="dk1"/>
                </a:solidFill>
                <a:latin typeface="Calibri"/>
                <a:ea typeface="Calibri"/>
                <a:cs typeface="Calibri"/>
                <a:sym typeface="Calibri"/>
              </a:rPr>
              <a:t>analogous to stochastic hill climbing, helps alleviate this problem. Instead of choosing the best k from the the pool of candidate successors, stochastic beam search chooses k successors at random, with the probability of choosing a given successor being an increasing function of its value. Stochastic beam search bears some resemblance to the process of natural selection, whereby the “successors” (offspring) of a “state” (organism) populate the next generation according to its “value” (fitness). </a:t>
            </a:r>
          </a:p>
          <a:p>
            <a:pPr marL="171450" marR="0" lvl="0" indent="-171450" algn="l" rtl="0">
              <a:spcBef>
                <a:spcPts val="0"/>
              </a:spcBef>
              <a:buClr>
                <a:schemeClr val="dk1"/>
              </a:buClr>
              <a:buSzPct val="100000"/>
              <a:buFont typeface="Arial"/>
              <a:buNone/>
            </a:pPr>
            <a:endParaRPr sz="1200" b="1" i="0" u="none" strike="noStrike" cap="none">
              <a:solidFill>
                <a:schemeClr val="dk1"/>
              </a:solidFill>
              <a:latin typeface="Calibri"/>
              <a:ea typeface="Calibri"/>
              <a:cs typeface="Calibri"/>
              <a:sym typeface="Calibri"/>
            </a:endParaRP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464" name="Shape 464"/>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Arial"/>
                <a:ea typeface="Arial"/>
                <a:cs typeface="Arial"/>
                <a:sym typeface="Arial"/>
              </a:rPr>
              <a:t>33</a:t>
            </a:fld>
            <a:endParaRPr lang="en-US" sz="120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Shape 525"/>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Arial"/>
                <a:ea typeface="Arial"/>
                <a:cs typeface="Arial"/>
                <a:sym typeface="Arial"/>
              </a:rPr>
              <a:t>34</a:t>
            </a:fld>
            <a:endParaRPr lang="en-US" sz="1200">
              <a:solidFill>
                <a:schemeClr val="dk1"/>
              </a:solidFill>
              <a:latin typeface="Arial"/>
              <a:ea typeface="Arial"/>
              <a:cs typeface="Arial"/>
              <a:sym typeface="Arial"/>
            </a:endParaRPr>
          </a:p>
        </p:txBody>
      </p:sp>
      <p:sp>
        <p:nvSpPr>
          <p:cNvPr id="526" name="Shape 5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7" name="Shape 527"/>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541" name="Shape 5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Arial"/>
                <a:ea typeface="Arial"/>
                <a:cs typeface="Arial"/>
                <a:sym typeface="Arial"/>
              </a:rPr>
              <a:t>36</a:t>
            </a:fld>
            <a:endParaRPr lang="en-US" sz="1200">
              <a:solidFill>
                <a:schemeClr val="dk1"/>
              </a:solidFill>
              <a:latin typeface="Arial"/>
              <a:ea typeface="Arial"/>
              <a:cs typeface="Arial"/>
              <a:sym typeface="Arial"/>
            </a:endParaRPr>
          </a:p>
        </p:txBody>
      </p:sp>
      <p:sp>
        <p:nvSpPr>
          <p:cNvPr id="547" name="Shape 5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48" name="Shape 548"/>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This variant freezes all moves when T=0 rather than just freezing out uphill moves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Shape 555"/>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Arial"/>
                <a:ea typeface="Arial"/>
                <a:cs typeface="Arial"/>
                <a:sym typeface="Arial"/>
              </a:rPr>
              <a:t>37</a:t>
            </a:fld>
            <a:endParaRPr lang="en-US" sz="1200">
              <a:solidFill>
                <a:schemeClr val="dk1"/>
              </a:solidFill>
              <a:latin typeface="Arial"/>
              <a:ea typeface="Arial"/>
              <a:cs typeface="Arial"/>
              <a:sym typeface="Arial"/>
            </a:endParaRPr>
          </a:p>
        </p:txBody>
      </p:sp>
      <p:sp>
        <p:nvSpPr>
          <p:cNvPr id="556" name="Shape 556"/>
          <p:cNvSpPr>
            <a:spLocks noGrp="1" noRot="1" noChangeAspect="1"/>
          </p:cNvSpPr>
          <p:nvPr>
            <p:ph type="sldImg" idx="2"/>
          </p:nvPr>
        </p:nvSpPr>
        <p:spPr>
          <a:xfrm>
            <a:off x="1144588" y="685800"/>
            <a:ext cx="4570412"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7" name="Shape 557"/>
          <p:cNvSpPr txBox="1">
            <a:spLocks noGrp="1"/>
          </p:cNvSpPr>
          <p:nvPr>
            <p:ph type="body" idx="1"/>
          </p:nvPr>
        </p:nvSpPr>
        <p:spPr>
          <a:xfrm>
            <a:off x="913804" y="4343703"/>
            <a:ext cx="5030391" cy="411389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457200" y="228600"/>
            <a:ext cx="7772400" cy="4571999"/>
          </a:xfrm>
          <a:prstGeom prst="rect">
            <a:avLst/>
          </a:prstGeom>
          <a:noFill/>
          <a:ln>
            <a:noFill/>
          </a:ln>
        </p:spPr>
        <p:txBody>
          <a:bodyPr wrap="square" lIns="91425" tIns="91425" rIns="91425" bIns="91425" anchor="ctr" anchorCtr="0"/>
          <a:lstStyle>
            <a:lvl1pPr marL="0" marR="0" lvl="0" indent="0" algn="l" rtl="0">
              <a:lnSpc>
                <a:spcPct val="100000"/>
              </a:lnSpc>
              <a:spcBef>
                <a:spcPts val="0"/>
              </a:spcBef>
              <a:buClr>
                <a:schemeClr val="dk1"/>
              </a:buClr>
              <a:buFont typeface="Arial Black"/>
              <a:buNone/>
              <a:defRPr sz="6000" b="0" i="0" u="none" strike="noStrike" cap="none">
                <a:solidFill>
                  <a:schemeClr val="dk1"/>
                </a:solidFill>
                <a:latin typeface="Arial Black"/>
                <a:ea typeface="Arial Black"/>
                <a:cs typeface="Arial Black"/>
                <a:sym typeface="Arial Blac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457200" y="4800600"/>
            <a:ext cx="6858000" cy="914400"/>
          </a:xfrm>
          <a:prstGeom prst="rect">
            <a:avLst/>
          </a:prstGeom>
          <a:noFill/>
          <a:ln>
            <a:noFill/>
          </a:ln>
        </p:spPr>
        <p:txBody>
          <a:bodyPr wrap="square" lIns="91425" tIns="91425" rIns="91425" bIns="91425" anchor="t" anchorCtr="0"/>
          <a:lstStyle>
            <a:lvl1pPr marL="0" marR="0" lvl="0" indent="0" algn="l" rtl="0">
              <a:spcBef>
                <a:spcPts val="480"/>
              </a:spcBef>
              <a:spcAft>
                <a:spcPts val="600"/>
              </a:spcAft>
              <a:buClr>
                <a:schemeClr val="dk2"/>
              </a:buClr>
              <a:buFont typeface="Arial"/>
              <a:buNone/>
              <a:defRPr sz="2400" b="0" i="0" u="none" strike="noStrike" cap="none">
                <a:solidFill>
                  <a:schemeClr val="dk2"/>
                </a:solidFill>
                <a:latin typeface="Arial Black"/>
                <a:ea typeface="Arial Black"/>
                <a:cs typeface="Arial Black"/>
                <a:sym typeface="Arial Black"/>
              </a:defRPr>
            </a:lvl1pPr>
            <a:lvl2pPr marL="457200" marR="0" lvl="1" indent="0" algn="ctr" rtl="0">
              <a:spcBef>
                <a:spcPts val="400"/>
              </a:spcBef>
              <a:buClr>
                <a:schemeClr val="dk2"/>
              </a:buClr>
              <a:buFont typeface="Arial"/>
              <a:buNone/>
              <a:defRPr sz="2000" b="0" i="0" u="none" strike="noStrike" cap="none">
                <a:solidFill>
                  <a:srgbClr val="888888"/>
                </a:solidFill>
                <a:latin typeface="Arial"/>
                <a:ea typeface="Arial"/>
                <a:cs typeface="Arial"/>
                <a:sym typeface="Arial"/>
              </a:defRPr>
            </a:lvl2pPr>
            <a:lvl3pPr marL="914400" marR="0" lvl="2" indent="0" algn="ctr" rtl="0">
              <a:spcBef>
                <a:spcPts val="360"/>
              </a:spcBef>
              <a:buClr>
                <a:schemeClr val="dk2"/>
              </a:buClr>
              <a:buFont typeface="Arial"/>
              <a:buNone/>
              <a:defRPr sz="1800" b="0" i="0" u="none" strike="noStrike" cap="none">
                <a:solidFill>
                  <a:srgbClr val="888888"/>
                </a:solidFill>
                <a:latin typeface="Arial"/>
                <a:ea typeface="Arial"/>
                <a:cs typeface="Arial"/>
                <a:sym typeface="Arial"/>
              </a:defRPr>
            </a:lvl3pPr>
            <a:lvl4pPr marL="1371600" marR="0" lvl="3" indent="0" algn="ctr" rtl="0">
              <a:spcBef>
                <a:spcPts val="360"/>
              </a:spcBef>
              <a:buClr>
                <a:schemeClr val="dk2"/>
              </a:buClr>
              <a:buFont typeface="Arial"/>
              <a:buNone/>
              <a:defRPr sz="1800" b="0" i="0" u="none" strike="noStrike" cap="none">
                <a:solidFill>
                  <a:srgbClr val="888888"/>
                </a:solidFill>
                <a:latin typeface="Arial"/>
                <a:ea typeface="Arial"/>
                <a:cs typeface="Arial"/>
                <a:sym typeface="Arial"/>
              </a:defRPr>
            </a:lvl4pPr>
            <a:lvl5pPr marL="1828800" marR="0" lvl="4" indent="0" algn="ctr" rtl="0">
              <a:spcBef>
                <a:spcPts val="360"/>
              </a:spcBef>
              <a:buClr>
                <a:schemeClr val="dk2"/>
              </a:buClr>
              <a:buFont typeface="Arial"/>
              <a:buNone/>
              <a:defRPr sz="1800" b="0" i="0" u="none" strike="noStrike" cap="none">
                <a:solidFill>
                  <a:srgbClr val="888888"/>
                </a:solidFill>
                <a:latin typeface="Arial"/>
                <a:ea typeface="Arial"/>
                <a:cs typeface="Arial"/>
                <a:sym typeface="Arial"/>
              </a:defRPr>
            </a:lvl5pPr>
            <a:lvl6pPr marL="2286000" marR="0" lvl="5" indent="0" algn="ctr" rtl="0">
              <a:spcBef>
                <a:spcPts val="320"/>
              </a:spcBef>
              <a:buClr>
                <a:schemeClr val="dk2"/>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20"/>
              </a:spcBef>
              <a:buClr>
                <a:schemeClr val="dk2"/>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20"/>
              </a:spcBef>
              <a:buClr>
                <a:schemeClr val="dk2"/>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20"/>
              </a:spcBef>
              <a:buClr>
                <a:schemeClr val="dk2"/>
              </a:buClr>
              <a:buFont typeface="Arial"/>
              <a:buNone/>
              <a:defRPr sz="1600" b="0" i="0" u="none" strike="noStrike" cap="none">
                <a:solidFill>
                  <a:srgbClr val="888888"/>
                </a:solidFill>
                <a:latin typeface="Arial"/>
                <a:ea typeface="Arial"/>
                <a:cs typeface="Arial"/>
                <a:sym typeface="Arial"/>
              </a:defRPr>
            </a:lvl9pPr>
          </a:lstStyle>
          <a:p>
            <a:endParaRPr/>
          </a:p>
        </p:txBody>
      </p:sp>
      <p:sp>
        <p:nvSpPr>
          <p:cNvPr id="19" name="Shape 19"/>
          <p:cNvSpPr txBox="1">
            <a:spLocks noGrp="1"/>
          </p:cNvSpPr>
          <p:nvPr>
            <p:ph type="dt" idx="10"/>
          </p:nvPr>
        </p:nvSpPr>
        <p:spPr>
          <a:xfrm>
            <a:off x="457200" y="6172201"/>
            <a:ext cx="3429000" cy="304799"/>
          </a:xfrm>
          <a:prstGeom prst="rect">
            <a:avLst/>
          </a:prstGeom>
          <a:noFill/>
          <a:ln>
            <a:noFill/>
          </a:ln>
        </p:spPr>
        <p:txBody>
          <a:bodyPr wrap="square" lIns="91425" tIns="91425" rIns="91425" bIns="91425" anchor="b" anchorCtr="0"/>
          <a:lstStyle>
            <a:lvl1pPr marL="0" marR="0" lvl="0" indent="0" algn="l" rtl="0">
              <a:spcBef>
                <a:spcPts val="0"/>
              </a:spcBef>
              <a:spcAft>
                <a:spcPts val="0"/>
              </a:spcAft>
              <a:buNone/>
              <a:defRPr sz="10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2400" b="0" i="0" u="none" strike="noStrike" cap="none">
                <a:solidFill>
                  <a:schemeClr val="dk1"/>
                </a:solidFill>
                <a:latin typeface="Arial"/>
                <a:ea typeface="Arial"/>
                <a:cs typeface="Arial"/>
                <a:sym typeface="Arial"/>
              </a:defRPr>
            </a:lvl5pPr>
            <a:lvl6pPr marL="2286000" marR="0" lvl="5" indent="0" algn="l" rtl="0">
              <a:spcBef>
                <a:spcPts val="0"/>
              </a:spcBef>
              <a:buNone/>
              <a:defRPr sz="2400" b="0" i="0" u="none" strike="noStrike" cap="none">
                <a:solidFill>
                  <a:schemeClr val="dk1"/>
                </a:solidFill>
                <a:latin typeface="Arial"/>
                <a:ea typeface="Arial"/>
                <a:cs typeface="Arial"/>
                <a:sym typeface="Arial"/>
              </a:defRPr>
            </a:lvl6pPr>
            <a:lvl7pPr marL="2743200" marR="0" lvl="6" indent="0" algn="l" rtl="0">
              <a:spcBef>
                <a:spcPts val="0"/>
              </a:spcBef>
              <a:buNone/>
              <a:defRPr sz="2400" b="0" i="0" u="none" strike="noStrike" cap="none">
                <a:solidFill>
                  <a:schemeClr val="dk1"/>
                </a:solidFill>
                <a:latin typeface="Arial"/>
                <a:ea typeface="Arial"/>
                <a:cs typeface="Arial"/>
                <a:sym typeface="Arial"/>
              </a:defRPr>
            </a:lvl7pPr>
            <a:lvl8pPr marL="3200400" marR="0" lvl="7" indent="0" algn="l" rtl="0">
              <a:spcBef>
                <a:spcPts val="0"/>
              </a:spcBef>
              <a:buNone/>
              <a:defRPr sz="2400" b="0" i="0" u="none" strike="noStrike" cap="none">
                <a:solidFill>
                  <a:schemeClr val="dk1"/>
                </a:solidFill>
                <a:latin typeface="Arial"/>
                <a:ea typeface="Arial"/>
                <a:cs typeface="Arial"/>
                <a:sym typeface="Arial"/>
              </a:defRPr>
            </a:lvl8pPr>
            <a:lvl9pPr marL="3657600" marR="0" lvl="8" indent="0" algn="l" rtl="0">
              <a:spcBef>
                <a:spcPts val="0"/>
              </a:spcBef>
              <a:buNone/>
              <a:defRPr sz="2400" b="0" i="0" u="none" strike="noStrike" cap="none">
                <a:solidFill>
                  <a:schemeClr val="dk1"/>
                </a:solidFill>
                <a:latin typeface="Arial"/>
                <a:ea typeface="Arial"/>
                <a:cs typeface="Arial"/>
                <a:sym typeface="Arial"/>
              </a:defRPr>
            </a:lvl9pPr>
          </a:lstStyle>
          <a:p>
            <a:endParaRPr/>
          </a:p>
        </p:txBody>
      </p:sp>
      <p:sp>
        <p:nvSpPr>
          <p:cNvPr id="20" name="Shape 20"/>
          <p:cNvSpPr txBox="1">
            <a:spLocks noGrp="1"/>
          </p:cNvSpPr>
          <p:nvPr>
            <p:ph type="ftr" idx="11"/>
          </p:nvPr>
        </p:nvSpPr>
        <p:spPr>
          <a:xfrm>
            <a:off x="457200" y="6492875"/>
            <a:ext cx="3429000" cy="283844"/>
          </a:xfrm>
          <a:prstGeom prst="rect">
            <a:avLst/>
          </a:prstGeom>
          <a:noFill/>
          <a:ln>
            <a:noFill/>
          </a:ln>
        </p:spPr>
        <p:txBody>
          <a:bodyPr wrap="square" lIns="91425" tIns="91425" rIns="91425" bIns="91425" anchor="t" anchorCtr="0"/>
          <a:lstStyle>
            <a:lvl1pPr marL="0" marR="0" lvl="0" indent="0" algn="l" rtl="0">
              <a:spcBef>
                <a:spcPts val="0"/>
              </a:spcBef>
              <a:spcAft>
                <a:spcPts val="0"/>
              </a:spcAft>
              <a:buNone/>
              <a:defRPr sz="24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2400" b="0" i="0" u="none" strike="noStrike" cap="none">
                <a:solidFill>
                  <a:schemeClr val="dk1"/>
                </a:solidFill>
                <a:latin typeface="Arial"/>
                <a:ea typeface="Arial"/>
                <a:cs typeface="Arial"/>
                <a:sym typeface="Arial"/>
              </a:defRPr>
            </a:lvl5pPr>
            <a:lvl6pPr marL="2286000" marR="0" lvl="5" indent="0" algn="l" rtl="0">
              <a:spcBef>
                <a:spcPts val="0"/>
              </a:spcBef>
              <a:buNone/>
              <a:defRPr sz="2400" b="0" i="0" u="none" strike="noStrike" cap="none">
                <a:solidFill>
                  <a:schemeClr val="dk1"/>
                </a:solidFill>
                <a:latin typeface="Arial"/>
                <a:ea typeface="Arial"/>
                <a:cs typeface="Arial"/>
                <a:sym typeface="Arial"/>
              </a:defRPr>
            </a:lvl6pPr>
            <a:lvl7pPr marL="2743200" marR="0" lvl="6" indent="0" algn="l" rtl="0">
              <a:spcBef>
                <a:spcPts val="0"/>
              </a:spcBef>
              <a:buNone/>
              <a:defRPr sz="2400" b="0" i="0" u="none" strike="noStrike" cap="none">
                <a:solidFill>
                  <a:schemeClr val="dk1"/>
                </a:solidFill>
                <a:latin typeface="Arial"/>
                <a:ea typeface="Arial"/>
                <a:cs typeface="Arial"/>
                <a:sym typeface="Arial"/>
              </a:defRPr>
            </a:lvl7pPr>
            <a:lvl8pPr marL="3200400" marR="0" lvl="7" indent="0" algn="l" rtl="0">
              <a:spcBef>
                <a:spcPts val="0"/>
              </a:spcBef>
              <a:buNone/>
              <a:defRPr sz="2400" b="0" i="0" u="none" strike="noStrike" cap="none">
                <a:solidFill>
                  <a:schemeClr val="dk1"/>
                </a:solidFill>
                <a:latin typeface="Arial"/>
                <a:ea typeface="Arial"/>
                <a:cs typeface="Arial"/>
                <a:sym typeface="Arial"/>
              </a:defRPr>
            </a:lvl8pPr>
            <a:lvl9pPr marL="3657600" marR="0" lvl="8" indent="0" algn="l" rtl="0">
              <a:spcBef>
                <a:spcPts val="0"/>
              </a:spcBef>
              <a:buNone/>
              <a:defRPr sz="2400" b="0" i="0" u="none" strike="noStrike" cap="none">
                <a:solidFill>
                  <a:schemeClr val="dk1"/>
                </a:solidFill>
                <a:latin typeface="Arial"/>
                <a:ea typeface="Arial"/>
                <a:cs typeface="Arial"/>
                <a:sym typeface="Arial"/>
              </a:defRPr>
            </a:lvl9pPr>
          </a:lstStyle>
          <a:p>
            <a:endParaRPr/>
          </a:p>
        </p:txBody>
      </p:sp>
      <p:sp>
        <p:nvSpPr>
          <p:cNvPr id="21" name="Shape 21"/>
          <p:cNvSpPr/>
          <p:nvPr/>
        </p:nvSpPr>
        <p:spPr>
          <a:xfrm>
            <a:off x="9001124" y="4846319"/>
            <a:ext cx="142875" cy="2011680"/>
          </a:xfrm>
          <a:prstGeom prst="rect">
            <a:avLst/>
          </a:prstGeom>
          <a:solidFill>
            <a:schemeClr val="dk2"/>
          </a:solidFill>
          <a:ln>
            <a:noFill/>
          </a:ln>
        </p:spPr>
        <p:txBody>
          <a:bodyPr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Arial"/>
              <a:ea typeface="Arial"/>
              <a:cs typeface="Arial"/>
              <a:sym typeface="Arial"/>
            </a:endParaRPr>
          </a:p>
        </p:txBody>
      </p:sp>
      <p:sp>
        <p:nvSpPr>
          <p:cNvPr id="22" name="Shape 22"/>
          <p:cNvSpPr/>
          <p:nvPr/>
        </p:nvSpPr>
        <p:spPr>
          <a:xfrm>
            <a:off x="9001124" y="0"/>
            <a:ext cx="142875" cy="4846320"/>
          </a:xfrm>
          <a:prstGeom prst="rect">
            <a:avLst/>
          </a:prstGeom>
          <a:solidFill>
            <a:schemeClr val="dk1"/>
          </a:solidFill>
          <a:ln>
            <a:noFill/>
          </a:ln>
        </p:spPr>
        <p:txBody>
          <a:bodyPr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Arial"/>
              <a:ea typeface="Arial"/>
              <a:cs typeface="Arial"/>
              <a:sym typeface="Arial"/>
            </a:endParaRPr>
          </a:p>
        </p:txBody>
      </p:sp>
      <p:sp>
        <p:nvSpPr>
          <p:cNvPr id="23" name="Shape 23"/>
          <p:cNvSpPr txBox="1">
            <a:spLocks noGrp="1"/>
          </p:cNvSpPr>
          <p:nvPr>
            <p:ph type="sldNum" idx="12"/>
          </p:nvPr>
        </p:nvSpPr>
        <p:spPr>
          <a:xfrm rot="-5400000">
            <a:off x="8227377" y="5885497"/>
            <a:ext cx="1315720" cy="365125"/>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2400" b="1" i="0" u="none" strike="noStrike" cap="none">
                <a:solidFill>
                  <a:schemeClr val="dk1"/>
                </a:solidFill>
                <a:latin typeface="Arial"/>
                <a:ea typeface="Arial"/>
                <a:cs typeface="Arial"/>
                <a:sym typeface="Arial"/>
              </a:rPr>
              <a:t>‹#›</a:t>
            </a:fld>
            <a:endParaRPr lang="en-US" sz="2400" b="1"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cSld name="Picture with Caption">
    <p:spTree>
      <p:nvGrpSpPr>
        <p:cNvPr id="1" name="Shape 90"/>
        <p:cNvGrpSpPr/>
        <p:nvPr/>
      </p:nvGrpSpPr>
      <p:grpSpPr>
        <a:xfrm>
          <a:off x="0" y="0"/>
          <a:ext cx="0" cy="0"/>
          <a:chOff x="0" y="0"/>
          <a:chExt cx="0" cy="0"/>
        </a:xfrm>
      </p:grpSpPr>
      <p:sp>
        <p:nvSpPr>
          <p:cNvPr id="91" name="Shape 91"/>
          <p:cNvSpPr/>
          <p:nvPr/>
        </p:nvSpPr>
        <p:spPr>
          <a:xfrm>
            <a:off x="9001124" y="4846319"/>
            <a:ext cx="142875" cy="2011680"/>
          </a:xfrm>
          <a:prstGeom prst="rect">
            <a:avLst/>
          </a:prstGeom>
          <a:solidFill>
            <a:schemeClr val="dk2"/>
          </a:solidFill>
          <a:ln>
            <a:noFill/>
          </a:ln>
        </p:spPr>
        <p:txBody>
          <a:bodyPr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92" name="Shape 92"/>
          <p:cNvSpPr>
            <a:spLocks noGrp="1"/>
          </p:cNvSpPr>
          <p:nvPr>
            <p:ph type="pic" idx="2"/>
          </p:nvPr>
        </p:nvSpPr>
        <p:spPr>
          <a:xfrm>
            <a:off x="0" y="0"/>
            <a:ext cx="9000876" cy="4846320"/>
          </a:xfrm>
          <a:prstGeom prst="rect">
            <a:avLst/>
          </a:prstGeom>
          <a:solidFill>
            <a:srgbClr val="BFBFBF"/>
          </a:solidFill>
          <a:ln>
            <a:noFill/>
          </a:ln>
        </p:spPr>
        <p:txBody>
          <a:bodyPr wrap="square" lIns="91425" tIns="91425" rIns="91425" bIns="91425" anchor="t" anchorCtr="0"/>
          <a:lstStyle>
            <a:lvl1pPr marL="0" marR="0" lvl="0" indent="0" algn="l" rtl="0">
              <a:spcBef>
                <a:spcPts val="640"/>
              </a:spcBef>
              <a:spcAft>
                <a:spcPts val="600"/>
              </a:spcAft>
              <a:buClr>
                <a:schemeClr val="dk1"/>
              </a:buClr>
              <a:buFont typeface="Arial"/>
              <a:buNone/>
              <a:defRPr sz="3200" b="1" i="0" u="none" strike="noStrike" cap="none">
                <a:solidFill>
                  <a:schemeClr val="dk1"/>
                </a:solidFill>
                <a:latin typeface="Arial"/>
                <a:ea typeface="Arial"/>
                <a:cs typeface="Arial"/>
                <a:sym typeface="Arial"/>
              </a:defRPr>
            </a:lvl1pPr>
            <a:lvl2pPr marL="457200" marR="0" lvl="1" indent="0" algn="l" rtl="0">
              <a:spcBef>
                <a:spcPts val="560"/>
              </a:spcBef>
              <a:buClr>
                <a:schemeClr val="dk2"/>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buClr>
                <a:schemeClr val="dk2"/>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buClr>
                <a:schemeClr val="dk2"/>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buClr>
                <a:schemeClr val="dk2"/>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buClr>
                <a:schemeClr val="dk2"/>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buClr>
                <a:schemeClr val="dk2"/>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buClr>
                <a:schemeClr val="dk2"/>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buClr>
                <a:schemeClr val="dk2"/>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93" name="Shape 93"/>
          <p:cNvSpPr txBox="1">
            <a:spLocks noGrp="1"/>
          </p:cNvSpPr>
          <p:nvPr>
            <p:ph type="body" idx="1"/>
          </p:nvPr>
        </p:nvSpPr>
        <p:spPr>
          <a:xfrm>
            <a:off x="457200" y="5715000"/>
            <a:ext cx="8153399" cy="457200"/>
          </a:xfrm>
          <a:prstGeom prst="rect">
            <a:avLst/>
          </a:prstGeom>
          <a:noFill/>
          <a:ln>
            <a:noFill/>
          </a:ln>
        </p:spPr>
        <p:txBody>
          <a:bodyPr wrap="square" lIns="91425" tIns="91425" rIns="91425" bIns="91425" anchor="t" anchorCtr="0"/>
          <a:lstStyle>
            <a:lvl1pPr marL="0" marR="0" lvl="0" indent="0" algn="l" rtl="0">
              <a:spcBef>
                <a:spcPts val="320"/>
              </a:spcBef>
              <a:spcAft>
                <a:spcPts val="600"/>
              </a:spcAft>
              <a:buClr>
                <a:schemeClr val="dk1"/>
              </a:buClr>
              <a:buFont typeface="Arial"/>
              <a:buNone/>
              <a:defRPr sz="1600" b="1" i="0" u="none" strike="noStrike" cap="none">
                <a:solidFill>
                  <a:schemeClr val="dk1"/>
                </a:solidFill>
                <a:latin typeface="Arial"/>
                <a:ea typeface="Arial"/>
                <a:cs typeface="Arial"/>
                <a:sym typeface="Arial"/>
              </a:defRPr>
            </a:lvl1pPr>
            <a:lvl2pPr marL="457200" marR="0" lvl="1" indent="0" algn="l" rtl="0">
              <a:spcBef>
                <a:spcPts val="240"/>
              </a:spcBef>
              <a:buClr>
                <a:schemeClr val="dk2"/>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buClr>
                <a:schemeClr val="dk2"/>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94" name="Shape 94"/>
          <p:cNvSpPr txBox="1">
            <a:spLocks noGrp="1"/>
          </p:cNvSpPr>
          <p:nvPr>
            <p:ph type="dt" idx="10"/>
          </p:nvPr>
        </p:nvSpPr>
        <p:spPr>
          <a:xfrm>
            <a:off x="457200" y="6172201"/>
            <a:ext cx="3429000" cy="304799"/>
          </a:xfrm>
          <a:prstGeom prst="rect">
            <a:avLst/>
          </a:prstGeom>
          <a:noFill/>
          <a:ln>
            <a:noFill/>
          </a:ln>
        </p:spPr>
        <p:txBody>
          <a:bodyPr wrap="square" lIns="91425" tIns="91425" rIns="91425" bIns="91425" anchor="b" anchorCtr="0"/>
          <a:lstStyle>
            <a:lvl1pPr marL="0" marR="0" lvl="0" indent="0" algn="l" rtl="0">
              <a:spcBef>
                <a:spcPts val="0"/>
              </a:spcBef>
              <a:spcAft>
                <a:spcPts val="0"/>
              </a:spcAft>
              <a:buNone/>
              <a:defRPr sz="1000">
                <a:solidFill>
                  <a:schemeClr val="dk1"/>
                </a:solidFill>
                <a:latin typeface="Arial"/>
                <a:ea typeface="Arial"/>
                <a:cs typeface="Arial"/>
                <a:sym typeface="Arial"/>
              </a:defRPr>
            </a:lvl1pPr>
            <a:lvl2pPr marL="457200" marR="0" lvl="1" indent="0" algn="l" rtl="0">
              <a:spcBef>
                <a:spcPts val="0"/>
              </a:spcBef>
              <a:spcAft>
                <a:spcPts val="0"/>
              </a:spcAft>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2400" b="0" i="0" u="none" strike="noStrike" cap="none">
                <a:solidFill>
                  <a:schemeClr val="dk1"/>
                </a:solidFill>
                <a:latin typeface="Arial"/>
                <a:ea typeface="Arial"/>
                <a:cs typeface="Arial"/>
                <a:sym typeface="Arial"/>
              </a:defRPr>
            </a:lvl5pPr>
            <a:lvl6pPr marL="2286000" marR="0" lvl="5" indent="0" algn="l" rtl="0">
              <a:spcBef>
                <a:spcPts val="0"/>
              </a:spcBef>
              <a:buNone/>
              <a:defRPr sz="2400" b="0" i="0" u="none" strike="noStrike" cap="none">
                <a:solidFill>
                  <a:schemeClr val="dk1"/>
                </a:solidFill>
                <a:latin typeface="Arial"/>
                <a:ea typeface="Arial"/>
                <a:cs typeface="Arial"/>
                <a:sym typeface="Arial"/>
              </a:defRPr>
            </a:lvl6pPr>
            <a:lvl7pPr marL="2743200" marR="0" lvl="6" indent="0" algn="l" rtl="0">
              <a:spcBef>
                <a:spcPts val="0"/>
              </a:spcBef>
              <a:buNone/>
              <a:defRPr sz="2400" b="0" i="0" u="none" strike="noStrike" cap="none">
                <a:solidFill>
                  <a:schemeClr val="dk1"/>
                </a:solidFill>
                <a:latin typeface="Arial"/>
                <a:ea typeface="Arial"/>
                <a:cs typeface="Arial"/>
                <a:sym typeface="Arial"/>
              </a:defRPr>
            </a:lvl7pPr>
            <a:lvl8pPr marL="3200400" marR="0" lvl="7" indent="0" algn="l" rtl="0">
              <a:spcBef>
                <a:spcPts val="0"/>
              </a:spcBef>
              <a:buNone/>
              <a:defRPr sz="2400" b="0" i="0" u="none" strike="noStrike" cap="none">
                <a:solidFill>
                  <a:schemeClr val="dk1"/>
                </a:solidFill>
                <a:latin typeface="Arial"/>
                <a:ea typeface="Arial"/>
                <a:cs typeface="Arial"/>
                <a:sym typeface="Arial"/>
              </a:defRPr>
            </a:lvl8pPr>
            <a:lvl9pPr marL="3657600" marR="0" lvl="8" indent="0" algn="l" rtl="0">
              <a:spcBef>
                <a:spcPts val="0"/>
              </a:spcBef>
              <a:buNone/>
              <a:defRPr sz="2400" b="0" i="0" u="none" strike="noStrike" cap="none">
                <a:solidFill>
                  <a:schemeClr val="dk1"/>
                </a:solidFill>
                <a:latin typeface="Arial"/>
                <a:ea typeface="Arial"/>
                <a:cs typeface="Arial"/>
                <a:sym typeface="Arial"/>
              </a:defRPr>
            </a:lvl9pPr>
          </a:lstStyle>
          <a:p>
            <a:endParaRPr/>
          </a:p>
        </p:txBody>
      </p:sp>
      <p:sp>
        <p:nvSpPr>
          <p:cNvPr id="95" name="Shape 95"/>
          <p:cNvSpPr txBox="1">
            <a:spLocks noGrp="1"/>
          </p:cNvSpPr>
          <p:nvPr>
            <p:ph type="ftr" idx="11"/>
          </p:nvPr>
        </p:nvSpPr>
        <p:spPr>
          <a:xfrm>
            <a:off x="457200" y="6492875"/>
            <a:ext cx="3429000" cy="283844"/>
          </a:xfrm>
          <a:prstGeom prst="rect">
            <a:avLst/>
          </a:prstGeom>
          <a:noFill/>
          <a:ln>
            <a:noFill/>
          </a:ln>
        </p:spPr>
        <p:txBody>
          <a:bodyPr wrap="square" lIns="91425" tIns="91425" rIns="91425" bIns="91425" anchor="t" anchorCtr="0"/>
          <a:lstStyle>
            <a:lvl1pPr marL="0" marR="0" lvl="0" indent="0" algn="l" rtl="0">
              <a:spcBef>
                <a:spcPts val="0"/>
              </a:spcBef>
              <a:spcAft>
                <a:spcPts val="0"/>
              </a:spcAft>
              <a:buNone/>
              <a:defRPr sz="2400">
                <a:solidFill>
                  <a:schemeClr val="dk1"/>
                </a:solidFill>
                <a:latin typeface="Arial"/>
                <a:ea typeface="Arial"/>
                <a:cs typeface="Arial"/>
                <a:sym typeface="Arial"/>
              </a:defRPr>
            </a:lvl1pPr>
            <a:lvl2pPr marL="457200" marR="0" lvl="1" indent="0" algn="l" rtl="0">
              <a:spcBef>
                <a:spcPts val="0"/>
              </a:spcBef>
              <a:spcAft>
                <a:spcPts val="0"/>
              </a:spcAft>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2400" b="0" i="0" u="none" strike="noStrike" cap="none">
                <a:solidFill>
                  <a:schemeClr val="dk1"/>
                </a:solidFill>
                <a:latin typeface="Arial"/>
                <a:ea typeface="Arial"/>
                <a:cs typeface="Arial"/>
                <a:sym typeface="Arial"/>
              </a:defRPr>
            </a:lvl5pPr>
            <a:lvl6pPr marL="2286000" marR="0" lvl="5" indent="0" algn="l" rtl="0">
              <a:spcBef>
                <a:spcPts val="0"/>
              </a:spcBef>
              <a:buNone/>
              <a:defRPr sz="2400" b="0" i="0" u="none" strike="noStrike" cap="none">
                <a:solidFill>
                  <a:schemeClr val="dk1"/>
                </a:solidFill>
                <a:latin typeface="Arial"/>
                <a:ea typeface="Arial"/>
                <a:cs typeface="Arial"/>
                <a:sym typeface="Arial"/>
              </a:defRPr>
            </a:lvl6pPr>
            <a:lvl7pPr marL="2743200" marR="0" lvl="6" indent="0" algn="l" rtl="0">
              <a:spcBef>
                <a:spcPts val="0"/>
              </a:spcBef>
              <a:buNone/>
              <a:defRPr sz="2400" b="0" i="0" u="none" strike="noStrike" cap="none">
                <a:solidFill>
                  <a:schemeClr val="dk1"/>
                </a:solidFill>
                <a:latin typeface="Arial"/>
                <a:ea typeface="Arial"/>
                <a:cs typeface="Arial"/>
                <a:sym typeface="Arial"/>
              </a:defRPr>
            </a:lvl7pPr>
            <a:lvl8pPr marL="3200400" marR="0" lvl="7" indent="0" algn="l" rtl="0">
              <a:spcBef>
                <a:spcPts val="0"/>
              </a:spcBef>
              <a:buNone/>
              <a:defRPr sz="2400" b="0" i="0" u="none" strike="noStrike" cap="none">
                <a:solidFill>
                  <a:schemeClr val="dk1"/>
                </a:solidFill>
                <a:latin typeface="Arial"/>
                <a:ea typeface="Arial"/>
                <a:cs typeface="Arial"/>
                <a:sym typeface="Arial"/>
              </a:defRPr>
            </a:lvl8pPr>
            <a:lvl9pPr marL="3657600" marR="0" lvl="8" indent="0" algn="l" rtl="0">
              <a:spcBef>
                <a:spcPts val="0"/>
              </a:spcBef>
              <a:buNone/>
              <a:defRPr sz="2400" b="0" i="0" u="none" strike="noStrike" cap="none">
                <a:solidFill>
                  <a:schemeClr val="dk1"/>
                </a:solidFill>
                <a:latin typeface="Arial"/>
                <a:ea typeface="Arial"/>
                <a:cs typeface="Arial"/>
                <a:sym typeface="Arial"/>
              </a:defRPr>
            </a:lvl9pPr>
          </a:lstStyle>
          <a:p>
            <a:endParaRPr/>
          </a:p>
        </p:txBody>
      </p:sp>
      <p:sp>
        <p:nvSpPr>
          <p:cNvPr id="96" name="Shape 96"/>
          <p:cNvSpPr txBox="1">
            <a:spLocks noGrp="1"/>
          </p:cNvSpPr>
          <p:nvPr>
            <p:ph type="sldNum" idx="12"/>
          </p:nvPr>
        </p:nvSpPr>
        <p:spPr>
          <a:xfrm rot="-5400000">
            <a:off x="8227377" y="5885497"/>
            <a:ext cx="1315720" cy="365125"/>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2400" b="1">
                <a:solidFill>
                  <a:schemeClr val="dk1"/>
                </a:solidFill>
                <a:latin typeface="Arial"/>
                <a:ea typeface="Arial"/>
                <a:cs typeface="Arial"/>
                <a:sym typeface="Arial"/>
              </a:rPr>
              <a:t>‹#›</a:t>
            </a:fld>
            <a:endParaRPr lang="en-US" sz="2400" b="1">
              <a:solidFill>
                <a:schemeClr val="dk1"/>
              </a:solidFill>
              <a:latin typeface="Arial"/>
              <a:ea typeface="Arial"/>
              <a:cs typeface="Arial"/>
              <a:sym typeface="Arial"/>
            </a:endParaRPr>
          </a:p>
        </p:txBody>
      </p:sp>
      <p:sp>
        <p:nvSpPr>
          <p:cNvPr id="97" name="Shape 97"/>
          <p:cNvSpPr txBox="1">
            <a:spLocks noGrp="1"/>
          </p:cNvSpPr>
          <p:nvPr>
            <p:ph type="title"/>
          </p:nvPr>
        </p:nvSpPr>
        <p:spPr>
          <a:xfrm>
            <a:off x="457200" y="4953000"/>
            <a:ext cx="8153399" cy="762000"/>
          </a:xfrm>
          <a:prstGeom prst="rect">
            <a:avLst/>
          </a:prstGeom>
          <a:noFill/>
          <a:ln>
            <a:noFill/>
          </a:ln>
        </p:spPr>
        <p:txBody>
          <a:bodyPr wrap="square" lIns="91425" tIns="91425" rIns="91425" bIns="91425" anchor="t" anchorCtr="0"/>
          <a:lstStyle>
            <a:lvl1pPr marL="0" marR="0" lvl="0" indent="0" algn="l" rtl="0">
              <a:spcBef>
                <a:spcPts val="0"/>
              </a:spcBef>
              <a:buClr>
                <a:schemeClr val="dk2"/>
              </a:buClr>
              <a:buFont typeface="Arial Black"/>
              <a:buNone/>
              <a:defRPr sz="3200" b="0" i="0" u="none" strike="noStrike" cap="none">
                <a:solidFill>
                  <a:schemeClr val="dk2"/>
                </a:solidFill>
                <a:latin typeface="Arial Black"/>
                <a:ea typeface="Arial Black"/>
                <a:cs typeface="Arial Black"/>
                <a:sym typeface="Arial Blac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8" name="Shape 98"/>
          <p:cNvSpPr/>
          <p:nvPr/>
        </p:nvSpPr>
        <p:spPr>
          <a:xfrm>
            <a:off x="9001124" y="0"/>
            <a:ext cx="142875" cy="4846320"/>
          </a:xfrm>
          <a:prstGeom prst="rect">
            <a:avLst/>
          </a:prstGeom>
          <a:solidFill>
            <a:schemeClr val="dk1"/>
          </a:solidFill>
          <a:ln>
            <a:noFill/>
          </a:ln>
        </p:spPr>
        <p:txBody>
          <a:bodyPr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57200" y="152718"/>
            <a:ext cx="5791200" cy="1371599"/>
          </a:xfrm>
          <a:prstGeom prst="rect">
            <a:avLst/>
          </a:prstGeom>
          <a:noFill/>
          <a:ln>
            <a:noFill/>
          </a:ln>
        </p:spPr>
        <p:txBody>
          <a:bodyPr wrap="square" lIns="91425" tIns="91425" rIns="91425" bIns="91425" anchor="b" anchorCtr="0"/>
          <a:lstStyle>
            <a:lvl1pPr marL="0" marR="0" lvl="0" indent="0" algn="l" rtl="0">
              <a:spcBef>
                <a:spcPts val="0"/>
              </a:spcBef>
              <a:buClr>
                <a:schemeClr val="dk2"/>
              </a:buClr>
              <a:buFont typeface="Arial Black"/>
              <a:buNone/>
              <a:defRPr sz="3600" b="0" i="0" u="none" strike="noStrike" cap="none">
                <a:solidFill>
                  <a:schemeClr val="dk2"/>
                </a:solidFill>
                <a:latin typeface="Arial Black"/>
                <a:ea typeface="Arial Black"/>
                <a:cs typeface="Arial Black"/>
                <a:sym typeface="Arial Blac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1" name="Shape 101"/>
          <p:cNvSpPr txBox="1">
            <a:spLocks noGrp="1"/>
          </p:cNvSpPr>
          <p:nvPr>
            <p:ph type="body" idx="1"/>
          </p:nvPr>
        </p:nvSpPr>
        <p:spPr>
          <a:xfrm rot="5400000">
            <a:off x="2080418" y="129381"/>
            <a:ext cx="4373563" cy="7619999"/>
          </a:xfrm>
          <a:prstGeom prst="rect">
            <a:avLst/>
          </a:prstGeom>
          <a:noFill/>
          <a:ln>
            <a:noFill/>
          </a:ln>
        </p:spPr>
        <p:txBody>
          <a:bodyPr wrap="square" lIns="91425" tIns="91425" rIns="91425" bIns="91425" anchor="t" anchorCtr="0"/>
          <a:lstStyle>
            <a:lvl1pPr marL="0" marR="0" lvl="0" indent="0" algn="l" rtl="0">
              <a:spcBef>
                <a:spcPts val="480"/>
              </a:spcBef>
              <a:spcAft>
                <a:spcPts val="60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635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02" name="Shape 102"/>
          <p:cNvSpPr txBox="1">
            <a:spLocks noGrp="1"/>
          </p:cNvSpPr>
          <p:nvPr>
            <p:ph type="dt" idx="10"/>
          </p:nvPr>
        </p:nvSpPr>
        <p:spPr>
          <a:xfrm>
            <a:off x="457200" y="6172201"/>
            <a:ext cx="3429000" cy="304799"/>
          </a:xfrm>
          <a:prstGeom prst="rect">
            <a:avLst/>
          </a:prstGeom>
          <a:noFill/>
          <a:ln>
            <a:noFill/>
          </a:ln>
        </p:spPr>
        <p:txBody>
          <a:bodyPr wrap="square" lIns="91425" tIns="91425" rIns="91425" bIns="91425" anchor="b" anchorCtr="0"/>
          <a:lstStyle>
            <a:lvl1pPr marL="0" marR="0" lvl="0" indent="0" algn="l" rtl="0">
              <a:spcBef>
                <a:spcPts val="0"/>
              </a:spcBef>
              <a:spcAft>
                <a:spcPts val="0"/>
              </a:spcAft>
              <a:buNone/>
              <a:defRPr sz="1000">
                <a:solidFill>
                  <a:schemeClr val="dk1"/>
                </a:solidFill>
                <a:latin typeface="Arial"/>
                <a:ea typeface="Arial"/>
                <a:cs typeface="Arial"/>
                <a:sym typeface="Arial"/>
              </a:defRPr>
            </a:lvl1pPr>
            <a:lvl2pPr marL="457200" marR="0" lvl="1" indent="0" algn="l" rtl="0">
              <a:spcBef>
                <a:spcPts val="0"/>
              </a:spcBef>
              <a:spcAft>
                <a:spcPts val="0"/>
              </a:spcAft>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2400" b="0" i="0" u="none" strike="noStrike" cap="none">
                <a:solidFill>
                  <a:schemeClr val="dk1"/>
                </a:solidFill>
                <a:latin typeface="Arial"/>
                <a:ea typeface="Arial"/>
                <a:cs typeface="Arial"/>
                <a:sym typeface="Arial"/>
              </a:defRPr>
            </a:lvl5pPr>
            <a:lvl6pPr marL="2286000" marR="0" lvl="5" indent="0" algn="l" rtl="0">
              <a:spcBef>
                <a:spcPts val="0"/>
              </a:spcBef>
              <a:buNone/>
              <a:defRPr sz="2400" b="0" i="0" u="none" strike="noStrike" cap="none">
                <a:solidFill>
                  <a:schemeClr val="dk1"/>
                </a:solidFill>
                <a:latin typeface="Arial"/>
                <a:ea typeface="Arial"/>
                <a:cs typeface="Arial"/>
                <a:sym typeface="Arial"/>
              </a:defRPr>
            </a:lvl6pPr>
            <a:lvl7pPr marL="2743200" marR="0" lvl="6" indent="0" algn="l" rtl="0">
              <a:spcBef>
                <a:spcPts val="0"/>
              </a:spcBef>
              <a:buNone/>
              <a:defRPr sz="2400" b="0" i="0" u="none" strike="noStrike" cap="none">
                <a:solidFill>
                  <a:schemeClr val="dk1"/>
                </a:solidFill>
                <a:latin typeface="Arial"/>
                <a:ea typeface="Arial"/>
                <a:cs typeface="Arial"/>
                <a:sym typeface="Arial"/>
              </a:defRPr>
            </a:lvl7pPr>
            <a:lvl8pPr marL="3200400" marR="0" lvl="7" indent="0" algn="l" rtl="0">
              <a:spcBef>
                <a:spcPts val="0"/>
              </a:spcBef>
              <a:buNone/>
              <a:defRPr sz="2400" b="0" i="0" u="none" strike="noStrike" cap="none">
                <a:solidFill>
                  <a:schemeClr val="dk1"/>
                </a:solidFill>
                <a:latin typeface="Arial"/>
                <a:ea typeface="Arial"/>
                <a:cs typeface="Arial"/>
                <a:sym typeface="Arial"/>
              </a:defRPr>
            </a:lvl8pPr>
            <a:lvl9pPr marL="3657600" marR="0" lvl="8" indent="0" algn="l" rtl="0">
              <a:spcBef>
                <a:spcPts val="0"/>
              </a:spcBef>
              <a:buNone/>
              <a:defRPr sz="2400" b="0" i="0" u="none" strike="noStrike" cap="none">
                <a:solidFill>
                  <a:schemeClr val="dk1"/>
                </a:solidFill>
                <a:latin typeface="Arial"/>
                <a:ea typeface="Arial"/>
                <a:cs typeface="Arial"/>
                <a:sym typeface="Arial"/>
              </a:defRPr>
            </a:lvl9pPr>
          </a:lstStyle>
          <a:p>
            <a:endParaRPr/>
          </a:p>
        </p:txBody>
      </p:sp>
      <p:sp>
        <p:nvSpPr>
          <p:cNvPr id="103" name="Shape 103"/>
          <p:cNvSpPr txBox="1">
            <a:spLocks noGrp="1"/>
          </p:cNvSpPr>
          <p:nvPr>
            <p:ph type="ftr" idx="11"/>
          </p:nvPr>
        </p:nvSpPr>
        <p:spPr>
          <a:xfrm>
            <a:off x="457200" y="6492875"/>
            <a:ext cx="3429000" cy="283844"/>
          </a:xfrm>
          <a:prstGeom prst="rect">
            <a:avLst/>
          </a:prstGeom>
          <a:noFill/>
          <a:ln>
            <a:noFill/>
          </a:ln>
        </p:spPr>
        <p:txBody>
          <a:bodyPr wrap="square" lIns="91425" tIns="91425" rIns="91425" bIns="91425" anchor="t" anchorCtr="0"/>
          <a:lstStyle>
            <a:lvl1pPr marL="0" marR="0" lvl="0" indent="0" algn="l" rtl="0">
              <a:spcBef>
                <a:spcPts val="0"/>
              </a:spcBef>
              <a:spcAft>
                <a:spcPts val="0"/>
              </a:spcAft>
              <a:buNone/>
              <a:defRPr sz="2400">
                <a:solidFill>
                  <a:schemeClr val="dk1"/>
                </a:solidFill>
                <a:latin typeface="Arial"/>
                <a:ea typeface="Arial"/>
                <a:cs typeface="Arial"/>
                <a:sym typeface="Arial"/>
              </a:defRPr>
            </a:lvl1pPr>
            <a:lvl2pPr marL="457200" marR="0" lvl="1" indent="0" algn="l" rtl="0">
              <a:spcBef>
                <a:spcPts val="0"/>
              </a:spcBef>
              <a:spcAft>
                <a:spcPts val="0"/>
              </a:spcAft>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2400" b="0" i="0" u="none" strike="noStrike" cap="none">
                <a:solidFill>
                  <a:schemeClr val="dk1"/>
                </a:solidFill>
                <a:latin typeface="Arial"/>
                <a:ea typeface="Arial"/>
                <a:cs typeface="Arial"/>
                <a:sym typeface="Arial"/>
              </a:defRPr>
            </a:lvl5pPr>
            <a:lvl6pPr marL="2286000" marR="0" lvl="5" indent="0" algn="l" rtl="0">
              <a:spcBef>
                <a:spcPts val="0"/>
              </a:spcBef>
              <a:buNone/>
              <a:defRPr sz="2400" b="0" i="0" u="none" strike="noStrike" cap="none">
                <a:solidFill>
                  <a:schemeClr val="dk1"/>
                </a:solidFill>
                <a:latin typeface="Arial"/>
                <a:ea typeface="Arial"/>
                <a:cs typeface="Arial"/>
                <a:sym typeface="Arial"/>
              </a:defRPr>
            </a:lvl6pPr>
            <a:lvl7pPr marL="2743200" marR="0" lvl="6" indent="0" algn="l" rtl="0">
              <a:spcBef>
                <a:spcPts val="0"/>
              </a:spcBef>
              <a:buNone/>
              <a:defRPr sz="2400" b="0" i="0" u="none" strike="noStrike" cap="none">
                <a:solidFill>
                  <a:schemeClr val="dk1"/>
                </a:solidFill>
                <a:latin typeface="Arial"/>
                <a:ea typeface="Arial"/>
                <a:cs typeface="Arial"/>
                <a:sym typeface="Arial"/>
              </a:defRPr>
            </a:lvl7pPr>
            <a:lvl8pPr marL="3200400" marR="0" lvl="7" indent="0" algn="l" rtl="0">
              <a:spcBef>
                <a:spcPts val="0"/>
              </a:spcBef>
              <a:buNone/>
              <a:defRPr sz="2400" b="0" i="0" u="none" strike="noStrike" cap="none">
                <a:solidFill>
                  <a:schemeClr val="dk1"/>
                </a:solidFill>
                <a:latin typeface="Arial"/>
                <a:ea typeface="Arial"/>
                <a:cs typeface="Arial"/>
                <a:sym typeface="Arial"/>
              </a:defRPr>
            </a:lvl8pPr>
            <a:lvl9pPr marL="3657600" marR="0" lvl="8" indent="0" algn="l" rtl="0">
              <a:spcBef>
                <a:spcPts val="0"/>
              </a:spcBef>
              <a:buNone/>
              <a:defRPr sz="2400" b="0" i="0" u="none" strike="noStrike" cap="none">
                <a:solidFill>
                  <a:schemeClr val="dk1"/>
                </a:solidFill>
                <a:latin typeface="Arial"/>
                <a:ea typeface="Arial"/>
                <a:cs typeface="Arial"/>
                <a:sym typeface="Arial"/>
              </a:defRPr>
            </a:lvl9pPr>
          </a:lstStyle>
          <a:p>
            <a:endParaRPr/>
          </a:p>
        </p:txBody>
      </p:sp>
      <p:sp>
        <p:nvSpPr>
          <p:cNvPr id="104" name="Shape 104"/>
          <p:cNvSpPr txBox="1">
            <a:spLocks noGrp="1"/>
          </p:cNvSpPr>
          <p:nvPr>
            <p:ph type="sldNum" idx="12"/>
          </p:nvPr>
        </p:nvSpPr>
        <p:spPr>
          <a:xfrm rot="-5400000">
            <a:off x="8227377" y="5885497"/>
            <a:ext cx="1315720" cy="365125"/>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2400" b="1">
                <a:solidFill>
                  <a:schemeClr val="dk2"/>
                </a:solidFill>
                <a:latin typeface="Arial"/>
                <a:ea typeface="Arial"/>
                <a:cs typeface="Arial"/>
                <a:sym typeface="Arial"/>
              </a:rPr>
              <a:t>‹#›</a:t>
            </a:fld>
            <a:endParaRPr lang="en-US" sz="2400" b="1">
              <a:solidFill>
                <a:schemeClr val="dk2"/>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rot="5400000">
            <a:off x="4732337" y="2171700"/>
            <a:ext cx="5851525" cy="2057400"/>
          </a:xfrm>
          <a:prstGeom prst="rect">
            <a:avLst/>
          </a:prstGeom>
          <a:noFill/>
          <a:ln>
            <a:noFill/>
          </a:ln>
        </p:spPr>
        <p:txBody>
          <a:bodyPr wrap="square" lIns="91425" tIns="91425" rIns="91425" bIns="91425" anchor="b" anchorCtr="0"/>
          <a:lstStyle>
            <a:lvl1pPr marL="0" marR="0" lvl="0" indent="0" algn="l" rtl="0">
              <a:spcBef>
                <a:spcPts val="0"/>
              </a:spcBef>
              <a:buClr>
                <a:schemeClr val="dk2"/>
              </a:buClr>
              <a:buFont typeface="Arial Black"/>
              <a:buNone/>
              <a:defRPr sz="3600" b="0" i="0" u="none" strike="noStrike" cap="none">
                <a:solidFill>
                  <a:schemeClr val="dk2"/>
                </a:solidFill>
                <a:latin typeface="Arial Black"/>
                <a:ea typeface="Arial Black"/>
                <a:cs typeface="Arial Black"/>
                <a:sym typeface="Arial Blac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7" name="Shape 107"/>
          <p:cNvSpPr txBox="1">
            <a:spLocks noGrp="1"/>
          </p:cNvSpPr>
          <p:nvPr>
            <p:ph type="body" idx="1"/>
          </p:nvPr>
        </p:nvSpPr>
        <p:spPr>
          <a:xfrm rot="5400000">
            <a:off x="541337" y="190500"/>
            <a:ext cx="5851525" cy="6019799"/>
          </a:xfrm>
          <a:prstGeom prst="rect">
            <a:avLst/>
          </a:prstGeom>
          <a:noFill/>
          <a:ln>
            <a:noFill/>
          </a:ln>
        </p:spPr>
        <p:txBody>
          <a:bodyPr wrap="square" lIns="91425" tIns="91425" rIns="91425" bIns="91425" anchor="t" anchorCtr="0"/>
          <a:lstStyle>
            <a:lvl1pPr marL="0" marR="0" lvl="0" indent="0" algn="l" rtl="0">
              <a:spcBef>
                <a:spcPts val="480"/>
              </a:spcBef>
              <a:spcAft>
                <a:spcPts val="60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635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08" name="Shape 108"/>
          <p:cNvSpPr txBox="1">
            <a:spLocks noGrp="1"/>
          </p:cNvSpPr>
          <p:nvPr>
            <p:ph type="dt" idx="10"/>
          </p:nvPr>
        </p:nvSpPr>
        <p:spPr>
          <a:xfrm>
            <a:off x="457200" y="6172201"/>
            <a:ext cx="3429000" cy="304799"/>
          </a:xfrm>
          <a:prstGeom prst="rect">
            <a:avLst/>
          </a:prstGeom>
          <a:noFill/>
          <a:ln>
            <a:noFill/>
          </a:ln>
        </p:spPr>
        <p:txBody>
          <a:bodyPr wrap="square" lIns="91425" tIns="91425" rIns="91425" bIns="91425" anchor="b" anchorCtr="0"/>
          <a:lstStyle>
            <a:lvl1pPr marL="0" marR="0" lvl="0" indent="0" algn="l" rtl="0">
              <a:spcBef>
                <a:spcPts val="0"/>
              </a:spcBef>
              <a:spcAft>
                <a:spcPts val="0"/>
              </a:spcAft>
              <a:buNone/>
              <a:defRPr sz="1000">
                <a:solidFill>
                  <a:schemeClr val="dk1"/>
                </a:solidFill>
                <a:latin typeface="Arial"/>
                <a:ea typeface="Arial"/>
                <a:cs typeface="Arial"/>
                <a:sym typeface="Arial"/>
              </a:defRPr>
            </a:lvl1pPr>
            <a:lvl2pPr marL="457200" marR="0" lvl="1" indent="0" algn="l" rtl="0">
              <a:spcBef>
                <a:spcPts val="0"/>
              </a:spcBef>
              <a:spcAft>
                <a:spcPts val="0"/>
              </a:spcAft>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2400" b="0" i="0" u="none" strike="noStrike" cap="none">
                <a:solidFill>
                  <a:schemeClr val="dk1"/>
                </a:solidFill>
                <a:latin typeface="Arial"/>
                <a:ea typeface="Arial"/>
                <a:cs typeface="Arial"/>
                <a:sym typeface="Arial"/>
              </a:defRPr>
            </a:lvl5pPr>
            <a:lvl6pPr marL="2286000" marR="0" lvl="5" indent="0" algn="l" rtl="0">
              <a:spcBef>
                <a:spcPts val="0"/>
              </a:spcBef>
              <a:buNone/>
              <a:defRPr sz="2400" b="0" i="0" u="none" strike="noStrike" cap="none">
                <a:solidFill>
                  <a:schemeClr val="dk1"/>
                </a:solidFill>
                <a:latin typeface="Arial"/>
                <a:ea typeface="Arial"/>
                <a:cs typeface="Arial"/>
                <a:sym typeface="Arial"/>
              </a:defRPr>
            </a:lvl6pPr>
            <a:lvl7pPr marL="2743200" marR="0" lvl="6" indent="0" algn="l" rtl="0">
              <a:spcBef>
                <a:spcPts val="0"/>
              </a:spcBef>
              <a:buNone/>
              <a:defRPr sz="2400" b="0" i="0" u="none" strike="noStrike" cap="none">
                <a:solidFill>
                  <a:schemeClr val="dk1"/>
                </a:solidFill>
                <a:latin typeface="Arial"/>
                <a:ea typeface="Arial"/>
                <a:cs typeface="Arial"/>
                <a:sym typeface="Arial"/>
              </a:defRPr>
            </a:lvl7pPr>
            <a:lvl8pPr marL="3200400" marR="0" lvl="7" indent="0" algn="l" rtl="0">
              <a:spcBef>
                <a:spcPts val="0"/>
              </a:spcBef>
              <a:buNone/>
              <a:defRPr sz="2400" b="0" i="0" u="none" strike="noStrike" cap="none">
                <a:solidFill>
                  <a:schemeClr val="dk1"/>
                </a:solidFill>
                <a:latin typeface="Arial"/>
                <a:ea typeface="Arial"/>
                <a:cs typeface="Arial"/>
                <a:sym typeface="Arial"/>
              </a:defRPr>
            </a:lvl8pPr>
            <a:lvl9pPr marL="3657600" marR="0" lvl="8" indent="0" algn="l" rtl="0">
              <a:spcBef>
                <a:spcPts val="0"/>
              </a:spcBef>
              <a:buNone/>
              <a:defRPr sz="2400" b="0" i="0" u="none" strike="noStrike" cap="none">
                <a:solidFill>
                  <a:schemeClr val="dk1"/>
                </a:solidFill>
                <a:latin typeface="Arial"/>
                <a:ea typeface="Arial"/>
                <a:cs typeface="Arial"/>
                <a:sym typeface="Arial"/>
              </a:defRPr>
            </a:lvl9pPr>
          </a:lstStyle>
          <a:p>
            <a:endParaRPr/>
          </a:p>
        </p:txBody>
      </p:sp>
      <p:sp>
        <p:nvSpPr>
          <p:cNvPr id="109" name="Shape 109"/>
          <p:cNvSpPr txBox="1">
            <a:spLocks noGrp="1"/>
          </p:cNvSpPr>
          <p:nvPr>
            <p:ph type="ftr" idx="11"/>
          </p:nvPr>
        </p:nvSpPr>
        <p:spPr>
          <a:xfrm>
            <a:off x="457200" y="6492875"/>
            <a:ext cx="3429000" cy="283844"/>
          </a:xfrm>
          <a:prstGeom prst="rect">
            <a:avLst/>
          </a:prstGeom>
          <a:noFill/>
          <a:ln>
            <a:noFill/>
          </a:ln>
        </p:spPr>
        <p:txBody>
          <a:bodyPr wrap="square" lIns="91425" tIns="91425" rIns="91425" bIns="91425" anchor="t" anchorCtr="0"/>
          <a:lstStyle>
            <a:lvl1pPr marL="0" marR="0" lvl="0" indent="0" algn="l" rtl="0">
              <a:spcBef>
                <a:spcPts val="0"/>
              </a:spcBef>
              <a:spcAft>
                <a:spcPts val="0"/>
              </a:spcAft>
              <a:buNone/>
              <a:defRPr sz="2400">
                <a:solidFill>
                  <a:schemeClr val="dk1"/>
                </a:solidFill>
                <a:latin typeface="Arial"/>
                <a:ea typeface="Arial"/>
                <a:cs typeface="Arial"/>
                <a:sym typeface="Arial"/>
              </a:defRPr>
            </a:lvl1pPr>
            <a:lvl2pPr marL="457200" marR="0" lvl="1" indent="0" algn="l" rtl="0">
              <a:spcBef>
                <a:spcPts val="0"/>
              </a:spcBef>
              <a:spcAft>
                <a:spcPts val="0"/>
              </a:spcAft>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2400" b="0" i="0" u="none" strike="noStrike" cap="none">
                <a:solidFill>
                  <a:schemeClr val="dk1"/>
                </a:solidFill>
                <a:latin typeface="Arial"/>
                <a:ea typeface="Arial"/>
                <a:cs typeface="Arial"/>
                <a:sym typeface="Arial"/>
              </a:defRPr>
            </a:lvl5pPr>
            <a:lvl6pPr marL="2286000" marR="0" lvl="5" indent="0" algn="l" rtl="0">
              <a:spcBef>
                <a:spcPts val="0"/>
              </a:spcBef>
              <a:buNone/>
              <a:defRPr sz="2400" b="0" i="0" u="none" strike="noStrike" cap="none">
                <a:solidFill>
                  <a:schemeClr val="dk1"/>
                </a:solidFill>
                <a:latin typeface="Arial"/>
                <a:ea typeface="Arial"/>
                <a:cs typeface="Arial"/>
                <a:sym typeface="Arial"/>
              </a:defRPr>
            </a:lvl6pPr>
            <a:lvl7pPr marL="2743200" marR="0" lvl="6" indent="0" algn="l" rtl="0">
              <a:spcBef>
                <a:spcPts val="0"/>
              </a:spcBef>
              <a:buNone/>
              <a:defRPr sz="2400" b="0" i="0" u="none" strike="noStrike" cap="none">
                <a:solidFill>
                  <a:schemeClr val="dk1"/>
                </a:solidFill>
                <a:latin typeface="Arial"/>
                <a:ea typeface="Arial"/>
                <a:cs typeface="Arial"/>
                <a:sym typeface="Arial"/>
              </a:defRPr>
            </a:lvl7pPr>
            <a:lvl8pPr marL="3200400" marR="0" lvl="7" indent="0" algn="l" rtl="0">
              <a:spcBef>
                <a:spcPts val="0"/>
              </a:spcBef>
              <a:buNone/>
              <a:defRPr sz="2400" b="0" i="0" u="none" strike="noStrike" cap="none">
                <a:solidFill>
                  <a:schemeClr val="dk1"/>
                </a:solidFill>
                <a:latin typeface="Arial"/>
                <a:ea typeface="Arial"/>
                <a:cs typeface="Arial"/>
                <a:sym typeface="Arial"/>
              </a:defRPr>
            </a:lvl8pPr>
            <a:lvl9pPr marL="3657600" marR="0" lvl="8" indent="0" algn="l" rtl="0">
              <a:spcBef>
                <a:spcPts val="0"/>
              </a:spcBef>
              <a:buNone/>
              <a:defRPr sz="2400" b="0" i="0" u="none" strike="noStrike" cap="none">
                <a:solidFill>
                  <a:schemeClr val="dk1"/>
                </a:solidFill>
                <a:latin typeface="Arial"/>
                <a:ea typeface="Arial"/>
                <a:cs typeface="Arial"/>
                <a:sym typeface="Arial"/>
              </a:defRPr>
            </a:lvl9pPr>
          </a:lstStyle>
          <a:p>
            <a:endParaRPr/>
          </a:p>
        </p:txBody>
      </p:sp>
      <p:sp>
        <p:nvSpPr>
          <p:cNvPr id="110" name="Shape 110"/>
          <p:cNvSpPr txBox="1">
            <a:spLocks noGrp="1"/>
          </p:cNvSpPr>
          <p:nvPr>
            <p:ph type="sldNum" idx="12"/>
          </p:nvPr>
        </p:nvSpPr>
        <p:spPr>
          <a:xfrm rot="-5400000">
            <a:off x="8227377" y="5885497"/>
            <a:ext cx="1315720" cy="365125"/>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2400" b="1">
                <a:solidFill>
                  <a:schemeClr val="dk2"/>
                </a:solidFill>
                <a:latin typeface="Arial"/>
                <a:ea typeface="Arial"/>
                <a:cs typeface="Arial"/>
                <a:sym typeface="Arial"/>
              </a:rPr>
              <a:t>‹#›</a:t>
            </a:fld>
            <a:endParaRPr lang="en-US" sz="2400" b="1">
              <a:solidFill>
                <a:schemeClr val="dk2"/>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Text">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457200" y="1619253"/>
            <a:ext cx="8229600" cy="3952875"/>
          </a:xfrm>
          <a:prstGeom prst="rect">
            <a:avLst/>
          </a:prstGeom>
          <a:noFill/>
          <a:ln>
            <a:noFill/>
          </a:ln>
        </p:spPr>
        <p:txBody>
          <a:bodyPr wrap="square" lIns="91425" tIns="91425" rIns="91425" bIns="91425" anchor="t" anchorCtr="0"/>
          <a:lstStyle>
            <a:lvl1pPr marL="0" marR="0" lvl="0" indent="0" algn="l" rtl="0">
              <a:spcBef>
                <a:spcPts val="440"/>
              </a:spcBef>
              <a:spcAft>
                <a:spcPts val="600"/>
              </a:spcAft>
              <a:buClr>
                <a:srgbClr val="7F7F7F"/>
              </a:buClr>
              <a:buFont typeface="Arial"/>
              <a:buNone/>
              <a:defRPr sz="2200" b="1" i="0" u="none" strike="noStrike" cap="none">
                <a:solidFill>
                  <a:srgbClr val="000000"/>
                </a:solidFill>
                <a:latin typeface="Helvetica Neue"/>
                <a:ea typeface="Helvetica Neue"/>
                <a:cs typeface="Helvetica Neue"/>
                <a:sym typeface="Helvetica Neue"/>
              </a:defRPr>
            </a:lvl1pPr>
            <a:lvl2pPr marL="457200" marR="0" lvl="1" indent="-69850" algn="l" rtl="0">
              <a:spcBef>
                <a:spcPts val="380"/>
              </a:spcBef>
              <a:buClr>
                <a:srgbClr val="7F7F7F"/>
              </a:buClr>
              <a:buSzPct val="100000"/>
              <a:buFont typeface="Arial"/>
              <a:buChar char="•"/>
              <a:defRPr sz="1900" b="0" i="0" u="none" strike="noStrike" cap="none">
                <a:solidFill>
                  <a:srgbClr val="000000"/>
                </a:solidFill>
                <a:latin typeface="Helvetica Neue"/>
                <a:ea typeface="Helvetica Neue"/>
                <a:cs typeface="Helvetica Neue"/>
                <a:sym typeface="Helvetica Neue"/>
              </a:defRPr>
            </a:lvl2pPr>
            <a:lvl3pPr marL="1143000" marR="0" lvl="2" indent="-120650" algn="l" rtl="0">
              <a:spcBef>
                <a:spcPts val="340"/>
              </a:spcBef>
              <a:buClr>
                <a:srgbClr val="7F7F7F"/>
              </a:buClr>
              <a:buSzPct val="100000"/>
              <a:buFont typeface="Arial"/>
              <a:buChar char="•"/>
              <a:defRPr sz="1700" b="0" i="0" u="none" strike="noStrike" cap="none">
                <a:solidFill>
                  <a:srgbClr val="000000"/>
                </a:solidFill>
                <a:latin typeface="Helvetica Neue"/>
                <a:ea typeface="Helvetica Neue"/>
                <a:cs typeface="Helvetica Neue"/>
                <a:sym typeface="Helvetica Neue"/>
              </a:defRPr>
            </a:lvl3pPr>
            <a:lvl4pPr marL="1600200" marR="0" lvl="3" indent="-133350" algn="l" rtl="0">
              <a:spcBef>
                <a:spcPts val="300"/>
              </a:spcBef>
              <a:buClr>
                <a:srgbClr val="7F7F7F"/>
              </a:buClr>
              <a:buSzPct val="100000"/>
              <a:buFont typeface="Arial"/>
              <a:buChar char="•"/>
              <a:defRPr sz="1500" b="0" i="0" u="none" strike="noStrike" cap="none">
                <a:solidFill>
                  <a:srgbClr val="000000"/>
                </a:solidFill>
                <a:latin typeface="Helvetica Neue"/>
                <a:ea typeface="Helvetica Neue"/>
                <a:cs typeface="Helvetica Neue"/>
                <a:sym typeface="Helvetica Neue"/>
              </a:defRPr>
            </a:lvl4pPr>
            <a:lvl5pPr marL="2057400" marR="0" lvl="4" indent="-133350" algn="l" rtl="0">
              <a:spcBef>
                <a:spcPts val="300"/>
              </a:spcBef>
              <a:buClr>
                <a:srgbClr val="7F7F7F"/>
              </a:buClr>
              <a:buSzPct val="100000"/>
              <a:buFont typeface="Arial"/>
              <a:buChar char="•"/>
              <a:defRPr sz="1500" b="0" i="0" u="none" strike="noStrike" cap="none">
                <a:solidFill>
                  <a:srgbClr val="000000"/>
                </a:solidFill>
                <a:latin typeface="Helvetica Neue"/>
                <a:ea typeface="Helvetica Neue"/>
                <a:cs typeface="Helvetica Neue"/>
                <a:sym typeface="Helvetica Neue"/>
              </a:defRPr>
            </a:lvl5pPr>
            <a:lvl6pPr marL="2514600" marR="0" lvl="5" indent="-133350" algn="l" rtl="0">
              <a:spcBef>
                <a:spcPts val="300"/>
              </a:spcBef>
              <a:buClr>
                <a:srgbClr val="7F7F7F"/>
              </a:buClr>
              <a:buSzPct val="100000"/>
              <a:buFont typeface="Noto Sans Symbols"/>
              <a:buChar char="▪"/>
              <a:defRPr sz="1500" b="0" i="0" u="none" strike="noStrike" cap="none">
                <a:solidFill>
                  <a:srgbClr val="000000"/>
                </a:solidFill>
                <a:latin typeface="Helvetica Neue"/>
                <a:ea typeface="Helvetica Neue"/>
                <a:cs typeface="Helvetica Neue"/>
                <a:sym typeface="Helvetica Neue"/>
              </a:defRPr>
            </a:lvl6pPr>
            <a:lvl7pPr marL="2971800" marR="0" lvl="6" indent="-133350" algn="l" rtl="0">
              <a:spcBef>
                <a:spcPts val="300"/>
              </a:spcBef>
              <a:buClr>
                <a:srgbClr val="7F7F7F"/>
              </a:buClr>
              <a:buSzPct val="100000"/>
              <a:buFont typeface="Noto Sans Symbols"/>
              <a:buChar char="▪"/>
              <a:defRPr sz="1500" b="0" i="0" u="none" strike="noStrike" cap="none">
                <a:solidFill>
                  <a:srgbClr val="000000"/>
                </a:solidFill>
                <a:latin typeface="Helvetica Neue"/>
                <a:ea typeface="Helvetica Neue"/>
                <a:cs typeface="Helvetica Neue"/>
                <a:sym typeface="Helvetica Neue"/>
              </a:defRPr>
            </a:lvl7pPr>
            <a:lvl8pPr marL="3429000" marR="0" lvl="7" indent="-133350" algn="l" rtl="0">
              <a:spcBef>
                <a:spcPts val="300"/>
              </a:spcBef>
              <a:buClr>
                <a:srgbClr val="7F7F7F"/>
              </a:buClr>
              <a:buSzPct val="100000"/>
              <a:buFont typeface="Noto Sans Symbols"/>
              <a:buChar char="▪"/>
              <a:defRPr sz="1500" b="0" i="0" u="none" strike="noStrike" cap="none">
                <a:solidFill>
                  <a:srgbClr val="000000"/>
                </a:solidFill>
                <a:latin typeface="Helvetica Neue"/>
                <a:ea typeface="Helvetica Neue"/>
                <a:cs typeface="Helvetica Neue"/>
                <a:sym typeface="Helvetica Neue"/>
              </a:defRPr>
            </a:lvl8pPr>
            <a:lvl9pPr marL="3657600" marR="0" lvl="8" indent="0" algn="l" rtl="0">
              <a:spcBef>
                <a:spcPts val="320"/>
              </a:spcBef>
              <a:buClr>
                <a:schemeClr val="dk2"/>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113" name="Shape 113"/>
          <p:cNvSpPr txBox="1">
            <a:spLocks noGrp="1"/>
          </p:cNvSpPr>
          <p:nvPr>
            <p:ph type="title"/>
          </p:nvPr>
        </p:nvSpPr>
        <p:spPr>
          <a:xfrm>
            <a:off x="457200" y="407988"/>
            <a:ext cx="8229600" cy="868363"/>
          </a:xfrm>
          <a:prstGeom prst="rect">
            <a:avLst/>
          </a:prstGeom>
          <a:noFill/>
          <a:ln>
            <a:noFill/>
          </a:ln>
        </p:spPr>
        <p:txBody>
          <a:bodyPr wrap="square" lIns="91425" tIns="91425" rIns="91425" bIns="91425" anchor="b" anchorCtr="0"/>
          <a:lstStyle>
            <a:lvl1pPr marL="0" marR="0" lvl="0" indent="0" algn="l" rtl="0">
              <a:spcBef>
                <a:spcPts val="0"/>
              </a:spcBef>
              <a:buClr>
                <a:srgbClr val="000000"/>
              </a:buClr>
              <a:buFont typeface="Arial Black"/>
              <a:buNone/>
              <a:defRPr sz="2400" b="1" i="0" u="none" strike="noStrike" cap="none">
                <a:solidFill>
                  <a:srgbClr val="000000"/>
                </a:solidFill>
                <a:latin typeface="Arial Black"/>
                <a:ea typeface="Arial Black"/>
                <a:cs typeface="Arial Black"/>
                <a:sym typeface="Arial Blac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cxnSp>
        <p:nvCxnSpPr>
          <p:cNvPr id="114" name="Shape 114"/>
          <p:cNvCxnSpPr/>
          <p:nvPr/>
        </p:nvCxnSpPr>
        <p:spPr>
          <a:xfrm>
            <a:off x="561975" y="1143000"/>
            <a:ext cx="7772400" cy="0"/>
          </a:xfrm>
          <a:prstGeom prst="straightConnector1">
            <a:avLst/>
          </a:prstGeom>
          <a:noFill/>
          <a:ln w="12700" cap="flat" cmpd="sng">
            <a:solidFill>
              <a:srgbClr val="404040"/>
            </a:solidFill>
            <a:prstDash val="dot"/>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69900" y="228600"/>
            <a:ext cx="8153399" cy="685799"/>
          </a:xfrm>
          <a:prstGeom prst="rect">
            <a:avLst/>
          </a:prstGeom>
          <a:noFill/>
          <a:ln>
            <a:noFill/>
          </a:ln>
        </p:spPr>
        <p:txBody>
          <a:bodyPr wrap="square" lIns="91425" tIns="91425" rIns="91425" bIns="91425" anchor="b" anchorCtr="0"/>
          <a:lstStyle>
            <a:lvl1pPr marL="0" marR="0" lvl="0" indent="0" algn="l" rtl="0">
              <a:spcBef>
                <a:spcPts val="0"/>
              </a:spcBef>
              <a:buClr>
                <a:schemeClr val="dk2"/>
              </a:buClr>
              <a:buFont typeface="Arial Black"/>
              <a:buNone/>
              <a:defRPr sz="3600" b="0" i="0" u="none" strike="noStrike" cap="none">
                <a:solidFill>
                  <a:schemeClr val="dk2"/>
                </a:solidFill>
                <a:latin typeface="Arial Black"/>
                <a:ea typeface="Arial Black"/>
                <a:cs typeface="Arial Black"/>
                <a:sym typeface="Arial Blac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7" name="Shape 117"/>
          <p:cNvSpPr txBox="1">
            <a:spLocks noGrp="1"/>
          </p:cNvSpPr>
          <p:nvPr>
            <p:ph type="dt" idx="10"/>
          </p:nvPr>
        </p:nvSpPr>
        <p:spPr>
          <a:xfrm>
            <a:off x="457200" y="6172201"/>
            <a:ext cx="3429000" cy="304799"/>
          </a:xfrm>
          <a:prstGeom prst="rect">
            <a:avLst/>
          </a:prstGeom>
          <a:noFill/>
          <a:ln>
            <a:noFill/>
          </a:ln>
        </p:spPr>
        <p:txBody>
          <a:bodyPr wrap="square" lIns="91425" tIns="91425" rIns="91425" bIns="91425" anchor="b" anchorCtr="0"/>
          <a:lstStyle>
            <a:lvl1pPr marL="0" marR="0" lvl="0" indent="0" algn="l" rtl="0">
              <a:spcBef>
                <a:spcPts val="0"/>
              </a:spcBef>
              <a:spcAft>
                <a:spcPts val="0"/>
              </a:spcAft>
              <a:buNone/>
              <a:defRPr sz="1000">
                <a:solidFill>
                  <a:schemeClr val="dk1"/>
                </a:solidFill>
                <a:latin typeface="Arial"/>
                <a:ea typeface="Arial"/>
                <a:cs typeface="Arial"/>
                <a:sym typeface="Arial"/>
              </a:defRPr>
            </a:lvl1pPr>
            <a:lvl2pPr marL="457200" marR="0" lvl="1" indent="0" algn="l" rtl="0">
              <a:spcBef>
                <a:spcPts val="0"/>
              </a:spcBef>
              <a:spcAft>
                <a:spcPts val="0"/>
              </a:spcAft>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2400" b="0" i="0" u="none" strike="noStrike" cap="none">
                <a:solidFill>
                  <a:schemeClr val="dk1"/>
                </a:solidFill>
                <a:latin typeface="Arial"/>
                <a:ea typeface="Arial"/>
                <a:cs typeface="Arial"/>
                <a:sym typeface="Arial"/>
              </a:defRPr>
            </a:lvl5pPr>
            <a:lvl6pPr marL="2286000" marR="0" lvl="5" indent="0" algn="l" rtl="0">
              <a:spcBef>
                <a:spcPts val="0"/>
              </a:spcBef>
              <a:buNone/>
              <a:defRPr sz="2400" b="0" i="0" u="none" strike="noStrike" cap="none">
                <a:solidFill>
                  <a:schemeClr val="dk1"/>
                </a:solidFill>
                <a:latin typeface="Arial"/>
                <a:ea typeface="Arial"/>
                <a:cs typeface="Arial"/>
                <a:sym typeface="Arial"/>
              </a:defRPr>
            </a:lvl6pPr>
            <a:lvl7pPr marL="2743200" marR="0" lvl="6" indent="0" algn="l" rtl="0">
              <a:spcBef>
                <a:spcPts val="0"/>
              </a:spcBef>
              <a:buNone/>
              <a:defRPr sz="2400" b="0" i="0" u="none" strike="noStrike" cap="none">
                <a:solidFill>
                  <a:schemeClr val="dk1"/>
                </a:solidFill>
                <a:latin typeface="Arial"/>
                <a:ea typeface="Arial"/>
                <a:cs typeface="Arial"/>
                <a:sym typeface="Arial"/>
              </a:defRPr>
            </a:lvl7pPr>
            <a:lvl8pPr marL="3200400" marR="0" lvl="7" indent="0" algn="l" rtl="0">
              <a:spcBef>
                <a:spcPts val="0"/>
              </a:spcBef>
              <a:buNone/>
              <a:defRPr sz="2400" b="0" i="0" u="none" strike="noStrike" cap="none">
                <a:solidFill>
                  <a:schemeClr val="dk1"/>
                </a:solidFill>
                <a:latin typeface="Arial"/>
                <a:ea typeface="Arial"/>
                <a:cs typeface="Arial"/>
                <a:sym typeface="Arial"/>
              </a:defRPr>
            </a:lvl8pPr>
            <a:lvl9pPr marL="3657600" marR="0" lvl="8" indent="0" algn="l" rtl="0">
              <a:spcBef>
                <a:spcPts val="0"/>
              </a:spcBef>
              <a:buNone/>
              <a:defRPr sz="2400" b="0" i="0" u="none" strike="noStrike" cap="none">
                <a:solidFill>
                  <a:schemeClr val="dk1"/>
                </a:solidFill>
                <a:latin typeface="Arial"/>
                <a:ea typeface="Arial"/>
                <a:cs typeface="Arial"/>
                <a:sym typeface="Arial"/>
              </a:defRPr>
            </a:lvl9pPr>
          </a:lstStyle>
          <a:p>
            <a:endParaRPr/>
          </a:p>
        </p:txBody>
      </p:sp>
      <p:sp>
        <p:nvSpPr>
          <p:cNvPr id="118" name="Shape 118"/>
          <p:cNvSpPr txBox="1">
            <a:spLocks noGrp="1"/>
          </p:cNvSpPr>
          <p:nvPr>
            <p:ph type="ftr" idx="11"/>
          </p:nvPr>
        </p:nvSpPr>
        <p:spPr>
          <a:xfrm>
            <a:off x="457200" y="6492875"/>
            <a:ext cx="3429000" cy="283844"/>
          </a:xfrm>
          <a:prstGeom prst="rect">
            <a:avLst/>
          </a:prstGeom>
          <a:noFill/>
          <a:ln>
            <a:noFill/>
          </a:ln>
        </p:spPr>
        <p:txBody>
          <a:bodyPr wrap="square" lIns="91425" tIns="91425" rIns="91425" bIns="91425" anchor="t" anchorCtr="0"/>
          <a:lstStyle>
            <a:lvl1pPr marL="0" marR="0" lvl="0" indent="0" algn="l" rtl="0">
              <a:spcBef>
                <a:spcPts val="0"/>
              </a:spcBef>
              <a:spcAft>
                <a:spcPts val="0"/>
              </a:spcAft>
              <a:buNone/>
              <a:defRPr sz="2400">
                <a:solidFill>
                  <a:schemeClr val="dk1"/>
                </a:solidFill>
                <a:latin typeface="Arial"/>
                <a:ea typeface="Arial"/>
                <a:cs typeface="Arial"/>
                <a:sym typeface="Arial"/>
              </a:defRPr>
            </a:lvl1pPr>
            <a:lvl2pPr marL="457200" marR="0" lvl="1" indent="0" algn="l" rtl="0">
              <a:spcBef>
                <a:spcPts val="0"/>
              </a:spcBef>
              <a:spcAft>
                <a:spcPts val="0"/>
              </a:spcAft>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2400" b="0" i="0" u="none" strike="noStrike" cap="none">
                <a:solidFill>
                  <a:schemeClr val="dk1"/>
                </a:solidFill>
                <a:latin typeface="Arial"/>
                <a:ea typeface="Arial"/>
                <a:cs typeface="Arial"/>
                <a:sym typeface="Arial"/>
              </a:defRPr>
            </a:lvl5pPr>
            <a:lvl6pPr marL="2286000" marR="0" lvl="5" indent="0" algn="l" rtl="0">
              <a:spcBef>
                <a:spcPts val="0"/>
              </a:spcBef>
              <a:buNone/>
              <a:defRPr sz="2400" b="0" i="0" u="none" strike="noStrike" cap="none">
                <a:solidFill>
                  <a:schemeClr val="dk1"/>
                </a:solidFill>
                <a:latin typeface="Arial"/>
                <a:ea typeface="Arial"/>
                <a:cs typeface="Arial"/>
                <a:sym typeface="Arial"/>
              </a:defRPr>
            </a:lvl6pPr>
            <a:lvl7pPr marL="2743200" marR="0" lvl="6" indent="0" algn="l" rtl="0">
              <a:spcBef>
                <a:spcPts val="0"/>
              </a:spcBef>
              <a:buNone/>
              <a:defRPr sz="2400" b="0" i="0" u="none" strike="noStrike" cap="none">
                <a:solidFill>
                  <a:schemeClr val="dk1"/>
                </a:solidFill>
                <a:latin typeface="Arial"/>
                <a:ea typeface="Arial"/>
                <a:cs typeface="Arial"/>
                <a:sym typeface="Arial"/>
              </a:defRPr>
            </a:lvl7pPr>
            <a:lvl8pPr marL="3200400" marR="0" lvl="7" indent="0" algn="l" rtl="0">
              <a:spcBef>
                <a:spcPts val="0"/>
              </a:spcBef>
              <a:buNone/>
              <a:defRPr sz="2400" b="0" i="0" u="none" strike="noStrike" cap="none">
                <a:solidFill>
                  <a:schemeClr val="dk1"/>
                </a:solidFill>
                <a:latin typeface="Arial"/>
                <a:ea typeface="Arial"/>
                <a:cs typeface="Arial"/>
                <a:sym typeface="Arial"/>
              </a:defRPr>
            </a:lvl8pPr>
            <a:lvl9pPr marL="3657600" marR="0" lvl="8" indent="0" algn="l" rtl="0">
              <a:spcBef>
                <a:spcPts val="0"/>
              </a:spcBef>
              <a:buNone/>
              <a:defRPr sz="2400" b="0" i="0" u="none" strike="noStrike" cap="none">
                <a:solidFill>
                  <a:schemeClr val="dk1"/>
                </a:solidFill>
                <a:latin typeface="Arial"/>
                <a:ea typeface="Arial"/>
                <a:cs typeface="Arial"/>
                <a:sym typeface="Arial"/>
              </a:defRPr>
            </a:lvl9pPr>
          </a:lstStyle>
          <a:p>
            <a:endParaRPr/>
          </a:p>
        </p:txBody>
      </p:sp>
      <p:sp>
        <p:nvSpPr>
          <p:cNvPr id="119" name="Shape 119"/>
          <p:cNvSpPr txBox="1">
            <a:spLocks noGrp="1"/>
          </p:cNvSpPr>
          <p:nvPr>
            <p:ph type="sldNum" idx="12"/>
          </p:nvPr>
        </p:nvSpPr>
        <p:spPr>
          <a:xfrm rot="-5400000">
            <a:off x="8227377" y="5885497"/>
            <a:ext cx="1315720" cy="365125"/>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2400" b="1">
                <a:solidFill>
                  <a:schemeClr val="dk2"/>
                </a:solidFill>
                <a:latin typeface="Arial"/>
                <a:ea typeface="Arial"/>
                <a:cs typeface="Arial"/>
                <a:sym typeface="Arial"/>
              </a:rPr>
              <a:t>‹#›</a:t>
            </a:fld>
            <a:endParaRPr lang="en-US" sz="2400" b="1">
              <a:solidFill>
                <a:schemeClr val="dk2"/>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and Text">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457200" y="1619253"/>
            <a:ext cx="8229600" cy="3952875"/>
          </a:xfrm>
          <a:prstGeom prst="rect">
            <a:avLst/>
          </a:prstGeom>
          <a:noFill/>
          <a:ln>
            <a:noFill/>
          </a:ln>
        </p:spPr>
        <p:txBody>
          <a:bodyPr wrap="square" lIns="91425" tIns="91425" rIns="91425" bIns="91425" anchor="t" anchorCtr="0"/>
          <a:lstStyle>
            <a:lvl1pPr marL="0" marR="0" lvl="0" indent="0" algn="l" rtl="0">
              <a:spcBef>
                <a:spcPts val="440"/>
              </a:spcBef>
              <a:spcAft>
                <a:spcPts val="600"/>
              </a:spcAft>
              <a:buClr>
                <a:srgbClr val="7F7F7F"/>
              </a:buClr>
              <a:buFont typeface="Arial"/>
              <a:buNone/>
              <a:defRPr sz="2200" b="1" i="0" u="none" strike="noStrike" cap="none">
                <a:solidFill>
                  <a:srgbClr val="000000"/>
                </a:solidFill>
                <a:latin typeface="Helvetica Neue"/>
                <a:ea typeface="Helvetica Neue"/>
                <a:cs typeface="Helvetica Neue"/>
                <a:sym typeface="Helvetica Neue"/>
              </a:defRPr>
            </a:lvl1pPr>
            <a:lvl2pPr marL="457200" marR="0" lvl="1" indent="-69850" algn="l" rtl="0">
              <a:spcBef>
                <a:spcPts val="380"/>
              </a:spcBef>
              <a:buClr>
                <a:srgbClr val="7F7F7F"/>
              </a:buClr>
              <a:buSzPct val="100000"/>
              <a:buFont typeface="Arial"/>
              <a:buChar char="•"/>
              <a:defRPr sz="1900" b="0" i="0" u="none" strike="noStrike" cap="none">
                <a:solidFill>
                  <a:srgbClr val="000000"/>
                </a:solidFill>
                <a:latin typeface="Helvetica Neue"/>
                <a:ea typeface="Helvetica Neue"/>
                <a:cs typeface="Helvetica Neue"/>
                <a:sym typeface="Helvetica Neue"/>
              </a:defRPr>
            </a:lvl2pPr>
            <a:lvl3pPr marL="1143000" marR="0" lvl="2" indent="-120650" algn="l" rtl="0">
              <a:spcBef>
                <a:spcPts val="340"/>
              </a:spcBef>
              <a:buClr>
                <a:srgbClr val="7F7F7F"/>
              </a:buClr>
              <a:buSzPct val="100000"/>
              <a:buFont typeface="Arial"/>
              <a:buChar char="•"/>
              <a:defRPr sz="1700" b="0" i="0" u="none" strike="noStrike" cap="none">
                <a:solidFill>
                  <a:srgbClr val="000000"/>
                </a:solidFill>
                <a:latin typeface="Helvetica Neue"/>
                <a:ea typeface="Helvetica Neue"/>
                <a:cs typeface="Helvetica Neue"/>
                <a:sym typeface="Helvetica Neue"/>
              </a:defRPr>
            </a:lvl3pPr>
            <a:lvl4pPr marL="1600200" marR="0" lvl="3" indent="-133350" algn="l" rtl="0">
              <a:spcBef>
                <a:spcPts val="300"/>
              </a:spcBef>
              <a:buClr>
                <a:srgbClr val="7F7F7F"/>
              </a:buClr>
              <a:buSzPct val="100000"/>
              <a:buFont typeface="Arial"/>
              <a:buChar char="•"/>
              <a:defRPr sz="1500" b="0" i="0" u="none" strike="noStrike" cap="none">
                <a:solidFill>
                  <a:srgbClr val="000000"/>
                </a:solidFill>
                <a:latin typeface="Helvetica Neue"/>
                <a:ea typeface="Helvetica Neue"/>
                <a:cs typeface="Helvetica Neue"/>
                <a:sym typeface="Helvetica Neue"/>
              </a:defRPr>
            </a:lvl4pPr>
            <a:lvl5pPr marL="2057400" marR="0" lvl="4" indent="-133350" algn="l" rtl="0">
              <a:spcBef>
                <a:spcPts val="300"/>
              </a:spcBef>
              <a:buClr>
                <a:srgbClr val="7F7F7F"/>
              </a:buClr>
              <a:buSzPct val="100000"/>
              <a:buFont typeface="Arial"/>
              <a:buChar char="•"/>
              <a:defRPr sz="1500" b="0" i="0" u="none" strike="noStrike" cap="none">
                <a:solidFill>
                  <a:srgbClr val="000000"/>
                </a:solidFill>
                <a:latin typeface="Helvetica Neue"/>
                <a:ea typeface="Helvetica Neue"/>
                <a:cs typeface="Helvetica Neue"/>
                <a:sym typeface="Helvetica Neue"/>
              </a:defRPr>
            </a:lvl5pPr>
            <a:lvl6pPr marL="2514600" marR="0" lvl="5" indent="-133350" algn="l" rtl="0">
              <a:spcBef>
                <a:spcPts val="300"/>
              </a:spcBef>
              <a:buClr>
                <a:srgbClr val="7F7F7F"/>
              </a:buClr>
              <a:buSzPct val="100000"/>
              <a:buFont typeface="Noto Sans Symbols"/>
              <a:buChar char="▪"/>
              <a:defRPr sz="1500" b="0" i="0" u="none" strike="noStrike" cap="none">
                <a:solidFill>
                  <a:srgbClr val="000000"/>
                </a:solidFill>
                <a:latin typeface="Helvetica Neue"/>
                <a:ea typeface="Helvetica Neue"/>
                <a:cs typeface="Helvetica Neue"/>
                <a:sym typeface="Helvetica Neue"/>
              </a:defRPr>
            </a:lvl6pPr>
            <a:lvl7pPr marL="2971800" marR="0" lvl="6" indent="-133350" algn="l" rtl="0">
              <a:spcBef>
                <a:spcPts val="300"/>
              </a:spcBef>
              <a:buClr>
                <a:srgbClr val="7F7F7F"/>
              </a:buClr>
              <a:buSzPct val="100000"/>
              <a:buFont typeface="Noto Sans Symbols"/>
              <a:buChar char="▪"/>
              <a:defRPr sz="1500" b="0" i="0" u="none" strike="noStrike" cap="none">
                <a:solidFill>
                  <a:srgbClr val="000000"/>
                </a:solidFill>
                <a:latin typeface="Helvetica Neue"/>
                <a:ea typeface="Helvetica Neue"/>
                <a:cs typeface="Helvetica Neue"/>
                <a:sym typeface="Helvetica Neue"/>
              </a:defRPr>
            </a:lvl7pPr>
            <a:lvl8pPr marL="3429000" marR="0" lvl="7" indent="-133350" algn="l" rtl="0">
              <a:spcBef>
                <a:spcPts val="300"/>
              </a:spcBef>
              <a:buClr>
                <a:srgbClr val="7F7F7F"/>
              </a:buClr>
              <a:buSzPct val="100000"/>
              <a:buFont typeface="Noto Sans Symbols"/>
              <a:buChar char="▪"/>
              <a:defRPr sz="1500" b="0" i="0" u="none" strike="noStrike" cap="none">
                <a:solidFill>
                  <a:srgbClr val="000000"/>
                </a:solidFill>
                <a:latin typeface="Helvetica Neue"/>
                <a:ea typeface="Helvetica Neue"/>
                <a:cs typeface="Helvetica Neue"/>
                <a:sym typeface="Helvetica Neue"/>
              </a:defRPr>
            </a:lvl8pPr>
            <a:lvl9pPr marL="3657600" marR="0" lvl="8" indent="0" algn="l" rtl="0">
              <a:spcBef>
                <a:spcPts val="320"/>
              </a:spcBef>
              <a:buClr>
                <a:schemeClr val="dk2"/>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122" name="Shape 122"/>
          <p:cNvSpPr txBox="1">
            <a:spLocks noGrp="1"/>
          </p:cNvSpPr>
          <p:nvPr>
            <p:ph type="title"/>
          </p:nvPr>
        </p:nvSpPr>
        <p:spPr>
          <a:xfrm>
            <a:off x="457200" y="407988"/>
            <a:ext cx="8229600" cy="868363"/>
          </a:xfrm>
          <a:prstGeom prst="rect">
            <a:avLst/>
          </a:prstGeom>
          <a:noFill/>
          <a:ln>
            <a:noFill/>
          </a:ln>
        </p:spPr>
        <p:txBody>
          <a:bodyPr wrap="square" lIns="91425" tIns="91425" rIns="91425" bIns="91425" anchor="b" anchorCtr="0"/>
          <a:lstStyle>
            <a:lvl1pPr marL="0" marR="0" lvl="0" indent="0" algn="l" rtl="0">
              <a:spcBef>
                <a:spcPts val="0"/>
              </a:spcBef>
              <a:buClr>
                <a:srgbClr val="000000"/>
              </a:buClr>
              <a:buFont typeface="Arial Black"/>
              <a:buNone/>
              <a:defRPr sz="2400" b="1" i="0" u="none" strike="noStrike" cap="none">
                <a:solidFill>
                  <a:srgbClr val="000000"/>
                </a:solidFill>
                <a:latin typeface="Arial Black"/>
                <a:ea typeface="Arial Black"/>
                <a:cs typeface="Arial Black"/>
                <a:sym typeface="Arial Blac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cxnSp>
        <p:nvCxnSpPr>
          <p:cNvPr id="123" name="Shape 123"/>
          <p:cNvCxnSpPr/>
          <p:nvPr/>
        </p:nvCxnSpPr>
        <p:spPr>
          <a:xfrm>
            <a:off x="561975" y="1143000"/>
            <a:ext cx="7772400" cy="0"/>
          </a:xfrm>
          <a:prstGeom prst="straightConnector1">
            <a:avLst/>
          </a:prstGeom>
          <a:noFill/>
          <a:ln w="12700" cap="flat" cmpd="sng">
            <a:solidFill>
              <a:srgbClr val="404040"/>
            </a:solidFill>
            <a:prstDash val="dot"/>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152718"/>
            <a:ext cx="5791200" cy="1371599"/>
          </a:xfrm>
          <a:prstGeom prst="rect">
            <a:avLst/>
          </a:prstGeom>
          <a:noFill/>
          <a:ln>
            <a:noFill/>
          </a:ln>
        </p:spPr>
        <p:txBody>
          <a:bodyPr wrap="square" lIns="91425" tIns="91425" rIns="91425" bIns="91425" anchor="b" anchorCtr="0"/>
          <a:lstStyle>
            <a:lvl1pPr marL="0" marR="0" lvl="0" indent="0" algn="l" rtl="0">
              <a:spcBef>
                <a:spcPts val="0"/>
              </a:spcBef>
              <a:buClr>
                <a:schemeClr val="dk2"/>
              </a:buClr>
              <a:buFont typeface="Arial Black"/>
              <a:buNone/>
              <a:defRPr sz="3600" b="0" i="0" u="none" strike="noStrike" cap="none">
                <a:solidFill>
                  <a:schemeClr val="dk2"/>
                </a:solidFill>
                <a:latin typeface="Arial Black"/>
                <a:ea typeface="Arial Black"/>
                <a:cs typeface="Arial Black"/>
                <a:sym typeface="Arial Blac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752600"/>
            <a:ext cx="7619999" cy="4373563"/>
          </a:xfrm>
          <a:prstGeom prst="rect">
            <a:avLst/>
          </a:prstGeom>
          <a:noFill/>
          <a:ln>
            <a:noFill/>
          </a:ln>
        </p:spPr>
        <p:txBody>
          <a:bodyPr wrap="square" lIns="91425" tIns="91425" rIns="91425" bIns="91425" anchor="t" anchorCtr="0"/>
          <a:lstStyle>
            <a:lvl1pPr marL="0" marR="0" lvl="0" indent="0" algn="l" rtl="0">
              <a:spcBef>
                <a:spcPts val="480"/>
              </a:spcBef>
              <a:spcAft>
                <a:spcPts val="60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635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dt" idx="10"/>
          </p:nvPr>
        </p:nvSpPr>
        <p:spPr>
          <a:xfrm>
            <a:off x="457200" y="6172201"/>
            <a:ext cx="3429000" cy="304799"/>
          </a:xfrm>
          <a:prstGeom prst="rect">
            <a:avLst/>
          </a:prstGeom>
          <a:noFill/>
          <a:ln>
            <a:noFill/>
          </a:ln>
        </p:spPr>
        <p:txBody>
          <a:bodyPr wrap="square" lIns="91425" tIns="91425" rIns="91425" bIns="91425" anchor="b" anchorCtr="0"/>
          <a:lstStyle>
            <a:lvl1pPr marL="0" marR="0" lvl="0" indent="0" algn="l" rtl="0">
              <a:spcBef>
                <a:spcPts val="0"/>
              </a:spcBef>
              <a:spcAft>
                <a:spcPts val="0"/>
              </a:spcAft>
              <a:buNone/>
              <a:defRPr sz="10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2400" b="0" i="0" u="none" strike="noStrike" cap="none">
                <a:solidFill>
                  <a:schemeClr val="dk1"/>
                </a:solidFill>
                <a:latin typeface="Arial"/>
                <a:ea typeface="Arial"/>
                <a:cs typeface="Arial"/>
                <a:sym typeface="Arial"/>
              </a:defRPr>
            </a:lvl5pPr>
            <a:lvl6pPr marL="2286000" marR="0" lvl="5" indent="0" algn="l" rtl="0">
              <a:spcBef>
                <a:spcPts val="0"/>
              </a:spcBef>
              <a:buNone/>
              <a:defRPr sz="2400" b="0" i="0" u="none" strike="noStrike" cap="none">
                <a:solidFill>
                  <a:schemeClr val="dk1"/>
                </a:solidFill>
                <a:latin typeface="Arial"/>
                <a:ea typeface="Arial"/>
                <a:cs typeface="Arial"/>
                <a:sym typeface="Arial"/>
              </a:defRPr>
            </a:lvl6pPr>
            <a:lvl7pPr marL="2743200" marR="0" lvl="6" indent="0" algn="l" rtl="0">
              <a:spcBef>
                <a:spcPts val="0"/>
              </a:spcBef>
              <a:buNone/>
              <a:defRPr sz="2400" b="0" i="0" u="none" strike="noStrike" cap="none">
                <a:solidFill>
                  <a:schemeClr val="dk1"/>
                </a:solidFill>
                <a:latin typeface="Arial"/>
                <a:ea typeface="Arial"/>
                <a:cs typeface="Arial"/>
                <a:sym typeface="Arial"/>
              </a:defRPr>
            </a:lvl7pPr>
            <a:lvl8pPr marL="3200400" marR="0" lvl="7" indent="0" algn="l" rtl="0">
              <a:spcBef>
                <a:spcPts val="0"/>
              </a:spcBef>
              <a:buNone/>
              <a:defRPr sz="2400" b="0" i="0" u="none" strike="noStrike" cap="none">
                <a:solidFill>
                  <a:schemeClr val="dk1"/>
                </a:solidFill>
                <a:latin typeface="Arial"/>
                <a:ea typeface="Arial"/>
                <a:cs typeface="Arial"/>
                <a:sym typeface="Arial"/>
              </a:defRPr>
            </a:lvl8pPr>
            <a:lvl9pPr marL="3657600" marR="0" lvl="8" indent="0" algn="l" rtl="0">
              <a:spcBef>
                <a:spcPts val="0"/>
              </a:spcBef>
              <a:buNone/>
              <a:defRPr sz="2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ftr" idx="11"/>
          </p:nvPr>
        </p:nvSpPr>
        <p:spPr>
          <a:xfrm>
            <a:off x="457200" y="6492875"/>
            <a:ext cx="3429000" cy="283844"/>
          </a:xfrm>
          <a:prstGeom prst="rect">
            <a:avLst/>
          </a:prstGeom>
          <a:noFill/>
          <a:ln>
            <a:noFill/>
          </a:ln>
        </p:spPr>
        <p:txBody>
          <a:bodyPr wrap="square" lIns="91425" tIns="91425" rIns="91425" bIns="91425" anchor="t" anchorCtr="0"/>
          <a:lstStyle>
            <a:lvl1pPr marL="0" marR="0" lvl="0" indent="0" algn="l" rtl="0">
              <a:spcBef>
                <a:spcPts val="0"/>
              </a:spcBef>
              <a:spcAft>
                <a:spcPts val="0"/>
              </a:spcAft>
              <a:buNone/>
              <a:defRPr sz="24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2400" b="0" i="0" u="none" strike="noStrike" cap="none">
                <a:solidFill>
                  <a:schemeClr val="dk1"/>
                </a:solidFill>
                <a:latin typeface="Arial"/>
                <a:ea typeface="Arial"/>
                <a:cs typeface="Arial"/>
                <a:sym typeface="Arial"/>
              </a:defRPr>
            </a:lvl5pPr>
            <a:lvl6pPr marL="2286000" marR="0" lvl="5" indent="0" algn="l" rtl="0">
              <a:spcBef>
                <a:spcPts val="0"/>
              </a:spcBef>
              <a:buNone/>
              <a:defRPr sz="2400" b="0" i="0" u="none" strike="noStrike" cap="none">
                <a:solidFill>
                  <a:schemeClr val="dk1"/>
                </a:solidFill>
                <a:latin typeface="Arial"/>
                <a:ea typeface="Arial"/>
                <a:cs typeface="Arial"/>
                <a:sym typeface="Arial"/>
              </a:defRPr>
            </a:lvl6pPr>
            <a:lvl7pPr marL="2743200" marR="0" lvl="6" indent="0" algn="l" rtl="0">
              <a:spcBef>
                <a:spcPts val="0"/>
              </a:spcBef>
              <a:buNone/>
              <a:defRPr sz="2400" b="0" i="0" u="none" strike="noStrike" cap="none">
                <a:solidFill>
                  <a:schemeClr val="dk1"/>
                </a:solidFill>
                <a:latin typeface="Arial"/>
                <a:ea typeface="Arial"/>
                <a:cs typeface="Arial"/>
                <a:sym typeface="Arial"/>
              </a:defRPr>
            </a:lvl7pPr>
            <a:lvl8pPr marL="3200400" marR="0" lvl="7" indent="0" algn="l" rtl="0">
              <a:spcBef>
                <a:spcPts val="0"/>
              </a:spcBef>
              <a:buNone/>
              <a:defRPr sz="2400" b="0" i="0" u="none" strike="noStrike" cap="none">
                <a:solidFill>
                  <a:schemeClr val="dk1"/>
                </a:solidFill>
                <a:latin typeface="Arial"/>
                <a:ea typeface="Arial"/>
                <a:cs typeface="Arial"/>
                <a:sym typeface="Arial"/>
              </a:defRPr>
            </a:lvl8pPr>
            <a:lvl9pPr marL="3657600" marR="0" lvl="8" indent="0" algn="l" rtl="0">
              <a:spcBef>
                <a:spcPts val="0"/>
              </a:spcBef>
              <a:buNone/>
              <a:defRPr sz="2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rot="-5400000">
            <a:off x="8227377" y="5885497"/>
            <a:ext cx="1315720" cy="365125"/>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2400" b="1" i="0" u="none" strike="noStrike" cap="none">
                <a:solidFill>
                  <a:schemeClr val="dk2"/>
                </a:solidFill>
                <a:latin typeface="Arial"/>
                <a:ea typeface="Arial"/>
                <a:cs typeface="Arial"/>
                <a:sym typeface="Arial"/>
              </a:rPr>
              <a:t>‹#›</a:t>
            </a:fld>
            <a:endParaRPr lang="en-US" sz="2400" b="1" i="0" u="none" strike="noStrike" cap="none">
              <a:solidFill>
                <a:schemeClr val="dk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685800" y="609600"/>
            <a:ext cx="7772400" cy="1143000"/>
          </a:xfrm>
          <a:prstGeom prst="rect">
            <a:avLst/>
          </a:prstGeom>
          <a:noFill/>
          <a:ln>
            <a:noFill/>
          </a:ln>
        </p:spPr>
        <p:txBody>
          <a:bodyPr wrap="square" lIns="91425" tIns="91425" rIns="91425" bIns="91425" anchor="b" anchorCtr="0"/>
          <a:lstStyle>
            <a:lvl1pPr marL="0" marR="0" lvl="0" indent="0" algn="l" rtl="0">
              <a:spcBef>
                <a:spcPts val="0"/>
              </a:spcBef>
              <a:buClr>
                <a:schemeClr val="dk2"/>
              </a:buClr>
              <a:buFont typeface="Arial Black"/>
              <a:buNone/>
              <a:defRPr sz="3600" b="0" i="0" u="none" strike="noStrike" cap="none">
                <a:solidFill>
                  <a:schemeClr val="dk2"/>
                </a:solidFill>
                <a:latin typeface="Arial Black"/>
                <a:ea typeface="Arial Black"/>
                <a:cs typeface="Arial Black"/>
                <a:sym typeface="Arial Blac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6" name="Shape 46"/>
          <p:cNvSpPr txBox="1">
            <a:spLocks noGrp="1"/>
          </p:cNvSpPr>
          <p:nvPr>
            <p:ph type="body" idx="1"/>
          </p:nvPr>
        </p:nvSpPr>
        <p:spPr>
          <a:xfrm>
            <a:off x="685800" y="1981200"/>
            <a:ext cx="3809999" cy="1981199"/>
          </a:xfrm>
          <a:prstGeom prst="rect">
            <a:avLst/>
          </a:prstGeom>
          <a:noFill/>
          <a:ln>
            <a:noFill/>
          </a:ln>
        </p:spPr>
        <p:txBody>
          <a:bodyPr wrap="square" lIns="91425" tIns="91425" rIns="91425" bIns="91425" anchor="t" anchorCtr="0"/>
          <a:lstStyle>
            <a:lvl1pPr marL="0" marR="0" lvl="0" indent="0" algn="l" rtl="0">
              <a:spcBef>
                <a:spcPts val="480"/>
              </a:spcBef>
              <a:spcAft>
                <a:spcPts val="60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635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body" idx="2"/>
          </p:nvPr>
        </p:nvSpPr>
        <p:spPr>
          <a:xfrm>
            <a:off x="4648200" y="1981200"/>
            <a:ext cx="3809999" cy="1981199"/>
          </a:xfrm>
          <a:prstGeom prst="rect">
            <a:avLst/>
          </a:prstGeom>
          <a:noFill/>
          <a:ln>
            <a:noFill/>
          </a:ln>
        </p:spPr>
        <p:txBody>
          <a:bodyPr wrap="square" lIns="91425" tIns="91425" rIns="91425" bIns="91425" anchor="t" anchorCtr="0"/>
          <a:lstStyle>
            <a:lvl1pPr marL="0" marR="0" lvl="0" indent="0" algn="l" rtl="0">
              <a:spcBef>
                <a:spcPts val="480"/>
              </a:spcBef>
              <a:spcAft>
                <a:spcPts val="60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635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body" idx="3"/>
          </p:nvPr>
        </p:nvSpPr>
        <p:spPr>
          <a:xfrm>
            <a:off x="685800" y="4114800"/>
            <a:ext cx="7772400" cy="1981199"/>
          </a:xfrm>
          <a:prstGeom prst="rect">
            <a:avLst/>
          </a:prstGeom>
          <a:noFill/>
          <a:ln>
            <a:noFill/>
          </a:ln>
        </p:spPr>
        <p:txBody>
          <a:bodyPr wrap="square" lIns="91425" tIns="91425" rIns="91425" bIns="91425" anchor="t" anchorCtr="0"/>
          <a:lstStyle>
            <a:lvl1pPr marL="0" marR="0" lvl="0" indent="0" algn="l" rtl="0">
              <a:spcBef>
                <a:spcPts val="480"/>
              </a:spcBef>
              <a:spcAft>
                <a:spcPts val="60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635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dt" idx="10"/>
          </p:nvPr>
        </p:nvSpPr>
        <p:spPr>
          <a:xfrm>
            <a:off x="685800" y="6248400"/>
            <a:ext cx="1904999" cy="457200"/>
          </a:xfrm>
          <a:prstGeom prst="rect">
            <a:avLst/>
          </a:prstGeom>
          <a:noFill/>
          <a:ln>
            <a:noFill/>
          </a:ln>
        </p:spPr>
        <p:txBody>
          <a:bodyPr wrap="square" lIns="91425" tIns="91425" rIns="91425" bIns="91425" anchor="b" anchorCtr="0"/>
          <a:lstStyle>
            <a:lvl1pPr marL="0" marR="0" lvl="0" indent="0" algn="l" rtl="0">
              <a:spcBef>
                <a:spcPts val="0"/>
              </a:spcBef>
              <a:spcAft>
                <a:spcPts val="0"/>
              </a:spcAft>
              <a:buNone/>
              <a:defRPr sz="1000">
                <a:solidFill>
                  <a:schemeClr val="dk1"/>
                </a:solidFill>
                <a:latin typeface="Arial"/>
                <a:ea typeface="Arial"/>
                <a:cs typeface="Arial"/>
                <a:sym typeface="Arial"/>
              </a:defRPr>
            </a:lvl1pPr>
            <a:lvl2pPr marL="457200" marR="0" lvl="1" indent="0" algn="l" rtl="0">
              <a:spcBef>
                <a:spcPts val="0"/>
              </a:spcBef>
              <a:spcAft>
                <a:spcPts val="0"/>
              </a:spcAft>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2400" b="0" i="0" u="none" strike="noStrike" cap="none">
                <a:solidFill>
                  <a:schemeClr val="dk1"/>
                </a:solidFill>
                <a:latin typeface="Arial"/>
                <a:ea typeface="Arial"/>
                <a:cs typeface="Arial"/>
                <a:sym typeface="Arial"/>
              </a:defRPr>
            </a:lvl5pPr>
            <a:lvl6pPr marL="2286000" marR="0" lvl="5" indent="0" algn="l" rtl="0">
              <a:spcBef>
                <a:spcPts val="0"/>
              </a:spcBef>
              <a:buNone/>
              <a:defRPr sz="2400" b="0" i="0" u="none" strike="noStrike" cap="none">
                <a:solidFill>
                  <a:schemeClr val="dk1"/>
                </a:solidFill>
                <a:latin typeface="Arial"/>
                <a:ea typeface="Arial"/>
                <a:cs typeface="Arial"/>
                <a:sym typeface="Arial"/>
              </a:defRPr>
            </a:lvl6pPr>
            <a:lvl7pPr marL="2743200" marR="0" lvl="6" indent="0" algn="l" rtl="0">
              <a:spcBef>
                <a:spcPts val="0"/>
              </a:spcBef>
              <a:buNone/>
              <a:defRPr sz="2400" b="0" i="0" u="none" strike="noStrike" cap="none">
                <a:solidFill>
                  <a:schemeClr val="dk1"/>
                </a:solidFill>
                <a:latin typeface="Arial"/>
                <a:ea typeface="Arial"/>
                <a:cs typeface="Arial"/>
                <a:sym typeface="Arial"/>
              </a:defRPr>
            </a:lvl7pPr>
            <a:lvl8pPr marL="3200400" marR="0" lvl="7" indent="0" algn="l" rtl="0">
              <a:spcBef>
                <a:spcPts val="0"/>
              </a:spcBef>
              <a:buNone/>
              <a:defRPr sz="2400" b="0" i="0" u="none" strike="noStrike" cap="none">
                <a:solidFill>
                  <a:schemeClr val="dk1"/>
                </a:solidFill>
                <a:latin typeface="Arial"/>
                <a:ea typeface="Arial"/>
                <a:cs typeface="Arial"/>
                <a:sym typeface="Arial"/>
              </a:defRPr>
            </a:lvl8pPr>
            <a:lvl9pPr marL="3657600" marR="0" lvl="8" indent="0" algn="l" rtl="0">
              <a:spcBef>
                <a:spcPts val="0"/>
              </a:spcBef>
              <a:buNone/>
              <a:defRPr sz="2400" b="0"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ftr" idx="11"/>
          </p:nvPr>
        </p:nvSpPr>
        <p:spPr>
          <a:xfrm>
            <a:off x="3124200" y="6248400"/>
            <a:ext cx="2895600" cy="457200"/>
          </a:xfrm>
          <a:prstGeom prst="rect">
            <a:avLst/>
          </a:prstGeom>
          <a:noFill/>
          <a:ln>
            <a:noFill/>
          </a:ln>
        </p:spPr>
        <p:txBody>
          <a:bodyPr wrap="square" lIns="91425" tIns="91425" rIns="91425" bIns="91425" anchor="t" anchorCtr="0"/>
          <a:lstStyle>
            <a:lvl1pPr marL="0" marR="0" lvl="0" indent="0" algn="l" rtl="0">
              <a:spcBef>
                <a:spcPts val="0"/>
              </a:spcBef>
              <a:spcAft>
                <a:spcPts val="0"/>
              </a:spcAft>
              <a:buNone/>
              <a:defRPr sz="2400">
                <a:solidFill>
                  <a:schemeClr val="dk1"/>
                </a:solidFill>
                <a:latin typeface="Arial"/>
                <a:ea typeface="Arial"/>
                <a:cs typeface="Arial"/>
                <a:sym typeface="Arial"/>
              </a:defRPr>
            </a:lvl1pPr>
            <a:lvl2pPr marL="457200" marR="0" lvl="1" indent="0" algn="l" rtl="0">
              <a:spcBef>
                <a:spcPts val="0"/>
              </a:spcBef>
              <a:spcAft>
                <a:spcPts val="0"/>
              </a:spcAft>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2400" b="0" i="0" u="none" strike="noStrike" cap="none">
                <a:solidFill>
                  <a:schemeClr val="dk1"/>
                </a:solidFill>
                <a:latin typeface="Arial"/>
                <a:ea typeface="Arial"/>
                <a:cs typeface="Arial"/>
                <a:sym typeface="Arial"/>
              </a:defRPr>
            </a:lvl5pPr>
            <a:lvl6pPr marL="2286000" marR="0" lvl="5" indent="0" algn="l" rtl="0">
              <a:spcBef>
                <a:spcPts val="0"/>
              </a:spcBef>
              <a:buNone/>
              <a:defRPr sz="2400" b="0" i="0" u="none" strike="noStrike" cap="none">
                <a:solidFill>
                  <a:schemeClr val="dk1"/>
                </a:solidFill>
                <a:latin typeface="Arial"/>
                <a:ea typeface="Arial"/>
                <a:cs typeface="Arial"/>
                <a:sym typeface="Arial"/>
              </a:defRPr>
            </a:lvl6pPr>
            <a:lvl7pPr marL="2743200" marR="0" lvl="6" indent="0" algn="l" rtl="0">
              <a:spcBef>
                <a:spcPts val="0"/>
              </a:spcBef>
              <a:buNone/>
              <a:defRPr sz="2400" b="0" i="0" u="none" strike="noStrike" cap="none">
                <a:solidFill>
                  <a:schemeClr val="dk1"/>
                </a:solidFill>
                <a:latin typeface="Arial"/>
                <a:ea typeface="Arial"/>
                <a:cs typeface="Arial"/>
                <a:sym typeface="Arial"/>
              </a:defRPr>
            </a:lvl7pPr>
            <a:lvl8pPr marL="3200400" marR="0" lvl="7" indent="0" algn="l" rtl="0">
              <a:spcBef>
                <a:spcPts val="0"/>
              </a:spcBef>
              <a:buNone/>
              <a:defRPr sz="2400" b="0" i="0" u="none" strike="noStrike" cap="none">
                <a:solidFill>
                  <a:schemeClr val="dk1"/>
                </a:solidFill>
                <a:latin typeface="Arial"/>
                <a:ea typeface="Arial"/>
                <a:cs typeface="Arial"/>
                <a:sym typeface="Arial"/>
              </a:defRPr>
            </a:lvl8pPr>
            <a:lvl9pPr marL="3657600" marR="0" lvl="8" indent="0" algn="l" rtl="0">
              <a:spcBef>
                <a:spcPts val="0"/>
              </a:spcBef>
              <a:buNone/>
              <a:defRPr sz="24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sldNum" idx="12"/>
          </p:nvPr>
        </p:nvSpPr>
        <p:spPr>
          <a:xfrm>
            <a:off x="6553200" y="6248400"/>
            <a:ext cx="1904999" cy="45720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2400" b="1">
                <a:solidFill>
                  <a:schemeClr val="dk2"/>
                </a:solidFill>
                <a:latin typeface="Arial"/>
                <a:ea typeface="Arial"/>
                <a:cs typeface="Arial"/>
                <a:sym typeface="Arial"/>
              </a:rPr>
              <a:t>‹#›</a:t>
            </a:fld>
            <a:endParaRPr lang="en-US" sz="2400" b="1">
              <a:solidFill>
                <a:schemeClr val="dk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dt" idx="10"/>
          </p:nvPr>
        </p:nvSpPr>
        <p:spPr>
          <a:xfrm>
            <a:off x="457200" y="6172201"/>
            <a:ext cx="3429000" cy="304799"/>
          </a:xfrm>
          <a:prstGeom prst="rect">
            <a:avLst/>
          </a:prstGeom>
          <a:noFill/>
          <a:ln>
            <a:noFill/>
          </a:ln>
        </p:spPr>
        <p:txBody>
          <a:bodyPr wrap="square" lIns="91425" tIns="91425" rIns="91425" bIns="91425" anchor="b" anchorCtr="0"/>
          <a:lstStyle>
            <a:lvl1pPr marL="0" marR="0" lvl="0" indent="0" algn="l" rtl="0">
              <a:spcBef>
                <a:spcPts val="0"/>
              </a:spcBef>
              <a:spcAft>
                <a:spcPts val="0"/>
              </a:spcAft>
              <a:buNone/>
              <a:defRPr sz="1000">
                <a:solidFill>
                  <a:schemeClr val="dk1"/>
                </a:solidFill>
                <a:latin typeface="Arial"/>
                <a:ea typeface="Arial"/>
                <a:cs typeface="Arial"/>
                <a:sym typeface="Arial"/>
              </a:defRPr>
            </a:lvl1pPr>
            <a:lvl2pPr marL="457200" marR="0" lvl="1" indent="0" algn="l" rtl="0">
              <a:spcBef>
                <a:spcPts val="0"/>
              </a:spcBef>
              <a:spcAft>
                <a:spcPts val="0"/>
              </a:spcAft>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2400" b="0" i="0" u="none" strike="noStrike" cap="none">
                <a:solidFill>
                  <a:schemeClr val="dk1"/>
                </a:solidFill>
                <a:latin typeface="Arial"/>
                <a:ea typeface="Arial"/>
                <a:cs typeface="Arial"/>
                <a:sym typeface="Arial"/>
              </a:defRPr>
            </a:lvl5pPr>
            <a:lvl6pPr marL="2286000" marR="0" lvl="5" indent="0" algn="l" rtl="0">
              <a:spcBef>
                <a:spcPts val="0"/>
              </a:spcBef>
              <a:buNone/>
              <a:defRPr sz="2400" b="0" i="0" u="none" strike="noStrike" cap="none">
                <a:solidFill>
                  <a:schemeClr val="dk1"/>
                </a:solidFill>
                <a:latin typeface="Arial"/>
                <a:ea typeface="Arial"/>
                <a:cs typeface="Arial"/>
                <a:sym typeface="Arial"/>
              </a:defRPr>
            </a:lvl6pPr>
            <a:lvl7pPr marL="2743200" marR="0" lvl="6" indent="0" algn="l" rtl="0">
              <a:spcBef>
                <a:spcPts val="0"/>
              </a:spcBef>
              <a:buNone/>
              <a:defRPr sz="2400" b="0" i="0" u="none" strike="noStrike" cap="none">
                <a:solidFill>
                  <a:schemeClr val="dk1"/>
                </a:solidFill>
                <a:latin typeface="Arial"/>
                <a:ea typeface="Arial"/>
                <a:cs typeface="Arial"/>
                <a:sym typeface="Arial"/>
              </a:defRPr>
            </a:lvl7pPr>
            <a:lvl8pPr marL="3200400" marR="0" lvl="7" indent="0" algn="l" rtl="0">
              <a:spcBef>
                <a:spcPts val="0"/>
              </a:spcBef>
              <a:buNone/>
              <a:defRPr sz="2400" b="0" i="0" u="none" strike="noStrike" cap="none">
                <a:solidFill>
                  <a:schemeClr val="dk1"/>
                </a:solidFill>
                <a:latin typeface="Arial"/>
                <a:ea typeface="Arial"/>
                <a:cs typeface="Arial"/>
                <a:sym typeface="Arial"/>
              </a:defRPr>
            </a:lvl8pPr>
            <a:lvl9pPr marL="3657600" marR="0" lvl="8" indent="0" algn="l" rtl="0">
              <a:spcBef>
                <a:spcPts val="0"/>
              </a:spcBef>
              <a:buNone/>
              <a:defRPr sz="24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ftr" idx="11"/>
          </p:nvPr>
        </p:nvSpPr>
        <p:spPr>
          <a:xfrm>
            <a:off x="457200" y="6492875"/>
            <a:ext cx="3429000" cy="283844"/>
          </a:xfrm>
          <a:prstGeom prst="rect">
            <a:avLst/>
          </a:prstGeom>
          <a:noFill/>
          <a:ln>
            <a:noFill/>
          </a:ln>
        </p:spPr>
        <p:txBody>
          <a:bodyPr wrap="square" lIns="91425" tIns="91425" rIns="91425" bIns="91425" anchor="t" anchorCtr="0"/>
          <a:lstStyle>
            <a:lvl1pPr marL="0" marR="0" lvl="0" indent="0" algn="l" rtl="0">
              <a:spcBef>
                <a:spcPts val="0"/>
              </a:spcBef>
              <a:spcAft>
                <a:spcPts val="0"/>
              </a:spcAft>
              <a:buNone/>
              <a:defRPr sz="2400">
                <a:solidFill>
                  <a:schemeClr val="dk1"/>
                </a:solidFill>
                <a:latin typeface="Arial"/>
                <a:ea typeface="Arial"/>
                <a:cs typeface="Arial"/>
                <a:sym typeface="Arial"/>
              </a:defRPr>
            </a:lvl1pPr>
            <a:lvl2pPr marL="457200" marR="0" lvl="1" indent="0" algn="l" rtl="0">
              <a:spcBef>
                <a:spcPts val="0"/>
              </a:spcBef>
              <a:spcAft>
                <a:spcPts val="0"/>
              </a:spcAft>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2400" b="0" i="0" u="none" strike="noStrike" cap="none">
                <a:solidFill>
                  <a:schemeClr val="dk1"/>
                </a:solidFill>
                <a:latin typeface="Arial"/>
                <a:ea typeface="Arial"/>
                <a:cs typeface="Arial"/>
                <a:sym typeface="Arial"/>
              </a:defRPr>
            </a:lvl5pPr>
            <a:lvl6pPr marL="2286000" marR="0" lvl="5" indent="0" algn="l" rtl="0">
              <a:spcBef>
                <a:spcPts val="0"/>
              </a:spcBef>
              <a:buNone/>
              <a:defRPr sz="2400" b="0" i="0" u="none" strike="noStrike" cap="none">
                <a:solidFill>
                  <a:schemeClr val="dk1"/>
                </a:solidFill>
                <a:latin typeface="Arial"/>
                <a:ea typeface="Arial"/>
                <a:cs typeface="Arial"/>
                <a:sym typeface="Arial"/>
              </a:defRPr>
            </a:lvl6pPr>
            <a:lvl7pPr marL="2743200" marR="0" lvl="6" indent="0" algn="l" rtl="0">
              <a:spcBef>
                <a:spcPts val="0"/>
              </a:spcBef>
              <a:buNone/>
              <a:defRPr sz="2400" b="0" i="0" u="none" strike="noStrike" cap="none">
                <a:solidFill>
                  <a:schemeClr val="dk1"/>
                </a:solidFill>
                <a:latin typeface="Arial"/>
                <a:ea typeface="Arial"/>
                <a:cs typeface="Arial"/>
                <a:sym typeface="Arial"/>
              </a:defRPr>
            </a:lvl7pPr>
            <a:lvl8pPr marL="3200400" marR="0" lvl="7" indent="0" algn="l" rtl="0">
              <a:spcBef>
                <a:spcPts val="0"/>
              </a:spcBef>
              <a:buNone/>
              <a:defRPr sz="2400" b="0" i="0" u="none" strike="noStrike" cap="none">
                <a:solidFill>
                  <a:schemeClr val="dk1"/>
                </a:solidFill>
                <a:latin typeface="Arial"/>
                <a:ea typeface="Arial"/>
                <a:cs typeface="Arial"/>
                <a:sym typeface="Arial"/>
              </a:defRPr>
            </a:lvl8pPr>
            <a:lvl9pPr marL="3657600" marR="0" lvl="8" indent="0" algn="l" rtl="0">
              <a:spcBef>
                <a:spcPts val="0"/>
              </a:spcBef>
              <a:buNone/>
              <a:defRPr sz="2400" b="0"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sldNum" idx="12"/>
          </p:nvPr>
        </p:nvSpPr>
        <p:spPr>
          <a:xfrm rot="-5400000">
            <a:off x="8227377" y="5885497"/>
            <a:ext cx="1315720" cy="365125"/>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2400" b="1">
                <a:solidFill>
                  <a:schemeClr val="dk2"/>
                </a:solidFill>
                <a:latin typeface="Arial"/>
                <a:ea typeface="Arial"/>
                <a:cs typeface="Arial"/>
                <a:sym typeface="Arial"/>
              </a:rPr>
              <a:t>‹#›</a:t>
            </a:fld>
            <a:endParaRPr lang="en-US" sz="2400" b="1">
              <a:solidFill>
                <a:schemeClr val="dk2"/>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152718"/>
            <a:ext cx="5791200" cy="1371599"/>
          </a:xfrm>
          <a:prstGeom prst="rect">
            <a:avLst/>
          </a:prstGeom>
          <a:noFill/>
          <a:ln>
            <a:noFill/>
          </a:ln>
        </p:spPr>
        <p:txBody>
          <a:bodyPr wrap="square" lIns="91425" tIns="91425" rIns="91425" bIns="91425" anchor="b" anchorCtr="0"/>
          <a:lstStyle>
            <a:lvl1pPr marL="0" marR="0" lvl="0" indent="0" algn="l" rtl="0">
              <a:spcBef>
                <a:spcPts val="0"/>
              </a:spcBef>
              <a:buClr>
                <a:schemeClr val="dk2"/>
              </a:buClr>
              <a:buFont typeface="Arial Black"/>
              <a:buNone/>
              <a:defRPr sz="3600" b="0" i="0" u="none" strike="noStrike" cap="none">
                <a:solidFill>
                  <a:schemeClr val="dk2"/>
                </a:solidFill>
                <a:latin typeface="Arial Black"/>
                <a:ea typeface="Arial Black"/>
                <a:cs typeface="Arial Black"/>
                <a:sym typeface="Arial Blac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8" name="Shape 58"/>
          <p:cNvSpPr txBox="1">
            <a:spLocks noGrp="1"/>
          </p:cNvSpPr>
          <p:nvPr>
            <p:ph type="dt" idx="10"/>
          </p:nvPr>
        </p:nvSpPr>
        <p:spPr>
          <a:xfrm>
            <a:off x="457200" y="6172201"/>
            <a:ext cx="3429000" cy="304799"/>
          </a:xfrm>
          <a:prstGeom prst="rect">
            <a:avLst/>
          </a:prstGeom>
          <a:noFill/>
          <a:ln>
            <a:noFill/>
          </a:ln>
        </p:spPr>
        <p:txBody>
          <a:bodyPr wrap="square" lIns="91425" tIns="91425" rIns="91425" bIns="91425" anchor="b" anchorCtr="0"/>
          <a:lstStyle>
            <a:lvl1pPr marL="0" marR="0" lvl="0" indent="0" algn="l" rtl="0">
              <a:spcBef>
                <a:spcPts val="0"/>
              </a:spcBef>
              <a:spcAft>
                <a:spcPts val="0"/>
              </a:spcAft>
              <a:buNone/>
              <a:defRPr sz="1000">
                <a:solidFill>
                  <a:schemeClr val="dk1"/>
                </a:solidFill>
                <a:latin typeface="Arial"/>
                <a:ea typeface="Arial"/>
                <a:cs typeface="Arial"/>
                <a:sym typeface="Arial"/>
              </a:defRPr>
            </a:lvl1pPr>
            <a:lvl2pPr marL="457200" marR="0" lvl="1" indent="0" algn="l" rtl="0">
              <a:spcBef>
                <a:spcPts val="0"/>
              </a:spcBef>
              <a:spcAft>
                <a:spcPts val="0"/>
              </a:spcAft>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2400" b="0" i="0" u="none" strike="noStrike" cap="none">
                <a:solidFill>
                  <a:schemeClr val="dk1"/>
                </a:solidFill>
                <a:latin typeface="Arial"/>
                <a:ea typeface="Arial"/>
                <a:cs typeface="Arial"/>
                <a:sym typeface="Arial"/>
              </a:defRPr>
            </a:lvl5pPr>
            <a:lvl6pPr marL="2286000" marR="0" lvl="5" indent="0" algn="l" rtl="0">
              <a:spcBef>
                <a:spcPts val="0"/>
              </a:spcBef>
              <a:buNone/>
              <a:defRPr sz="2400" b="0" i="0" u="none" strike="noStrike" cap="none">
                <a:solidFill>
                  <a:schemeClr val="dk1"/>
                </a:solidFill>
                <a:latin typeface="Arial"/>
                <a:ea typeface="Arial"/>
                <a:cs typeface="Arial"/>
                <a:sym typeface="Arial"/>
              </a:defRPr>
            </a:lvl6pPr>
            <a:lvl7pPr marL="2743200" marR="0" lvl="6" indent="0" algn="l" rtl="0">
              <a:spcBef>
                <a:spcPts val="0"/>
              </a:spcBef>
              <a:buNone/>
              <a:defRPr sz="2400" b="0" i="0" u="none" strike="noStrike" cap="none">
                <a:solidFill>
                  <a:schemeClr val="dk1"/>
                </a:solidFill>
                <a:latin typeface="Arial"/>
                <a:ea typeface="Arial"/>
                <a:cs typeface="Arial"/>
                <a:sym typeface="Arial"/>
              </a:defRPr>
            </a:lvl7pPr>
            <a:lvl8pPr marL="3200400" marR="0" lvl="7" indent="0" algn="l" rtl="0">
              <a:spcBef>
                <a:spcPts val="0"/>
              </a:spcBef>
              <a:buNone/>
              <a:defRPr sz="2400" b="0" i="0" u="none" strike="noStrike" cap="none">
                <a:solidFill>
                  <a:schemeClr val="dk1"/>
                </a:solidFill>
                <a:latin typeface="Arial"/>
                <a:ea typeface="Arial"/>
                <a:cs typeface="Arial"/>
                <a:sym typeface="Arial"/>
              </a:defRPr>
            </a:lvl8pPr>
            <a:lvl9pPr marL="3657600" marR="0" lvl="8" indent="0" algn="l" rtl="0">
              <a:spcBef>
                <a:spcPts val="0"/>
              </a:spcBef>
              <a:buNone/>
              <a:defRPr sz="240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ftr" idx="11"/>
          </p:nvPr>
        </p:nvSpPr>
        <p:spPr>
          <a:xfrm>
            <a:off x="457200" y="6492875"/>
            <a:ext cx="3429000" cy="283844"/>
          </a:xfrm>
          <a:prstGeom prst="rect">
            <a:avLst/>
          </a:prstGeom>
          <a:noFill/>
          <a:ln>
            <a:noFill/>
          </a:ln>
        </p:spPr>
        <p:txBody>
          <a:bodyPr wrap="square" lIns="91425" tIns="91425" rIns="91425" bIns="91425" anchor="t" anchorCtr="0"/>
          <a:lstStyle>
            <a:lvl1pPr marL="0" marR="0" lvl="0" indent="0" algn="l" rtl="0">
              <a:spcBef>
                <a:spcPts val="0"/>
              </a:spcBef>
              <a:spcAft>
                <a:spcPts val="0"/>
              </a:spcAft>
              <a:buNone/>
              <a:defRPr sz="2400">
                <a:solidFill>
                  <a:schemeClr val="dk1"/>
                </a:solidFill>
                <a:latin typeface="Arial"/>
                <a:ea typeface="Arial"/>
                <a:cs typeface="Arial"/>
                <a:sym typeface="Arial"/>
              </a:defRPr>
            </a:lvl1pPr>
            <a:lvl2pPr marL="457200" marR="0" lvl="1" indent="0" algn="l" rtl="0">
              <a:spcBef>
                <a:spcPts val="0"/>
              </a:spcBef>
              <a:spcAft>
                <a:spcPts val="0"/>
              </a:spcAft>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2400" b="0" i="0" u="none" strike="noStrike" cap="none">
                <a:solidFill>
                  <a:schemeClr val="dk1"/>
                </a:solidFill>
                <a:latin typeface="Arial"/>
                <a:ea typeface="Arial"/>
                <a:cs typeface="Arial"/>
                <a:sym typeface="Arial"/>
              </a:defRPr>
            </a:lvl5pPr>
            <a:lvl6pPr marL="2286000" marR="0" lvl="5" indent="0" algn="l" rtl="0">
              <a:spcBef>
                <a:spcPts val="0"/>
              </a:spcBef>
              <a:buNone/>
              <a:defRPr sz="2400" b="0" i="0" u="none" strike="noStrike" cap="none">
                <a:solidFill>
                  <a:schemeClr val="dk1"/>
                </a:solidFill>
                <a:latin typeface="Arial"/>
                <a:ea typeface="Arial"/>
                <a:cs typeface="Arial"/>
                <a:sym typeface="Arial"/>
              </a:defRPr>
            </a:lvl6pPr>
            <a:lvl7pPr marL="2743200" marR="0" lvl="6" indent="0" algn="l" rtl="0">
              <a:spcBef>
                <a:spcPts val="0"/>
              </a:spcBef>
              <a:buNone/>
              <a:defRPr sz="2400" b="0" i="0" u="none" strike="noStrike" cap="none">
                <a:solidFill>
                  <a:schemeClr val="dk1"/>
                </a:solidFill>
                <a:latin typeface="Arial"/>
                <a:ea typeface="Arial"/>
                <a:cs typeface="Arial"/>
                <a:sym typeface="Arial"/>
              </a:defRPr>
            </a:lvl7pPr>
            <a:lvl8pPr marL="3200400" marR="0" lvl="7" indent="0" algn="l" rtl="0">
              <a:spcBef>
                <a:spcPts val="0"/>
              </a:spcBef>
              <a:buNone/>
              <a:defRPr sz="2400" b="0" i="0" u="none" strike="noStrike" cap="none">
                <a:solidFill>
                  <a:schemeClr val="dk1"/>
                </a:solidFill>
                <a:latin typeface="Arial"/>
                <a:ea typeface="Arial"/>
                <a:cs typeface="Arial"/>
                <a:sym typeface="Arial"/>
              </a:defRPr>
            </a:lvl8pPr>
            <a:lvl9pPr marL="3657600" marR="0" lvl="8" indent="0" algn="l" rtl="0">
              <a:spcBef>
                <a:spcPts val="0"/>
              </a:spcBef>
              <a:buNone/>
              <a:defRPr sz="2400" b="0" i="0" u="none" strike="noStrike" cap="none">
                <a:solidFill>
                  <a:schemeClr val="dk1"/>
                </a:solidFill>
                <a:latin typeface="Arial"/>
                <a:ea typeface="Arial"/>
                <a:cs typeface="Arial"/>
                <a:sym typeface="Arial"/>
              </a:defRPr>
            </a:lvl9pPr>
          </a:lstStyle>
          <a:p>
            <a:endParaRPr/>
          </a:p>
        </p:txBody>
      </p:sp>
      <p:sp>
        <p:nvSpPr>
          <p:cNvPr id="60" name="Shape 60"/>
          <p:cNvSpPr txBox="1">
            <a:spLocks noGrp="1"/>
          </p:cNvSpPr>
          <p:nvPr>
            <p:ph type="sldNum" idx="12"/>
          </p:nvPr>
        </p:nvSpPr>
        <p:spPr>
          <a:xfrm rot="-5400000">
            <a:off x="8227377" y="5885497"/>
            <a:ext cx="1315720" cy="365125"/>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2400" b="1">
                <a:solidFill>
                  <a:schemeClr val="dk2"/>
                </a:solidFill>
                <a:latin typeface="Arial"/>
                <a:ea typeface="Arial"/>
                <a:cs typeface="Arial"/>
                <a:sym typeface="Arial"/>
              </a:rPr>
              <a:t>‹#›</a:t>
            </a:fld>
            <a:endParaRPr lang="en-US" sz="2400" b="1">
              <a:solidFill>
                <a:schemeClr val="dk2"/>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1447800"/>
            <a:ext cx="7772400" cy="4321174"/>
          </a:xfrm>
          <a:prstGeom prst="rect">
            <a:avLst/>
          </a:prstGeom>
          <a:noFill/>
          <a:ln>
            <a:noFill/>
          </a:ln>
        </p:spPr>
        <p:txBody>
          <a:bodyPr wrap="square" lIns="91425" tIns="91425" rIns="91425" bIns="91425" anchor="ctr" anchorCtr="0"/>
          <a:lstStyle>
            <a:lvl1pPr marL="0" marR="0" lvl="0" indent="0" algn="l" rtl="0">
              <a:lnSpc>
                <a:spcPct val="100000"/>
              </a:lnSpc>
              <a:spcBef>
                <a:spcPts val="0"/>
              </a:spcBef>
              <a:buClr>
                <a:schemeClr val="dk1"/>
              </a:buClr>
              <a:buFont typeface="Arial Black"/>
              <a:buNone/>
              <a:defRPr sz="7200" b="0" i="0" u="none" strike="noStrike" cap="none">
                <a:solidFill>
                  <a:schemeClr val="dk1"/>
                </a:solidFill>
                <a:latin typeface="Arial Black"/>
                <a:ea typeface="Arial Black"/>
                <a:cs typeface="Arial Black"/>
                <a:sym typeface="Arial Blac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228601"/>
            <a:ext cx="7772400" cy="1066799"/>
          </a:xfrm>
          <a:prstGeom prst="rect">
            <a:avLst/>
          </a:prstGeom>
          <a:noFill/>
          <a:ln>
            <a:noFill/>
          </a:ln>
        </p:spPr>
        <p:txBody>
          <a:bodyPr wrap="square" lIns="91425" tIns="91425" rIns="91425" bIns="91425" anchor="b" anchorCtr="0"/>
          <a:lstStyle>
            <a:lvl1pPr marL="0" marR="0" lvl="0" indent="0" algn="l" rtl="0">
              <a:spcBef>
                <a:spcPts val="400"/>
              </a:spcBef>
              <a:spcAft>
                <a:spcPts val="600"/>
              </a:spcAft>
              <a:buClr>
                <a:schemeClr val="dk2"/>
              </a:buClr>
              <a:buFont typeface="Arial"/>
              <a:buNone/>
              <a:defRPr sz="2000" b="0" i="0" u="none" strike="noStrike" cap="none">
                <a:solidFill>
                  <a:schemeClr val="dk2"/>
                </a:solidFill>
                <a:latin typeface="Arial Black"/>
                <a:ea typeface="Arial Black"/>
                <a:cs typeface="Arial Black"/>
                <a:sym typeface="Arial Black"/>
              </a:defRPr>
            </a:lvl1pPr>
            <a:lvl2pPr marL="457200" marR="0" lvl="1" indent="0" algn="l" rtl="0">
              <a:spcBef>
                <a:spcPts val="360"/>
              </a:spcBef>
              <a:buClr>
                <a:schemeClr val="dk2"/>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320"/>
              </a:spcBef>
              <a:buClr>
                <a:schemeClr val="dk2"/>
              </a:buClr>
              <a:buFont typeface="Arial"/>
              <a:buNone/>
              <a:defRPr sz="1600" b="0" i="0" u="none" strike="noStrike" cap="none">
                <a:solidFill>
                  <a:srgbClr val="888888"/>
                </a:solidFill>
                <a:latin typeface="Arial"/>
                <a:ea typeface="Arial"/>
                <a:cs typeface="Arial"/>
                <a:sym typeface="Arial"/>
              </a:defRPr>
            </a:lvl3pPr>
            <a:lvl4pPr marL="1371600" marR="0" lvl="3" indent="0" algn="l" rtl="0">
              <a:spcBef>
                <a:spcPts val="280"/>
              </a:spcBef>
              <a:buClr>
                <a:schemeClr val="dk2"/>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280"/>
              </a:spcBef>
              <a:buClr>
                <a:schemeClr val="dk2"/>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280"/>
              </a:spcBef>
              <a:buClr>
                <a:schemeClr val="dk2"/>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280"/>
              </a:spcBef>
              <a:buClr>
                <a:schemeClr val="dk2"/>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280"/>
              </a:spcBef>
              <a:buClr>
                <a:schemeClr val="dk2"/>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280"/>
              </a:spcBef>
              <a:buClr>
                <a:schemeClr val="dk2"/>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64" name="Shape 64"/>
          <p:cNvSpPr txBox="1">
            <a:spLocks noGrp="1"/>
          </p:cNvSpPr>
          <p:nvPr>
            <p:ph type="dt" idx="10"/>
          </p:nvPr>
        </p:nvSpPr>
        <p:spPr>
          <a:xfrm>
            <a:off x="457200" y="6172201"/>
            <a:ext cx="3429000" cy="304799"/>
          </a:xfrm>
          <a:prstGeom prst="rect">
            <a:avLst/>
          </a:prstGeom>
          <a:noFill/>
          <a:ln>
            <a:noFill/>
          </a:ln>
        </p:spPr>
        <p:txBody>
          <a:bodyPr wrap="square" lIns="91425" tIns="91425" rIns="91425" bIns="91425" anchor="b" anchorCtr="0"/>
          <a:lstStyle>
            <a:lvl1pPr marL="0" marR="0" lvl="0" indent="0" algn="l" rtl="0">
              <a:spcBef>
                <a:spcPts val="0"/>
              </a:spcBef>
              <a:spcAft>
                <a:spcPts val="0"/>
              </a:spcAft>
              <a:buNone/>
              <a:defRPr sz="1000">
                <a:solidFill>
                  <a:schemeClr val="dk1"/>
                </a:solidFill>
                <a:latin typeface="Arial"/>
                <a:ea typeface="Arial"/>
                <a:cs typeface="Arial"/>
                <a:sym typeface="Arial"/>
              </a:defRPr>
            </a:lvl1pPr>
            <a:lvl2pPr marL="457200" marR="0" lvl="1" indent="0" algn="l" rtl="0">
              <a:spcBef>
                <a:spcPts val="0"/>
              </a:spcBef>
              <a:spcAft>
                <a:spcPts val="0"/>
              </a:spcAft>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2400" b="0" i="0" u="none" strike="noStrike" cap="none">
                <a:solidFill>
                  <a:schemeClr val="dk1"/>
                </a:solidFill>
                <a:latin typeface="Arial"/>
                <a:ea typeface="Arial"/>
                <a:cs typeface="Arial"/>
                <a:sym typeface="Arial"/>
              </a:defRPr>
            </a:lvl5pPr>
            <a:lvl6pPr marL="2286000" marR="0" lvl="5" indent="0" algn="l" rtl="0">
              <a:spcBef>
                <a:spcPts val="0"/>
              </a:spcBef>
              <a:buNone/>
              <a:defRPr sz="2400" b="0" i="0" u="none" strike="noStrike" cap="none">
                <a:solidFill>
                  <a:schemeClr val="dk1"/>
                </a:solidFill>
                <a:latin typeface="Arial"/>
                <a:ea typeface="Arial"/>
                <a:cs typeface="Arial"/>
                <a:sym typeface="Arial"/>
              </a:defRPr>
            </a:lvl6pPr>
            <a:lvl7pPr marL="2743200" marR="0" lvl="6" indent="0" algn="l" rtl="0">
              <a:spcBef>
                <a:spcPts val="0"/>
              </a:spcBef>
              <a:buNone/>
              <a:defRPr sz="2400" b="0" i="0" u="none" strike="noStrike" cap="none">
                <a:solidFill>
                  <a:schemeClr val="dk1"/>
                </a:solidFill>
                <a:latin typeface="Arial"/>
                <a:ea typeface="Arial"/>
                <a:cs typeface="Arial"/>
                <a:sym typeface="Arial"/>
              </a:defRPr>
            </a:lvl7pPr>
            <a:lvl8pPr marL="3200400" marR="0" lvl="7" indent="0" algn="l" rtl="0">
              <a:spcBef>
                <a:spcPts val="0"/>
              </a:spcBef>
              <a:buNone/>
              <a:defRPr sz="2400" b="0" i="0" u="none" strike="noStrike" cap="none">
                <a:solidFill>
                  <a:schemeClr val="dk1"/>
                </a:solidFill>
                <a:latin typeface="Arial"/>
                <a:ea typeface="Arial"/>
                <a:cs typeface="Arial"/>
                <a:sym typeface="Arial"/>
              </a:defRPr>
            </a:lvl8pPr>
            <a:lvl9pPr marL="3657600" marR="0" lvl="8" indent="0" algn="l" rtl="0">
              <a:spcBef>
                <a:spcPts val="0"/>
              </a:spcBef>
              <a:buNone/>
              <a:defRPr sz="2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rot="-5400000">
            <a:off x="8227377" y="5885497"/>
            <a:ext cx="1315720" cy="365125"/>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2400" b="1">
                <a:solidFill>
                  <a:schemeClr val="dk2"/>
                </a:solidFill>
                <a:latin typeface="Arial"/>
                <a:ea typeface="Arial"/>
                <a:cs typeface="Arial"/>
                <a:sym typeface="Arial"/>
              </a:rPr>
              <a:t>‹#›</a:t>
            </a:fld>
            <a:endParaRPr lang="en-US" sz="2400" b="1">
              <a:solidFill>
                <a:schemeClr val="dk2"/>
              </a:solidFill>
              <a:latin typeface="Arial"/>
              <a:ea typeface="Arial"/>
              <a:cs typeface="Arial"/>
              <a:sym typeface="Arial"/>
            </a:endParaRPr>
          </a:p>
        </p:txBody>
      </p:sp>
      <p:sp>
        <p:nvSpPr>
          <p:cNvPr id="66" name="Shape 66"/>
          <p:cNvSpPr txBox="1">
            <a:spLocks noGrp="1"/>
          </p:cNvSpPr>
          <p:nvPr>
            <p:ph type="ftr" idx="11"/>
          </p:nvPr>
        </p:nvSpPr>
        <p:spPr>
          <a:xfrm>
            <a:off x="457200" y="6492875"/>
            <a:ext cx="3429000" cy="283844"/>
          </a:xfrm>
          <a:prstGeom prst="rect">
            <a:avLst/>
          </a:prstGeom>
          <a:noFill/>
          <a:ln>
            <a:noFill/>
          </a:ln>
        </p:spPr>
        <p:txBody>
          <a:bodyPr wrap="square" lIns="91425" tIns="91425" rIns="91425" bIns="91425" anchor="t" anchorCtr="0"/>
          <a:lstStyle>
            <a:lvl1pPr marL="0" marR="0" lvl="0" indent="0" algn="l" rtl="0">
              <a:spcBef>
                <a:spcPts val="0"/>
              </a:spcBef>
              <a:spcAft>
                <a:spcPts val="0"/>
              </a:spcAft>
              <a:buNone/>
              <a:defRPr sz="2400">
                <a:solidFill>
                  <a:schemeClr val="dk1"/>
                </a:solidFill>
                <a:latin typeface="Arial"/>
                <a:ea typeface="Arial"/>
                <a:cs typeface="Arial"/>
                <a:sym typeface="Arial"/>
              </a:defRPr>
            </a:lvl1pPr>
            <a:lvl2pPr marL="457200" marR="0" lvl="1" indent="0" algn="l" rtl="0">
              <a:spcBef>
                <a:spcPts val="0"/>
              </a:spcBef>
              <a:spcAft>
                <a:spcPts val="0"/>
              </a:spcAft>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2400" b="0" i="0" u="none" strike="noStrike" cap="none">
                <a:solidFill>
                  <a:schemeClr val="dk1"/>
                </a:solidFill>
                <a:latin typeface="Arial"/>
                <a:ea typeface="Arial"/>
                <a:cs typeface="Arial"/>
                <a:sym typeface="Arial"/>
              </a:defRPr>
            </a:lvl5pPr>
            <a:lvl6pPr marL="2286000" marR="0" lvl="5" indent="0" algn="l" rtl="0">
              <a:spcBef>
                <a:spcPts val="0"/>
              </a:spcBef>
              <a:buNone/>
              <a:defRPr sz="2400" b="0" i="0" u="none" strike="noStrike" cap="none">
                <a:solidFill>
                  <a:schemeClr val="dk1"/>
                </a:solidFill>
                <a:latin typeface="Arial"/>
                <a:ea typeface="Arial"/>
                <a:cs typeface="Arial"/>
                <a:sym typeface="Arial"/>
              </a:defRPr>
            </a:lvl6pPr>
            <a:lvl7pPr marL="2743200" marR="0" lvl="6" indent="0" algn="l" rtl="0">
              <a:spcBef>
                <a:spcPts val="0"/>
              </a:spcBef>
              <a:buNone/>
              <a:defRPr sz="2400" b="0" i="0" u="none" strike="noStrike" cap="none">
                <a:solidFill>
                  <a:schemeClr val="dk1"/>
                </a:solidFill>
                <a:latin typeface="Arial"/>
                <a:ea typeface="Arial"/>
                <a:cs typeface="Arial"/>
                <a:sym typeface="Arial"/>
              </a:defRPr>
            </a:lvl7pPr>
            <a:lvl8pPr marL="3200400" marR="0" lvl="7" indent="0" algn="l" rtl="0">
              <a:spcBef>
                <a:spcPts val="0"/>
              </a:spcBef>
              <a:buNone/>
              <a:defRPr sz="2400" b="0" i="0" u="none" strike="noStrike" cap="none">
                <a:solidFill>
                  <a:schemeClr val="dk1"/>
                </a:solidFill>
                <a:latin typeface="Arial"/>
                <a:ea typeface="Arial"/>
                <a:cs typeface="Arial"/>
                <a:sym typeface="Arial"/>
              </a:defRPr>
            </a:lvl8pPr>
            <a:lvl9pPr marL="3657600" marR="0" lvl="8" indent="0" algn="l" rtl="0">
              <a:spcBef>
                <a:spcPts val="0"/>
              </a:spcBef>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57200" y="152718"/>
            <a:ext cx="5791200" cy="1371599"/>
          </a:xfrm>
          <a:prstGeom prst="rect">
            <a:avLst/>
          </a:prstGeom>
          <a:noFill/>
          <a:ln>
            <a:noFill/>
          </a:ln>
        </p:spPr>
        <p:txBody>
          <a:bodyPr wrap="square" lIns="91425" tIns="91425" rIns="91425" bIns="91425" anchor="b" anchorCtr="0"/>
          <a:lstStyle>
            <a:lvl1pPr marL="0" marR="0" lvl="0" indent="0" algn="l" rtl="0">
              <a:spcBef>
                <a:spcPts val="0"/>
              </a:spcBef>
              <a:buClr>
                <a:schemeClr val="dk2"/>
              </a:buClr>
              <a:buFont typeface="Arial Black"/>
              <a:buNone/>
              <a:defRPr sz="3600" b="0" i="0" u="none" strike="noStrike" cap="none">
                <a:solidFill>
                  <a:schemeClr val="dk2"/>
                </a:solidFill>
                <a:latin typeface="Arial Black"/>
                <a:ea typeface="Arial Black"/>
                <a:cs typeface="Arial Black"/>
                <a:sym typeface="Arial Blac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9" name="Shape 69"/>
          <p:cNvSpPr txBox="1">
            <a:spLocks noGrp="1"/>
          </p:cNvSpPr>
          <p:nvPr>
            <p:ph type="body" idx="1"/>
          </p:nvPr>
        </p:nvSpPr>
        <p:spPr>
          <a:xfrm>
            <a:off x="1630679" y="1574800"/>
            <a:ext cx="3291840" cy="4525963"/>
          </a:xfrm>
          <a:prstGeom prst="rect">
            <a:avLst/>
          </a:prstGeom>
          <a:noFill/>
          <a:ln>
            <a:noFill/>
          </a:ln>
        </p:spPr>
        <p:txBody>
          <a:bodyPr wrap="square" lIns="91425" tIns="91425" rIns="91425" bIns="91425" anchor="t" anchorCtr="0"/>
          <a:lstStyle>
            <a:lvl1pPr marL="0" marR="0" lvl="0" indent="0" algn="l" rtl="0">
              <a:spcBef>
                <a:spcPts val="560"/>
              </a:spcBef>
              <a:spcAft>
                <a:spcPts val="600"/>
              </a:spcAft>
              <a:buClr>
                <a:schemeClr val="dk1"/>
              </a:buClr>
              <a:buFont typeface="Arial"/>
              <a:buNone/>
              <a:defRPr sz="2800" b="1" i="0" u="none" strike="noStrike" cap="none">
                <a:solidFill>
                  <a:schemeClr val="dk1"/>
                </a:solidFill>
                <a:latin typeface="Arial"/>
                <a:ea typeface="Arial"/>
                <a:cs typeface="Arial"/>
                <a:sym typeface="Arial"/>
              </a:defRPr>
            </a:lvl1pPr>
            <a:lvl2pPr marL="457200" marR="0" lvl="1" indent="-38100" algn="l" rtl="0">
              <a:spcBef>
                <a:spcPts val="480"/>
              </a:spcBef>
              <a:buClr>
                <a:schemeClr val="dk2"/>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body" idx="2"/>
          </p:nvPr>
        </p:nvSpPr>
        <p:spPr>
          <a:xfrm>
            <a:off x="5090160" y="1574800"/>
            <a:ext cx="3291840" cy="4525963"/>
          </a:xfrm>
          <a:prstGeom prst="rect">
            <a:avLst/>
          </a:prstGeom>
          <a:noFill/>
          <a:ln>
            <a:noFill/>
          </a:ln>
        </p:spPr>
        <p:txBody>
          <a:bodyPr wrap="square" lIns="91425" tIns="91425" rIns="91425" bIns="91425" anchor="t" anchorCtr="0"/>
          <a:lstStyle>
            <a:lvl1pPr marL="0" marR="0" lvl="0" indent="0" algn="l" rtl="0">
              <a:spcBef>
                <a:spcPts val="560"/>
              </a:spcBef>
              <a:spcAft>
                <a:spcPts val="600"/>
              </a:spcAft>
              <a:buClr>
                <a:schemeClr val="dk1"/>
              </a:buClr>
              <a:buFont typeface="Arial"/>
              <a:buNone/>
              <a:defRPr sz="2800" b="1" i="0" u="none" strike="noStrike" cap="none">
                <a:solidFill>
                  <a:schemeClr val="dk1"/>
                </a:solidFill>
                <a:latin typeface="Arial"/>
                <a:ea typeface="Arial"/>
                <a:cs typeface="Arial"/>
                <a:sym typeface="Arial"/>
              </a:defRPr>
            </a:lvl1pPr>
            <a:lvl2pPr marL="457200" marR="0" lvl="1" indent="-38100" algn="l" rtl="0">
              <a:spcBef>
                <a:spcPts val="480"/>
              </a:spcBef>
              <a:buClr>
                <a:schemeClr val="dk2"/>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dt" idx="10"/>
          </p:nvPr>
        </p:nvSpPr>
        <p:spPr>
          <a:xfrm>
            <a:off x="457200" y="6172201"/>
            <a:ext cx="3429000" cy="304799"/>
          </a:xfrm>
          <a:prstGeom prst="rect">
            <a:avLst/>
          </a:prstGeom>
          <a:noFill/>
          <a:ln>
            <a:noFill/>
          </a:ln>
        </p:spPr>
        <p:txBody>
          <a:bodyPr wrap="square" lIns="91425" tIns="91425" rIns="91425" bIns="91425" anchor="b" anchorCtr="0"/>
          <a:lstStyle>
            <a:lvl1pPr marL="0" marR="0" lvl="0" indent="0" algn="l" rtl="0">
              <a:spcBef>
                <a:spcPts val="0"/>
              </a:spcBef>
              <a:spcAft>
                <a:spcPts val="0"/>
              </a:spcAft>
              <a:buNone/>
              <a:defRPr sz="1000">
                <a:solidFill>
                  <a:schemeClr val="dk1"/>
                </a:solidFill>
                <a:latin typeface="Arial"/>
                <a:ea typeface="Arial"/>
                <a:cs typeface="Arial"/>
                <a:sym typeface="Arial"/>
              </a:defRPr>
            </a:lvl1pPr>
            <a:lvl2pPr marL="457200" marR="0" lvl="1" indent="0" algn="l" rtl="0">
              <a:spcBef>
                <a:spcPts val="0"/>
              </a:spcBef>
              <a:spcAft>
                <a:spcPts val="0"/>
              </a:spcAft>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2400" b="0" i="0" u="none" strike="noStrike" cap="none">
                <a:solidFill>
                  <a:schemeClr val="dk1"/>
                </a:solidFill>
                <a:latin typeface="Arial"/>
                <a:ea typeface="Arial"/>
                <a:cs typeface="Arial"/>
                <a:sym typeface="Arial"/>
              </a:defRPr>
            </a:lvl5pPr>
            <a:lvl6pPr marL="2286000" marR="0" lvl="5" indent="0" algn="l" rtl="0">
              <a:spcBef>
                <a:spcPts val="0"/>
              </a:spcBef>
              <a:buNone/>
              <a:defRPr sz="2400" b="0" i="0" u="none" strike="noStrike" cap="none">
                <a:solidFill>
                  <a:schemeClr val="dk1"/>
                </a:solidFill>
                <a:latin typeface="Arial"/>
                <a:ea typeface="Arial"/>
                <a:cs typeface="Arial"/>
                <a:sym typeface="Arial"/>
              </a:defRPr>
            </a:lvl6pPr>
            <a:lvl7pPr marL="2743200" marR="0" lvl="6" indent="0" algn="l" rtl="0">
              <a:spcBef>
                <a:spcPts val="0"/>
              </a:spcBef>
              <a:buNone/>
              <a:defRPr sz="2400" b="0" i="0" u="none" strike="noStrike" cap="none">
                <a:solidFill>
                  <a:schemeClr val="dk1"/>
                </a:solidFill>
                <a:latin typeface="Arial"/>
                <a:ea typeface="Arial"/>
                <a:cs typeface="Arial"/>
                <a:sym typeface="Arial"/>
              </a:defRPr>
            </a:lvl7pPr>
            <a:lvl8pPr marL="3200400" marR="0" lvl="7" indent="0" algn="l" rtl="0">
              <a:spcBef>
                <a:spcPts val="0"/>
              </a:spcBef>
              <a:buNone/>
              <a:defRPr sz="2400" b="0" i="0" u="none" strike="noStrike" cap="none">
                <a:solidFill>
                  <a:schemeClr val="dk1"/>
                </a:solidFill>
                <a:latin typeface="Arial"/>
                <a:ea typeface="Arial"/>
                <a:cs typeface="Arial"/>
                <a:sym typeface="Arial"/>
              </a:defRPr>
            </a:lvl8pPr>
            <a:lvl9pPr marL="3657600" marR="0" lvl="8" indent="0" algn="l" rtl="0">
              <a:spcBef>
                <a:spcPts val="0"/>
              </a:spcBef>
              <a:buNone/>
              <a:defRPr sz="24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ftr" idx="11"/>
          </p:nvPr>
        </p:nvSpPr>
        <p:spPr>
          <a:xfrm>
            <a:off x="457200" y="6492875"/>
            <a:ext cx="3429000" cy="283844"/>
          </a:xfrm>
          <a:prstGeom prst="rect">
            <a:avLst/>
          </a:prstGeom>
          <a:noFill/>
          <a:ln>
            <a:noFill/>
          </a:ln>
        </p:spPr>
        <p:txBody>
          <a:bodyPr wrap="square" lIns="91425" tIns="91425" rIns="91425" bIns="91425" anchor="t" anchorCtr="0"/>
          <a:lstStyle>
            <a:lvl1pPr marL="0" marR="0" lvl="0" indent="0" algn="l" rtl="0">
              <a:spcBef>
                <a:spcPts val="0"/>
              </a:spcBef>
              <a:spcAft>
                <a:spcPts val="0"/>
              </a:spcAft>
              <a:buNone/>
              <a:defRPr sz="2400">
                <a:solidFill>
                  <a:schemeClr val="dk1"/>
                </a:solidFill>
                <a:latin typeface="Arial"/>
                <a:ea typeface="Arial"/>
                <a:cs typeface="Arial"/>
                <a:sym typeface="Arial"/>
              </a:defRPr>
            </a:lvl1pPr>
            <a:lvl2pPr marL="457200" marR="0" lvl="1" indent="0" algn="l" rtl="0">
              <a:spcBef>
                <a:spcPts val="0"/>
              </a:spcBef>
              <a:spcAft>
                <a:spcPts val="0"/>
              </a:spcAft>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2400" b="0" i="0" u="none" strike="noStrike" cap="none">
                <a:solidFill>
                  <a:schemeClr val="dk1"/>
                </a:solidFill>
                <a:latin typeface="Arial"/>
                <a:ea typeface="Arial"/>
                <a:cs typeface="Arial"/>
                <a:sym typeface="Arial"/>
              </a:defRPr>
            </a:lvl5pPr>
            <a:lvl6pPr marL="2286000" marR="0" lvl="5" indent="0" algn="l" rtl="0">
              <a:spcBef>
                <a:spcPts val="0"/>
              </a:spcBef>
              <a:buNone/>
              <a:defRPr sz="2400" b="0" i="0" u="none" strike="noStrike" cap="none">
                <a:solidFill>
                  <a:schemeClr val="dk1"/>
                </a:solidFill>
                <a:latin typeface="Arial"/>
                <a:ea typeface="Arial"/>
                <a:cs typeface="Arial"/>
                <a:sym typeface="Arial"/>
              </a:defRPr>
            </a:lvl6pPr>
            <a:lvl7pPr marL="2743200" marR="0" lvl="6" indent="0" algn="l" rtl="0">
              <a:spcBef>
                <a:spcPts val="0"/>
              </a:spcBef>
              <a:buNone/>
              <a:defRPr sz="2400" b="0" i="0" u="none" strike="noStrike" cap="none">
                <a:solidFill>
                  <a:schemeClr val="dk1"/>
                </a:solidFill>
                <a:latin typeface="Arial"/>
                <a:ea typeface="Arial"/>
                <a:cs typeface="Arial"/>
                <a:sym typeface="Arial"/>
              </a:defRPr>
            </a:lvl7pPr>
            <a:lvl8pPr marL="3200400" marR="0" lvl="7" indent="0" algn="l" rtl="0">
              <a:spcBef>
                <a:spcPts val="0"/>
              </a:spcBef>
              <a:buNone/>
              <a:defRPr sz="2400" b="0" i="0" u="none" strike="noStrike" cap="none">
                <a:solidFill>
                  <a:schemeClr val="dk1"/>
                </a:solidFill>
                <a:latin typeface="Arial"/>
                <a:ea typeface="Arial"/>
                <a:cs typeface="Arial"/>
                <a:sym typeface="Arial"/>
              </a:defRPr>
            </a:lvl8pPr>
            <a:lvl9pPr marL="3657600" marR="0" lvl="8" indent="0" algn="l" rtl="0">
              <a:spcBef>
                <a:spcPts val="0"/>
              </a:spcBef>
              <a:buNone/>
              <a:defRPr sz="24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rot="-5400000">
            <a:off x="8227377" y="5885497"/>
            <a:ext cx="1315720" cy="365125"/>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2400" b="1">
                <a:solidFill>
                  <a:schemeClr val="dk2"/>
                </a:solidFill>
                <a:latin typeface="Arial"/>
                <a:ea typeface="Arial"/>
                <a:cs typeface="Arial"/>
                <a:sym typeface="Arial"/>
              </a:rPr>
              <a:t>‹#›</a:t>
            </a:fld>
            <a:endParaRPr lang="en-US" sz="2400" b="1">
              <a:solidFill>
                <a:schemeClr val="dk2"/>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152718"/>
            <a:ext cx="5791200" cy="1371599"/>
          </a:xfrm>
          <a:prstGeom prst="rect">
            <a:avLst/>
          </a:prstGeom>
          <a:noFill/>
          <a:ln>
            <a:noFill/>
          </a:ln>
        </p:spPr>
        <p:txBody>
          <a:bodyPr wrap="square" lIns="91425" tIns="91425" rIns="91425" bIns="91425" anchor="b" anchorCtr="0"/>
          <a:lstStyle>
            <a:lvl1pPr marL="0" marR="0" lvl="0" indent="0" algn="l" rtl="0">
              <a:spcBef>
                <a:spcPts val="0"/>
              </a:spcBef>
              <a:buClr>
                <a:schemeClr val="dk2"/>
              </a:buClr>
              <a:buFont typeface="Arial Black"/>
              <a:buNone/>
              <a:defRPr sz="3600" b="0" i="0" u="none" strike="noStrike" cap="none">
                <a:solidFill>
                  <a:schemeClr val="dk2"/>
                </a:solidFill>
                <a:latin typeface="Arial Black"/>
                <a:ea typeface="Arial Black"/>
                <a:cs typeface="Arial Black"/>
                <a:sym typeface="Arial Blac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a:off x="1627632" y="1572767"/>
            <a:ext cx="3291840" cy="639762"/>
          </a:xfrm>
          <a:prstGeom prst="rect">
            <a:avLst/>
          </a:prstGeom>
          <a:noFill/>
          <a:ln>
            <a:noFill/>
          </a:ln>
        </p:spPr>
        <p:txBody>
          <a:bodyPr wrap="square" lIns="91425" tIns="91425" rIns="91425" bIns="91425" anchor="b" anchorCtr="0"/>
          <a:lstStyle>
            <a:lvl1pPr marL="0" marR="0" lvl="0" indent="0" algn="l" rtl="0">
              <a:spcBef>
                <a:spcPts val="360"/>
              </a:spcBef>
              <a:spcAft>
                <a:spcPts val="600"/>
              </a:spcAft>
              <a:buClr>
                <a:schemeClr val="dk1"/>
              </a:buClr>
              <a:buFont typeface="Arial"/>
              <a:buNone/>
              <a:defRPr sz="1800" b="0" i="0" u="none" strike="noStrike" cap="none">
                <a:solidFill>
                  <a:schemeClr val="dk1"/>
                </a:solidFill>
                <a:latin typeface="Arial Black"/>
                <a:ea typeface="Arial Black"/>
                <a:cs typeface="Arial Black"/>
                <a:sym typeface="Arial Black"/>
              </a:defRPr>
            </a:lvl1pPr>
            <a:lvl2pPr marL="457200" marR="0" lvl="1" indent="0" algn="l" rtl="0">
              <a:spcBef>
                <a:spcPts val="400"/>
              </a:spcBef>
              <a:buClr>
                <a:schemeClr val="dk2"/>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buClr>
                <a:schemeClr val="dk2"/>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body" idx="2"/>
          </p:nvPr>
        </p:nvSpPr>
        <p:spPr>
          <a:xfrm>
            <a:off x="1627632" y="2259366"/>
            <a:ext cx="3291840" cy="3840479"/>
          </a:xfrm>
          <a:prstGeom prst="rect">
            <a:avLst/>
          </a:prstGeom>
          <a:noFill/>
          <a:ln>
            <a:noFill/>
          </a:ln>
        </p:spPr>
        <p:txBody>
          <a:bodyPr wrap="square" lIns="91425" tIns="91425" rIns="91425" bIns="91425" anchor="t" anchorCtr="0"/>
          <a:lstStyle>
            <a:lvl1pPr marL="0" marR="0" lvl="0" indent="0" algn="l" rtl="0">
              <a:spcBef>
                <a:spcPts val="480"/>
              </a:spcBef>
              <a:spcAft>
                <a:spcPts val="60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635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body" idx="3"/>
          </p:nvPr>
        </p:nvSpPr>
        <p:spPr>
          <a:xfrm>
            <a:off x="5093207" y="1572767"/>
            <a:ext cx="3291840" cy="639762"/>
          </a:xfrm>
          <a:prstGeom prst="rect">
            <a:avLst/>
          </a:prstGeom>
          <a:noFill/>
          <a:ln>
            <a:noFill/>
          </a:ln>
        </p:spPr>
        <p:txBody>
          <a:bodyPr wrap="square" lIns="91425" tIns="91425" rIns="91425" bIns="91425" anchor="b" anchorCtr="0"/>
          <a:lstStyle>
            <a:lvl1pPr marL="0" marR="0" lvl="0" indent="0" algn="l" rtl="0">
              <a:spcBef>
                <a:spcPts val="360"/>
              </a:spcBef>
              <a:spcAft>
                <a:spcPts val="600"/>
              </a:spcAft>
              <a:buClr>
                <a:schemeClr val="dk1"/>
              </a:buClr>
              <a:buFont typeface="Arial"/>
              <a:buNone/>
              <a:defRPr sz="1800" b="0" i="0" u="none" strike="noStrike" cap="none">
                <a:solidFill>
                  <a:schemeClr val="dk1"/>
                </a:solidFill>
                <a:latin typeface="Arial Black"/>
                <a:ea typeface="Arial Black"/>
                <a:cs typeface="Arial Black"/>
                <a:sym typeface="Arial Black"/>
              </a:defRPr>
            </a:lvl1pPr>
            <a:lvl2pPr marL="457200" marR="0" lvl="1" indent="0" algn="l" rtl="0">
              <a:spcBef>
                <a:spcPts val="400"/>
              </a:spcBef>
              <a:buClr>
                <a:schemeClr val="dk2"/>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buClr>
                <a:schemeClr val="dk2"/>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79" name="Shape 79"/>
          <p:cNvSpPr txBox="1">
            <a:spLocks noGrp="1"/>
          </p:cNvSpPr>
          <p:nvPr>
            <p:ph type="body" idx="4"/>
          </p:nvPr>
        </p:nvSpPr>
        <p:spPr>
          <a:xfrm>
            <a:off x="5093207" y="2259366"/>
            <a:ext cx="3291840" cy="3840479"/>
          </a:xfrm>
          <a:prstGeom prst="rect">
            <a:avLst/>
          </a:prstGeom>
          <a:noFill/>
          <a:ln>
            <a:noFill/>
          </a:ln>
        </p:spPr>
        <p:txBody>
          <a:bodyPr wrap="square" lIns="91425" tIns="91425" rIns="91425" bIns="91425" anchor="t" anchorCtr="0"/>
          <a:lstStyle>
            <a:lvl1pPr marL="0" marR="0" lvl="0" indent="0" algn="l" rtl="0">
              <a:spcBef>
                <a:spcPts val="480"/>
              </a:spcBef>
              <a:spcAft>
                <a:spcPts val="60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635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80" name="Shape 80"/>
          <p:cNvSpPr txBox="1">
            <a:spLocks noGrp="1"/>
          </p:cNvSpPr>
          <p:nvPr>
            <p:ph type="dt" idx="10"/>
          </p:nvPr>
        </p:nvSpPr>
        <p:spPr>
          <a:xfrm>
            <a:off x="457200" y="6172201"/>
            <a:ext cx="3429000" cy="304799"/>
          </a:xfrm>
          <a:prstGeom prst="rect">
            <a:avLst/>
          </a:prstGeom>
          <a:noFill/>
          <a:ln>
            <a:noFill/>
          </a:ln>
        </p:spPr>
        <p:txBody>
          <a:bodyPr wrap="square" lIns="91425" tIns="91425" rIns="91425" bIns="91425" anchor="b" anchorCtr="0"/>
          <a:lstStyle>
            <a:lvl1pPr marL="0" marR="0" lvl="0" indent="0" algn="l" rtl="0">
              <a:spcBef>
                <a:spcPts val="0"/>
              </a:spcBef>
              <a:spcAft>
                <a:spcPts val="0"/>
              </a:spcAft>
              <a:buNone/>
              <a:defRPr sz="1000">
                <a:solidFill>
                  <a:schemeClr val="dk1"/>
                </a:solidFill>
                <a:latin typeface="Arial"/>
                <a:ea typeface="Arial"/>
                <a:cs typeface="Arial"/>
                <a:sym typeface="Arial"/>
              </a:defRPr>
            </a:lvl1pPr>
            <a:lvl2pPr marL="457200" marR="0" lvl="1" indent="0" algn="l" rtl="0">
              <a:spcBef>
                <a:spcPts val="0"/>
              </a:spcBef>
              <a:spcAft>
                <a:spcPts val="0"/>
              </a:spcAft>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2400" b="0" i="0" u="none" strike="noStrike" cap="none">
                <a:solidFill>
                  <a:schemeClr val="dk1"/>
                </a:solidFill>
                <a:latin typeface="Arial"/>
                <a:ea typeface="Arial"/>
                <a:cs typeface="Arial"/>
                <a:sym typeface="Arial"/>
              </a:defRPr>
            </a:lvl5pPr>
            <a:lvl6pPr marL="2286000" marR="0" lvl="5" indent="0" algn="l" rtl="0">
              <a:spcBef>
                <a:spcPts val="0"/>
              </a:spcBef>
              <a:buNone/>
              <a:defRPr sz="2400" b="0" i="0" u="none" strike="noStrike" cap="none">
                <a:solidFill>
                  <a:schemeClr val="dk1"/>
                </a:solidFill>
                <a:latin typeface="Arial"/>
                <a:ea typeface="Arial"/>
                <a:cs typeface="Arial"/>
                <a:sym typeface="Arial"/>
              </a:defRPr>
            </a:lvl6pPr>
            <a:lvl7pPr marL="2743200" marR="0" lvl="6" indent="0" algn="l" rtl="0">
              <a:spcBef>
                <a:spcPts val="0"/>
              </a:spcBef>
              <a:buNone/>
              <a:defRPr sz="2400" b="0" i="0" u="none" strike="noStrike" cap="none">
                <a:solidFill>
                  <a:schemeClr val="dk1"/>
                </a:solidFill>
                <a:latin typeface="Arial"/>
                <a:ea typeface="Arial"/>
                <a:cs typeface="Arial"/>
                <a:sym typeface="Arial"/>
              </a:defRPr>
            </a:lvl7pPr>
            <a:lvl8pPr marL="3200400" marR="0" lvl="7" indent="0" algn="l" rtl="0">
              <a:spcBef>
                <a:spcPts val="0"/>
              </a:spcBef>
              <a:buNone/>
              <a:defRPr sz="2400" b="0" i="0" u="none" strike="noStrike" cap="none">
                <a:solidFill>
                  <a:schemeClr val="dk1"/>
                </a:solidFill>
                <a:latin typeface="Arial"/>
                <a:ea typeface="Arial"/>
                <a:cs typeface="Arial"/>
                <a:sym typeface="Arial"/>
              </a:defRPr>
            </a:lvl8pPr>
            <a:lvl9pPr marL="3657600" marR="0" lvl="8" indent="0" algn="l" rtl="0">
              <a:spcBef>
                <a:spcPts val="0"/>
              </a:spcBef>
              <a:buNone/>
              <a:defRPr sz="2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ftr" idx="11"/>
          </p:nvPr>
        </p:nvSpPr>
        <p:spPr>
          <a:xfrm>
            <a:off x="457200" y="6492875"/>
            <a:ext cx="3429000" cy="283844"/>
          </a:xfrm>
          <a:prstGeom prst="rect">
            <a:avLst/>
          </a:prstGeom>
          <a:noFill/>
          <a:ln>
            <a:noFill/>
          </a:ln>
        </p:spPr>
        <p:txBody>
          <a:bodyPr wrap="square" lIns="91425" tIns="91425" rIns="91425" bIns="91425" anchor="t" anchorCtr="0"/>
          <a:lstStyle>
            <a:lvl1pPr marL="0" marR="0" lvl="0" indent="0" algn="l" rtl="0">
              <a:spcBef>
                <a:spcPts val="0"/>
              </a:spcBef>
              <a:spcAft>
                <a:spcPts val="0"/>
              </a:spcAft>
              <a:buNone/>
              <a:defRPr sz="2400">
                <a:solidFill>
                  <a:schemeClr val="dk1"/>
                </a:solidFill>
                <a:latin typeface="Arial"/>
                <a:ea typeface="Arial"/>
                <a:cs typeface="Arial"/>
                <a:sym typeface="Arial"/>
              </a:defRPr>
            </a:lvl1pPr>
            <a:lvl2pPr marL="457200" marR="0" lvl="1" indent="0" algn="l" rtl="0">
              <a:spcBef>
                <a:spcPts val="0"/>
              </a:spcBef>
              <a:spcAft>
                <a:spcPts val="0"/>
              </a:spcAft>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2400" b="0" i="0" u="none" strike="noStrike" cap="none">
                <a:solidFill>
                  <a:schemeClr val="dk1"/>
                </a:solidFill>
                <a:latin typeface="Arial"/>
                <a:ea typeface="Arial"/>
                <a:cs typeface="Arial"/>
                <a:sym typeface="Arial"/>
              </a:defRPr>
            </a:lvl5pPr>
            <a:lvl6pPr marL="2286000" marR="0" lvl="5" indent="0" algn="l" rtl="0">
              <a:spcBef>
                <a:spcPts val="0"/>
              </a:spcBef>
              <a:buNone/>
              <a:defRPr sz="2400" b="0" i="0" u="none" strike="noStrike" cap="none">
                <a:solidFill>
                  <a:schemeClr val="dk1"/>
                </a:solidFill>
                <a:latin typeface="Arial"/>
                <a:ea typeface="Arial"/>
                <a:cs typeface="Arial"/>
                <a:sym typeface="Arial"/>
              </a:defRPr>
            </a:lvl6pPr>
            <a:lvl7pPr marL="2743200" marR="0" lvl="6" indent="0" algn="l" rtl="0">
              <a:spcBef>
                <a:spcPts val="0"/>
              </a:spcBef>
              <a:buNone/>
              <a:defRPr sz="2400" b="0" i="0" u="none" strike="noStrike" cap="none">
                <a:solidFill>
                  <a:schemeClr val="dk1"/>
                </a:solidFill>
                <a:latin typeface="Arial"/>
                <a:ea typeface="Arial"/>
                <a:cs typeface="Arial"/>
                <a:sym typeface="Arial"/>
              </a:defRPr>
            </a:lvl7pPr>
            <a:lvl8pPr marL="3200400" marR="0" lvl="7" indent="0" algn="l" rtl="0">
              <a:spcBef>
                <a:spcPts val="0"/>
              </a:spcBef>
              <a:buNone/>
              <a:defRPr sz="2400" b="0" i="0" u="none" strike="noStrike" cap="none">
                <a:solidFill>
                  <a:schemeClr val="dk1"/>
                </a:solidFill>
                <a:latin typeface="Arial"/>
                <a:ea typeface="Arial"/>
                <a:cs typeface="Arial"/>
                <a:sym typeface="Arial"/>
              </a:defRPr>
            </a:lvl8pPr>
            <a:lvl9pPr marL="3657600" marR="0" lvl="8" indent="0" algn="l" rtl="0">
              <a:spcBef>
                <a:spcPts val="0"/>
              </a:spcBef>
              <a:buNone/>
              <a:defRPr sz="2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rot="-5400000">
            <a:off x="8227377" y="5885497"/>
            <a:ext cx="1315720" cy="365125"/>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2400" b="1">
                <a:solidFill>
                  <a:schemeClr val="dk2"/>
                </a:solidFill>
                <a:latin typeface="Arial"/>
                <a:ea typeface="Arial"/>
                <a:cs typeface="Arial"/>
                <a:sym typeface="Arial"/>
              </a:rPr>
              <a:t>‹#›</a:t>
            </a:fld>
            <a:endParaRPr lang="en-US" sz="2400" b="1">
              <a:solidFill>
                <a:schemeClr val="dk2"/>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3575050" y="1600200"/>
            <a:ext cx="5111750" cy="4480560"/>
          </a:xfrm>
          <a:prstGeom prst="rect">
            <a:avLst/>
          </a:prstGeom>
          <a:noFill/>
          <a:ln>
            <a:noFill/>
          </a:ln>
        </p:spPr>
        <p:txBody>
          <a:bodyPr wrap="square" lIns="91425" tIns="91425" rIns="91425" bIns="91425" anchor="t" anchorCtr="0"/>
          <a:lstStyle>
            <a:lvl1pPr marL="0" marR="0" lvl="0" indent="0" algn="l" rtl="0">
              <a:spcBef>
                <a:spcPts val="640"/>
              </a:spcBef>
              <a:spcAft>
                <a:spcPts val="600"/>
              </a:spcAft>
              <a:buClr>
                <a:schemeClr val="dk1"/>
              </a:buClr>
              <a:buFont typeface="Arial"/>
              <a:buNone/>
              <a:defRPr sz="3200" b="1" i="0" u="none" strike="noStrike" cap="none">
                <a:solidFill>
                  <a:schemeClr val="dk1"/>
                </a:solidFill>
                <a:latin typeface="Arial"/>
                <a:ea typeface="Arial"/>
                <a:cs typeface="Arial"/>
                <a:sym typeface="Arial"/>
              </a:defRPr>
            </a:lvl1pPr>
            <a:lvl2pPr marL="457200" marR="0" lvl="1" indent="-12700" algn="l" rtl="0">
              <a:spcBef>
                <a:spcPts val="560"/>
              </a:spcBef>
              <a:buClr>
                <a:schemeClr val="dk2"/>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buClr>
                <a:schemeClr val="dk2"/>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5" name="Shape 85"/>
          <p:cNvSpPr txBox="1">
            <a:spLocks noGrp="1"/>
          </p:cNvSpPr>
          <p:nvPr>
            <p:ph type="body" idx="2"/>
          </p:nvPr>
        </p:nvSpPr>
        <p:spPr>
          <a:xfrm>
            <a:off x="457200" y="1600200"/>
            <a:ext cx="3008313" cy="4480560"/>
          </a:xfrm>
          <a:prstGeom prst="rect">
            <a:avLst/>
          </a:prstGeom>
          <a:noFill/>
          <a:ln>
            <a:noFill/>
          </a:ln>
        </p:spPr>
        <p:txBody>
          <a:bodyPr wrap="square" lIns="91425" tIns="91425" rIns="91425" bIns="91425" anchor="t" anchorCtr="0"/>
          <a:lstStyle>
            <a:lvl1pPr marL="0" marR="0" lvl="0" indent="0" algn="l" rtl="0">
              <a:spcBef>
                <a:spcPts val="320"/>
              </a:spcBef>
              <a:spcAft>
                <a:spcPts val="600"/>
              </a:spcAft>
              <a:buClr>
                <a:schemeClr val="dk1"/>
              </a:buClr>
              <a:buFont typeface="Arial"/>
              <a:buNone/>
              <a:defRPr sz="1600" b="1" i="0" u="none" strike="noStrike" cap="none">
                <a:solidFill>
                  <a:schemeClr val="dk1"/>
                </a:solidFill>
                <a:latin typeface="Arial"/>
                <a:ea typeface="Arial"/>
                <a:cs typeface="Arial"/>
                <a:sym typeface="Arial"/>
              </a:defRPr>
            </a:lvl1pPr>
            <a:lvl2pPr marL="457200" marR="0" lvl="1" indent="0" algn="l" rtl="0">
              <a:spcBef>
                <a:spcPts val="240"/>
              </a:spcBef>
              <a:buClr>
                <a:schemeClr val="dk2"/>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buClr>
                <a:schemeClr val="dk2"/>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86" name="Shape 86"/>
          <p:cNvSpPr txBox="1">
            <a:spLocks noGrp="1"/>
          </p:cNvSpPr>
          <p:nvPr>
            <p:ph type="dt" idx="10"/>
          </p:nvPr>
        </p:nvSpPr>
        <p:spPr>
          <a:xfrm>
            <a:off x="457200" y="6172201"/>
            <a:ext cx="3429000" cy="304799"/>
          </a:xfrm>
          <a:prstGeom prst="rect">
            <a:avLst/>
          </a:prstGeom>
          <a:noFill/>
          <a:ln>
            <a:noFill/>
          </a:ln>
        </p:spPr>
        <p:txBody>
          <a:bodyPr wrap="square" lIns="91425" tIns="91425" rIns="91425" bIns="91425" anchor="b" anchorCtr="0"/>
          <a:lstStyle>
            <a:lvl1pPr marL="0" marR="0" lvl="0" indent="0" algn="l" rtl="0">
              <a:spcBef>
                <a:spcPts val="0"/>
              </a:spcBef>
              <a:spcAft>
                <a:spcPts val="0"/>
              </a:spcAft>
              <a:buNone/>
              <a:defRPr sz="1000">
                <a:solidFill>
                  <a:schemeClr val="dk1"/>
                </a:solidFill>
                <a:latin typeface="Arial"/>
                <a:ea typeface="Arial"/>
                <a:cs typeface="Arial"/>
                <a:sym typeface="Arial"/>
              </a:defRPr>
            </a:lvl1pPr>
            <a:lvl2pPr marL="457200" marR="0" lvl="1" indent="0" algn="l" rtl="0">
              <a:spcBef>
                <a:spcPts val="0"/>
              </a:spcBef>
              <a:spcAft>
                <a:spcPts val="0"/>
              </a:spcAft>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2400" b="0" i="0" u="none" strike="noStrike" cap="none">
                <a:solidFill>
                  <a:schemeClr val="dk1"/>
                </a:solidFill>
                <a:latin typeface="Arial"/>
                <a:ea typeface="Arial"/>
                <a:cs typeface="Arial"/>
                <a:sym typeface="Arial"/>
              </a:defRPr>
            </a:lvl5pPr>
            <a:lvl6pPr marL="2286000" marR="0" lvl="5" indent="0" algn="l" rtl="0">
              <a:spcBef>
                <a:spcPts val="0"/>
              </a:spcBef>
              <a:buNone/>
              <a:defRPr sz="2400" b="0" i="0" u="none" strike="noStrike" cap="none">
                <a:solidFill>
                  <a:schemeClr val="dk1"/>
                </a:solidFill>
                <a:latin typeface="Arial"/>
                <a:ea typeface="Arial"/>
                <a:cs typeface="Arial"/>
                <a:sym typeface="Arial"/>
              </a:defRPr>
            </a:lvl6pPr>
            <a:lvl7pPr marL="2743200" marR="0" lvl="6" indent="0" algn="l" rtl="0">
              <a:spcBef>
                <a:spcPts val="0"/>
              </a:spcBef>
              <a:buNone/>
              <a:defRPr sz="2400" b="0" i="0" u="none" strike="noStrike" cap="none">
                <a:solidFill>
                  <a:schemeClr val="dk1"/>
                </a:solidFill>
                <a:latin typeface="Arial"/>
                <a:ea typeface="Arial"/>
                <a:cs typeface="Arial"/>
                <a:sym typeface="Arial"/>
              </a:defRPr>
            </a:lvl7pPr>
            <a:lvl8pPr marL="3200400" marR="0" lvl="7" indent="0" algn="l" rtl="0">
              <a:spcBef>
                <a:spcPts val="0"/>
              </a:spcBef>
              <a:buNone/>
              <a:defRPr sz="2400" b="0" i="0" u="none" strike="noStrike" cap="none">
                <a:solidFill>
                  <a:schemeClr val="dk1"/>
                </a:solidFill>
                <a:latin typeface="Arial"/>
                <a:ea typeface="Arial"/>
                <a:cs typeface="Arial"/>
                <a:sym typeface="Arial"/>
              </a:defRPr>
            </a:lvl8pPr>
            <a:lvl9pPr marL="3657600" marR="0" lvl="8" indent="0" algn="l" rtl="0">
              <a:spcBef>
                <a:spcPts val="0"/>
              </a:spcBef>
              <a:buNone/>
              <a:defRPr sz="2400" b="0" i="0" u="none" strike="noStrike" cap="none">
                <a:solidFill>
                  <a:schemeClr val="dk1"/>
                </a:solidFill>
                <a:latin typeface="Arial"/>
                <a:ea typeface="Arial"/>
                <a:cs typeface="Arial"/>
                <a:sym typeface="Arial"/>
              </a:defRPr>
            </a:lvl9pPr>
          </a:lstStyle>
          <a:p>
            <a:endParaRPr/>
          </a:p>
        </p:txBody>
      </p:sp>
      <p:sp>
        <p:nvSpPr>
          <p:cNvPr id="87" name="Shape 87"/>
          <p:cNvSpPr txBox="1">
            <a:spLocks noGrp="1"/>
          </p:cNvSpPr>
          <p:nvPr>
            <p:ph type="ftr" idx="11"/>
          </p:nvPr>
        </p:nvSpPr>
        <p:spPr>
          <a:xfrm>
            <a:off x="457200" y="6492875"/>
            <a:ext cx="3429000" cy="283844"/>
          </a:xfrm>
          <a:prstGeom prst="rect">
            <a:avLst/>
          </a:prstGeom>
          <a:noFill/>
          <a:ln>
            <a:noFill/>
          </a:ln>
        </p:spPr>
        <p:txBody>
          <a:bodyPr wrap="square" lIns="91425" tIns="91425" rIns="91425" bIns="91425" anchor="t" anchorCtr="0"/>
          <a:lstStyle>
            <a:lvl1pPr marL="0" marR="0" lvl="0" indent="0" algn="l" rtl="0">
              <a:spcBef>
                <a:spcPts val="0"/>
              </a:spcBef>
              <a:spcAft>
                <a:spcPts val="0"/>
              </a:spcAft>
              <a:buNone/>
              <a:defRPr sz="2400">
                <a:solidFill>
                  <a:schemeClr val="dk1"/>
                </a:solidFill>
                <a:latin typeface="Arial"/>
                <a:ea typeface="Arial"/>
                <a:cs typeface="Arial"/>
                <a:sym typeface="Arial"/>
              </a:defRPr>
            </a:lvl1pPr>
            <a:lvl2pPr marL="457200" marR="0" lvl="1" indent="0" algn="l" rtl="0">
              <a:spcBef>
                <a:spcPts val="0"/>
              </a:spcBef>
              <a:spcAft>
                <a:spcPts val="0"/>
              </a:spcAft>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2400" b="0" i="0" u="none" strike="noStrike" cap="none">
                <a:solidFill>
                  <a:schemeClr val="dk1"/>
                </a:solidFill>
                <a:latin typeface="Arial"/>
                <a:ea typeface="Arial"/>
                <a:cs typeface="Arial"/>
                <a:sym typeface="Arial"/>
              </a:defRPr>
            </a:lvl5pPr>
            <a:lvl6pPr marL="2286000" marR="0" lvl="5" indent="0" algn="l" rtl="0">
              <a:spcBef>
                <a:spcPts val="0"/>
              </a:spcBef>
              <a:buNone/>
              <a:defRPr sz="2400" b="0" i="0" u="none" strike="noStrike" cap="none">
                <a:solidFill>
                  <a:schemeClr val="dk1"/>
                </a:solidFill>
                <a:latin typeface="Arial"/>
                <a:ea typeface="Arial"/>
                <a:cs typeface="Arial"/>
                <a:sym typeface="Arial"/>
              </a:defRPr>
            </a:lvl6pPr>
            <a:lvl7pPr marL="2743200" marR="0" lvl="6" indent="0" algn="l" rtl="0">
              <a:spcBef>
                <a:spcPts val="0"/>
              </a:spcBef>
              <a:buNone/>
              <a:defRPr sz="2400" b="0" i="0" u="none" strike="noStrike" cap="none">
                <a:solidFill>
                  <a:schemeClr val="dk1"/>
                </a:solidFill>
                <a:latin typeface="Arial"/>
                <a:ea typeface="Arial"/>
                <a:cs typeface="Arial"/>
                <a:sym typeface="Arial"/>
              </a:defRPr>
            </a:lvl7pPr>
            <a:lvl8pPr marL="3200400" marR="0" lvl="7" indent="0" algn="l" rtl="0">
              <a:spcBef>
                <a:spcPts val="0"/>
              </a:spcBef>
              <a:buNone/>
              <a:defRPr sz="2400" b="0" i="0" u="none" strike="noStrike" cap="none">
                <a:solidFill>
                  <a:schemeClr val="dk1"/>
                </a:solidFill>
                <a:latin typeface="Arial"/>
                <a:ea typeface="Arial"/>
                <a:cs typeface="Arial"/>
                <a:sym typeface="Arial"/>
              </a:defRPr>
            </a:lvl8pPr>
            <a:lvl9pPr marL="3657600" marR="0" lvl="8" indent="0" algn="l" rtl="0">
              <a:spcBef>
                <a:spcPts val="0"/>
              </a:spcBef>
              <a:buNone/>
              <a:defRPr sz="2400" b="0" i="0" u="none" strike="noStrike" cap="none">
                <a:solidFill>
                  <a:schemeClr val="dk1"/>
                </a:solidFill>
                <a:latin typeface="Arial"/>
                <a:ea typeface="Arial"/>
                <a:cs typeface="Arial"/>
                <a:sym typeface="Arial"/>
              </a:defRPr>
            </a:lvl9pPr>
          </a:lstStyle>
          <a:p>
            <a:endParaRPr/>
          </a:p>
        </p:txBody>
      </p:sp>
      <p:sp>
        <p:nvSpPr>
          <p:cNvPr id="88" name="Shape 88"/>
          <p:cNvSpPr txBox="1">
            <a:spLocks noGrp="1"/>
          </p:cNvSpPr>
          <p:nvPr>
            <p:ph type="sldNum" idx="12"/>
          </p:nvPr>
        </p:nvSpPr>
        <p:spPr>
          <a:xfrm rot="-5400000">
            <a:off x="8227377" y="5885497"/>
            <a:ext cx="1315720" cy="365125"/>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2400" b="1">
                <a:solidFill>
                  <a:schemeClr val="dk2"/>
                </a:solidFill>
                <a:latin typeface="Arial"/>
                <a:ea typeface="Arial"/>
                <a:cs typeface="Arial"/>
                <a:sym typeface="Arial"/>
              </a:rPr>
              <a:t>‹#›</a:t>
            </a:fld>
            <a:endParaRPr lang="en-US" sz="2400" b="1">
              <a:solidFill>
                <a:schemeClr val="dk2"/>
              </a:solidFill>
              <a:latin typeface="Arial"/>
              <a:ea typeface="Arial"/>
              <a:cs typeface="Arial"/>
              <a:sym typeface="Arial"/>
            </a:endParaRPr>
          </a:p>
        </p:txBody>
      </p:sp>
      <p:sp>
        <p:nvSpPr>
          <p:cNvPr id="89" name="Shape 89"/>
          <p:cNvSpPr txBox="1">
            <a:spLocks noGrp="1"/>
          </p:cNvSpPr>
          <p:nvPr>
            <p:ph type="title"/>
          </p:nvPr>
        </p:nvSpPr>
        <p:spPr>
          <a:xfrm>
            <a:off x="457200" y="152718"/>
            <a:ext cx="5791200" cy="1371599"/>
          </a:xfrm>
          <a:prstGeom prst="rect">
            <a:avLst/>
          </a:prstGeom>
          <a:noFill/>
          <a:ln>
            <a:noFill/>
          </a:ln>
        </p:spPr>
        <p:txBody>
          <a:bodyPr wrap="square" lIns="91425" tIns="91425" rIns="91425" bIns="91425" anchor="b" anchorCtr="0"/>
          <a:lstStyle>
            <a:lvl1pPr marL="0" marR="0" lvl="0" indent="0" algn="l" rtl="0">
              <a:spcBef>
                <a:spcPts val="0"/>
              </a:spcBef>
              <a:buClr>
                <a:schemeClr val="dk2"/>
              </a:buClr>
              <a:buFont typeface="Arial Black"/>
              <a:buNone/>
              <a:defRPr sz="3600" b="0" i="0" u="none" strike="noStrike" cap="none">
                <a:solidFill>
                  <a:schemeClr val="dk2"/>
                </a:solidFill>
                <a:latin typeface="Arial Black"/>
                <a:ea typeface="Arial Black"/>
                <a:cs typeface="Arial Black"/>
                <a:sym typeface="Arial Blac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152718"/>
            <a:ext cx="5791200" cy="1371599"/>
          </a:xfrm>
          <a:prstGeom prst="rect">
            <a:avLst/>
          </a:prstGeom>
          <a:noFill/>
          <a:ln>
            <a:noFill/>
          </a:ln>
        </p:spPr>
        <p:txBody>
          <a:bodyPr wrap="square" lIns="91425" tIns="91425" rIns="91425" bIns="91425" anchor="b" anchorCtr="0"/>
          <a:lstStyle>
            <a:lvl1pPr marL="0" marR="0" lvl="0" indent="0" algn="l" rtl="0">
              <a:spcBef>
                <a:spcPts val="0"/>
              </a:spcBef>
              <a:buClr>
                <a:schemeClr val="dk2"/>
              </a:buClr>
              <a:buFont typeface="Arial Black"/>
              <a:buNone/>
              <a:defRPr sz="3600" b="0" i="0" u="none" strike="noStrike" cap="none">
                <a:solidFill>
                  <a:schemeClr val="dk2"/>
                </a:solidFill>
                <a:latin typeface="Arial Black"/>
                <a:ea typeface="Arial Black"/>
                <a:cs typeface="Arial Black"/>
                <a:sym typeface="Arial Blac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752600"/>
            <a:ext cx="7619999" cy="4373563"/>
          </a:xfrm>
          <a:prstGeom prst="rect">
            <a:avLst/>
          </a:prstGeom>
          <a:noFill/>
          <a:ln>
            <a:noFill/>
          </a:ln>
        </p:spPr>
        <p:txBody>
          <a:bodyPr wrap="square" lIns="91425" tIns="91425" rIns="91425" bIns="91425" anchor="t" anchorCtr="0"/>
          <a:lstStyle>
            <a:lvl1pPr marL="0" marR="0" lvl="0" indent="0" algn="l" rtl="0">
              <a:spcBef>
                <a:spcPts val="480"/>
              </a:spcBef>
              <a:spcAft>
                <a:spcPts val="600"/>
              </a:spcAft>
              <a:buClr>
                <a:schemeClr val="dk1"/>
              </a:buClr>
              <a:buFont typeface="Arial"/>
              <a:buChar char="●"/>
              <a:defRPr sz="2400" b="1" i="0" u="none" strike="noStrike" cap="none">
                <a:solidFill>
                  <a:schemeClr val="dk1"/>
                </a:solidFill>
                <a:latin typeface="Arial"/>
                <a:ea typeface="Arial"/>
                <a:cs typeface="Arial"/>
                <a:sym typeface="Arial"/>
              </a:defRPr>
            </a:lvl1pPr>
            <a:lvl2pPr marL="457200" marR="0" lvl="1" indent="-635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457200" y="6172201"/>
            <a:ext cx="3429000" cy="304799"/>
          </a:xfrm>
          <a:prstGeom prst="rect">
            <a:avLst/>
          </a:prstGeom>
          <a:noFill/>
          <a:ln>
            <a:noFill/>
          </a:ln>
        </p:spPr>
        <p:txBody>
          <a:bodyPr wrap="square" lIns="91425" tIns="91425" rIns="91425" bIns="91425" anchor="b" anchorCtr="0"/>
          <a:lstStyle>
            <a:lvl1pPr marL="0" marR="0" lvl="0" indent="0" algn="l" rtl="0">
              <a:spcBef>
                <a:spcPts val="0"/>
              </a:spcBef>
              <a:spcAft>
                <a:spcPts val="0"/>
              </a:spcAft>
              <a:buNone/>
              <a:defRPr sz="10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2400" b="0" i="0" u="none" strike="noStrike" cap="none">
                <a:solidFill>
                  <a:schemeClr val="dk1"/>
                </a:solidFill>
                <a:latin typeface="Arial"/>
                <a:ea typeface="Arial"/>
                <a:cs typeface="Arial"/>
                <a:sym typeface="Arial"/>
              </a:defRPr>
            </a:lvl5pPr>
            <a:lvl6pPr marL="2286000" marR="0" lvl="5" indent="0" algn="l" rtl="0">
              <a:spcBef>
                <a:spcPts val="0"/>
              </a:spcBef>
              <a:buNone/>
              <a:defRPr sz="2400" b="0" i="0" u="none" strike="noStrike" cap="none">
                <a:solidFill>
                  <a:schemeClr val="dk1"/>
                </a:solidFill>
                <a:latin typeface="Arial"/>
                <a:ea typeface="Arial"/>
                <a:cs typeface="Arial"/>
                <a:sym typeface="Arial"/>
              </a:defRPr>
            </a:lvl6pPr>
            <a:lvl7pPr marL="2743200" marR="0" lvl="6" indent="0" algn="l" rtl="0">
              <a:spcBef>
                <a:spcPts val="0"/>
              </a:spcBef>
              <a:buNone/>
              <a:defRPr sz="2400" b="0" i="0" u="none" strike="noStrike" cap="none">
                <a:solidFill>
                  <a:schemeClr val="dk1"/>
                </a:solidFill>
                <a:latin typeface="Arial"/>
                <a:ea typeface="Arial"/>
                <a:cs typeface="Arial"/>
                <a:sym typeface="Arial"/>
              </a:defRPr>
            </a:lvl7pPr>
            <a:lvl8pPr marL="3200400" marR="0" lvl="7" indent="0" algn="l" rtl="0">
              <a:spcBef>
                <a:spcPts val="0"/>
              </a:spcBef>
              <a:buNone/>
              <a:defRPr sz="2400" b="0" i="0" u="none" strike="noStrike" cap="none">
                <a:solidFill>
                  <a:schemeClr val="dk1"/>
                </a:solidFill>
                <a:latin typeface="Arial"/>
                <a:ea typeface="Arial"/>
                <a:cs typeface="Arial"/>
                <a:sym typeface="Arial"/>
              </a:defRPr>
            </a:lvl8pPr>
            <a:lvl9pPr marL="3657600" marR="0" lvl="8" indent="0" algn="l" rtl="0">
              <a:spcBef>
                <a:spcPts val="0"/>
              </a:spcBef>
              <a:buNone/>
              <a:defRPr sz="2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sldNum" idx="12"/>
          </p:nvPr>
        </p:nvSpPr>
        <p:spPr>
          <a:xfrm rot="-5400000">
            <a:off x="8227377" y="5885497"/>
            <a:ext cx="1315720" cy="365125"/>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2400" b="1" i="0" u="none" strike="noStrike" cap="none">
                <a:solidFill>
                  <a:schemeClr val="dk2"/>
                </a:solidFill>
                <a:latin typeface="Arial"/>
                <a:ea typeface="Arial"/>
                <a:cs typeface="Arial"/>
                <a:sym typeface="Arial"/>
              </a:rPr>
              <a:t>‹#›</a:t>
            </a:fld>
            <a:endParaRPr lang="en-US" sz="2400" b="1" i="0" u="none" strike="noStrike" cap="none">
              <a:solidFill>
                <a:schemeClr val="dk2"/>
              </a:solidFill>
              <a:latin typeface="Arial"/>
              <a:ea typeface="Arial"/>
              <a:cs typeface="Arial"/>
              <a:sym typeface="Arial"/>
            </a:endParaRPr>
          </a:p>
        </p:txBody>
      </p:sp>
      <p:sp>
        <p:nvSpPr>
          <p:cNvPr id="14" name="Shape 14"/>
          <p:cNvSpPr/>
          <p:nvPr/>
        </p:nvSpPr>
        <p:spPr>
          <a:xfrm>
            <a:off x="9001124" y="0"/>
            <a:ext cx="142875" cy="1371599"/>
          </a:xfrm>
          <a:prstGeom prst="rect">
            <a:avLst/>
          </a:prstGeom>
          <a:solidFill>
            <a:schemeClr val="dk2"/>
          </a:solidFill>
          <a:ln>
            <a:noFill/>
          </a:ln>
        </p:spPr>
        <p:txBody>
          <a:bodyPr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Arial"/>
              <a:ea typeface="Arial"/>
              <a:cs typeface="Arial"/>
              <a:sym typeface="Arial"/>
            </a:endParaRPr>
          </a:p>
        </p:txBody>
      </p:sp>
      <p:sp>
        <p:nvSpPr>
          <p:cNvPr id="15" name="Shape 15"/>
          <p:cNvSpPr/>
          <p:nvPr/>
        </p:nvSpPr>
        <p:spPr>
          <a:xfrm>
            <a:off x="9001124" y="1371600"/>
            <a:ext cx="142875" cy="5486399"/>
          </a:xfrm>
          <a:prstGeom prst="rect">
            <a:avLst/>
          </a:prstGeom>
          <a:solidFill>
            <a:schemeClr val="dk1"/>
          </a:solidFill>
          <a:ln>
            <a:noFill/>
          </a:ln>
        </p:spPr>
        <p:txBody>
          <a:bodyPr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11.png"/><Relationship Id="rId9"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ctrTitle"/>
          </p:nvPr>
        </p:nvSpPr>
        <p:spPr>
          <a:xfrm>
            <a:off x="685800" y="1544498"/>
            <a:ext cx="8001000" cy="1884501"/>
          </a:xfrm>
          <a:prstGeom prst="rect">
            <a:avLst/>
          </a:prstGeom>
          <a:noFill/>
          <a:ln>
            <a:noFill/>
          </a:ln>
        </p:spPr>
        <p:txBody>
          <a:bodyPr wrap="square" lIns="91425" tIns="45700" rIns="91425" bIns="45700" anchor="ctr" anchorCtr="0">
            <a:noAutofit/>
          </a:bodyPr>
          <a:lstStyle/>
          <a:p>
            <a:pPr lvl="0">
              <a:buSzPct val="25000"/>
            </a:pPr>
            <a:r>
              <a:rPr lang="en-US" sz="3600" b="0" i="0" u="none" strike="noStrike" cap="none" dirty="0">
                <a:solidFill>
                  <a:schemeClr val="dk1"/>
                </a:solidFill>
                <a:latin typeface="Arial Black"/>
                <a:ea typeface="Arial Black"/>
                <a:cs typeface="Arial Black"/>
                <a:sym typeface="Arial Black"/>
              </a:rPr>
              <a:t>CSCI 561</a:t>
            </a:r>
            <a:br>
              <a:rPr lang="en-US" sz="3600" b="0" i="0" u="none" strike="noStrike" cap="none" dirty="0">
                <a:solidFill>
                  <a:schemeClr val="dk1"/>
                </a:solidFill>
                <a:latin typeface="Arial Black"/>
                <a:ea typeface="Arial Black"/>
                <a:cs typeface="Arial Black"/>
                <a:sym typeface="Arial Black"/>
              </a:rPr>
            </a:br>
            <a:r>
              <a:rPr lang="en-US" sz="3600" b="0" i="0" u="none" strike="noStrike" cap="none" dirty="0">
                <a:solidFill>
                  <a:schemeClr val="dk1"/>
                </a:solidFill>
                <a:latin typeface="Arial Black"/>
                <a:ea typeface="Arial Black"/>
                <a:cs typeface="Arial Black"/>
                <a:sym typeface="Arial Black"/>
              </a:rPr>
              <a:t>Foundations of Artificial Intelligence</a:t>
            </a:r>
            <a:br>
              <a:rPr lang="en-US" sz="3600" b="0" i="0" u="none" strike="noStrike" cap="none" dirty="0">
                <a:solidFill>
                  <a:schemeClr val="dk1"/>
                </a:solidFill>
                <a:latin typeface="Arial Black"/>
                <a:ea typeface="Arial Black"/>
                <a:cs typeface="Arial Black"/>
                <a:sym typeface="Arial Black"/>
              </a:rPr>
            </a:br>
            <a:r>
              <a:rPr lang="en-US" sz="3200" dirty="0">
                <a:solidFill>
                  <a:schemeClr val="accent1"/>
                </a:solidFill>
              </a:rPr>
              <a:t>Beyond Classical Search</a:t>
            </a:r>
            <a:br>
              <a:rPr lang="en-US" sz="3200" dirty="0">
                <a:solidFill>
                  <a:schemeClr val="accent1"/>
                </a:solidFill>
              </a:rPr>
            </a:br>
            <a:r>
              <a:rPr lang="en-US" sz="2400" dirty="0">
                <a:solidFill>
                  <a:schemeClr val="accent2"/>
                </a:solidFill>
              </a:rPr>
              <a:t>Chapter 4 [except 4.2])</a:t>
            </a:r>
            <a:endParaRPr lang="en-US" sz="2400" b="0" i="0" u="none" strike="noStrike" cap="none" dirty="0">
              <a:solidFill>
                <a:schemeClr val="accent2"/>
              </a:solidFill>
              <a:latin typeface="Arial Black"/>
              <a:ea typeface="Arial Black"/>
              <a:cs typeface="Arial Black"/>
              <a:sym typeface="Arial Black"/>
            </a:endParaRPr>
          </a:p>
        </p:txBody>
      </p:sp>
      <p:sp>
        <p:nvSpPr>
          <p:cNvPr id="130" name="Shape 130"/>
          <p:cNvSpPr txBox="1">
            <a:spLocks noGrp="1"/>
          </p:cNvSpPr>
          <p:nvPr>
            <p:ph type="subTitle" idx="1"/>
          </p:nvPr>
        </p:nvSpPr>
        <p:spPr>
          <a:xfrm>
            <a:off x="583931" y="4188219"/>
            <a:ext cx="8685977" cy="2074859"/>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dk2"/>
              </a:buClr>
              <a:buSzPct val="25000"/>
              <a:buFont typeface="Arial"/>
              <a:buNone/>
            </a:pPr>
            <a:r>
              <a:rPr lang="en-US" dirty="0"/>
              <a:t>Fall </a:t>
            </a:r>
            <a:r>
              <a:rPr lang="en-US" sz="2400" b="0" i="0" u="none" strike="noStrike" cap="none" dirty="0">
                <a:solidFill>
                  <a:schemeClr val="dk2"/>
                </a:solidFill>
                <a:latin typeface="Arial Black"/>
                <a:ea typeface="Arial Black"/>
                <a:cs typeface="Arial Black"/>
                <a:sym typeface="Arial Black"/>
              </a:rPr>
              <a:t>2018</a:t>
            </a:r>
          </a:p>
          <a:p>
            <a:pPr marL="0" marR="0" lvl="0" indent="0" algn="l" rtl="0">
              <a:spcBef>
                <a:spcPts val="1080"/>
              </a:spcBef>
              <a:spcAft>
                <a:spcPts val="0"/>
              </a:spcAft>
              <a:buClr>
                <a:schemeClr val="dk2"/>
              </a:buClr>
              <a:buSzPct val="25000"/>
              <a:buFont typeface="Arial"/>
              <a:buNone/>
            </a:pPr>
            <a:r>
              <a:rPr lang="en-US" sz="2400" b="0" i="0" u="none" strike="noStrike" cap="none" dirty="0">
                <a:solidFill>
                  <a:schemeClr val="dk2"/>
                </a:solidFill>
                <a:latin typeface="Arial Black"/>
                <a:ea typeface="Arial Black"/>
                <a:cs typeface="Arial Black"/>
                <a:sym typeface="Arial Black"/>
              </a:rPr>
              <a:t>INSTRUCTOR: PROF. SHEILA TEJADA</a:t>
            </a:r>
          </a:p>
          <a:p>
            <a:pPr marL="0" marR="0" lvl="0" indent="0" algn="l" rtl="0">
              <a:spcBef>
                <a:spcPts val="1080"/>
              </a:spcBef>
              <a:spcAft>
                <a:spcPts val="0"/>
              </a:spcAft>
              <a:buClr>
                <a:schemeClr val="dk2"/>
              </a:buClr>
              <a:buSzPct val="25000"/>
              <a:buFont typeface="Arial"/>
              <a:buNone/>
            </a:pPr>
            <a:r>
              <a:rPr lang="en-US" dirty="0"/>
              <a:t>cs561-l@mymaillists.usc.edu</a:t>
            </a:r>
            <a:endParaRPr lang="en-US" sz="2400" b="0" i="0" u="none" strike="noStrike" cap="none" dirty="0">
              <a:solidFill>
                <a:schemeClr val="dk2"/>
              </a:solidFill>
              <a:latin typeface="Arial Black"/>
              <a:ea typeface="Arial Black"/>
              <a:cs typeface="Arial Black"/>
              <a:sym typeface="Arial Black"/>
            </a:endParaRPr>
          </a:p>
          <a:p>
            <a:pPr marL="0" marR="0" lvl="0" indent="0" algn="l" rtl="0">
              <a:spcBef>
                <a:spcPts val="1080"/>
              </a:spcBef>
              <a:spcAft>
                <a:spcPts val="0"/>
              </a:spcAft>
              <a:buClr>
                <a:schemeClr val="dk2"/>
              </a:buClr>
              <a:buSzPct val="25000"/>
              <a:buFont typeface="Arial"/>
              <a:buNone/>
            </a:pPr>
            <a:r>
              <a:rPr lang="en-US" sz="2400" b="0" i="0" u="none" strike="noStrike" cap="none" dirty="0">
                <a:solidFill>
                  <a:schemeClr val="dk2"/>
                </a:solidFill>
                <a:latin typeface="Arial Black"/>
                <a:ea typeface="Arial Black"/>
                <a:cs typeface="Arial Black"/>
                <a:sym typeface="Arial Black"/>
              </a:rPr>
              <a:t> </a:t>
            </a:r>
          </a:p>
          <a:p>
            <a:pPr marL="0" marR="0" lvl="0" indent="0" algn="l" rtl="0">
              <a:spcBef>
                <a:spcPts val="1080"/>
              </a:spcBef>
              <a:spcAft>
                <a:spcPts val="0"/>
              </a:spcAft>
              <a:buClr>
                <a:schemeClr val="dk2"/>
              </a:buClr>
              <a:buSzPct val="25000"/>
              <a:buFont typeface="Arial"/>
              <a:buNone/>
            </a:pPr>
            <a:endParaRPr sz="2400" b="0" i="0" u="none" strike="noStrike" cap="none" dirty="0">
              <a:solidFill>
                <a:schemeClr val="dk2"/>
              </a:solidFill>
              <a:latin typeface="Arial Black"/>
              <a:ea typeface="Arial Black"/>
              <a:cs typeface="Arial Black"/>
              <a:sym typeface="Arial Black"/>
            </a:endParaRPr>
          </a:p>
          <a:p>
            <a:pPr marL="0" marR="0" lvl="0" indent="0" algn="l" rtl="0">
              <a:spcBef>
                <a:spcPts val="1080"/>
              </a:spcBef>
              <a:spcAft>
                <a:spcPts val="0"/>
              </a:spcAft>
              <a:buClr>
                <a:schemeClr val="dk2"/>
              </a:buClr>
              <a:buSzPct val="25000"/>
              <a:buFont typeface="Arial"/>
              <a:buNone/>
            </a:pPr>
            <a:endParaRPr sz="2400" b="0" i="0" u="none" strike="noStrike" cap="none" dirty="0">
              <a:solidFill>
                <a:schemeClr val="dk2"/>
              </a:solidFill>
              <a:latin typeface="Arial Black"/>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5"/>
          <p:cNvSpPr>
            <a:spLocks noGrp="1"/>
          </p:cNvSpPr>
          <p:nvPr>
            <p:ph type="sldNum" sz="quarter" idx="12"/>
          </p:nvPr>
        </p:nvSpPr>
        <p:spPr>
          <a:noFill/>
        </p:spPr>
        <p:txBody>
          <a:bodyPr/>
          <a:lstStyle/>
          <a:p>
            <a:fld id="{5790A8AC-C9EA-B945-ADD0-D7BF141A2955}" type="slidenum">
              <a:rPr lang="en-US" smtClean="0"/>
              <a:pPr/>
              <a:t>10</a:t>
            </a:fld>
            <a:endParaRPr lang="en-US"/>
          </a:p>
        </p:txBody>
      </p:sp>
      <p:sp>
        <p:nvSpPr>
          <p:cNvPr id="18436" name="Rectangle 2"/>
          <p:cNvSpPr>
            <a:spLocks noGrp="1" noChangeArrowheads="1"/>
          </p:cNvSpPr>
          <p:nvPr>
            <p:ph type="title"/>
          </p:nvPr>
        </p:nvSpPr>
        <p:spPr/>
        <p:txBody>
          <a:bodyPr/>
          <a:lstStyle/>
          <a:p>
            <a:r>
              <a:rPr lang="en-US"/>
              <a:t>Exercise: Search Algorithms</a:t>
            </a:r>
          </a:p>
        </p:txBody>
      </p:sp>
      <p:sp>
        <p:nvSpPr>
          <p:cNvPr id="18437" name="Rectangle 3"/>
          <p:cNvSpPr>
            <a:spLocks noGrp="1" noChangeArrowheads="1"/>
          </p:cNvSpPr>
          <p:nvPr>
            <p:ph type="body" idx="1"/>
          </p:nvPr>
        </p:nvSpPr>
        <p:spPr>
          <a:xfrm>
            <a:off x="457200" y="1295400"/>
            <a:ext cx="7950200" cy="4762500"/>
          </a:xfrm>
        </p:spPr>
        <p:txBody>
          <a:bodyPr/>
          <a:lstStyle/>
          <a:p>
            <a:pPr>
              <a:buFontTx/>
              <a:buNone/>
            </a:pPr>
            <a:r>
              <a:rPr lang="en-US" sz="1800" dirty="0">
                <a:ea typeface="Times New Roman" charset="0"/>
                <a:cs typeface="Times New Roman" charset="0"/>
              </a:rPr>
              <a:t>The following figure shows a portion of a partially expanded search tree. Each arc between nodes is labeled with the cost of the corresponding operator, and the leaves are labeled with the value of the heuristic function, </a:t>
            </a:r>
            <a:r>
              <a:rPr lang="en-US" sz="1800" i="1" dirty="0">
                <a:ea typeface="Times New Roman" charset="0"/>
                <a:cs typeface="Times New Roman" charset="0"/>
              </a:rPr>
              <a:t>h</a:t>
            </a:r>
            <a:r>
              <a:rPr lang="en-US" sz="1800" dirty="0">
                <a:ea typeface="Times New Roman" charset="0"/>
                <a:cs typeface="Times New Roman" charset="0"/>
              </a:rPr>
              <a:t>.</a:t>
            </a:r>
          </a:p>
          <a:p>
            <a:pPr>
              <a:buFontTx/>
              <a:buNone/>
            </a:pPr>
            <a:r>
              <a:rPr lang="en-US" sz="1800" dirty="0">
                <a:ea typeface="Times New Roman" charset="0"/>
                <a:cs typeface="Times New Roman" charset="0"/>
              </a:rPr>
              <a:t>Which node (use the node’s letter) will be </a:t>
            </a:r>
            <a:r>
              <a:rPr lang="en-US" sz="1800" u="sng" dirty="0">
                <a:ea typeface="Times New Roman" charset="0"/>
                <a:cs typeface="Times New Roman" charset="0"/>
              </a:rPr>
              <a:t>expanded</a:t>
            </a:r>
            <a:r>
              <a:rPr lang="en-US" sz="1800" dirty="0">
                <a:ea typeface="Times New Roman" charset="0"/>
                <a:cs typeface="Times New Roman" charset="0"/>
              </a:rPr>
              <a:t> next by each of the following search algorithms?</a:t>
            </a:r>
          </a:p>
          <a:p>
            <a:endParaRPr lang="en-US" sz="1800" dirty="0">
              <a:ea typeface="Times New Roman" charset="0"/>
              <a:cs typeface="Times New Roman" charset="0"/>
            </a:endParaRPr>
          </a:p>
          <a:p>
            <a:pPr lvl="1">
              <a:buFontTx/>
              <a:buNone/>
            </a:pPr>
            <a:r>
              <a:rPr lang="en-US" sz="1600" dirty="0">
                <a:ea typeface="Times New Roman" charset="0"/>
                <a:cs typeface="Times New Roman" charset="0"/>
              </a:rPr>
              <a:t>(a)</a:t>
            </a:r>
            <a:r>
              <a:rPr lang="en-US" sz="1600" dirty="0">
                <a:latin typeface="Times New Roman" charset="0"/>
                <a:ea typeface="Times New Roman" charset="0"/>
                <a:cs typeface="Times New Roman" charset="0"/>
              </a:rPr>
              <a:t> </a:t>
            </a:r>
            <a:r>
              <a:rPr lang="en-US" sz="1600" dirty="0">
                <a:ea typeface="Times New Roman" charset="0"/>
                <a:cs typeface="Times New Roman" charset="0"/>
              </a:rPr>
              <a:t>Depth-first search</a:t>
            </a:r>
          </a:p>
          <a:p>
            <a:pPr lvl="1">
              <a:buFontTx/>
              <a:buNone/>
            </a:pPr>
            <a:r>
              <a:rPr lang="en-US" sz="1600" dirty="0">
                <a:ea typeface="Times New Roman" charset="0"/>
                <a:cs typeface="Times New Roman" charset="0"/>
              </a:rPr>
              <a:t>(b)</a:t>
            </a:r>
            <a:r>
              <a:rPr lang="en-US" sz="1600" dirty="0">
                <a:latin typeface="Times New Roman" charset="0"/>
                <a:ea typeface="Times New Roman" charset="0"/>
                <a:cs typeface="Times New Roman" charset="0"/>
              </a:rPr>
              <a:t> </a:t>
            </a:r>
            <a:r>
              <a:rPr lang="en-US" sz="1600" dirty="0">
                <a:ea typeface="Times New Roman" charset="0"/>
                <a:cs typeface="Times New Roman" charset="0"/>
              </a:rPr>
              <a:t>Breadth-first search</a:t>
            </a:r>
          </a:p>
          <a:p>
            <a:pPr lvl="1">
              <a:buFontTx/>
              <a:buNone/>
            </a:pPr>
            <a:r>
              <a:rPr lang="en-US" sz="1600" dirty="0">
                <a:ea typeface="Times New Roman" charset="0"/>
                <a:cs typeface="Times New Roman" charset="0"/>
              </a:rPr>
              <a:t>(c)</a:t>
            </a:r>
            <a:r>
              <a:rPr lang="en-US" sz="1600" dirty="0">
                <a:latin typeface="Times New Roman" charset="0"/>
                <a:ea typeface="Times New Roman" charset="0"/>
                <a:cs typeface="Times New Roman" charset="0"/>
              </a:rPr>
              <a:t> </a:t>
            </a:r>
            <a:r>
              <a:rPr lang="en-US" sz="1600" dirty="0">
                <a:ea typeface="Times New Roman" charset="0"/>
                <a:cs typeface="Times New Roman" charset="0"/>
              </a:rPr>
              <a:t>Uniform-cost search</a:t>
            </a:r>
          </a:p>
          <a:p>
            <a:pPr lvl="1">
              <a:buFontTx/>
              <a:buNone/>
            </a:pPr>
            <a:r>
              <a:rPr lang="en-US" sz="1600" dirty="0">
                <a:ea typeface="Times New Roman" charset="0"/>
                <a:cs typeface="Times New Roman" charset="0"/>
              </a:rPr>
              <a:t>(d)</a:t>
            </a:r>
            <a:r>
              <a:rPr lang="en-US" sz="1600" dirty="0">
                <a:latin typeface="Times New Roman" charset="0"/>
                <a:ea typeface="Times New Roman" charset="0"/>
                <a:cs typeface="Times New Roman" charset="0"/>
              </a:rPr>
              <a:t> </a:t>
            </a:r>
            <a:r>
              <a:rPr lang="en-US" sz="1600" dirty="0">
                <a:ea typeface="Times New Roman" charset="0"/>
                <a:cs typeface="Times New Roman" charset="0"/>
              </a:rPr>
              <a:t>Greedy search</a:t>
            </a:r>
          </a:p>
          <a:p>
            <a:pPr lvl="1">
              <a:buFontTx/>
              <a:buNone/>
            </a:pPr>
            <a:r>
              <a:rPr lang="en-US" sz="1600" dirty="0">
                <a:ea typeface="Times New Roman" charset="0"/>
                <a:cs typeface="Times New Roman" charset="0"/>
              </a:rPr>
              <a:t>(e) A* search</a:t>
            </a:r>
            <a:r>
              <a:rPr lang="en-US" sz="1800" dirty="0"/>
              <a:t> </a:t>
            </a:r>
          </a:p>
        </p:txBody>
      </p:sp>
      <p:grpSp>
        <p:nvGrpSpPr>
          <p:cNvPr id="2" name="Group 1"/>
          <p:cNvGrpSpPr/>
          <p:nvPr/>
        </p:nvGrpSpPr>
        <p:grpSpPr>
          <a:xfrm>
            <a:off x="2971800" y="3200400"/>
            <a:ext cx="5943600" cy="2928938"/>
            <a:chOff x="2971800" y="3200400"/>
            <a:chExt cx="5943600" cy="2928938"/>
          </a:xfrm>
        </p:grpSpPr>
        <p:grpSp>
          <p:nvGrpSpPr>
            <p:cNvPr id="18438" name="Group 4"/>
            <p:cNvGrpSpPr>
              <a:grpSpLocks/>
            </p:cNvGrpSpPr>
            <p:nvPr/>
          </p:nvGrpSpPr>
          <p:grpSpPr bwMode="auto">
            <a:xfrm>
              <a:off x="2971800" y="3200400"/>
              <a:ext cx="5943600" cy="2928938"/>
              <a:chOff x="1872" y="2016"/>
              <a:chExt cx="3744" cy="1845"/>
            </a:xfrm>
          </p:grpSpPr>
          <p:grpSp>
            <p:nvGrpSpPr>
              <p:cNvPr id="18441" name="Group 5"/>
              <p:cNvGrpSpPr>
                <a:grpSpLocks/>
              </p:cNvGrpSpPr>
              <p:nvPr/>
            </p:nvGrpSpPr>
            <p:grpSpPr bwMode="auto">
              <a:xfrm>
                <a:off x="1872" y="2016"/>
                <a:ext cx="3744" cy="1845"/>
                <a:chOff x="2208" y="2160"/>
                <a:chExt cx="3312" cy="1632"/>
              </a:xfrm>
            </p:grpSpPr>
            <p:sp>
              <p:nvSpPr>
                <p:cNvPr id="18443"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18444"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2000"/>
                    <a:t>D</a:t>
                  </a:r>
                </a:p>
              </p:txBody>
            </p:sp>
            <p:sp>
              <p:nvSpPr>
                <p:cNvPr id="18445" name="Text Box 8"/>
                <p:cNvSpPr txBox="1">
                  <a:spLocks noChangeArrowheads="1"/>
                </p:cNvSpPr>
                <p:nvPr/>
              </p:nvSpPr>
              <p:spPr bwMode="auto">
                <a:xfrm>
                  <a:off x="3007" y="3051"/>
                  <a:ext cx="267"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18446" name="Text Box 9"/>
                <p:cNvSpPr txBox="1">
                  <a:spLocks noChangeArrowheads="1"/>
                </p:cNvSpPr>
                <p:nvPr/>
              </p:nvSpPr>
              <p:spPr bwMode="auto">
                <a:xfrm>
                  <a:off x="3984" y="2160"/>
                  <a:ext cx="267" cy="297"/>
                </a:xfrm>
                <a:prstGeom prst="rect">
                  <a:avLst/>
                </a:prstGeom>
                <a:solidFill>
                  <a:srgbClr val="FFFFFF"/>
                </a:solidFill>
                <a:ln w="9525">
                  <a:noFill/>
                  <a:miter lim="800000"/>
                  <a:headEnd/>
                  <a:tailEnd/>
                </a:ln>
              </p:spPr>
              <p:txBody>
                <a:bodyPr>
                  <a:prstTxWarp prst="textNoShape">
                    <a:avLst/>
                  </a:prstTxWarp>
                </a:bodyPr>
                <a:lstStyle/>
                <a:p>
                  <a:r>
                    <a:rPr lang="en-US" sz="2000"/>
                    <a:t>A</a:t>
                  </a:r>
                </a:p>
              </p:txBody>
            </p:sp>
            <p:sp>
              <p:nvSpPr>
                <p:cNvPr id="18447" name="Text Box 10"/>
                <p:cNvSpPr txBox="1">
                  <a:spLocks noChangeArrowheads="1"/>
                </p:cNvSpPr>
                <p:nvPr/>
              </p:nvSpPr>
              <p:spPr bwMode="auto">
                <a:xfrm>
                  <a:off x="3984" y="2754"/>
                  <a:ext cx="267" cy="297"/>
                </a:xfrm>
                <a:prstGeom prst="rect">
                  <a:avLst/>
                </a:prstGeom>
                <a:solidFill>
                  <a:srgbClr val="FFFFFF"/>
                </a:solidFill>
                <a:ln w="9525">
                  <a:noFill/>
                  <a:miter lim="800000"/>
                  <a:headEnd/>
                  <a:tailEnd/>
                </a:ln>
              </p:spPr>
              <p:txBody>
                <a:bodyPr>
                  <a:prstTxWarp prst="textNoShape">
                    <a:avLst/>
                  </a:prstTxWarp>
                </a:bodyPr>
                <a:lstStyle/>
                <a:p>
                  <a:r>
                    <a:rPr lang="en-US" sz="2000"/>
                    <a:t>C</a:t>
                  </a:r>
                </a:p>
              </p:txBody>
            </p:sp>
            <p:sp>
              <p:nvSpPr>
                <p:cNvPr id="18448"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49"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50"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18451" name="Text Box 14"/>
                <p:cNvSpPr txBox="1">
                  <a:spLocks noChangeArrowheads="1"/>
                </p:cNvSpPr>
                <p:nvPr/>
              </p:nvSpPr>
              <p:spPr bwMode="auto">
                <a:xfrm>
                  <a:off x="2652" y="3063"/>
                  <a:ext cx="266" cy="297"/>
                </a:xfrm>
                <a:prstGeom prst="rect">
                  <a:avLst/>
                </a:prstGeom>
                <a:solidFill>
                  <a:srgbClr val="FFFFFF"/>
                </a:solidFill>
                <a:ln w="9525">
                  <a:noFill/>
                  <a:miter lim="800000"/>
                  <a:headEnd/>
                  <a:tailEnd/>
                </a:ln>
              </p:spPr>
              <p:txBody>
                <a:bodyPr>
                  <a:prstTxWarp prst="textNoShape">
                    <a:avLst/>
                  </a:prstTxWarp>
                </a:bodyPr>
                <a:lstStyle/>
                <a:p>
                  <a:r>
                    <a:rPr lang="en-US" sz="1800" i="1"/>
                    <a:t>4</a:t>
                  </a:r>
                </a:p>
              </p:txBody>
            </p:sp>
            <p:sp>
              <p:nvSpPr>
                <p:cNvPr id="18452"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1800" i="1"/>
                    <a:t>19</a:t>
                  </a:r>
                </a:p>
              </p:txBody>
            </p:sp>
            <p:sp>
              <p:nvSpPr>
                <p:cNvPr id="18453"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1800" i="1"/>
                    <a:t>6</a:t>
                  </a:r>
                </a:p>
              </p:txBody>
            </p:sp>
            <p:sp>
              <p:nvSpPr>
                <p:cNvPr id="18454" name="Text Box 17"/>
                <p:cNvSpPr txBox="1">
                  <a:spLocks noChangeArrowheads="1"/>
                </p:cNvSpPr>
                <p:nvPr/>
              </p:nvSpPr>
              <p:spPr bwMode="auto">
                <a:xfrm>
                  <a:off x="3718" y="2457"/>
                  <a:ext cx="266" cy="297"/>
                </a:xfrm>
                <a:prstGeom prst="rect">
                  <a:avLst/>
                </a:prstGeom>
                <a:solidFill>
                  <a:srgbClr val="FFFFFF"/>
                </a:solidFill>
                <a:ln w="9525">
                  <a:noFill/>
                  <a:miter lim="800000"/>
                  <a:headEnd/>
                  <a:tailEnd/>
                </a:ln>
              </p:spPr>
              <p:txBody>
                <a:bodyPr>
                  <a:prstTxWarp prst="textNoShape">
                    <a:avLst/>
                  </a:prstTxWarp>
                </a:bodyPr>
                <a:lstStyle/>
                <a:p>
                  <a:r>
                    <a:rPr lang="en-US" sz="1800" i="1"/>
                    <a:t>3</a:t>
                  </a:r>
                </a:p>
              </p:txBody>
            </p:sp>
            <p:sp>
              <p:nvSpPr>
                <p:cNvPr id="18455"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1800" i="1"/>
                    <a:t>h=15</a:t>
                  </a:r>
                </a:p>
              </p:txBody>
            </p:sp>
            <p:sp>
              <p:nvSpPr>
                <p:cNvPr id="18456"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2000" dirty="0"/>
                    <a:t>B</a:t>
                  </a:r>
                </a:p>
              </p:txBody>
            </p:sp>
            <p:sp>
              <p:nvSpPr>
                <p:cNvPr id="18457" name="Text Box 20"/>
                <p:cNvSpPr txBox="1">
                  <a:spLocks noChangeArrowheads="1"/>
                </p:cNvSpPr>
                <p:nvPr/>
              </p:nvSpPr>
              <p:spPr bwMode="auto">
                <a:xfrm>
                  <a:off x="2741" y="3249"/>
                  <a:ext cx="266" cy="296"/>
                </a:xfrm>
                <a:prstGeom prst="rect">
                  <a:avLst/>
                </a:prstGeom>
                <a:solidFill>
                  <a:srgbClr val="FFFFFF"/>
                </a:solidFill>
                <a:ln w="9525">
                  <a:noFill/>
                  <a:miter lim="800000"/>
                  <a:headEnd/>
                  <a:tailEnd/>
                </a:ln>
              </p:spPr>
              <p:txBody>
                <a:bodyPr>
                  <a:prstTxWarp prst="textNoShape">
                    <a:avLst/>
                  </a:prstTxWarp>
                </a:bodyPr>
                <a:lstStyle/>
                <a:p>
                  <a:r>
                    <a:rPr lang="en-US" sz="2000"/>
                    <a:t>F</a:t>
                  </a:r>
                </a:p>
              </p:txBody>
            </p:sp>
            <p:sp>
              <p:nvSpPr>
                <p:cNvPr id="18458" name="Text Box 21"/>
                <p:cNvSpPr txBox="1">
                  <a:spLocks noChangeArrowheads="1"/>
                </p:cNvSpPr>
                <p:nvPr/>
              </p:nvSpPr>
              <p:spPr bwMode="auto">
                <a:xfrm>
                  <a:off x="3185" y="3249"/>
                  <a:ext cx="267" cy="296"/>
                </a:xfrm>
                <a:prstGeom prst="rect">
                  <a:avLst/>
                </a:prstGeom>
                <a:solidFill>
                  <a:srgbClr val="FFFFFF"/>
                </a:solidFill>
                <a:ln w="9525">
                  <a:noFill/>
                  <a:miter lim="800000"/>
                  <a:headEnd/>
                  <a:tailEnd/>
                </a:ln>
              </p:spPr>
              <p:txBody>
                <a:bodyPr>
                  <a:prstTxWarp prst="textNoShape">
                    <a:avLst/>
                  </a:prstTxWarp>
                </a:bodyPr>
                <a:lstStyle/>
                <a:p>
                  <a:r>
                    <a:rPr lang="en-US" sz="2000"/>
                    <a:t>G</a:t>
                  </a:r>
                </a:p>
              </p:txBody>
            </p:sp>
            <p:sp>
              <p:nvSpPr>
                <p:cNvPr id="18459" name="Text Box 22"/>
                <p:cNvSpPr txBox="1">
                  <a:spLocks noChangeArrowheads="1"/>
                </p:cNvSpPr>
                <p:nvPr/>
              </p:nvSpPr>
              <p:spPr bwMode="auto">
                <a:xfrm>
                  <a:off x="2208" y="3249"/>
                  <a:ext cx="267" cy="296"/>
                </a:xfrm>
                <a:prstGeom prst="rect">
                  <a:avLst/>
                </a:prstGeom>
                <a:solidFill>
                  <a:srgbClr val="FFFFFF"/>
                </a:solidFill>
                <a:ln w="9525">
                  <a:noFill/>
                  <a:miter lim="800000"/>
                  <a:headEnd/>
                  <a:tailEnd/>
                </a:ln>
              </p:spPr>
              <p:txBody>
                <a:bodyPr>
                  <a:prstTxWarp prst="textNoShape">
                    <a:avLst/>
                  </a:prstTxWarp>
                </a:bodyPr>
                <a:lstStyle/>
                <a:p>
                  <a:r>
                    <a:rPr lang="en-US" sz="2000"/>
                    <a:t>E</a:t>
                  </a:r>
                </a:p>
              </p:txBody>
            </p:sp>
            <p:sp>
              <p:nvSpPr>
                <p:cNvPr id="18460"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61"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62"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63"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64"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65"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66"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67"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68"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69"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70"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71"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1800" i="1"/>
                    <a:t>h=8</a:t>
                  </a:r>
                </a:p>
              </p:txBody>
            </p:sp>
            <p:sp>
              <p:nvSpPr>
                <p:cNvPr id="18472" name="Text Box 35"/>
                <p:cNvSpPr txBox="1">
                  <a:spLocks noChangeArrowheads="1"/>
                </p:cNvSpPr>
                <p:nvPr/>
              </p:nvSpPr>
              <p:spPr bwMode="auto">
                <a:xfrm>
                  <a:off x="2741" y="3495"/>
                  <a:ext cx="444" cy="297"/>
                </a:xfrm>
                <a:prstGeom prst="rect">
                  <a:avLst/>
                </a:prstGeom>
                <a:solidFill>
                  <a:srgbClr val="FFFFFF"/>
                </a:solidFill>
                <a:ln w="9525">
                  <a:noFill/>
                  <a:miter lim="800000"/>
                  <a:headEnd/>
                  <a:tailEnd/>
                </a:ln>
              </p:spPr>
              <p:txBody>
                <a:bodyPr>
                  <a:prstTxWarp prst="textNoShape">
                    <a:avLst/>
                  </a:prstTxWarp>
                </a:bodyPr>
                <a:lstStyle/>
                <a:p>
                  <a:r>
                    <a:rPr lang="en-US" sz="1800" i="1"/>
                    <a:t>h=12</a:t>
                  </a:r>
                </a:p>
              </p:txBody>
            </p:sp>
            <p:sp>
              <p:nvSpPr>
                <p:cNvPr id="18473"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1800" i="1"/>
                    <a:t>h=10</a:t>
                  </a:r>
                </a:p>
              </p:txBody>
            </p:sp>
            <p:sp>
              <p:nvSpPr>
                <p:cNvPr id="18474"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1800" i="1"/>
                    <a:t>h=10</a:t>
                  </a:r>
                </a:p>
              </p:txBody>
            </p:sp>
            <p:sp>
              <p:nvSpPr>
                <p:cNvPr id="18475"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1800" i="1"/>
                    <a:t>h=18</a:t>
                  </a:r>
                </a:p>
              </p:txBody>
            </p:sp>
            <p:sp>
              <p:nvSpPr>
                <p:cNvPr id="18476"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a:p>
              </p:txBody>
            </p:sp>
            <p:sp>
              <p:nvSpPr>
                <p:cNvPr id="18477"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grpSp>
          <p:sp>
            <p:nvSpPr>
              <p:cNvPr id="18442" name="Text Box 41"/>
              <p:cNvSpPr txBox="1">
                <a:spLocks noChangeArrowheads="1"/>
              </p:cNvSpPr>
              <p:nvPr/>
            </p:nvSpPr>
            <p:spPr bwMode="auto">
              <a:xfrm>
                <a:off x="3577" y="3244"/>
                <a:ext cx="232" cy="250"/>
              </a:xfrm>
              <a:prstGeom prst="rect">
                <a:avLst/>
              </a:prstGeom>
              <a:noFill/>
              <a:ln w="9525">
                <a:noFill/>
                <a:miter lim="800000"/>
                <a:headEnd/>
                <a:tailEnd/>
              </a:ln>
            </p:spPr>
            <p:txBody>
              <a:bodyPr wrap="none">
                <a:prstTxWarp prst="textNoShape">
                  <a:avLst/>
                </a:prstTxWarp>
                <a:spAutoFit/>
              </a:bodyPr>
              <a:lstStyle/>
              <a:p>
                <a:r>
                  <a:rPr lang="en-US" sz="2000"/>
                  <a:t>H</a:t>
                </a:r>
              </a:p>
            </p:txBody>
          </p:sp>
        </p:grpSp>
        <p:sp>
          <p:nvSpPr>
            <p:cNvPr id="18439" name="Text Box 42"/>
            <p:cNvSpPr txBox="1">
              <a:spLocks noChangeArrowheads="1"/>
            </p:cNvSpPr>
            <p:nvPr/>
          </p:nvSpPr>
          <p:spPr bwMode="auto">
            <a:xfrm>
              <a:off x="6781800" y="3276600"/>
              <a:ext cx="736600" cy="396875"/>
            </a:xfrm>
            <a:prstGeom prst="rect">
              <a:avLst/>
            </a:prstGeom>
            <a:noFill/>
            <a:ln w="9525">
              <a:noFill/>
              <a:miter lim="800000"/>
              <a:headEnd/>
              <a:tailEnd/>
            </a:ln>
          </p:spPr>
          <p:txBody>
            <a:bodyPr wrap="none">
              <a:prstTxWarp prst="textNoShape">
                <a:avLst/>
              </a:prstTxWarp>
              <a:spAutoFit/>
            </a:bodyPr>
            <a:lstStyle/>
            <a:p>
              <a:r>
                <a:rPr lang="en-US" sz="2000" i="1"/>
                <a:t>h=20</a:t>
              </a:r>
            </a:p>
          </p:txBody>
        </p:sp>
        <p:sp>
          <p:nvSpPr>
            <p:cNvPr id="18440" name="Text Box 43"/>
            <p:cNvSpPr txBox="1">
              <a:spLocks noChangeArrowheads="1"/>
            </p:cNvSpPr>
            <p:nvPr/>
          </p:nvSpPr>
          <p:spPr bwMode="auto">
            <a:xfrm>
              <a:off x="4419600" y="4267200"/>
              <a:ext cx="736600" cy="396875"/>
            </a:xfrm>
            <a:prstGeom prst="rect">
              <a:avLst/>
            </a:prstGeom>
            <a:noFill/>
            <a:ln w="9525">
              <a:noFill/>
              <a:miter lim="800000"/>
              <a:headEnd/>
              <a:tailEnd/>
            </a:ln>
          </p:spPr>
          <p:txBody>
            <a:bodyPr wrap="none">
              <a:prstTxWarp prst="textNoShape">
                <a:avLst/>
              </a:prstTxWarp>
              <a:spAutoFit/>
            </a:bodyPr>
            <a:lstStyle/>
            <a:p>
              <a:r>
                <a:rPr lang="en-US" sz="2000" i="1"/>
                <a:t>h=14</a:t>
              </a:r>
            </a:p>
          </p:txBody>
        </p:sp>
      </p:grpSp>
      <p:sp>
        <p:nvSpPr>
          <p:cNvPr id="46" name="Rectangle 45"/>
          <p:cNvSpPr/>
          <p:nvPr/>
        </p:nvSpPr>
        <p:spPr>
          <a:xfrm>
            <a:off x="745727" y="3919739"/>
            <a:ext cx="2343143" cy="32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2744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p:cNvSpPr>
            <a:spLocks noGrp="1"/>
          </p:cNvSpPr>
          <p:nvPr>
            <p:ph type="sldNum" sz="quarter" idx="12"/>
          </p:nvPr>
        </p:nvSpPr>
        <p:spPr>
          <a:noFill/>
        </p:spPr>
        <p:txBody>
          <a:bodyPr/>
          <a:lstStyle/>
          <a:p>
            <a:fld id="{86B5FCEF-42FB-0349-BC08-32390356A73A}" type="slidenum">
              <a:rPr lang="en-US" smtClean="0"/>
              <a:pPr/>
              <a:t>11</a:t>
            </a:fld>
            <a:endParaRPr lang="en-US"/>
          </a:p>
        </p:txBody>
      </p:sp>
      <p:sp>
        <p:nvSpPr>
          <p:cNvPr id="21508" name="Rectangle 2"/>
          <p:cNvSpPr>
            <a:spLocks noGrp="1" noChangeArrowheads="1"/>
          </p:cNvSpPr>
          <p:nvPr>
            <p:ph type="title"/>
          </p:nvPr>
        </p:nvSpPr>
        <p:spPr/>
        <p:txBody>
          <a:bodyPr/>
          <a:lstStyle/>
          <a:p>
            <a:r>
              <a:rPr lang="en-US" dirty="0"/>
              <a:t>Breadth-first search</a:t>
            </a:r>
          </a:p>
        </p:txBody>
      </p:sp>
      <p:sp>
        <p:nvSpPr>
          <p:cNvPr id="21509" name="Rectangle 3"/>
          <p:cNvSpPr>
            <a:spLocks noGrp="1" noChangeArrowheads="1"/>
          </p:cNvSpPr>
          <p:nvPr>
            <p:ph type="body" idx="1"/>
          </p:nvPr>
        </p:nvSpPr>
        <p:spPr>
          <a:xfrm>
            <a:off x="457200" y="1295400"/>
            <a:ext cx="8178800" cy="5105400"/>
          </a:xfrm>
        </p:spPr>
        <p:txBody>
          <a:bodyPr>
            <a:normAutofit fontScale="77500" lnSpcReduction="20000"/>
          </a:bodyPr>
          <a:lstStyle/>
          <a:p>
            <a:r>
              <a:rPr lang="en-US" dirty="0"/>
              <a:t>Node queue: initialization</a:t>
            </a:r>
          </a:p>
          <a:p>
            <a:pPr>
              <a:buFontTx/>
              <a:buNone/>
            </a:pPr>
            <a:endParaRPr lang="en-US" dirty="0"/>
          </a:p>
          <a:p>
            <a:pPr>
              <a:buFontTx/>
              <a:buNone/>
            </a:pPr>
            <a:r>
              <a:rPr lang="en-US" dirty="0"/>
              <a:t>#	     state		   depth		 path cost	  parent #</a:t>
            </a:r>
          </a:p>
          <a:p>
            <a:pPr>
              <a:buFontTx/>
              <a:buNone/>
            </a:pPr>
            <a:endParaRPr lang="en-US" dirty="0"/>
          </a:p>
          <a:p>
            <a:pPr>
              <a:buFontTx/>
              <a:buNone/>
            </a:pPr>
            <a:endParaRPr lang="en-US" dirty="0"/>
          </a:p>
          <a:p>
            <a:r>
              <a:rPr lang="en-US" dirty="0"/>
              <a:t>1		A		0		0		--</a:t>
            </a:r>
          </a:p>
          <a:p>
            <a:r>
              <a:rPr lang="en-US" dirty="0">
                <a:solidFill>
                  <a:schemeClr val="bg1"/>
                </a:solidFill>
              </a:rPr>
              <a:t>2		B		1		3		1</a:t>
            </a:r>
          </a:p>
          <a:p>
            <a:r>
              <a:rPr lang="en-US" dirty="0">
                <a:solidFill>
                  <a:schemeClr val="bg1"/>
                </a:solidFill>
              </a:rPr>
              <a:t>3		C		1		19		1</a:t>
            </a:r>
          </a:p>
          <a:p>
            <a:r>
              <a:rPr lang="en-US" dirty="0">
                <a:solidFill>
                  <a:schemeClr val="bg1"/>
                </a:solidFill>
              </a:rPr>
              <a:t>4		D		1		5		1</a:t>
            </a:r>
          </a:p>
          <a:p>
            <a:r>
              <a:rPr lang="en-US" dirty="0">
                <a:solidFill>
                  <a:schemeClr val="bg1"/>
                </a:solidFill>
              </a:rPr>
              <a:t>5		E		2		7		2</a:t>
            </a:r>
          </a:p>
          <a:p>
            <a:pPr>
              <a:buFontTx/>
              <a:buNone/>
            </a:pPr>
            <a:r>
              <a:rPr lang="en-US" dirty="0">
                <a:solidFill>
                  <a:schemeClr val="bg1"/>
                </a:solidFill>
              </a:rPr>
              <a:t>6		F		2		8		2</a:t>
            </a:r>
          </a:p>
          <a:p>
            <a:pPr>
              <a:buFontTx/>
              <a:buNone/>
            </a:pPr>
            <a:r>
              <a:rPr lang="en-US" dirty="0">
                <a:solidFill>
                  <a:schemeClr val="bg1"/>
                </a:solidFill>
              </a:rPr>
              <a:t>7		G		2		8		2</a:t>
            </a:r>
          </a:p>
          <a:p>
            <a:pPr>
              <a:buFontTx/>
              <a:buNone/>
            </a:pPr>
            <a:r>
              <a:rPr lang="en-US" dirty="0">
                <a:solidFill>
                  <a:schemeClr val="bg1"/>
                </a:solidFill>
              </a:rPr>
              <a:t>8		H		2		9		2</a:t>
            </a:r>
          </a:p>
        </p:txBody>
      </p:sp>
      <p:sp>
        <p:nvSpPr>
          <p:cNvPr id="21510" name="Line 4"/>
          <p:cNvSpPr>
            <a:spLocks noChangeShapeType="1"/>
          </p:cNvSpPr>
          <p:nvPr/>
        </p:nvSpPr>
        <p:spPr bwMode="auto">
          <a:xfrm>
            <a:off x="533400" y="2443576"/>
            <a:ext cx="7772400" cy="0"/>
          </a:xfrm>
          <a:prstGeom prst="line">
            <a:avLst/>
          </a:prstGeom>
          <a:noFill/>
          <a:ln w="28575">
            <a:solidFill>
              <a:schemeClr val="tx1"/>
            </a:solidFill>
            <a:round/>
            <a:headEnd/>
            <a:tailEnd/>
          </a:ln>
        </p:spPr>
        <p:txBody>
          <a:bodyPr>
            <a:prstTxWarp prst="textNoShape">
              <a:avLst/>
            </a:prstTxWarp>
          </a:bodyPr>
          <a:lstStyle/>
          <a:p>
            <a:endParaRPr lang="en-US"/>
          </a:p>
        </p:txBody>
      </p:sp>
      <p:grpSp>
        <p:nvGrpSpPr>
          <p:cNvPr id="6" name="Group 5"/>
          <p:cNvGrpSpPr/>
          <p:nvPr/>
        </p:nvGrpSpPr>
        <p:grpSpPr>
          <a:xfrm>
            <a:off x="5930283" y="-21736"/>
            <a:ext cx="3066011" cy="1317904"/>
            <a:chOff x="2881314" y="3238500"/>
            <a:chExt cx="6030915" cy="2894013"/>
          </a:xfrm>
        </p:grpSpPr>
        <p:grpSp>
          <p:nvGrpSpPr>
            <p:cNvPr id="7" name="Group 4"/>
            <p:cNvGrpSpPr>
              <a:grpSpLocks/>
            </p:cNvGrpSpPr>
            <p:nvPr/>
          </p:nvGrpSpPr>
          <p:grpSpPr bwMode="auto">
            <a:xfrm>
              <a:off x="2881314" y="3238500"/>
              <a:ext cx="6030915" cy="2894013"/>
              <a:chOff x="1815" y="2040"/>
              <a:chExt cx="3799" cy="1823"/>
            </a:xfrm>
          </p:grpSpPr>
          <p:grpSp>
            <p:nvGrpSpPr>
              <p:cNvPr id="10" name="Group 9"/>
              <p:cNvGrpSpPr>
                <a:grpSpLocks/>
              </p:cNvGrpSpPr>
              <p:nvPr/>
            </p:nvGrpSpPr>
            <p:grpSpPr bwMode="auto">
              <a:xfrm>
                <a:off x="1815" y="2040"/>
                <a:ext cx="3799" cy="1823"/>
                <a:chOff x="2158" y="2180"/>
                <a:chExt cx="3362" cy="1612"/>
              </a:xfrm>
            </p:grpSpPr>
            <p:sp>
              <p:nvSpPr>
                <p:cNvPr id="12"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3"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1000"/>
                    <a:t>D</a:t>
                  </a:r>
                </a:p>
              </p:txBody>
            </p:sp>
            <p:sp>
              <p:nvSpPr>
                <p:cNvPr id="14" name="Text Box 8"/>
                <p:cNvSpPr txBox="1">
                  <a:spLocks noChangeArrowheads="1"/>
                </p:cNvSpPr>
                <p:nvPr/>
              </p:nvSpPr>
              <p:spPr bwMode="auto">
                <a:xfrm>
                  <a:off x="2957" y="3051"/>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5" name="Text Box 9"/>
                <p:cNvSpPr txBox="1">
                  <a:spLocks noChangeArrowheads="1"/>
                </p:cNvSpPr>
                <p:nvPr/>
              </p:nvSpPr>
              <p:spPr bwMode="auto">
                <a:xfrm>
                  <a:off x="3874" y="2180"/>
                  <a:ext cx="267" cy="297"/>
                </a:xfrm>
                <a:prstGeom prst="rect">
                  <a:avLst/>
                </a:prstGeom>
                <a:solidFill>
                  <a:srgbClr val="FFFFFF"/>
                </a:solidFill>
                <a:ln w="9525">
                  <a:noFill/>
                  <a:miter lim="800000"/>
                  <a:headEnd/>
                  <a:tailEnd/>
                </a:ln>
              </p:spPr>
              <p:txBody>
                <a:bodyPr>
                  <a:prstTxWarp prst="textNoShape">
                    <a:avLst/>
                  </a:prstTxWarp>
                </a:bodyPr>
                <a:lstStyle/>
                <a:p>
                  <a:r>
                    <a:rPr lang="en-US" sz="1000"/>
                    <a:t>A</a:t>
                  </a:r>
                </a:p>
              </p:txBody>
            </p:sp>
            <p:sp>
              <p:nvSpPr>
                <p:cNvPr id="16" name="Text Box 10"/>
                <p:cNvSpPr txBox="1">
                  <a:spLocks noChangeArrowheads="1"/>
                </p:cNvSpPr>
                <p:nvPr/>
              </p:nvSpPr>
              <p:spPr bwMode="auto">
                <a:xfrm>
                  <a:off x="3924" y="2754"/>
                  <a:ext cx="267" cy="297"/>
                </a:xfrm>
                <a:prstGeom prst="rect">
                  <a:avLst/>
                </a:prstGeom>
                <a:solidFill>
                  <a:srgbClr val="FFFFFF"/>
                </a:solidFill>
                <a:ln w="9525">
                  <a:noFill/>
                  <a:miter lim="800000"/>
                  <a:headEnd/>
                  <a:tailEnd/>
                </a:ln>
              </p:spPr>
              <p:txBody>
                <a:bodyPr>
                  <a:prstTxWarp prst="textNoShape">
                    <a:avLst/>
                  </a:prstTxWarp>
                </a:bodyPr>
                <a:lstStyle/>
                <a:p>
                  <a:r>
                    <a:rPr lang="en-US" sz="1000"/>
                    <a:t>C</a:t>
                  </a:r>
                </a:p>
              </p:txBody>
            </p:sp>
            <p:sp>
              <p:nvSpPr>
                <p:cNvPr id="17"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18"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900" i="1" dirty="0"/>
                    <a:t>5</a:t>
                  </a:r>
                </a:p>
              </p:txBody>
            </p:sp>
            <p:sp>
              <p:nvSpPr>
                <p:cNvPr id="19" name="Text Box 14"/>
                <p:cNvSpPr txBox="1">
                  <a:spLocks noChangeArrowheads="1"/>
                </p:cNvSpPr>
                <p:nvPr/>
              </p:nvSpPr>
              <p:spPr bwMode="auto">
                <a:xfrm>
                  <a:off x="2518" y="3023"/>
                  <a:ext cx="266" cy="297"/>
                </a:xfrm>
                <a:prstGeom prst="rect">
                  <a:avLst/>
                </a:prstGeom>
                <a:solidFill>
                  <a:srgbClr val="FFFFFF"/>
                </a:solidFill>
                <a:ln w="9525">
                  <a:noFill/>
                  <a:miter lim="800000"/>
                  <a:headEnd/>
                  <a:tailEnd/>
                </a:ln>
              </p:spPr>
              <p:txBody>
                <a:bodyPr>
                  <a:prstTxWarp prst="textNoShape">
                    <a:avLst/>
                  </a:prstTxWarp>
                </a:bodyPr>
                <a:lstStyle/>
                <a:p>
                  <a:r>
                    <a:rPr lang="en-US" sz="900" i="1"/>
                    <a:t>4</a:t>
                  </a:r>
                </a:p>
              </p:txBody>
            </p:sp>
            <p:sp>
              <p:nvSpPr>
                <p:cNvPr id="20"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900" i="1"/>
                    <a:t>19</a:t>
                  </a:r>
                </a:p>
              </p:txBody>
            </p:sp>
            <p:sp>
              <p:nvSpPr>
                <p:cNvPr id="21"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900" i="1"/>
                    <a:t>6</a:t>
                  </a:r>
                </a:p>
              </p:txBody>
            </p:sp>
            <p:sp>
              <p:nvSpPr>
                <p:cNvPr id="22" name="Text Box 17"/>
                <p:cNvSpPr txBox="1">
                  <a:spLocks noChangeArrowheads="1"/>
                </p:cNvSpPr>
                <p:nvPr/>
              </p:nvSpPr>
              <p:spPr bwMode="auto">
                <a:xfrm>
                  <a:off x="3668" y="2424"/>
                  <a:ext cx="266" cy="297"/>
                </a:xfrm>
                <a:prstGeom prst="rect">
                  <a:avLst/>
                </a:prstGeom>
                <a:solidFill>
                  <a:srgbClr val="FFFFFF"/>
                </a:solidFill>
                <a:ln w="9525">
                  <a:noFill/>
                  <a:miter lim="800000"/>
                  <a:headEnd/>
                  <a:tailEnd/>
                </a:ln>
              </p:spPr>
              <p:txBody>
                <a:bodyPr>
                  <a:prstTxWarp prst="textNoShape">
                    <a:avLst/>
                  </a:prstTxWarp>
                </a:bodyPr>
                <a:lstStyle/>
                <a:p>
                  <a:r>
                    <a:rPr lang="en-US" sz="900" i="1"/>
                    <a:t>3</a:t>
                  </a:r>
                </a:p>
              </p:txBody>
            </p:sp>
            <p:sp>
              <p:nvSpPr>
                <p:cNvPr id="23"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900" i="1"/>
                    <a:t>h=15</a:t>
                  </a:r>
                </a:p>
              </p:txBody>
            </p:sp>
            <p:sp>
              <p:nvSpPr>
                <p:cNvPr id="24"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1000" dirty="0"/>
                    <a:t>B</a:t>
                  </a:r>
                </a:p>
              </p:txBody>
            </p:sp>
            <p:sp>
              <p:nvSpPr>
                <p:cNvPr id="25" name="Text Box 20"/>
                <p:cNvSpPr txBox="1">
                  <a:spLocks noChangeArrowheads="1"/>
                </p:cNvSpPr>
                <p:nvPr/>
              </p:nvSpPr>
              <p:spPr bwMode="auto">
                <a:xfrm>
                  <a:off x="2691" y="3249"/>
                  <a:ext cx="266" cy="296"/>
                </a:xfrm>
                <a:prstGeom prst="rect">
                  <a:avLst/>
                </a:prstGeom>
                <a:solidFill>
                  <a:srgbClr val="FFFFFF"/>
                </a:solidFill>
                <a:ln w="9525">
                  <a:noFill/>
                  <a:miter lim="800000"/>
                  <a:headEnd/>
                  <a:tailEnd/>
                </a:ln>
              </p:spPr>
              <p:txBody>
                <a:bodyPr>
                  <a:prstTxWarp prst="textNoShape">
                    <a:avLst/>
                  </a:prstTxWarp>
                </a:bodyPr>
                <a:lstStyle/>
                <a:p>
                  <a:r>
                    <a:rPr lang="en-US" sz="1000"/>
                    <a:t>F</a:t>
                  </a:r>
                </a:p>
              </p:txBody>
            </p:sp>
            <p:sp>
              <p:nvSpPr>
                <p:cNvPr id="26" name="Text Box 21"/>
                <p:cNvSpPr txBox="1">
                  <a:spLocks noChangeArrowheads="1"/>
                </p:cNvSpPr>
                <p:nvPr/>
              </p:nvSpPr>
              <p:spPr bwMode="auto">
                <a:xfrm>
                  <a:off x="3135"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G</a:t>
                  </a:r>
                </a:p>
              </p:txBody>
            </p:sp>
            <p:sp>
              <p:nvSpPr>
                <p:cNvPr id="27" name="Text Box 22"/>
                <p:cNvSpPr txBox="1">
                  <a:spLocks noChangeArrowheads="1"/>
                </p:cNvSpPr>
                <p:nvPr/>
              </p:nvSpPr>
              <p:spPr bwMode="auto">
                <a:xfrm>
                  <a:off x="2158"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E</a:t>
                  </a:r>
                </a:p>
              </p:txBody>
            </p:sp>
            <p:sp>
              <p:nvSpPr>
                <p:cNvPr id="28"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29"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0"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1"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2"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3"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4"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5"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6"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7"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8"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h=8</a:t>
                  </a:r>
                </a:p>
              </p:txBody>
            </p:sp>
            <p:sp>
              <p:nvSpPr>
                <p:cNvPr id="39" name="Text Box 35"/>
                <p:cNvSpPr txBox="1">
                  <a:spLocks noChangeArrowheads="1"/>
                </p:cNvSpPr>
                <p:nvPr/>
              </p:nvSpPr>
              <p:spPr bwMode="auto">
                <a:xfrm>
                  <a:off x="2741" y="3495"/>
                  <a:ext cx="510" cy="297"/>
                </a:xfrm>
                <a:prstGeom prst="rect">
                  <a:avLst/>
                </a:prstGeom>
                <a:solidFill>
                  <a:srgbClr val="FFFFFF"/>
                </a:solidFill>
                <a:ln w="9525">
                  <a:noFill/>
                  <a:miter lim="800000"/>
                  <a:headEnd/>
                  <a:tailEnd/>
                </a:ln>
              </p:spPr>
              <p:txBody>
                <a:bodyPr>
                  <a:prstTxWarp prst="textNoShape">
                    <a:avLst/>
                  </a:prstTxWarp>
                </a:bodyPr>
                <a:lstStyle/>
                <a:p>
                  <a:r>
                    <a:rPr lang="en-US" sz="900" i="1"/>
                    <a:t>h=12</a:t>
                  </a:r>
                </a:p>
              </p:txBody>
            </p:sp>
            <p:sp>
              <p:nvSpPr>
                <p:cNvPr id="40"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1"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2"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900" i="1"/>
                    <a:t>h=18</a:t>
                  </a:r>
                </a:p>
              </p:txBody>
            </p:sp>
            <p:sp>
              <p:nvSpPr>
                <p:cNvPr id="43"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sz="1050"/>
                </a:p>
              </p:txBody>
            </p:sp>
            <p:sp>
              <p:nvSpPr>
                <p:cNvPr id="44"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45"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46"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sz="1050"/>
                </a:p>
              </p:txBody>
            </p:sp>
          </p:grpSp>
          <p:sp>
            <p:nvSpPr>
              <p:cNvPr id="11" name="Text Box 41"/>
              <p:cNvSpPr txBox="1">
                <a:spLocks noChangeArrowheads="1"/>
              </p:cNvSpPr>
              <p:nvPr/>
            </p:nvSpPr>
            <p:spPr bwMode="auto">
              <a:xfrm>
                <a:off x="3553" y="3244"/>
                <a:ext cx="313" cy="277"/>
              </a:xfrm>
              <a:prstGeom prst="rect">
                <a:avLst/>
              </a:prstGeom>
              <a:noFill/>
              <a:ln w="9525">
                <a:noFill/>
                <a:miter lim="800000"/>
                <a:headEnd/>
                <a:tailEnd/>
              </a:ln>
            </p:spPr>
            <p:txBody>
              <a:bodyPr wrap="none">
                <a:prstTxWarp prst="textNoShape">
                  <a:avLst/>
                </a:prstTxWarp>
                <a:spAutoFit/>
              </a:bodyPr>
              <a:lstStyle/>
              <a:p>
                <a:r>
                  <a:rPr lang="en-US" sz="1000"/>
                  <a:t>H</a:t>
                </a:r>
              </a:p>
            </p:txBody>
          </p:sp>
        </p:grpSp>
        <p:sp>
          <p:nvSpPr>
            <p:cNvPr id="8" name="Text Box 42"/>
            <p:cNvSpPr txBox="1">
              <a:spLocks noChangeArrowheads="1"/>
            </p:cNvSpPr>
            <p:nvPr/>
          </p:nvSpPr>
          <p:spPr bwMode="auto">
            <a:xfrm>
              <a:off x="6781800" y="3276600"/>
              <a:ext cx="843677" cy="440477"/>
            </a:xfrm>
            <a:prstGeom prst="rect">
              <a:avLst/>
            </a:prstGeom>
            <a:noFill/>
            <a:ln w="9525">
              <a:noFill/>
              <a:miter lim="800000"/>
              <a:headEnd/>
              <a:tailEnd/>
            </a:ln>
          </p:spPr>
          <p:txBody>
            <a:bodyPr wrap="none">
              <a:prstTxWarp prst="textNoShape">
                <a:avLst/>
              </a:prstTxWarp>
              <a:spAutoFit/>
            </a:bodyPr>
            <a:lstStyle/>
            <a:p>
              <a:r>
                <a:rPr lang="en-US" sz="1000" i="1"/>
                <a:t>h=20</a:t>
              </a:r>
            </a:p>
          </p:txBody>
        </p:sp>
        <p:sp>
          <p:nvSpPr>
            <p:cNvPr id="9" name="Text Box 43"/>
            <p:cNvSpPr txBox="1">
              <a:spLocks noChangeArrowheads="1"/>
            </p:cNvSpPr>
            <p:nvPr/>
          </p:nvSpPr>
          <p:spPr bwMode="auto">
            <a:xfrm>
              <a:off x="4252147" y="4155563"/>
              <a:ext cx="843676" cy="440477"/>
            </a:xfrm>
            <a:prstGeom prst="rect">
              <a:avLst/>
            </a:prstGeom>
            <a:noFill/>
            <a:ln w="9525">
              <a:noFill/>
              <a:miter lim="800000"/>
              <a:headEnd/>
              <a:tailEnd/>
            </a:ln>
          </p:spPr>
          <p:txBody>
            <a:bodyPr wrap="none">
              <a:prstTxWarp prst="textNoShape">
                <a:avLst/>
              </a:prstTxWarp>
              <a:spAutoFit/>
            </a:bodyPr>
            <a:lstStyle/>
            <a:p>
              <a:r>
                <a:rPr lang="en-US" sz="1000" i="1"/>
                <a:t>h=14</a:t>
              </a:r>
            </a:p>
          </p:txBody>
        </p:sp>
      </p:grpSp>
    </p:spTree>
    <p:extLst>
      <p:ext uri="{BB962C8B-B14F-4D97-AF65-F5344CB8AC3E}">
        <p14:creationId xmlns:p14="http://schemas.microsoft.com/office/powerpoint/2010/main" val="1365193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p:cNvSpPr>
            <a:spLocks noGrp="1"/>
          </p:cNvSpPr>
          <p:nvPr>
            <p:ph type="sldNum" sz="quarter" idx="12"/>
          </p:nvPr>
        </p:nvSpPr>
        <p:spPr>
          <a:noFill/>
        </p:spPr>
        <p:txBody>
          <a:bodyPr/>
          <a:lstStyle/>
          <a:p>
            <a:fld id="{86B5FCEF-42FB-0349-BC08-32390356A73A}" type="slidenum">
              <a:rPr lang="en-US" smtClean="0"/>
              <a:pPr/>
              <a:t>12</a:t>
            </a:fld>
            <a:endParaRPr lang="en-US"/>
          </a:p>
        </p:txBody>
      </p:sp>
      <p:sp>
        <p:nvSpPr>
          <p:cNvPr id="21508" name="Rectangle 2"/>
          <p:cNvSpPr>
            <a:spLocks noGrp="1" noChangeArrowheads="1"/>
          </p:cNvSpPr>
          <p:nvPr>
            <p:ph type="title"/>
          </p:nvPr>
        </p:nvSpPr>
        <p:spPr/>
        <p:txBody>
          <a:bodyPr/>
          <a:lstStyle/>
          <a:p>
            <a:r>
              <a:rPr lang="en-US" dirty="0"/>
              <a:t>Breadth-first search</a:t>
            </a:r>
          </a:p>
        </p:txBody>
      </p:sp>
      <p:sp>
        <p:nvSpPr>
          <p:cNvPr id="21509" name="Rectangle 3"/>
          <p:cNvSpPr>
            <a:spLocks noGrp="1" noChangeArrowheads="1"/>
          </p:cNvSpPr>
          <p:nvPr>
            <p:ph type="body" idx="1"/>
          </p:nvPr>
        </p:nvSpPr>
        <p:spPr>
          <a:xfrm>
            <a:off x="457200" y="1295400"/>
            <a:ext cx="8178800" cy="5105400"/>
          </a:xfrm>
        </p:spPr>
        <p:txBody>
          <a:bodyPr>
            <a:normAutofit fontScale="77500" lnSpcReduction="20000"/>
          </a:bodyPr>
          <a:lstStyle/>
          <a:p>
            <a:r>
              <a:rPr lang="en-US" dirty="0"/>
              <a:t>Node queue: add successors to queue end; empty queue from top</a:t>
            </a:r>
          </a:p>
          <a:p>
            <a:pPr>
              <a:buFontTx/>
              <a:buNone/>
            </a:pPr>
            <a:endParaRPr lang="en-US" dirty="0"/>
          </a:p>
          <a:p>
            <a:pPr>
              <a:buFontTx/>
              <a:buNone/>
            </a:pPr>
            <a:r>
              <a:rPr lang="en-US" dirty="0"/>
              <a:t>#	     state		   depth		 path cost	  parent #</a:t>
            </a:r>
          </a:p>
          <a:p>
            <a:pPr>
              <a:buFontTx/>
              <a:buNone/>
            </a:pPr>
            <a:endParaRPr lang="en-US" dirty="0"/>
          </a:p>
          <a:p>
            <a:pPr>
              <a:buFontTx/>
              <a:buNone/>
            </a:pPr>
            <a:endParaRPr lang="en-US" dirty="0"/>
          </a:p>
          <a:p>
            <a:r>
              <a:rPr lang="en-US" dirty="0">
                <a:solidFill>
                  <a:srgbClr val="C0C0C0"/>
                </a:solidFill>
              </a:rPr>
              <a:t>1		A		0		0		--</a:t>
            </a:r>
          </a:p>
          <a:p>
            <a:r>
              <a:rPr lang="en-US" dirty="0"/>
              <a:t>2		B		1		3		1</a:t>
            </a:r>
          </a:p>
          <a:p>
            <a:r>
              <a:rPr lang="en-US" dirty="0"/>
              <a:t>3		C		1		19		1</a:t>
            </a:r>
          </a:p>
          <a:p>
            <a:r>
              <a:rPr lang="en-US" dirty="0"/>
              <a:t>4		D		1		5		1</a:t>
            </a:r>
          </a:p>
          <a:p>
            <a:r>
              <a:rPr lang="en-US" dirty="0">
                <a:solidFill>
                  <a:schemeClr val="bg1"/>
                </a:solidFill>
              </a:rPr>
              <a:t>5		E		2		7		2</a:t>
            </a:r>
          </a:p>
          <a:p>
            <a:pPr>
              <a:buFontTx/>
              <a:buNone/>
            </a:pPr>
            <a:r>
              <a:rPr lang="en-US" dirty="0">
                <a:solidFill>
                  <a:schemeClr val="bg1"/>
                </a:solidFill>
              </a:rPr>
              <a:t>6		F		2		8		2</a:t>
            </a:r>
          </a:p>
          <a:p>
            <a:pPr>
              <a:buFontTx/>
              <a:buNone/>
            </a:pPr>
            <a:r>
              <a:rPr lang="en-US" dirty="0">
                <a:solidFill>
                  <a:schemeClr val="bg1"/>
                </a:solidFill>
              </a:rPr>
              <a:t>7		G		2		8		2</a:t>
            </a:r>
          </a:p>
          <a:p>
            <a:pPr>
              <a:buFontTx/>
              <a:buNone/>
            </a:pPr>
            <a:r>
              <a:rPr lang="en-US" dirty="0">
                <a:solidFill>
                  <a:schemeClr val="bg1"/>
                </a:solidFill>
              </a:rPr>
              <a:t>8		H		2		9		2</a:t>
            </a:r>
          </a:p>
        </p:txBody>
      </p:sp>
      <p:sp>
        <p:nvSpPr>
          <p:cNvPr id="21510" name="Line 4"/>
          <p:cNvSpPr>
            <a:spLocks noChangeShapeType="1"/>
          </p:cNvSpPr>
          <p:nvPr/>
        </p:nvSpPr>
        <p:spPr bwMode="auto">
          <a:xfrm>
            <a:off x="533400" y="2443576"/>
            <a:ext cx="7772400" cy="0"/>
          </a:xfrm>
          <a:prstGeom prst="line">
            <a:avLst/>
          </a:prstGeom>
          <a:noFill/>
          <a:ln w="28575">
            <a:solidFill>
              <a:schemeClr val="tx1"/>
            </a:solidFill>
            <a:round/>
            <a:headEnd/>
            <a:tailEnd/>
          </a:ln>
        </p:spPr>
        <p:txBody>
          <a:bodyPr>
            <a:prstTxWarp prst="textNoShape">
              <a:avLst/>
            </a:prstTxWarp>
          </a:bodyPr>
          <a:lstStyle/>
          <a:p>
            <a:endParaRPr lang="en-US"/>
          </a:p>
        </p:txBody>
      </p:sp>
      <p:grpSp>
        <p:nvGrpSpPr>
          <p:cNvPr id="6" name="Group 5"/>
          <p:cNvGrpSpPr/>
          <p:nvPr/>
        </p:nvGrpSpPr>
        <p:grpSpPr>
          <a:xfrm>
            <a:off x="5930283" y="-21736"/>
            <a:ext cx="3066011" cy="1317904"/>
            <a:chOff x="2881314" y="3238500"/>
            <a:chExt cx="6030915" cy="2894013"/>
          </a:xfrm>
        </p:grpSpPr>
        <p:grpSp>
          <p:nvGrpSpPr>
            <p:cNvPr id="7" name="Group 4"/>
            <p:cNvGrpSpPr>
              <a:grpSpLocks/>
            </p:cNvGrpSpPr>
            <p:nvPr/>
          </p:nvGrpSpPr>
          <p:grpSpPr bwMode="auto">
            <a:xfrm>
              <a:off x="2881314" y="3238500"/>
              <a:ext cx="6030915" cy="2894013"/>
              <a:chOff x="1815" y="2040"/>
              <a:chExt cx="3799" cy="1823"/>
            </a:xfrm>
          </p:grpSpPr>
          <p:grpSp>
            <p:nvGrpSpPr>
              <p:cNvPr id="10" name="Group 9"/>
              <p:cNvGrpSpPr>
                <a:grpSpLocks/>
              </p:cNvGrpSpPr>
              <p:nvPr/>
            </p:nvGrpSpPr>
            <p:grpSpPr bwMode="auto">
              <a:xfrm>
                <a:off x="1815" y="2040"/>
                <a:ext cx="3799" cy="1823"/>
                <a:chOff x="2158" y="2180"/>
                <a:chExt cx="3362" cy="1612"/>
              </a:xfrm>
            </p:grpSpPr>
            <p:sp>
              <p:nvSpPr>
                <p:cNvPr id="12"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3"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1000"/>
                    <a:t>D</a:t>
                  </a:r>
                </a:p>
              </p:txBody>
            </p:sp>
            <p:sp>
              <p:nvSpPr>
                <p:cNvPr id="14" name="Text Box 8"/>
                <p:cNvSpPr txBox="1">
                  <a:spLocks noChangeArrowheads="1"/>
                </p:cNvSpPr>
                <p:nvPr/>
              </p:nvSpPr>
              <p:spPr bwMode="auto">
                <a:xfrm>
                  <a:off x="2957" y="3051"/>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5" name="Text Box 9"/>
                <p:cNvSpPr txBox="1">
                  <a:spLocks noChangeArrowheads="1"/>
                </p:cNvSpPr>
                <p:nvPr/>
              </p:nvSpPr>
              <p:spPr bwMode="auto">
                <a:xfrm>
                  <a:off x="3874" y="2180"/>
                  <a:ext cx="267" cy="297"/>
                </a:xfrm>
                <a:prstGeom prst="rect">
                  <a:avLst/>
                </a:prstGeom>
                <a:solidFill>
                  <a:srgbClr val="FFFFFF"/>
                </a:solidFill>
                <a:ln w="9525">
                  <a:noFill/>
                  <a:miter lim="800000"/>
                  <a:headEnd/>
                  <a:tailEnd/>
                </a:ln>
              </p:spPr>
              <p:txBody>
                <a:bodyPr>
                  <a:prstTxWarp prst="textNoShape">
                    <a:avLst/>
                  </a:prstTxWarp>
                </a:bodyPr>
                <a:lstStyle/>
                <a:p>
                  <a:r>
                    <a:rPr lang="en-US" sz="1000"/>
                    <a:t>A</a:t>
                  </a:r>
                </a:p>
              </p:txBody>
            </p:sp>
            <p:sp>
              <p:nvSpPr>
                <p:cNvPr id="16" name="Text Box 10"/>
                <p:cNvSpPr txBox="1">
                  <a:spLocks noChangeArrowheads="1"/>
                </p:cNvSpPr>
                <p:nvPr/>
              </p:nvSpPr>
              <p:spPr bwMode="auto">
                <a:xfrm>
                  <a:off x="3924" y="2754"/>
                  <a:ext cx="267" cy="297"/>
                </a:xfrm>
                <a:prstGeom prst="rect">
                  <a:avLst/>
                </a:prstGeom>
                <a:solidFill>
                  <a:srgbClr val="FFFFFF"/>
                </a:solidFill>
                <a:ln w="9525">
                  <a:noFill/>
                  <a:miter lim="800000"/>
                  <a:headEnd/>
                  <a:tailEnd/>
                </a:ln>
              </p:spPr>
              <p:txBody>
                <a:bodyPr>
                  <a:prstTxWarp prst="textNoShape">
                    <a:avLst/>
                  </a:prstTxWarp>
                </a:bodyPr>
                <a:lstStyle/>
                <a:p>
                  <a:r>
                    <a:rPr lang="en-US" sz="1000"/>
                    <a:t>C</a:t>
                  </a:r>
                </a:p>
              </p:txBody>
            </p:sp>
            <p:sp>
              <p:nvSpPr>
                <p:cNvPr id="17"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18"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900" i="1" dirty="0"/>
                    <a:t>5</a:t>
                  </a:r>
                </a:p>
              </p:txBody>
            </p:sp>
            <p:sp>
              <p:nvSpPr>
                <p:cNvPr id="19" name="Text Box 14"/>
                <p:cNvSpPr txBox="1">
                  <a:spLocks noChangeArrowheads="1"/>
                </p:cNvSpPr>
                <p:nvPr/>
              </p:nvSpPr>
              <p:spPr bwMode="auto">
                <a:xfrm>
                  <a:off x="2518" y="3023"/>
                  <a:ext cx="266" cy="297"/>
                </a:xfrm>
                <a:prstGeom prst="rect">
                  <a:avLst/>
                </a:prstGeom>
                <a:solidFill>
                  <a:srgbClr val="FFFFFF"/>
                </a:solidFill>
                <a:ln w="9525">
                  <a:noFill/>
                  <a:miter lim="800000"/>
                  <a:headEnd/>
                  <a:tailEnd/>
                </a:ln>
              </p:spPr>
              <p:txBody>
                <a:bodyPr>
                  <a:prstTxWarp prst="textNoShape">
                    <a:avLst/>
                  </a:prstTxWarp>
                </a:bodyPr>
                <a:lstStyle/>
                <a:p>
                  <a:r>
                    <a:rPr lang="en-US" sz="900" i="1"/>
                    <a:t>4</a:t>
                  </a:r>
                </a:p>
              </p:txBody>
            </p:sp>
            <p:sp>
              <p:nvSpPr>
                <p:cNvPr id="20"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900" i="1"/>
                    <a:t>19</a:t>
                  </a:r>
                </a:p>
              </p:txBody>
            </p:sp>
            <p:sp>
              <p:nvSpPr>
                <p:cNvPr id="21"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900" i="1"/>
                    <a:t>6</a:t>
                  </a:r>
                </a:p>
              </p:txBody>
            </p:sp>
            <p:sp>
              <p:nvSpPr>
                <p:cNvPr id="22" name="Text Box 17"/>
                <p:cNvSpPr txBox="1">
                  <a:spLocks noChangeArrowheads="1"/>
                </p:cNvSpPr>
                <p:nvPr/>
              </p:nvSpPr>
              <p:spPr bwMode="auto">
                <a:xfrm>
                  <a:off x="3668" y="2424"/>
                  <a:ext cx="266" cy="297"/>
                </a:xfrm>
                <a:prstGeom prst="rect">
                  <a:avLst/>
                </a:prstGeom>
                <a:solidFill>
                  <a:srgbClr val="FFFFFF"/>
                </a:solidFill>
                <a:ln w="9525">
                  <a:noFill/>
                  <a:miter lim="800000"/>
                  <a:headEnd/>
                  <a:tailEnd/>
                </a:ln>
              </p:spPr>
              <p:txBody>
                <a:bodyPr>
                  <a:prstTxWarp prst="textNoShape">
                    <a:avLst/>
                  </a:prstTxWarp>
                </a:bodyPr>
                <a:lstStyle/>
                <a:p>
                  <a:r>
                    <a:rPr lang="en-US" sz="900" i="1"/>
                    <a:t>3</a:t>
                  </a:r>
                </a:p>
              </p:txBody>
            </p:sp>
            <p:sp>
              <p:nvSpPr>
                <p:cNvPr id="23"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900" i="1"/>
                    <a:t>h=15</a:t>
                  </a:r>
                </a:p>
              </p:txBody>
            </p:sp>
            <p:sp>
              <p:nvSpPr>
                <p:cNvPr id="24"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1000" dirty="0"/>
                    <a:t>B</a:t>
                  </a:r>
                </a:p>
              </p:txBody>
            </p:sp>
            <p:sp>
              <p:nvSpPr>
                <p:cNvPr id="25" name="Text Box 20"/>
                <p:cNvSpPr txBox="1">
                  <a:spLocks noChangeArrowheads="1"/>
                </p:cNvSpPr>
                <p:nvPr/>
              </p:nvSpPr>
              <p:spPr bwMode="auto">
                <a:xfrm>
                  <a:off x="2691" y="3249"/>
                  <a:ext cx="266" cy="296"/>
                </a:xfrm>
                <a:prstGeom prst="rect">
                  <a:avLst/>
                </a:prstGeom>
                <a:solidFill>
                  <a:srgbClr val="FFFFFF"/>
                </a:solidFill>
                <a:ln w="9525">
                  <a:noFill/>
                  <a:miter lim="800000"/>
                  <a:headEnd/>
                  <a:tailEnd/>
                </a:ln>
              </p:spPr>
              <p:txBody>
                <a:bodyPr>
                  <a:prstTxWarp prst="textNoShape">
                    <a:avLst/>
                  </a:prstTxWarp>
                </a:bodyPr>
                <a:lstStyle/>
                <a:p>
                  <a:r>
                    <a:rPr lang="en-US" sz="1000"/>
                    <a:t>F</a:t>
                  </a:r>
                </a:p>
              </p:txBody>
            </p:sp>
            <p:sp>
              <p:nvSpPr>
                <p:cNvPr id="26" name="Text Box 21"/>
                <p:cNvSpPr txBox="1">
                  <a:spLocks noChangeArrowheads="1"/>
                </p:cNvSpPr>
                <p:nvPr/>
              </p:nvSpPr>
              <p:spPr bwMode="auto">
                <a:xfrm>
                  <a:off x="3135"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G</a:t>
                  </a:r>
                </a:p>
              </p:txBody>
            </p:sp>
            <p:sp>
              <p:nvSpPr>
                <p:cNvPr id="27" name="Text Box 22"/>
                <p:cNvSpPr txBox="1">
                  <a:spLocks noChangeArrowheads="1"/>
                </p:cNvSpPr>
                <p:nvPr/>
              </p:nvSpPr>
              <p:spPr bwMode="auto">
                <a:xfrm>
                  <a:off x="2158"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E</a:t>
                  </a:r>
                </a:p>
              </p:txBody>
            </p:sp>
            <p:sp>
              <p:nvSpPr>
                <p:cNvPr id="28"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29"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0"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1"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2"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3"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4"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5"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6"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7"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8"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h=8</a:t>
                  </a:r>
                </a:p>
              </p:txBody>
            </p:sp>
            <p:sp>
              <p:nvSpPr>
                <p:cNvPr id="39" name="Text Box 35"/>
                <p:cNvSpPr txBox="1">
                  <a:spLocks noChangeArrowheads="1"/>
                </p:cNvSpPr>
                <p:nvPr/>
              </p:nvSpPr>
              <p:spPr bwMode="auto">
                <a:xfrm>
                  <a:off x="2741" y="3495"/>
                  <a:ext cx="510" cy="297"/>
                </a:xfrm>
                <a:prstGeom prst="rect">
                  <a:avLst/>
                </a:prstGeom>
                <a:solidFill>
                  <a:srgbClr val="FFFFFF"/>
                </a:solidFill>
                <a:ln w="9525">
                  <a:noFill/>
                  <a:miter lim="800000"/>
                  <a:headEnd/>
                  <a:tailEnd/>
                </a:ln>
              </p:spPr>
              <p:txBody>
                <a:bodyPr>
                  <a:prstTxWarp prst="textNoShape">
                    <a:avLst/>
                  </a:prstTxWarp>
                </a:bodyPr>
                <a:lstStyle/>
                <a:p>
                  <a:r>
                    <a:rPr lang="en-US" sz="900" i="1"/>
                    <a:t>h=12</a:t>
                  </a:r>
                </a:p>
              </p:txBody>
            </p:sp>
            <p:sp>
              <p:nvSpPr>
                <p:cNvPr id="40"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1"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2"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900" i="1"/>
                    <a:t>h=18</a:t>
                  </a:r>
                </a:p>
              </p:txBody>
            </p:sp>
            <p:sp>
              <p:nvSpPr>
                <p:cNvPr id="43"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sz="1050"/>
                </a:p>
              </p:txBody>
            </p:sp>
            <p:sp>
              <p:nvSpPr>
                <p:cNvPr id="44"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45"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46"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sz="1050"/>
                </a:p>
              </p:txBody>
            </p:sp>
          </p:grpSp>
          <p:sp>
            <p:nvSpPr>
              <p:cNvPr id="11" name="Text Box 41"/>
              <p:cNvSpPr txBox="1">
                <a:spLocks noChangeArrowheads="1"/>
              </p:cNvSpPr>
              <p:nvPr/>
            </p:nvSpPr>
            <p:spPr bwMode="auto">
              <a:xfrm>
                <a:off x="3553" y="3244"/>
                <a:ext cx="313" cy="277"/>
              </a:xfrm>
              <a:prstGeom prst="rect">
                <a:avLst/>
              </a:prstGeom>
              <a:noFill/>
              <a:ln w="9525">
                <a:noFill/>
                <a:miter lim="800000"/>
                <a:headEnd/>
                <a:tailEnd/>
              </a:ln>
            </p:spPr>
            <p:txBody>
              <a:bodyPr wrap="none">
                <a:prstTxWarp prst="textNoShape">
                  <a:avLst/>
                </a:prstTxWarp>
                <a:spAutoFit/>
              </a:bodyPr>
              <a:lstStyle/>
              <a:p>
                <a:r>
                  <a:rPr lang="en-US" sz="1000"/>
                  <a:t>H</a:t>
                </a:r>
              </a:p>
            </p:txBody>
          </p:sp>
        </p:grpSp>
        <p:sp>
          <p:nvSpPr>
            <p:cNvPr id="8" name="Text Box 42"/>
            <p:cNvSpPr txBox="1">
              <a:spLocks noChangeArrowheads="1"/>
            </p:cNvSpPr>
            <p:nvPr/>
          </p:nvSpPr>
          <p:spPr bwMode="auto">
            <a:xfrm>
              <a:off x="6781800" y="3276600"/>
              <a:ext cx="843677" cy="440477"/>
            </a:xfrm>
            <a:prstGeom prst="rect">
              <a:avLst/>
            </a:prstGeom>
            <a:noFill/>
            <a:ln w="9525">
              <a:noFill/>
              <a:miter lim="800000"/>
              <a:headEnd/>
              <a:tailEnd/>
            </a:ln>
          </p:spPr>
          <p:txBody>
            <a:bodyPr wrap="none">
              <a:prstTxWarp prst="textNoShape">
                <a:avLst/>
              </a:prstTxWarp>
              <a:spAutoFit/>
            </a:bodyPr>
            <a:lstStyle/>
            <a:p>
              <a:r>
                <a:rPr lang="en-US" sz="1000" i="1"/>
                <a:t>h=20</a:t>
              </a:r>
            </a:p>
          </p:txBody>
        </p:sp>
        <p:sp>
          <p:nvSpPr>
            <p:cNvPr id="9" name="Text Box 43"/>
            <p:cNvSpPr txBox="1">
              <a:spLocks noChangeArrowheads="1"/>
            </p:cNvSpPr>
            <p:nvPr/>
          </p:nvSpPr>
          <p:spPr bwMode="auto">
            <a:xfrm>
              <a:off x="4252147" y="4155563"/>
              <a:ext cx="843676" cy="440477"/>
            </a:xfrm>
            <a:prstGeom prst="rect">
              <a:avLst/>
            </a:prstGeom>
            <a:noFill/>
            <a:ln w="9525">
              <a:noFill/>
              <a:miter lim="800000"/>
              <a:headEnd/>
              <a:tailEnd/>
            </a:ln>
          </p:spPr>
          <p:txBody>
            <a:bodyPr wrap="none">
              <a:prstTxWarp prst="textNoShape">
                <a:avLst/>
              </a:prstTxWarp>
              <a:spAutoFit/>
            </a:bodyPr>
            <a:lstStyle/>
            <a:p>
              <a:r>
                <a:rPr lang="en-US" sz="1000" i="1"/>
                <a:t>h=14</a:t>
              </a:r>
            </a:p>
          </p:txBody>
        </p:sp>
      </p:grpSp>
    </p:spTree>
    <p:extLst>
      <p:ext uri="{BB962C8B-B14F-4D97-AF65-F5344CB8AC3E}">
        <p14:creationId xmlns:p14="http://schemas.microsoft.com/office/powerpoint/2010/main" val="3908720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p:cNvSpPr>
            <a:spLocks noGrp="1"/>
          </p:cNvSpPr>
          <p:nvPr>
            <p:ph type="sldNum" sz="quarter" idx="12"/>
          </p:nvPr>
        </p:nvSpPr>
        <p:spPr>
          <a:noFill/>
        </p:spPr>
        <p:txBody>
          <a:bodyPr/>
          <a:lstStyle/>
          <a:p>
            <a:fld id="{86B5FCEF-42FB-0349-BC08-32390356A73A}" type="slidenum">
              <a:rPr lang="en-US" smtClean="0"/>
              <a:pPr/>
              <a:t>13</a:t>
            </a:fld>
            <a:endParaRPr lang="en-US"/>
          </a:p>
        </p:txBody>
      </p:sp>
      <p:sp>
        <p:nvSpPr>
          <p:cNvPr id="21508" name="Rectangle 2"/>
          <p:cNvSpPr>
            <a:spLocks noGrp="1" noChangeArrowheads="1"/>
          </p:cNvSpPr>
          <p:nvPr>
            <p:ph type="title"/>
          </p:nvPr>
        </p:nvSpPr>
        <p:spPr/>
        <p:txBody>
          <a:bodyPr/>
          <a:lstStyle/>
          <a:p>
            <a:r>
              <a:rPr lang="en-US" dirty="0"/>
              <a:t>Breadth-first search</a:t>
            </a:r>
          </a:p>
        </p:txBody>
      </p:sp>
      <p:sp>
        <p:nvSpPr>
          <p:cNvPr id="21509" name="Rectangle 3"/>
          <p:cNvSpPr>
            <a:spLocks noGrp="1" noChangeArrowheads="1"/>
          </p:cNvSpPr>
          <p:nvPr>
            <p:ph type="body" idx="1"/>
          </p:nvPr>
        </p:nvSpPr>
        <p:spPr>
          <a:xfrm>
            <a:off x="457200" y="1295400"/>
            <a:ext cx="8178800" cy="5105400"/>
          </a:xfrm>
        </p:spPr>
        <p:txBody>
          <a:bodyPr>
            <a:normAutofit fontScale="77500" lnSpcReduction="20000"/>
          </a:bodyPr>
          <a:lstStyle/>
          <a:p>
            <a:r>
              <a:rPr lang="en-US" dirty="0"/>
              <a:t>Node queue: add successors to queue end; empty queue from top</a:t>
            </a:r>
          </a:p>
          <a:p>
            <a:pPr>
              <a:buFontTx/>
              <a:buNone/>
            </a:pPr>
            <a:endParaRPr lang="en-US" dirty="0"/>
          </a:p>
          <a:p>
            <a:pPr>
              <a:buFontTx/>
              <a:buNone/>
            </a:pPr>
            <a:r>
              <a:rPr lang="en-US" dirty="0"/>
              <a:t>#	     state		   depth		 path cost	  parent #</a:t>
            </a:r>
          </a:p>
          <a:p>
            <a:pPr>
              <a:buFontTx/>
              <a:buNone/>
            </a:pPr>
            <a:endParaRPr lang="en-US" dirty="0"/>
          </a:p>
          <a:p>
            <a:pPr>
              <a:buFontTx/>
              <a:buNone/>
            </a:pPr>
            <a:endParaRPr lang="en-US" dirty="0"/>
          </a:p>
          <a:p>
            <a:r>
              <a:rPr lang="en-US" dirty="0">
                <a:solidFill>
                  <a:srgbClr val="C0C0C0"/>
                </a:solidFill>
              </a:rPr>
              <a:t>1		A		0		0		--</a:t>
            </a:r>
          </a:p>
          <a:p>
            <a:r>
              <a:rPr lang="en-US" dirty="0">
                <a:solidFill>
                  <a:srgbClr val="C0C0C0"/>
                </a:solidFill>
              </a:rPr>
              <a:t>2		B		1		3		1</a:t>
            </a:r>
          </a:p>
          <a:p>
            <a:r>
              <a:rPr lang="en-US" dirty="0"/>
              <a:t>3		C		1		19		1</a:t>
            </a:r>
          </a:p>
          <a:p>
            <a:r>
              <a:rPr lang="en-US" dirty="0"/>
              <a:t>4		D		1		5		1</a:t>
            </a:r>
          </a:p>
          <a:p>
            <a:r>
              <a:rPr lang="en-US" dirty="0"/>
              <a:t>5		E		2		7		2</a:t>
            </a:r>
          </a:p>
          <a:p>
            <a:pPr>
              <a:buFontTx/>
              <a:buNone/>
            </a:pPr>
            <a:r>
              <a:rPr lang="en-US" dirty="0"/>
              <a:t>6		F		2		8		2</a:t>
            </a:r>
          </a:p>
          <a:p>
            <a:pPr>
              <a:buFontTx/>
              <a:buNone/>
            </a:pPr>
            <a:r>
              <a:rPr lang="en-US" dirty="0"/>
              <a:t>7		G		2		8		2</a:t>
            </a:r>
          </a:p>
          <a:p>
            <a:pPr>
              <a:buFontTx/>
              <a:buNone/>
            </a:pPr>
            <a:r>
              <a:rPr lang="en-US" dirty="0"/>
              <a:t>8		H		2		9		2</a:t>
            </a:r>
          </a:p>
        </p:txBody>
      </p:sp>
      <p:sp>
        <p:nvSpPr>
          <p:cNvPr id="21510" name="Line 4"/>
          <p:cNvSpPr>
            <a:spLocks noChangeShapeType="1"/>
          </p:cNvSpPr>
          <p:nvPr/>
        </p:nvSpPr>
        <p:spPr bwMode="auto">
          <a:xfrm>
            <a:off x="533400" y="2443576"/>
            <a:ext cx="7772400" cy="0"/>
          </a:xfrm>
          <a:prstGeom prst="line">
            <a:avLst/>
          </a:prstGeom>
          <a:noFill/>
          <a:ln w="28575">
            <a:solidFill>
              <a:schemeClr val="tx1"/>
            </a:solidFill>
            <a:round/>
            <a:headEnd/>
            <a:tailEnd/>
          </a:ln>
        </p:spPr>
        <p:txBody>
          <a:bodyPr>
            <a:prstTxWarp prst="textNoShape">
              <a:avLst/>
            </a:prstTxWarp>
          </a:bodyPr>
          <a:lstStyle/>
          <a:p>
            <a:endParaRPr lang="en-US"/>
          </a:p>
        </p:txBody>
      </p:sp>
      <p:grpSp>
        <p:nvGrpSpPr>
          <p:cNvPr id="6" name="Group 5"/>
          <p:cNvGrpSpPr/>
          <p:nvPr/>
        </p:nvGrpSpPr>
        <p:grpSpPr>
          <a:xfrm>
            <a:off x="5930283" y="-21736"/>
            <a:ext cx="3066011" cy="1317904"/>
            <a:chOff x="2881314" y="3238500"/>
            <a:chExt cx="6030915" cy="2894013"/>
          </a:xfrm>
        </p:grpSpPr>
        <p:grpSp>
          <p:nvGrpSpPr>
            <p:cNvPr id="7" name="Group 4"/>
            <p:cNvGrpSpPr>
              <a:grpSpLocks/>
            </p:cNvGrpSpPr>
            <p:nvPr/>
          </p:nvGrpSpPr>
          <p:grpSpPr bwMode="auto">
            <a:xfrm>
              <a:off x="2881314" y="3238500"/>
              <a:ext cx="6030915" cy="2894013"/>
              <a:chOff x="1815" y="2040"/>
              <a:chExt cx="3799" cy="1823"/>
            </a:xfrm>
          </p:grpSpPr>
          <p:grpSp>
            <p:nvGrpSpPr>
              <p:cNvPr id="10" name="Group 9"/>
              <p:cNvGrpSpPr>
                <a:grpSpLocks/>
              </p:cNvGrpSpPr>
              <p:nvPr/>
            </p:nvGrpSpPr>
            <p:grpSpPr bwMode="auto">
              <a:xfrm>
                <a:off x="1815" y="2040"/>
                <a:ext cx="3799" cy="1823"/>
                <a:chOff x="2158" y="2180"/>
                <a:chExt cx="3362" cy="1612"/>
              </a:xfrm>
            </p:grpSpPr>
            <p:sp>
              <p:nvSpPr>
                <p:cNvPr id="12"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3"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1000"/>
                    <a:t>D</a:t>
                  </a:r>
                </a:p>
              </p:txBody>
            </p:sp>
            <p:sp>
              <p:nvSpPr>
                <p:cNvPr id="14" name="Text Box 8"/>
                <p:cNvSpPr txBox="1">
                  <a:spLocks noChangeArrowheads="1"/>
                </p:cNvSpPr>
                <p:nvPr/>
              </p:nvSpPr>
              <p:spPr bwMode="auto">
                <a:xfrm>
                  <a:off x="2957" y="3051"/>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5" name="Text Box 9"/>
                <p:cNvSpPr txBox="1">
                  <a:spLocks noChangeArrowheads="1"/>
                </p:cNvSpPr>
                <p:nvPr/>
              </p:nvSpPr>
              <p:spPr bwMode="auto">
                <a:xfrm>
                  <a:off x="3874" y="2180"/>
                  <a:ext cx="267" cy="297"/>
                </a:xfrm>
                <a:prstGeom prst="rect">
                  <a:avLst/>
                </a:prstGeom>
                <a:solidFill>
                  <a:srgbClr val="FFFFFF"/>
                </a:solidFill>
                <a:ln w="9525">
                  <a:noFill/>
                  <a:miter lim="800000"/>
                  <a:headEnd/>
                  <a:tailEnd/>
                </a:ln>
              </p:spPr>
              <p:txBody>
                <a:bodyPr>
                  <a:prstTxWarp prst="textNoShape">
                    <a:avLst/>
                  </a:prstTxWarp>
                </a:bodyPr>
                <a:lstStyle/>
                <a:p>
                  <a:r>
                    <a:rPr lang="en-US" sz="1000"/>
                    <a:t>A</a:t>
                  </a:r>
                </a:p>
              </p:txBody>
            </p:sp>
            <p:sp>
              <p:nvSpPr>
                <p:cNvPr id="16" name="Text Box 10"/>
                <p:cNvSpPr txBox="1">
                  <a:spLocks noChangeArrowheads="1"/>
                </p:cNvSpPr>
                <p:nvPr/>
              </p:nvSpPr>
              <p:spPr bwMode="auto">
                <a:xfrm>
                  <a:off x="3924" y="2754"/>
                  <a:ext cx="267" cy="297"/>
                </a:xfrm>
                <a:prstGeom prst="rect">
                  <a:avLst/>
                </a:prstGeom>
                <a:solidFill>
                  <a:srgbClr val="FFFFFF"/>
                </a:solidFill>
                <a:ln w="9525">
                  <a:noFill/>
                  <a:miter lim="800000"/>
                  <a:headEnd/>
                  <a:tailEnd/>
                </a:ln>
              </p:spPr>
              <p:txBody>
                <a:bodyPr>
                  <a:prstTxWarp prst="textNoShape">
                    <a:avLst/>
                  </a:prstTxWarp>
                </a:bodyPr>
                <a:lstStyle/>
                <a:p>
                  <a:r>
                    <a:rPr lang="en-US" sz="1000"/>
                    <a:t>C</a:t>
                  </a:r>
                </a:p>
              </p:txBody>
            </p:sp>
            <p:sp>
              <p:nvSpPr>
                <p:cNvPr id="17"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18"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900" i="1" dirty="0"/>
                    <a:t>5</a:t>
                  </a:r>
                </a:p>
              </p:txBody>
            </p:sp>
            <p:sp>
              <p:nvSpPr>
                <p:cNvPr id="19" name="Text Box 14"/>
                <p:cNvSpPr txBox="1">
                  <a:spLocks noChangeArrowheads="1"/>
                </p:cNvSpPr>
                <p:nvPr/>
              </p:nvSpPr>
              <p:spPr bwMode="auto">
                <a:xfrm>
                  <a:off x="2518" y="3023"/>
                  <a:ext cx="266" cy="297"/>
                </a:xfrm>
                <a:prstGeom prst="rect">
                  <a:avLst/>
                </a:prstGeom>
                <a:solidFill>
                  <a:srgbClr val="FFFFFF"/>
                </a:solidFill>
                <a:ln w="9525">
                  <a:noFill/>
                  <a:miter lim="800000"/>
                  <a:headEnd/>
                  <a:tailEnd/>
                </a:ln>
              </p:spPr>
              <p:txBody>
                <a:bodyPr>
                  <a:prstTxWarp prst="textNoShape">
                    <a:avLst/>
                  </a:prstTxWarp>
                </a:bodyPr>
                <a:lstStyle/>
                <a:p>
                  <a:r>
                    <a:rPr lang="en-US" sz="900" i="1"/>
                    <a:t>4</a:t>
                  </a:r>
                </a:p>
              </p:txBody>
            </p:sp>
            <p:sp>
              <p:nvSpPr>
                <p:cNvPr id="20"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900" i="1"/>
                    <a:t>19</a:t>
                  </a:r>
                </a:p>
              </p:txBody>
            </p:sp>
            <p:sp>
              <p:nvSpPr>
                <p:cNvPr id="21"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900" i="1"/>
                    <a:t>6</a:t>
                  </a:r>
                </a:p>
              </p:txBody>
            </p:sp>
            <p:sp>
              <p:nvSpPr>
                <p:cNvPr id="22" name="Text Box 17"/>
                <p:cNvSpPr txBox="1">
                  <a:spLocks noChangeArrowheads="1"/>
                </p:cNvSpPr>
                <p:nvPr/>
              </p:nvSpPr>
              <p:spPr bwMode="auto">
                <a:xfrm>
                  <a:off x="3668" y="2424"/>
                  <a:ext cx="266" cy="297"/>
                </a:xfrm>
                <a:prstGeom prst="rect">
                  <a:avLst/>
                </a:prstGeom>
                <a:solidFill>
                  <a:srgbClr val="FFFFFF"/>
                </a:solidFill>
                <a:ln w="9525">
                  <a:noFill/>
                  <a:miter lim="800000"/>
                  <a:headEnd/>
                  <a:tailEnd/>
                </a:ln>
              </p:spPr>
              <p:txBody>
                <a:bodyPr>
                  <a:prstTxWarp prst="textNoShape">
                    <a:avLst/>
                  </a:prstTxWarp>
                </a:bodyPr>
                <a:lstStyle/>
                <a:p>
                  <a:r>
                    <a:rPr lang="en-US" sz="900" i="1"/>
                    <a:t>3</a:t>
                  </a:r>
                </a:p>
              </p:txBody>
            </p:sp>
            <p:sp>
              <p:nvSpPr>
                <p:cNvPr id="23"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900" i="1"/>
                    <a:t>h=15</a:t>
                  </a:r>
                </a:p>
              </p:txBody>
            </p:sp>
            <p:sp>
              <p:nvSpPr>
                <p:cNvPr id="24"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1000" dirty="0"/>
                    <a:t>B</a:t>
                  </a:r>
                </a:p>
              </p:txBody>
            </p:sp>
            <p:sp>
              <p:nvSpPr>
                <p:cNvPr id="25" name="Text Box 20"/>
                <p:cNvSpPr txBox="1">
                  <a:spLocks noChangeArrowheads="1"/>
                </p:cNvSpPr>
                <p:nvPr/>
              </p:nvSpPr>
              <p:spPr bwMode="auto">
                <a:xfrm>
                  <a:off x="2691" y="3249"/>
                  <a:ext cx="266" cy="296"/>
                </a:xfrm>
                <a:prstGeom prst="rect">
                  <a:avLst/>
                </a:prstGeom>
                <a:solidFill>
                  <a:srgbClr val="FFFFFF"/>
                </a:solidFill>
                <a:ln w="9525">
                  <a:noFill/>
                  <a:miter lim="800000"/>
                  <a:headEnd/>
                  <a:tailEnd/>
                </a:ln>
              </p:spPr>
              <p:txBody>
                <a:bodyPr>
                  <a:prstTxWarp prst="textNoShape">
                    <a:avLst/>
                  </a:prstTxWarp>
                </a:bodyPr>
                <a:lstStyle/>
                <a:p>
                  <a:r>
                    <a:rPr lang="en-US" sz="1000"/>
                    <a:t>F</a:t>
                  </a:r>
                </a:p>
              </p:txBody>
            </p:sp>
            <p:sp>
              <p:nvSpPr>
                <p:cNvPr id="26" name="Text Box 21"/>
                <p:cNvSpPr txBox="1">
                  <a:spLocks noChangeArrowheads="1"/>
                </p:cNvSpPr>
                <p:nvPr/>
              </p:nvSpPr>
              <p:spPr bwMode="auto">
                <a:xfrm>
                  <a:off x="3135"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G</a:t>
                  </a:r>
                </a:p>
              </p:txBody>
            </p:sp>
            <p:sp>
              <p:nvSpPr>
                <p:cNvPr id="27" name="Text Box 22"/>
                <p:cNvSpPr txBox="1">
                  <a:spLocks noChangeArrowheads="1"/>
                </p:cNvSpPr>
                <p:nvPr/>
              </p:nvSpPr>
              <p:spPr bwMode="auto">
                <a:xfrm>
                  <a:off x="2158"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E</a:t>
                  </a:r>
                </a:p>
              </p:txBody>
            </p:sp>
            <p:sp>
              <p:nvSpPr>
                <p:cNvPr id="28"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29"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0"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1"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2"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3"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4"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5"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6"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7"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8"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h=8</a:t>
                  </a:r>
                </a:p>
              </p:txBody>
            </p:sp>
            <p:sp>
              <p:nvSpPr>
                <p:cNvPr id="39" name="Text Box 35"/>
                <p:cNvSpPr txBox="1">
                  <a:spLocks noChangeArrowheads="1"/>
                </p:cNvSpPr>
                <p:nvPr/>
              </p:nvSpPr>
              <p:spPr bwMode="auto">
                <a:xfrm>
                  <a:off x="2741" y="3495"/>
                  <a:ext cx="510" cy="297"/>
                </a:xfrm>
                <a:prstGeom prst="rect">
                  <a:avLst/>
                </a:prstGeom>
                <a:solidFill>
                  <a:srgbClr val="FFFFFF"/>
                </a:solidFill>
                <a:ln w="9525">
                  <a:noFill/>
                  <a:miter lim="800000"/>
                  <a:headEnd/>
                  <a:tailEnd/>
                </a:ln>
              </p:spPr>
              <p:txBody>
                <a:bodyPr>
                  <a:prstTxWarp prst="textNoShape">
                    <a:avLst/>
                  </a:prstTxWarp>
                </a:bodyPr>
                <a:lstStyle/>
                <a:p>
                  <a:r>
                    <a:rPr lang="en-US" sz="900" i="1"/>
                    <a:t>h=12</a:t>
                  </a:r>
                </a:p>
              </p:txBody>
            </p:sp>
            <p:sp>
              <p:nvSpPr>
                <p:cNvPr id="40"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1"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2"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900" i="1"/>
                    <a:t>h=18</a:t>
                  </a:r>
                </a:p>
              </p:txBody>
            </p:sp>
            <p:sp>
              <p:nvSpPr>
                <p:cNvPr id="43"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sz="1050"/>
                </a:p>
              </p:txBody>
            </p:sp>
            <p:sp>
              <p:nvSpPr>
                <p:cNvPr id="44"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45"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46"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sz="1050"/>
                </a:p>
              </p:txBody>
            </p:sp>
          </p:grpSp>
          <p:sp>
            <p:nvSpPr>
              <p:cNvPr id="11" name="Text Box 41"/>
              <p:cNvSpPr txBox="1">
                <a:spLocks noChangeArrowheads="1"/>
              </p:cNvSpPr>
              <p:nvPr/>
            </p:nvSpPr>
            <p:spPr bwMode="auto">
              <a:xfrm>
                <a:off x="3553" y="3244"/>
                <a:ext cx="313" cy="277"/>
              </a:xfrm>
              <a:prstGeom prst="rect">
                <a:avLst/>
              </a:prstGeom>
              <a:noFill/>
              <a:ln w="9525">
                <a:noFill/>
                <a:miter lim="800000"/>
                <a:headEnd/>
                <a:tailEnd/>
              </a:ln>
            </p:spPr>
            <p:txBody>
              <a:bodyPr wrap="none">
                <a:prstTxWarp prst="textNoShape">
                  <a:avLst/>
                </a:prstTxWarp>
                <a:spAutoFit/>
              </a:bodyPr>
              <a:lstStyle/>
              <a:p>
                <a:r>
                  <a:rPr lang="en-US" sz="1000"/>
                  <a:t>H</a:t>
                </a:r>
              </a:p>
            </p:txBody>
          </p:sp>
        </p:grpSp>
        <p:sp>
          <p:nvSpPr>
            <p:cNvPr id="8" name="Text Box 42"/>
            <p:cNvSpPr txBox="1">
              <a:spLocks noChangeArrowheads="1"/>
            </p:cNvSpPr>
            <p:nvPr/>
          </p:nvSpPr>
          <p:spPr bwMode="auto">
            <a:xfrm>
              <a:off x="6781800" y="3276600"/>
              <a:ext cx="843677" cy="440477"/>
            </a:xfrm>
            <a:prstGeom prst="rect">
              <a:avLst/>
            </a:prstGeom>
            <a:noFill/>
            <a:ln w="9525">
              <a:noFill/>
              <a:miter lim="800000"/>
              <a:headEnd/>
              <a:tailEnd/>
            </a:ln>
          </p:spPr>
          <p:txBody>
            <a:bodyPr wrap="none">
              <a:prstTxWarp prst="textNoShape">
                <a:avLst/>
              </a:prstTxWarp>
              <a:spAutoFit/>
            </a:bodyPr>
            <a:lstStyle/>
            <a:p>
              <a:r>
                <a:rPr lang="en-US" sz="1000" i="1"/>
                <a:t>h=20</a:t>
              </a:r>
            </a:p>
          </p:txBody>
        </p:sp>
        <p:sp>
          <p:nvSpPr>
            <p:cNvPr id="9" name="Text Box 43"/>
            <p:cNvSpPr txBox="1">
              <a:spLocks noChangeArrowheads="1"/>
            </p:cNvSpPr>
            <p:nvPr/>
          </p:nvSpPr>
          <p:spPr bwMode="auto">
            <a:xfrm>
              <a:off x="4252147" y="4155563"/>
              <a:ext cx="843676" cy="440477"/>
            </a:xfrm>
            <a:prstGeom prst="rect">
              <a:avLst/>
            </a:prstGeom>
            <a:noFill/>
            <a:ln w="9525">
              <a:noFill/>
              <a:miter lim="800000"/>
              <a:headEnd/>
              <a:tailEnd/>
            </a:ln>
          </p:spPr>
          <p:txBody>
            <a:bodyPr wrap="none">
              <a:prstTxWarp prst="textNoShape">
                <a:avLst/>
              </a:prstTxWarp>
              <a:spAutoFit/>
            </a:bodyPr>
            <a:lstStyle/>
            <a:p>
              <a:r>
                <a:rPr lang="en-US" sz="1000" i="1"/>
                <a:t>h=14</a:t>
              </a:r>
            </a:p>
          </p:txBody>
        </p:sp>
      </p:grpSp>
    </p:spTree>
    <p:extLst>
      <p:ext uri="{BB962C8B-B14F-4D97-AF65-F5344CB8AC3E}">
        <p14:creationId xmlns:p14="http://schemas.microsoft.com/office/powerpoint/2010/main" val="2517646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390524" y="3778929"/>
            <a:ext cx="7915275" cy="381000"/>
          </a:xfrm>
          <a:prstGeom prst="rect">
            <a:avLst/>
          </a:prstGeom>
          <a:solidFill>
            <a:srgbClr val="FFC000"/>
          </a:solidFill>
          <a:ln w="9525">
            <a:solidFill>
              <a:schemeClr val="tx1"/>
            </a:solidFill>
            <a:miter lim="800000"/>
            <a:headEnd/>
            <a:tailEnd/>
          </a:ln>
        </p:spPr>
        <p:txBody>
          <a:bodyPr wrap="none" anchor="ctr">
            <a:prstTxWarp prst="textNoShape">
              <a:avLst/>
            </a:prstTxWarp>
          </a:bodyPr>
          <a:lstStyle/>
          <a:p>
            <a:endParaRPr lang="en-US"/>
          </a:p>
        </p:txBody>
      </p:sp>
      <p:sp>
        <p:nvSpPr>
          <p:cNvPr id="21507" name="Slide Number Placeholder 5"/>
          <p:cNvSpPr>
            <a:spLocks noGrp="1"/>
          </p:cNvSpPr>
          <p:nvPr>
            <p:ph type="sldNum" sz="quarter" idx="12"/>
          </p:nvPr>
        </p:nvSpPr>
        <p:spPr>
          <a:noFill/>
        </p:spPr>
        <p:txBody>
          <a:bodyPr/>
          <a:lstStyle/>
          <a:p>
            <a:fld id="{86B5FCEF-42FB-0349-BC08-32390356A73A}" type="slidenum">
              <a:rPr lang="en-US" smtClean="0"/>
              <a:pPr/>
              <a:t>14</a:t>
            </a:fld>
            <a:endParaRPr lang="en-US"/>
          </a:p>
        </p:txBody>
      </p:sp>
      <p:sp>
        <p:nvSpPr>
          <p:cNvPr id="21508" name="Rectangle 2"/>
          <p:cNvSpPr>
            <a:spLocks noGrp="1" noChangeArrowheads="1"/>
          </p:cNvSpPr>
          <p:nvPr>
            <p:ph type="title"/>
          </p:nvPr>
        </p:nvSpPr>
        <p:spPr/>
        <p:txBody>
          <a:bodyPr/>
          <a:lstStyle/>
          <a:p>
            <a:r>
              <a:rPr lang="en-US" dirty="0"/>
              <a:t>Breadth-first search</a:t>
            </a:r>
          </a:p>
        </p:txBody>
      </p:sp>
      <p:sp>
        <p:nvSpPr>
          <p:cNvPr id="21509" name="Rectangle 3"/>
          <p:cNvSpPr>
            <a:spLocks noGrp="1" noChangeArrowheads="1"/>
          </p:cNvSpPr>
          <p:nvPr>
            <p:ph type="body" idx="1"/>
          </p:nvPr>
        </p:nvSpPr>
        <p:spPr>
          <a:xfrm>
            <a:off x="457200" y="1295400"/>
            <a:ext cx="8178800" cy="5105400"/>
          </a:xfrm>
        </p:spPr>
        <p:txBody>
          <a:bodyPr>
            <a:normAutofit fontScale="77500" lnSpcReduction="20000"/>
          </a:bodyPr>
          <a:lstStyle/>
          <a:p>
            <a:r>
              <a:rPr lang="en-US" dirty="0"/>
              <a:t>Node queue: add successors to queue end; empty queue from top</a:t>
            </a:r>
          </a:p>
          <a:p>
            <a:pPr>
              <a:buFontTx/>
              <a:buNone/>
            </a:pPr>
            <a:endParaRPr lang="en-US" dirty="0"/>
          </a:p>
          <a:p>
            <a:pPr>
              <a:buFontTx/>
              <a:buNone/>
            </a:pPr>
            <a:r>
              <a:rPr lang="en-US" dirty="0"/>
              <a:t>#	     state		   depth		 path cost	  parent #</a:t>
            </a:r>
          </a:p>
          <a:p>
            <a:pPr>
              <a:buFontTx/>
              <a:buNone/>
            </a:pPr>
            <a:endParaRPr lang="en-US" dirty="0"/>
          </a:p>
          <a:p>
            <a:pPr>
              <a:buFontTx/>
              <a:buNone/>
            </a:pPr>
            <a:endParaRPr lang="en-US" dirty="0"/>
          </a:p>
          <a:p>
            <a:r>
              <a:rPr lang="en-US" dirty="0">
                <a:solidFill>
                  <a:srgbClr val="C0C0C0"/>
                </a:solidFill>
              </a:rPr>
              <a:t>1		A		0		0		--</a:t>
            </a:r>
          </a:p>
          <a:p>
            <a:r>
              <a:rPr lang="en-US" dirty="0">
                <a:solidFill>
                  <a:srgbClr val="C0C0C0"/>
                </a:solidFill>
              </a:rPr>
              <a:t>2		B		1		3		1</a:t>
            </a:r>
          </a:p>
          <a:p>
            <a:r>
              <a:rPr lang="en-US" dirty="0"/>
              <a:t>3		C		1		19		1</a:t>
            </a:r>
          </a:p>
          <a:p>
            <a:r>
              <a:rPr lang="en-US" dirty="0"/>
              <a:t>4		D		1		5		1</a:t>
            </a:r>
          </a:p>
          <a:p>
            <a:r>
              <a:rPr lang="en-US" dirty="0"/>
              <a:t>5		E		2		7		2</a:t>
            </a:r>
          </a:p>
          <a:p>
            <a:pPr>
              <a:buFontTx/>
              <a:buNone/>
            </a:pPr>
            <a:r>
              <a:rPr lang="en-US" dirty="0"/>
              <a:t>6		F		2		8		2</a:t>
            </a:r>
          </a:p>
          <a:p>
            <a:pPr>
              <a:buFontTx/>
              <a:buNone/>
            </a:pPr>
            <a:r>
              <a:rPr lang="en-US" dirty="0"/>
              <a:t>7		G		2		8		2</a:t>
            </a:r>
          </a:p>
          <a:p>
            <a:pPr>
              <a:buFontTx/>
              <a:buNone/>
            </a:pPr>
            <a:r>
              <a:rPr lang="en-US" dirty="0"/>
              <a:t>8		H		2		9		2</a:t>
            </a:r>
          </a:p>
        </p:txBody>
      </p:sp>
      <p:sp>
        <p:nvSpPr>
          <p:cNvPr id="21510" name="Line 4"/>
          <p:cNvSpPr>
            <a:spLocks noChangeShapeType="1"/>
          </p:cNvSpPr>
          <p:nvPr/>
        </p:nvSpPr>
        <p:spPr bwMode="auto">
          <a:xfrm>
            <a:off x="533400" y="2443576"/>
            <a:ext cx="7772400" cy="0"/>
          </a:xfrm>
          <a:prstGeom prst="line">
            <a:avLst/>
          </a:prstGeom>
          <a:noFill/>
          <a:ln w="28575">
            <a:solidFill>
              <a:schemeClr val="tx1"/>
            </a:solidFill>
            <a:round/>
            <a:headEnd/>
            <a:tailEnd/>
          </a:ln>
        </p:spPr>
        <p:txBody>
          <a:bodyPr>
            <a:prstTxWarp prst="textNoShape">
              <a:avLst/>
            </a:prstTxWarp>
          </a:bodyPr>
          <a:lstStyle/>
          <a:p>
            <a:endParaRPr lang="en-US"/>
          </a:p>
        </p:txBody>
      </p:sp>
      <p:grpSp>
        <p:nvGrpSpPr>
          <p:cNvPr id="7" name="Group 6"/>
          <p:cNvGrpSpPr/>
          <p:nvPr/>
        </p:nvGrpSpPr>
        <p:grpSpPr>
          <a:xfrm>
            <a:off x="5930283" y="-21736"/>
            <a:ext cx="3066011" cy="1317904"/>
            <a:chOff x="2881314" y="3238500"/>
            <a:chExt cx="6030915" cy="2894013"/>
          </a:xfrm>
        </p:grpSpPr>
        <p:grpSp>
          <p:nvGrpSpPr>
            <p:cNvPr id="8" name="Group 4"/>
            <p:cNvGrpSpPr>
              <a:grpSpLocks/>
            </p:cNvGrpSpPr>
            <p:nvPr/>
          </p:nvGrpSpPr>
          <p:grpSpPr bwMode="auto">
            <a:xfrm>
              <a:off x="2881314" y="3238500"/>
              <a:ext cx="6030915" cy="2894013"/>
              <a:chOff x="1815" y="2040"/>
              <a:chExt cx="3799" cy="1823"/>
            </a:xfrm>
          </p:grpSpPr>
          <p:grpSp>
            <p:nvGrpSpPr>
              <p:cNvPr id="11" name="Group 10"/>
              <p:cNvGrpSpPr>
                <a:grpSpLocks/>
              </p:cNvGrpSpPr>
              <p:nvPr/>
            </p:nvGrpSpPr>
            <p:grpSpPr bwMode="auto">
              <a:xfrm>
                <a:off x="1815" y="2040"/>
                <a:ext cx="3799" cy="1823"/>
                <a:chOff x="2158" y="2180"/>
                <a:chExt cx="3362" cy="1612"/>
              </a:xfrm>
            </p:grpSpPr>
            <p:sp>
              <p:nvSpPr>
                <p:cNvPr id="13"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4"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1000"/>
                    <a:t>D</a:t>
                  </a:r>
                </a:p>
              </p:txBody>
            </p:sp>
            <p:sp>
              <p:nvSpPr>
                <p:cNvPr id="15" name="Text Box 8"/>
                <p:cNvSpPr txBox="1">
                  <a:spLocks noChangeArrowheads="1"/>
                </p:cNvSpPr>
                <p:nvPr/>
              </p:nvSpPr>
              <p:spPr bwMode="auto">
                <a:xfrm>
                  <a:off x="2957" y="3051"/>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6" name="Text Box 9"/>
                <p:cNvSpPr txBox="1">
                  <a:spLocks noChangeArrowheads="1"/>
                </p:cNvSpPr>
                <p:nvPr/>
              </p:nvSpPr>
              <p:spPr bwMode="auto">
                <a:xfrm>
                  <a:off x="3874" y="2180"/>
                  <a:ext cx="267" cy="297"/>
                </a:xfrm>
                <a:prstGeom prst="rect">
                  <a:avLst/>
                </a:prstGeom>
                <a:solidFill>
                  <a:srgbClr val="FFFFFF"/>
                </a:solidFill>
                <a:ln w="9525">
                  <a:noFill/>
                  <a:miter lim="800000"/>
                  <a:headEnd/>
                  <a:tailEnd/>
                </a:ln>
              </p:spPr>
              <p:txBody>
                <a:bodyPr>
                  <a:prstTxWarp prst="textNoShape">
                    <a:avLst/>
                  </a:prstTxWarp>
                </a:bodyPr>
                <a:lstStyle/>
                <a:p>
                  <a:r>
                    <a:rPr lang="en-US" sz="1000"/>
                    <a:t>A</a:t>
                  </a:r>
                </a:p>
              </p:txBody>
            </p:sp>
            <p:sp>
              <p:nvSpPr>
                <p:cNvPr id="17" name="Text Box 10"/>
                <p:cNvSpPr txBox="1">
                  <a:spLocks noChangeArrowheads="1"/>
                </p:cNvSpPr>
                <p:nvPr/>
              </p:nvSpPr>
              <p:spPr bwMode="auto">
                <a:xfrm>
                  <a:off x="3924" y="2754"/>
                  <a:ext cx="267" cy="297"/>
                </a:xfrm>
                <a:prstGeom prst="rect">
                  <a:avLst/>
                </a:prstGeom>
                <a:solidFill>
                  <a:srgbClr val="FFFFFF"/>
                </a:solidFill>
                <a:ln w="9525">
                  <a:noFill/>
                  <a:miter lim="800000"/>
                  <a:headEnd/>
                  <a:tailEnd/>
                </a:ln>
              </p:spPr>
              <p:txBody>
                <a:bodyPr>
                  <a:prstTxWarp prst="textNoShape">
                    <a:avLst/>
                  </a:prstTxWarp>
                </a:bodyPr>
                <a:lstStyle/>
                <a:p>
                  <a:r>
                    <a:rPr lang="en-US" sz="1000"/>
                    <a:t>C</a:t>
                  </a:r>
                </a:p>
              </p:txBody>
            </p:sp>
            <p:sp>
              <p:nvSpPr>
                <p:cNvPr id="18"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19"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900" i="1" dirty="0"/>
                    <a:t>5</a:t>
                  </a:r>
                </a:p>
              </p:txBody>
            </p:sp>
            <p:sp>
              <p:nvSpPr>
                <p:cNvPr id="20" name="Text Box 14"/>
                <p:cNvSpPr txBox="1">
                  <a:spLocks noChangeArrowheads="1"/>
                </p:cNvSpPr>
                <p:nvPr/>
              </p:nvSpPr>
              <p:spPr bwMode="auto">
                <a:xfrm>
                  <a:off x="2518" y="3023"/>
                  <a:ext cx="266" cy="297"/>
                </a:xfrm>
                <a:prstGeom prst="rect">
                  <a:avLst/>
                </a:prstGeom>
                <a:solidFill>
                  <a:srgbClr val="FFFFFF"/>
                </a:solidFill>
                <a:ln w="9525">
                  <a:noFill/>
                  <a:miter lim="800000"/>
                  <a:headEnd/>
                  <a:tailEnd/>
                </a:ln>
              </p:spPr>
              <p:txBody>
                <a:bodyPr>
                  <a:prstTxWarp prst="textNoShape">
                    <a:avLst/>
                  </a:prstTxWarp>
                </a:bodyPr>
                <a:lstStyle/>
                <a:p>
                  <a:r>
                    <a:rPr lang="en-US" sz="900" i="1"/>
                    <a:t>4</a:t>
                  </a:r>
                </a:p>
              </p:txBody>
            </p:sp>
            <p:sp>
              <p:nvSpPr>
                <p:cNvPr id="21"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900" i="1"/>
                    <a:t>19</a:t>
                  </a:r>
                </a:p>
              </p:txBody>
            </p:sp>
            <p:sp>
              <p:nvSpPr>
                <p:cNvPr id="22"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900" i="1"/>
                    <a:t>6</a:t>
                  </a:r>
                </a:p>
              </p:txBody>
            </p:sp>
            <p:sp>
              <p:nvSpPr>
                <p:cNvPr id="23" name="Text Box 17"/>
                <p:cNvSpPr txBox="1">
                  <a:spLocks noChangeArrowheads="1"/>
                </p:cNvSpPr>
                <p:nvPr/>
              </p:nvSpPr>
              <p:spPr bwMode="auto">
                <a:xfrm>
                  <a:off x="3668" y="2424"/>
                  <a:ext cx="266" cy="297"/>
                </a:xfrm>
                <a:prstGeom prst="rect">
                  <a:avLst/>
                </a:prstGeom>
                <a:solidFill>
                  <a:srgbClr val="FFFFFF"/>
                </a:solidFill>
                <a:ln w="9525">
                  <a:noFill/>
                  <a:miter lim="800000"/>
                  <a:headEnd/>
                  <a:tailEnd/>
                </a:ln>
              </p:spPr>
              <p:txBody>
                <a:bodyPr>
                  <a:prstTxWarp prst="textNoShape">
                    <a:avLst/>
                  </a:prstTxWarp>
                </a:bodyPr>
                <a:lstStyle/>
                <a:p>
                  <a:r>
                    <a:rPr lang="en-US" sz="900" i="1"/>
                    <a:t>3</a:t>
                  </a:r>
                </a:p>
              </p:txBody>
            </p:sp>
            <p:sp>
              <p:nvSpPr>
                <p:cNvPr id="24"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900" i="1"/>
                    <a:t>h=15</a:t>
                  </a:r>
                </a:p>
              </p:txBody>
            </p:sp>
            <p:sp>
              <p:nvSpPr>
                <p:cNvPr id="25"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1000" dirty="0"/>
                    <a:t>B</a:t>
                  </a:r>
                </a:p>
              </p:txBody>
            </p:sp>
            <p:sp>
              <p:nvSpPr>
                <p:cNvPr id="26" name="Text Box 20"/>
                <p:cNvSpPr txBox="1">
                  <a:spLocks noChangeArrowheads="1"/>
                </p:cNvSpPr>
                <p:nvPr/>
              </p:nvSpPr>
              <p:spPr bwMode="auto">
                <a:xfrm>
                  <a:off x="2691" y="3249"/>
                  <a:ext cx="266" cy="296"/>
                </a:xfrm>
                <a:prstGeom prst="rect">
                  <a:avLst/>
                </a:prstGeom>
                <a:solidFill>
                  <a:srgbClr val="FFFFFF"/>
                </a:solidFill>
                <a:ln w="9525">
                  <a:noFill/>
                  <a:miter lim="800000"/>
                  <a:headEnd/>
                  <a:tailEnd/>
                </a:ln>
              </p:spPr>
              <p:txBody>
                <a:bodyPr>
                  <a:prstTxWarp prst="textNoShape">
                    <a:avLst/>
                  </a:prstTxWarp>
                </a:bodyPr>
                <a:lstStyle/>
                <a:p>
                  <a:r>
                    <a:rPr lang="en-US" sz="1000"/>
                    <a:t>F</a:t>
                  </a:r>
                </a:p>
              </p:txBody>
            </p:sp>
            <p:sp>
              <p:nvSpPr>
                <p:cNvPr id="27" name="Text Box 21"/>
                <p:cNvSpPr txBox="1">
                  <a:spLocks noChangeArrowheads="1"/>
                </p:cNvSpPr>
                <p:nvPr/>
              </p:nvSpPr>
              <p:spPr bwMode="auto">
                <a:xfrm>
                  <a:off x="3135"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G</a:t>
                  </a:r>
                </a:p>
              </p:txBody>
            </p:sp>
            <p:sp>
              <p:nvSpPr>
                <p:cNvPr id="28" name="Text Box 22"/>
                <p:cNvSpPr txBox="1">
                  <a:spLocks noChangeArrowheads="1"/>
                </p:cNvSpPr>
                <p:nvPr/>
              </p:nvSpPr>
              <p:spPr bwMode="auto">
                <a:xfrm>
                  <a:off x="2158"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E</a:t>
                  </a:r>
                </a:p>
              </p:txBody>
            </p:sp>
            <p:sp>
              <p:nvSpPr>
                <p:cNvPr id="29"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0"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1"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2"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3"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4"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5"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6"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7"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8"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9"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h=8</a:t>
                  </a:r>
                </a:p>
              </p:txBody>
            </p:sp>
            <p:sp>
              <p:nvSpPr>
                <p:cNvPr id="40" name="Text Box 35"/>
                <p:cNvSpPr txBox="1">
                  <a:spLocks noChangeArrowheads="1"/>
                </p:cNvSpPr>
                <p:nvPr/>
              </p:nvSpPr>
              <p:spPr bwMode="auto">
                <a:xfrm>
                  <a:off x="2741" y="3495"/>
                  <a:ext cx="510" cy="297"/>
                </a:xfrm>
                <a:prstGeom prst="rect">
                  <a:avLst/>
                </a:prstGeom>
                <a:solidFill>
                  <a:srgbClr val="FFFFFF"/>
                </a:solidFill>
                <a:ln w="9525">
                  <a:noFill/>
                  <a:miter lim="800000"/>
                  <a:headEnd/>
                  <a:tailEnd/>
                </a:ln>
              </p:spPr>
              <p:txBody>
                <a:bodyPr>
                  <a:prstTxWarp prst="textNoShape">
                    <a:avLst/>
                  </a:prstTxWarp>
                </a:bodyPr>
                <a:lstStyle/>
                <a:p>
                  <a:r>
                    <a:rPr lang="en-US" sz="900" i="1"/>
                    <a:t>h=12</a:t>
                  </a:r>
                </a:p>
              </p:txBody>
            </p:sp>
            <p:sp>
              <p:nvSpPr>
                <p:cNvPr id="41"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2"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3"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900" i="1"/>
                    <a:t>h=18</a:t>
                  </a:r>
                </a:p>
              </p:txBody>
            </p:sp>
            <p:sp>
              <p:nvSpPr>
                <p:cNvPr id="44"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sz="1050"/>
                </a:p>
              </p:txBody>
            </p:sp>
            <p:sp>
              <p:nvSpPr>
                <p:cNvPr id="45"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46"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47"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sz="1050"/>
                </a:p>
              </p:txBody>
            </p:sp>
          </p:grpSp>
          <p:sp>
            <p:nvSpPr>
              <p:cNvPr id="12" name="Text Box 41"/>
              <p:cNvSpPr txBox="1">
                <a:spLocks noChangeArrowheads="1"/>
              </p:cNvSpPr>
              <p:nvPr/>
            </p:nvSpPr>
            <p:spPr bwMode="auto">
              <a:xfrm>
                <a:off x="3553" y="3244"/>
                <a:ext cx="313" cy="277"/>
              </a:xfrm>
              <a:prstGeom prst="rect">
                <a:avLst/>
              </a:prstGeom>
              <a:noFill/>
              <a:ln w="9525">
                <a:noFill/>
                <a:miter lim="800000"/>
                <a:headEnd/>
                <a:tailEnd/>
              </a:ln>
            </p:spPr>
            <p:txBody>
              <a:bodyPr wrap="none">
                <a:prstTxWarp prst="textNoShape">
                  <a:avLst/>
                </a:prstTxWarp>
                <a:spAutoFit/>
              </a:bodyPr>
              <a:lstStyle/>
              <a:p>
                <a:r>
                  <a:rPr lang="en-US" sz="1000"/>
                  <a:t>H</a:t>
                </a:r>
              </a:p>
            </p:txBody>
          </p:sp>
        </p:grpSp>
        <p:sp>
          <p:nvSpPr>
            <p:cNvPr id="9" name="Text Box 42"/>
            <p:cNvSpPr txBox="1">
              <a:spLocks noChangeArrowheads="1"/>
            </p:cNvSpPr>
            <p:nvPr/>
          </p:nvSpPr>
          <p:spPr bwMode="auto">
            <a:xfrm>
              <a:off x="6781800" y="3276600"/>
              <a:ext cx="843677" cy="440477"/>
            </a:xfrm>
            <a:prstGeom prst="rect">
              <a:avLst/>
            </a:prstGeom>
            <a:noFill/>
            <a:ln w="9525">
              <a:noFill/>
              <a:miter lim="800000"/>
              <a:headEnd/>
              <a:tailEnd/>
            </a:ln>
          </p:spPr>
          <p:txBody>
            <a:bodyPr wrap="none">
              <a:prstTxWarp prst="textNoShape">
                <a:avLst/>
              </a:prstTxWarp>
              <a:spAutoFit/>
            </a:bodyPr>
            <a:lstStyle/>
            <a:p>
              <a:r>
                <a:rPr lang="en-US" sz="1000" i="1"/>
                <a:t>h=20</a:t>
              </a:r>
            </a:p>
          </p:txBody>
        </p:sp>
        <p:sp>
          <p:nvSpPr>
            <p:cNvPr id="10" name="Text Box 43"/>
            <p:cNvSpPr txBox="1">
              <a:spLocks noChangeArrowheads="1"/>
            </p:cNvSpPr>
            <p:nvPr/>
          </p:nvSpPr>
          <p:spPr bwMode="auto">
            <a:xfrm>
              <a:off x="4252147" y="4155563"/>
              <a:ext cx="843676" cy="440477"/>
            </a:xfrm>
            <a:prstGeom prst="rect">
              <a:avLst/>
            </a:prstGeom>
            <a:noFill/>
            <a:ln w="9525">
              <a:noFill/>
              <a:miter lim="800000"/>
              <a:headEnd/>
              <a:tailEnd/>
            </a:ln>
          </p:spPr>
          <p:txBody>
            <a:bodyPr wrap="none">
              <a:prstTxWarp prst="textNoShape">
                <a:avLst/>
              </a:prstTxWarp>
              <a:spAutoFit/>
            </a:bodyPr>
            <a:lstStyle/>
            <a:p>
              <a:r>
                <a:rPr lang="en-US" sz="1000" i="1"/>
                <a:t>h=14</a:t>
              </a:r>
            </a:p>
          </p:txBody>
        </p:sp>
      </p:grpSp>
    </p:spTree>
    <p:extLst>
      <p:ext uri="{BB962C8B-B14F-4D97-AF65-F5344CB8AC3E}">
        <p14:creationId xmlns:p14="http://schemas.microsoft.com/office/powerpoint/2010/main" val="3413577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5"/>
          <p:cNvSpPr>
            <a:spLocks noGrp="1"/>
          </p:cNvSpPr>
          <p:nvPr>
            <p:ph type="sldNum" sz="quarter" idx="12"/>
          </p:nvPr>
        </p:nvSpPr>
        <p:spPr>
          <a:noFill/>
        </p:spPr>
        <p:txBody>
          <a:bodyPr/>
          <a:lstStyle/>
          <a:p>
            <a:fld id="{5790A8AC-C9EA-B945-ADD0-D7BF141A2955}" type="slidenum">
              <a:rPr lang="en-US" smtClean="0"/>
              <a:pPr/>
              <a:t>15</a:t>
            </a:fld>
            <a:endParaRPr lang="en-US"/>
          </a:p>
        </p:txBody>
      </p:sp>
      <p:sp>
        <p:nvSpPr>
          <p:cNvPr id="18436" name="Rectangle 2"/>
          <p:cNvSpPr>
            <a:spLocks noGrp="1" noChangeArrowheads="1"/>
          </p:cNvSpPr>
          <p:nvPr>
            <p:ph type="title"/>
          </p:nvPr>
        </p:nvSpPr>
        <p:spPr/>
        <p:txBody>
          <a:bodyPr/>
          <a:lstStyle/>
          <a:p>
            <a:r>
              <a:rPr lang="en-US"/>
              <a:t>Exercise: Search Algorithms</a:t>
            </a:r>
          </a:p>
        </p:txBody>
      </p:sp>
      <p:sp>
        <p:nvSpPr>
          <p:cNvPr id="18437" name="Rectangle 3"/>
          <p:cNvSpPr>
            <a:spLocks noGrp="1" noChangeArrowheads="1"/>
          </p:cNvSpPr>
          <p:nvPr>
            <p:ph type="body" idx="1"/>
          </p:nvPr>
        </p:nvSpPr>
        <p:spPr>
          <a:xfrm>
            <a:off x="457200" y="1295400"/>
            <a:ext cx="7950200" cy="4762500"/>
          </a:xfrm>
        </p:spPr>
        <p:txBody>
          <a:bodyPr/>
          <a:lstStyle/>
          <a:p>
            <a:pPr>
              <a:buFontTx/>
              <a:buNone/>
            </a:pPr>
            <a:r>
              <a:rPr lang="en-US" sz="1800" dirty="0">
                <a:ea typeface="Times New Roman" charset="0"/>
                <a:cs typeface="Times New Roman" charset="0"/>
              </a:rPr>
              <a:t>The following figure shows a portion of a partially expanded search tree. Each arc between nodes is labeled with the cost of the corresponding operator, and the leaves are labeled with the value of the heuristic function, </a:t>
            </a:r>
            <a:r>
              <a:rPr lang="en-US" sz="1800" i="1" dirty="0">
                <a:ea typeface="Times New Roman" charset="0"/>
                <a:cs typeface="Times New Roman" charset="0"/>
              </a:rPr>
              <a:t>h</a:t>
            </a:r>
            <a:r>
              <a:rPr lang="en-US" sz="1800" dirty="0">
                <a:ea typeface="Times New Roman" charset="0"/>
                <a:cs typeface="Times New Roman" charset="0"/>
              </a:rPr>
              <a:t>.</a:t>
            </a:r>
          </a:p>
          <a:p>
            <a:pPr>
              <a:buFontTx/>
              <a:buNone/>
            </a:pPr>
            <a:r>
              <a:rPr lang="en-US" sz="1800" dirty="0">
                <a:ea typeface="Times New Roman" charset="0"/>
                <a:cs typeface="Times New Roman" charset="0"/>
              </a:rPr>
              <a:t>Which node (use the node’s letter) will be </a:t>
            </a:r>
            <a:r>
              <a:rPr lang="en-US" sz="1800" u="sng" dirty="0">
                <a:ea typeface="Times New Roman" charset="0"/>
                <a:cs typeface="Times New Roman" charset="0"/>
              </a:rPr>
              <a:t>expanded</a:t>
            </a:r>
            <a:r>
              <a:rPr lang="en-US" sz="1800" dirty="0">
                <a:ea typeface="Times New Roman" charset="0"/>
                <a:cs typeface="Times New Roman" charset="0"/>
              </a:rPr>
              <a:t> next by each of the following search algorithms?</a:t>
            </a:r>
          </a:p>
          <a:p>
            <a:endParaRPr lang="en-US" sz="1800" dirty="0">
              <a:ea typeface="Times New Roman" charset="0"/>
              <a:cs typeface="Times New Roman" charset="0"/>
            </a:endParaRPr>
          </a:p>
          <a:p>
            <a:pPr lvl="1">
              <a:buFontTx/>
              <a:buNone/>
            </a:pPr>
            <a:r>
              <a:rPr lang="en-US" sz="1600" dirty="0">
                <a:ea typeface="Times New Roman" charset="0"/>
                <a:cs typeface="Times New Roman" charset="0"/>
              </a:rPr>
              <a:t>(a)</a:t>
            </a:r>
            <a:r>
              <a:rPr lang="en-US" sz="1600" dirty="0">
                <a:latin typeface="Times New Roman" charset="0"/>
                <a:ea typeface="Times New Roman" charset="0"/>
                <a:cs typeface="Times New Roman" charset="0"/>
              </a:rPr>
              <a:t> </a:t>
            </a:r>
            <a:r>
              <a:rPr lang="en-US" sz="1600" dirty="0">
                <a:ea typeface="Times New Roman" charset="0"/>
                <a:cs typeface="Times New Roman" charset="0"/>
              </a:rPr>
              <a:t>Depth-first search</a:t>
            </a:r>
          </a:p>
          <a:p>
            <a:pPr lvl="1">
              <a:buFontTx/>
              <a:buNone/>
            </a:pPr>
            <a:r>
              <a:rPr lang="en-US" sz="1600" dirty="0">
                <a:ea typeface="Times New Roman" charset="0"/>
                <a:cs typeface="Times New Roman" charset="0"/>
              </a:rPr>
              <a:t>(b)</a:t>
            </a:r>
            <a:r>
              <a:rPr lang="en-US" sz="1600" dirty="0">
                <a:latin typeface="Times New Roman" charset="0"/>
                <a:ea typeface="Times New Roman" charset="0"/>
                <a:cs typeface="Times New Roman" charset="0"/>
              </a:rPr>
              <a:t> </a:t>
            </a:r>
            <a:r>
              <a:rPr lang="en-US" sz="1600" dirty="0">
                <a:ea typeface="Times New Roman" charset="0"/>
                <a:cs typeface="Times New Roman" charset="0"/>
              </a:rPr>
              <a:t>Breadth-first search</a:t>
            </a:r>
          </a:p>
          <a:p>
            <a:pPr lvl="1">
              <a:buFontTx/>
              <a:buNone/>
            </a:pPr>
            <a:r>
              <a:rPr lang="en-US" sz="1600" dirty="0">
                <a:ea typeface="Times New Roman" charset="0"/>
                <a:cs typeface="Times New Roman" charset="0"/>
              </a:rPr>
              <a:t>(c)</a:t>
            </a:r>
            <a:r>
              <a:rPr lang="en-US" sz="1600" dirty="0">
                <a:latin typeface="Times New Roman" charset="0"/>
                <a:ea typeface="Times New Roman" charset="0"/>
                <a:cs typeface="Times New Roman" charset="0"/>
              </a:rPr>
              <a:t> </a:t>
            </a:r>
            <a:r>
              <a:rPr lang="en-US" sz="1600" dirty="0">
                <a:ea typeface="Times New Roman" charset="0"/>
                <a:cs typeface="Times New Roman" charset="0"/>
              </a:rPr>
              <a:t>Uniform-cost search</a:t>
            </a:r>
          </a:p>
          <a:p>
            <a:pPr lvl="1">
              <a:buFontTx/>
              <a:buNone/>
            </a:pPr>
            <a:r>
              <a:rPr lang="en-US" sz="1600" dirty="0">
                <a:ea typeface="Times New Roman" charset="0"/>
                <a:cs typeface="Times New Roman" charset="0"/>
              </a:rPr>
              <a:t>(d)</a:t>
            </a:r>
            <a:r>
              <a:rPr lang="en-US" sz="1600" dirty="0">
                <a:latin typeface="Times New Roman" charset="0"/>
                <a:ea typeface="Times New Roman" charset="0"/>
                <a:cs typeface="Times New Roman" charset="0"/>
              </a:rPr>
              <a:t> </a:t>
            </a:r>
            <a:r>
              <a:rPr lang="en-US" sz="1600" dirty="0">
                <a:ea typeface="Times New Roman" charset="0"/>
                <a:cs typeface="Times New Roman" charset="0"/>
              </a:rPr>
              <a:t>Greedy search</a:t>
            </a:r>
          </a:p>
          <a:p>
            <a:pPr lvl="1">
              <a:buFontTx/>
              <a:buNone/>
            </a:pPr>
            <a:r>
              <a:rPr lang="en-US" sz="1600" dirty="0">
                <a:ea typeface="Times New Roman" charset="0"/>
                <a:cs typeface="Times New Roman" charset="0"/>
              </a:rPr>
              <a:t>(e) A* search</a:t>
            </a:r>
            <a:r>
              <a:rPr lang="en-US" sz="1800" dirty="0"/>
              <a:t> </a:t>
            </a:r>
          </a:p>
        </p:txBody>
      </p:sp>
      <p:grpSp>
        <p:nvGrpSpPr>
          <p:cNvPr id="2" name="Group 1"/>
          <p:cNvGrpSpPr/>
          <p:nvPr/>
        </p:nvGrpSpPr>
        <p:grpSpPr>
          <a:xfrm>
            <a:off x="2971800" y="3200400"/>
            <a:ext cx="5943600" cy="2928938"/>
            <a:chOff x="2971800" y="3200400"/>
            <a:chExt cx="5943600" cy="2928938"/>
          </a:xfrm>
        </p:grpSpPr>
        <p:grpSp>
          <p:nvGrpSpPr>
            <p:cNvPr id="18438" name="Group 4"/>
            <p:cNvGrpSpPr>
              <a:grpSpLocks/>
            </p:cNvGrpSpPr>
            <p:nvPr/>
          </p:nvGrpSpPr>
          <p:grpSpPr bwMode="auto">
            <a:xfrm>
              <a:off x="2971800" y="3200400"/>
              <a:ext cx="5943600" cy="2928938"/>
              <a:chOff x="1872" y="2016"/>
              <a:chExt cx="3744" cy="1845"/>
            </a:xfrm>
          </p:grpSpPr>
          <p:grpSp>
            <p:nvGrpSpPr>
              <p:cNvPr id="18441" name="Group 5"/>
              <p:cNvGrpSpPr>
                <a:grpSpLocks/>
              </p:cNvGrpSpPr>
              <p:nvPr/>
            </p:nvGrpSpPr>
            <p:grpSpPr bwMode="auto">
              <a:xfrm>
                <a:off x="1872" y="2016"/>
                <a:ext cx="3744" cy="1845"/>
                <a:chOff x="2208" y="2160"/>
                <a:chExt cx="3312" cy="1632"/>
              </a:xfrm>
            </p:grpSpPr>
            <p:sp>
              <p:nvSpPr>
                <p:cNvPr id="18443"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18444"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2000"/>
                    <a:t>D</a:t>
                  </a:r>
                </a:p>
              </p:txBody>
            </p:sp>
            <p:sp>
              <p:nvSpPr>
                <p:cNvPr id="18445" name="Text Box 8"/>
                <p:cNvSpPr txBox="1">
                  <a:spLocks noChangeArrowheads="1"/>
                </p:cNvSpPr>
                <p:nvPr/>
              </p:nvSpPr>
              <p:spPr bwMode="auto">
                <a:xfrm>
                  <a:off x="3007" y="3051"/>
                  <a:ext cx="267"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18446" name="Text Box 9"/>
                <p:cNvSpPr txBox="1">
                  <a:spLocks noChangeArrowheads="1"/>
                </p:cNvSpPr>
                <p:nvPr/>
              </p:nvSpPr>
              <p:spPr bwMode="auto">
                <a:xfrm>
                  <a:off x="3984" y="2160"/>
                  <a:ext cx="267" cy="297"/>
                </a:xfrm>
                <a:prstGeom prst="rect">
                  <a:avLst/>
                </a:prstGeom>
                <a:solidFill>
                  <a:srgbClr val="FFFFFF"/>
                </a:solidFill>
                <a:ln w="9525">
                  <a:noFill/>
                  <a:miter lim="800000"/>
                  <a:headEnd/>
                  <a:tailEnd/>
                </a:ln>
              </p:spPr>
              <p:txBody>
                <a:bodyPr>
                  <a:prstTxWarp prst="textNoShape">
                    <a:avLst/>
                  </a:prstTxWarp>
                </a:bodyPr>
                <a:lstStyle/>
                <a:p>
                  <a:r>
                    <a:rPr lang="en-US" sz="2000"/>
                    <a:t>A</a:t>
                  </a:r>
                </a:p>
              </p:txBody>
            </p:sp>
            <p:sp>
              <p:nvSpPr>
                <p:cNvPr id="18447" name="Text Box 10"/>
                <p:cNvSpPr txBox="1">
                  <a:spLocks noChangeArrowheads="1"/>
                </p:cNvSpPr>
                <p:nvPr/>
              </p:nvSpPr>
              <p:spPr bwMode="auto">
                <a:xfrm>
                  <a:off x="3984" y="2754"/>
                  <a:ext cx="267" cy="297"/>
                </a:xfrm>
                <a:prstGeom prst="rect">
                  <a:avLst/>
                </a:prstGeom>
                <a:solidFill>
                  <a:srgbClr val="FFFFFF"/>
                </a:solidFill>
                <a:ln w="9525">
                  <a:noFill/>
                  <a:miter lim="800000"/>
                  <a:headEnd/>
                  <a:tailEnd/>
                </a:ln>
              </p:spPr>
              <p:txBody>
                <a:bodyPr>
                  <a:prstTxWarp prst="textNoShape">
                    <a:avLst/>
                  </a:prstTxWarp>
                </a:bodyPr>
                <a:lstStyle/>
                <a:p>
                  <a:r>
                    <a:rPr lang="en-US" sz="2000"/>
                    <a:t>C</a:t>
                  </a:r>
                </a:p>
              </p:txBody>
            </p:sp>
            <p:sp>
              <p:nvSpPr>
                <p:cNvPr id="18448"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49"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50"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18451" name="Text Box 14"/>
                <p:cNvSpPr txBox="1">
                  <a:spLocks noChangeArrowheads="1"/>
                </p:cNvSpPr>
                <p:nvPr/>
              </p:nvSpPr>
              <p:spPr bwMode="auto">
                <a:xfrm>
                  <a:off x="2652" y="3063"/>
                  <a:ext cx="266" cy="297"/>
                </a:xfrm>
                <a:prstGeom prst="rect">
                  <a:avLst/>
                </a:prstGeom>
                <a:solidFill>
                  <a:srgbClr val="FFFFFF"/>
                </a:solidFill>
                <a:ln w="9525">
                  <a:noFill/>
                  <a:miter lim="800000"/>
                  <a:headEnd/>
                  <a:tailEnd/>
                </a:ln>
              </p:spPr>
              <p:txBody>
                <a:bodyPr>
                  <a:prstTxWarp prst="textNoShape">
                    <a:avLst/>
                  </a:prstTxWarp>
                </a:bodyPr>
                <a:lstStyle/>
                <a:p>
                  <a:r>
                    <a:rPr lang="en-US" sz="1800" i="1"/>
                    <a:t>4</a:t>
                  </a:r>
                </a:p>
              </p:txBody>
            </p:sp>
            <p:sp>
              <p:nvSpPr>
                <p:cNvPr id="18452"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1800" i="1"/>
                    <a:t>19</a:t>
                  </a:r>
                </a:p>
              </p:txBody>
            </p:sp>
            <p:sp>
              <p:nvSpPr>
                <p:cNvPr id="18453"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1800" i="1"/>
                    <a:t>6</a:t>
                  </a:r>
                </a:p>
              </p:txBody>
            </p:sp>
            <p:sp>
              <p:nvSpPr>
                <p:cNvPr id="18454" name="Text Box 17"/>
                <p:cNvSpPr txBox="1">
                  <a:spLocks noChangeArrowheads="1"/>
                </p:cNvSpPr>
                <p:nvPr/>
              </p:nvSpPr>
              <p:spPr bwMode="auto">
                <a:xfrm>
                  <a:off x="3718" y="2457"/>
                  <a:ext cx="266" cy="297"/>
                </a:xfrm>
                <a:prstGeom prst="rect">
                  <a:avLst/>
                </a:prstGeom>
                <a:solidFill>
                  <a:srgbClr val="FFFFFF"/>
                </a:solidFill>
                <a:ln w="9525">
                  <a:noFill/>
                  <a:miter lim="800000"/>
                  <a:headEnd/>
                  <a:tailEnd/>
                </a:ln>
              </p:spPr>
              <p:txBody>
                <a:bodyPr>
                  <a:prstTxWarp prst="textNoShape">
                    <a:avLst/>
                  </a:prstTxWarp>
                </a:bodyPr>
                <a:lstStyle/>
                <a:p>
                  <a:r>
                    <a:rPr lang="en-US" sz="1800" i="1"/>
                    <a:t>3</a:t>
                  </a:r>
                </a:p>
              </p:txBody>
            </p:sp>
            <p:sp>
              <p:nvSpPr>
                <p:cNvPr id="18455"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1800" i="1"/>
                    <a:t>h=15</a:t>
                  </a:r>
                </a:p>
              </p:txBody>
            </p:sp>
            <p:sp>
              <p:nvSpPr>
                <p:cNvPr id="18456"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2000" dirty="0"/>
                    <a:t>B</a:t>
                  </a:r>
                </a:p>
              </p:txBody>
            </p:sp>
            <p:sp>
              <p:nvSpPr>
                <p:cNvPr id="18457" name="Text Box 20"/>
                <p:cNvSpPr txBox="1">
                  <a:spLocks noChangeArrowheads="1"/>
                </p:cNvSpPr>
                <p:nvPr/>
              </p:nvSpPr>
              <p:spPr bwMode="auto">
                <a:xfrm>
                  <a:off x="2741" y="3249"/>
                  <a:ext cx="266" cy="296"/>
                </a:xfrm>
                <a:prstGeom prst="rect">
                  <a:avLst/>
                </a:prstGeom>
                <a:solidFill>
                  <a:srgbClr val="FFFFFF"/>
                </a:solidFill>
                <a:ln w="9525">
                  <a:noFill/>
                  <a:miter lim="800000"/>
                  <a:headEnd/>
                  <a:tailEnd/>
                </a:ln>
              </p:spPr>
              <p:txBody>
                <a:bodyPr>
                  <a:prstTxWarp prst="textNoShape">
                    <a:avLst/>
                  </a:prstTxWarp>
                </a:bodyPr>
                <a:lstStyle/>
                <a:p>
                  <a:r>
                    <a:rPr lang="en-US" sz="2000"/>
                    <a:t>F</a:t>
                  </a:r>
                </a:p>
              </p:txBody>
            </p:sp>
            <p:sp>
              <p:nvSpPr>
                <p:cNvPr id="18458" name="Text Box 21"/>
                <p:cNvSpPr txBox="1">
                  <a:spLocks noChangeArrowheads="1"/>
                </p:cNvSpPr>
                <p:nvPr/>
              </p:nvSpPr>
              <p:spPr bwMode="auto">
                <a:xfrm>
                  <a:off x="3185" y="3249"/>
                  <a:ext cx="267" cy="296"/>
                </a:xfrm>
                <a:prstGeom prst="rect">
                  <a:avLst/>
                </a:prstGeom>
                <a:solidFill>
                  <a:srgbClr val="FFFFFF"/>
                </a:solidFill>
                <a:ln w="9525">
                  <a:noFill/>
                  <a:miter lim="800000"/>
                  <a:headEnd/>
                  <a:tailEnd/>
                </a:ln>
              </p:spPr>
              <p:txBody>
                <a:bodyPr>
                  <a:prstTxWarp prst="textNoShape">
                    <a:avLst/>
                  </a:prstTxWarp>
                </a:bodyPr>
                <a:lstStyle/>
                <a:p>
                  <a:r>
                    <a:rPr lang="en-US" sz="2000"/>
                    <a:t>G</a:t>
                  </a:r>
                </a:p>
              </p:txBody>
            </p:sp>
            <p:sp>
              <p:nvSpPr>
                <p:cNvPr id="18459" name="Text Box 22"/>
                <p:cNvSpPr txBox="1">
                  <a:spLocks noChangeArrowheads="1"/>
                </p:cNvSpPr>
                <p:nvPr/>
              </p:nvSpPr>
              <p:spPr bwMode="auto">
                <a:xfrm>
                  <a:off x="2208" y="3249"/>
                  <a:ext cx="267" cy="296"/>
                </a:xfrm>
                <a:prstGeom prst="rect">
                  <a:avLst/>
                </a:prstGeom>
                <a:solidFill>
                  <a:srgbClr val="FFFFFF"/>
                </a:solidFill>
                <a:ln w="9525">
                  <a:noFill/>
                  <a:miter lim="800000"/>
                  <a:headEnd/>
                  <a:tailEnd/>
                </a:ln>
              </p:spPr>
              <p:txBody>
                <a:bodyPr>
                  <a:prstTxWarp prst="textNoShape">
                    <a:avLst/>
                  </a:prstTxWarp>
                </a:bodyPr>
                <a:lstStyle/>
                <a:p>
                  <a:r>
                    <a:rPr lang="en-US" sz="2000"/>
                    <a:t>E</a:t>
                  </a:r>
                </a:p>
              </p:txBody>
            </p:sp>
            <p:sp>
              <p:nvSpPr>
                <p:cNvPr id="18460"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61"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62"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63"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64"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65"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66"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67"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68"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69"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70"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71"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1800" i="1"/>
                    <a:t>h=8</a:t>
                  </a:r>
                </a:p>
              </p:txBody>
            </p:sp>
            <p:sp>
              <p:nvSpPr>
                <p:cNvPr id="18472" name="Text Box 35"/>
                <p:cNvSpPr txBox="1">
                  <a:spLocks noChangeArrowheads="1"/>
                </p:cNvSpPr>
                <p:nvPr/>
              </p:nvSpPr>
              <p:spPr bwMode="auto">
                <a:xfrm>
                  <a:off x="2741" y="3495"/>
                  <a:ext cx="444" cy="297"/>
                </a:xfrm>
                <a:prstGeom prst="rect">
                  <a:avLst/>
                </a:prstGeom>
                <a:solidFill>
                  <a:srgbClr val="FFFFFF"/>
                </a:solidFill>
                <a:ln w="9525">
                  <a:noFill/>
                  <a:miter lim="800000"/>
                  <a:headEnd/>
                  <a:tailEnd/>
                </a:ln>
              </p:spPr>
              <p:txBody>
                <a:bodyPr>
                  <a:prstTxWarp prst="textNoShape">
                    <a:avLst/>
                  </a:prstTxWarp>
                </a:bodyPr>
                <a:lstStyle/>
                <a:p>
                  <a:r>
                    <a:rPr lang="en-US" sz="1800" i="1"/>
                    <a:t>h=12</a:t>
                  </a:r>
                </a:p>
              </p:txBody>
            </p:sp>
            <p:sp>
              <p:nvSpPr>
                <p:cNvPr id="18473"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1800" i="1"/>
                    <a:t>h=10</a:t>
                  </a:r>
                </a:p>
              </p:txBody>
            </p:sp>
            <p:sp>
              <p:nvSpPr>
                <p:cNvPr id="18474"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1800" i="1"/>
                    <a:t>h=10</a:t>
                  </a:r>
                </a:p>
              </p:txBody>
            </p:sp>
            <p:sp>
              <p:nvSpPr>
                <p:cNvPr id="18475"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1800" i="1"/>
                    <a:t>h=18</a:t>
                  </a:r>
                </a:p>
              </p:txBody>
            </p:sp>
            <p:sp>
              <p:nvSpPr>
                <p:cNvPr id="18476"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a:p>
              </p:txBody>
            </p:sp>
            <p:sp>
              <p:nvSpPr>
                <p:cNvPr id="18477"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grpSp>
          <p:sp>
            <p:nvSpPr>
              <p:cNvPr id="18442" name="Text Box 41"/>
              <p:cNvSpPr txBox="1">
                <a:spLocks noChangeArrowheads="1"/>
              </p:cNvSpPr>
              <p:nvPr/>
            </p:nvSpPr>
            <p:spPr bwMode="auto">
              <a:xfrm>
                <a:off x="3577" y="3244"/>
                <a:ext cx="232" cy="250"/>
              </a:xfrm>
              <a:prstGeom prst="rect">
                <a:avLst/>
              </a:prstGeom>
              <a:noFill/>
              <a:ln w="9525">
                <a:noFill/>
                <a:miter lim="800000"/>
                <a:headEnd/>
                <a:tailEnd/>
              </a:ln>
            </p:spPr>
            <p:txBody>
              <a:bodyPr wrap="none">
                <a:prstTxWarp prst="textNoShape">
                  <a:avLst/>
                </a:prstTxWarp>
                <a:spAutoFit/>
              </a:bodyPr>
              <a:lstStyle/>
              <a:p>
                <a:r>
                  <a:rPr lang="en-US" sz="2000"/>
                  <a:t>H</a:t>
                </a:r>
              </a:p>
            </p:txBody>
          </p:sp>
        </p:grpSp>
        <p:sp>
          <p:nvSpPr>
            <p:cNvPr id="18439" name="Text Box 42"/>
            <p:cNvSpPr txBox="1">
              <a:spLocks noChangeArrowheads="1"/>
            </p:cNvSpPr>
            <p:nvPr/>
          </p:nvSpPr>
          <p:spPr bwMode="auto">
            <a:xfrm>
              <a:off x="6781800" y="3276600"/>
              <a:ext cx="736600" cy="396875"/>
            </a:xfrm>
            <a:prstGeom prst="rect">
              <a:avLst/>
            </a:prstGeom>
            <a:noFill/>
            <a:ln w="9525">
              <a:noFill/>
              <a:miter lim="800000"/>
              <a:headEnd/>
              <a:tailEnd/>
            </a:ln>
          </p:spPr>
          <p:txBody>
            <a:bodyPr wrap="none">
              <a:prstTxWarp prst="textNoShape">
                <a:avLst/>
              </a:prstTxWarp>
              <a:spAutoFit/>
            </a:bodyPr>
            <a:lstStyle/>
            <a:p>
              <a:r>
                <a:rPr lang="en-US" sz="2000" i="1"/>
                <a:t>h=20</a:t>
              </a:r>
            </a:p>
          </p:txBody>
        </p:sp>
        <p:sp>
          <p:nvSpPr>
            <p:cNvPr id="18440" name="Text Box 43"/>
            <p:cNvSpPr txBox="1">
              <a:spLocks noChangeArrowheads="1"/>
            </p:cNvSpPr>
            <p:nvPr/>
          </p:nvSpPr>
          <p:spPr bwMode="auto">
            <a:xfrm>
              <a:off x="4419600" y="4267200"/>
              <a:ext cx="736600" cy="396875"/>
            </a:xfrm>
            <a:prstGeom prst="rect">
              <a:avLst/>
            </a:prstGeom>
            <a:noFill/>
            <a:ln w="9525">
              <a:noFill/>
              <a:miter lim="800000"/>
              <a:headEnd/>
              <a:tailEnd/>
            </a:ln>
          </p:spPr>
          <p:txBody>
            <a:bodyPr wrap="none">
              <a:prstTxWarp prst="textNoShape">
                <a:avLst/>
              </a:prstTxWarp>
              <a:spAutoFit/>
            </a:bodyPr>
            <a:lstStyle/>
            <a:p>
              <a:r>
                <a:rPr lang="en-US" sz="2000" i="1"/>
                <a:t>h=14</a:t>
              </a:r>
            </a:p>
          </p:txBody>
        </p:sp>
      </p:grpSp>
      <p:sp>
        <p:nvSpPr>
          <p:cNvPr id="46" name="Rectangle 45"/>
          <p:cNvSpPr/>
          <p:nvPr/>
        </p:nvSpPr>
        <p:spPr>
          <a:xfrm>
            <a:off x="745727" y="4212701"/>
            <a:ext cx="2343143" cy="32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0891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p:cNvSpPr>
            <a:spLocks noGrp="1"/>
          </p:cNvSpPr>
          <p:nvPr>
            <p:ph type="sldNum" sz="quarter" idx="12"/>
          </p:nvPr>
        </p:nvSpPr>
        <p:spPr>
          <a:noFill/>
        </p:spPr>
        <p:txBody>
          <a:bodyPr/>
          <a:lstStyle/>
          <a:p>
            <a:fld id="{86B5FCEF-42FB-0349-BC08-32390356A73A}" type="slidenum">
              <a:rPr lang="en-US" smtClean="0"/>
              <a:pPr/>
              <a:t>16</a:t>
            </a:fld>
            <a:endParaRPr lang="en-US"/>
          </a:p>
        </p:txBody>
      </p:sp>
      <p:sp>
        <p:nvSpPr>
          <p:cNvPr id="21508" name="Rectangle 2"/>
          <p:cNvSpPr>
            <a:spLocks noGrp="1" noChangeArrowheads="1"/>
          </p:cNvSpPr>
          <p:nvPr>
            <p:ph type="title"/>
          </p:nvPr>
        </p:nvSpPr>
        <p:spPr/>
        <p:txBody>
          <a:bodyPr/>
          <a:lstStyle/>
          <a:p>
            <a:r>
              <a:rPr lang="en-US"/>
              <a:t>Uniform-Cost </a:t>
            </a:r>
            <a:r>
              <a:rPr lang="en-US" dirty="0"/>
              <a:t>search</a:t>
            </a:r>
          </a:p>
        </p:txBody>
      </p:sp>
      <p:sp>
        <p:nvSpPr>
          <p:cNvPr id="21509" name="Rectangle 3"/>
          <p:cNvSpPr>
            <a:spLocks noGrp="1" noChangeArrowheads="1"/>
          </p:cNvSpPr>
          <p:nvPr>
            <p:ph type="body" idx="1"/>
          </p:nvPr>
        </p:nvSpPr>
        <p:spPr>
          <a:xfrm>
            <a:off x="457200" y="1295400"/>
            <a:ext cx="8178800" cy="5105400"/>
          </a:xfrm>
        </p:spPr>
        <p:txBody>
          <a:bodyPr>
            <a:noAutofit/>
          </a:bodyPr>
          <a:lstStyle/>
          <a:p>
            <a:r>
              <a:rPr lang="en-US" sz="1900" dirty="0"/>
              <a:t>Node queue: initialization </a:t>
            </a:r>
            <a:r>
              <a:rPr lang="en-US" sz="1900" dirty="0">
                <a:solidFill>
                  <a:schemeClr val="bg1"/>
                </a:solidFill>
              </a:rPr>
              <a:t>add successors to queue so that entire queue is sorted by path cost so far; empty queue from top</a:t>
            </a:r>
          </a:p>
          <a:p>
            <a:pPr>
              <a:spcBef>
                <a:spcPts val="1224"/>
              </a:spcBef>
              <a:buFontTx/>
              <a:buNone/>
            </a:pPr>
            <a:r>
              <a:rPr lang="en-US" sz="1900" dirty="0"/>
              <a:t>#	     state		   depth		 path cost	  parent #</a:t>
            </a:r>
          </a:p>
          <a:p>
            <a:pPr>
              <a:buFontTx/>
              <a:buNone/>
            </a:pPr>
            <a:endParaRPr lang="en-US" sz="1900" dirty="0"/>
          </a:p>
          <a:p>
            <a:r>
              <a:rPr lang="en-US" sz="1900" dirty="0"/>
              <a:t>1		A		0		0		--</a:t>
            </a:r>
          </a:p>
          <a:p>
            <a:r>
              <a:rPr lang="en-US" sz="1900" dirty="0">
                <a:solidFill>
                  <a:schemeClr val="bg1"/>
                </a:solidFill>
              </a:rPr>
              <a:t>2		B		1		3		1</a:t>
            </a:r>
          </a:p>
          <a:p>
            <a:r>
              <a:rPr lang="en-US" sz="1900" dirty="0">
                <a:solidFill>
                  <a:schemeClr val="bg1"/>
                </a:solidFill>
              </a:rPr>
              <a:t>3		D		1		5		1</a:t>
            </a:r>
          </a:p>
          <a:p>
            <a:r>
              <a:rPr lang="en-US" sz="1900" dirty="0">
                <a:solidFill>
                  <a:schemeClr val="bg1"/>
                </a:solidFill>
              </a:rPr>
              <a:t>4		C		1		19		1</a:t>
            </a:r>
          </a:p>
        </p:txBody>
      </p:sp>
      <p:sp>
        <p:nvSpPr>
          <p:cNvPr id="21510" name="Line 4"/>
          <p:cNvSpPr>
            <a:spLocks noChangeShapeType="1"/>
          </p:cNvSpPr>
          <p:nvPr/>
        </p:nvSpPr>
        <p:spPr bwMode="auto">
          <a:xfrm>
            <a:off x="533400" y="2523474"/>
            <a:ext cx="7772400" cy="0"/>
          </a:xfrm>
          <a:prstGeom prst="line">
            <a:avLst/>
          </a:prstGeom>
          <a:noFill/>
          <a:ln w="28575">
            <a:solidFill>
              <a:schemeClr val="tx1"/>
            </a:solidFill>
            <a:round/>
            <a:headEnd/>
            <a:tailEnd/>
          </a:ln>
        </p:spPr>
        <p:txBody>
          <a:bodyPr>
            <a:prstTxWarp prst="textNoShape">
              <a:avLst/>
            </a:prstTxWarp>
          </a:bodyPr>
          <a:lstStyle/>
          <a:p>
            <a:endParaRPr lang="en-US"/>
          </a:p>
        </p:txBody>
      </p:sp>
      <p:grpSp>
        <p:nvGrpSpPr>
          <p:cNvPr id="6" name="Group 5"/>
          <p:cNvGrpSpPr/>
          <p:nvPr/>
        </p:nvGrpSpPr>
        <p:grpSpPr>
          <a:xfrm>
            <a:off x="5930283" y="-21736"/>
            <a:ext cx="3066011" cy="1317904"/>
            <a:chOff x="2881314" y="3238500"/>
            <a:chExt cx="6030915" cy="2894013"/>
          </a:xfrm>
        </p:grpSpPr>
        <p:grpSp>
          <p:nvGrpSpPr>
            <p:cNvPr id="7" name="Group 4"/>
            <p:cNvGrpSpPr>
              <a:grpSpLocks/>
            </p:cNvGrpSpPr>
            <p:nvPr/>
          </p:nvGrpSpPr>
          <p:grpSpPr bwMode="auto">
            <a:xfrm>
              <a:off x="2881314" y="3238500"/>
              <a:ext cx="6030915" cy="2894013"/>
              <a:chOff x="1815" y="2040"/>
              <a:chExt cx="3799" cy="1823"/>
            </a:xfrm>
          </p:grpSpPr>
          <p:grpSp>
            <p:nvGrpSpPr>
              <p:cNvPr id="10" name="Group 9"/>
              <p:cNvGrpSpPr>
                <a:grpSpLocks/>
              </p:cNvGrpSpPr>
              <p:nvPr/>
            </p:nvGrpSpPr>
            <p:grpSpPr bwMode="auto">
              <a:xfrm>
                <a:off x="1815" y="2040"/>
                <a:ext cx="3799" cy="1823"/>
                <a:chOff x="2158" y="2180"/>
                <a:chExt cx="3362" cy="1612"/>
              </a:xfrm>
            </p:grpSpPr>
            <p:sp>
              <p:nvSpPr>
                <p:cNvPr id="12"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3"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1000"/>
                    <a:t>D</a:t>
                  </a:r>
                </a:p>
              </p:txBody>
            </p:sp>
            <p:sp>
              <p:nvSpPr>
                <p:cNvPr id="14" name="Text Box 8"/>
                <p:cNvSpPr txBox="1">
                  <a:spLocks noChangeArrowheads="1"/>
                </p:cNvSpPr>
                <p:nvPr/>
              </p:nvSpPr>
              <p:spPr bwMode="auto">
                <a:xfrm>
                  <a:off x="2957" y="3051"/>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5" name="Text Box 9"/>
                <p:cNvSpPr txBox="1">
                  <a:spLocks noChangeArrowheads="1"/>
                </p:cNvSpPr>
                <p:nvPr/>
              </p:nvSpPr>
              <p:spPr bwMode="auto">
                <a:xfrm>
                  <a:off x="3874" y="2180"/>
                  <a:ext cx="267" cy="297"/>
                </a:xfrm>
                <a:prstGeom prst="rect">
                  <a:avLst/>
                </a:prstGeom>
                <a:solidFill>
                  <a:srgbClr val="FFFFFF"/>
                </a:solidFill>
                <a:ln w="9525">
                  <a:noFill/>
                  <a:miter lim="800000"/>
                  <a:headEnd/>
                  <a:tailEnd/>
                </a:ln>
              </p:spPr>
              <p:txBody>
                <a:bodyPr>
                  <a:prstTxWarp prst="textNoShape">
                    <a:avLst/>
                  </a:prstTxWarp>
                </a:bodyPr>
                <a:lstStyle/>
                <a:p>
                  <a:r>
                    <a:rPr lang="en-US" sz="1000"/>
                    <a:t>A</a:t>
                  </a:r>
                </a:p>
              </p:txBody>
            </p:sp>
            <p:sp>
              <p:nvSpPr>
                <p:cNvPr id="16" name="Text Box 10"/>
                <p:cNvSpPr txBox="1">
                  <a:spLocks noChangeArrowheads="1"/>
                </p:cNvSpPr>
                <p:nvPr/>
              </p:nvSpPr>
              <p:spPr bwMode="auto">
                <a:xfrm>
                  <a:off x="3924" y="2754"/>
                  <a:ext cx="267" cy="297"/>
                </a:xfrm>
                <a:prstGeom prst="rect">
                  <a:avLst/>
                </a:prstGeom>
                <a:solidFill>
                  <a:srgbClr val="FFFFFF"/>
                </a:solidFill>
                <a:ln w="9525">
                  <a:noFill/>
                  <a:miter lim="800000"/>
                  <a:headEnd/>
                  <a:tailEnd/>
                </a:ln>
              </p:spPr>
              <p:txBody>
                <a:bodyPr>
                  <a:prstTxWarp prst="textNoShape">
                    <a:avLst/>
                  </a:prstTxWarp>
                </a:bodyPr>
                <a:lstStyle/>
                <a:p>
                  <a:r>
                    <a:rPr lang="en-US" sz="1000"/>
                    <a:t>C</a:t>
                  </a:r>
                </a:p>
              </p:txBody>
            </p:sp>
            <p:sp>
              <p:nvSpPr>
                <p:cNvPr id="17"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18"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900" i="1" dirty="0"/>
                    <a:t>5</a:t>
                  </a:r>
                </a:p>
              </p:txBody>
            </p:sp>
            <p:sp>
              <p:nvSpPr>
                <p:cNvPr id="19" name="Text Box 14"/>
                <p:cNvSpPr txBox="1">
                  <a:spLocks noChangeArrowheads="1"/>
                </p:cNvSpPr>
                <p:nvPr/>
              </p:nvSpPr>
              <p:spPr bwMode="auto">
                <a:xfrm>
                  <a:off x="2518" y="3023"/>
                  <a:ext cx="266" cy="297"/>
                </a:xfrm>
                <a:prstGeom prst="rect">
                  <a:avLst/>
                </a:prstGeom>
                <a:solidFill>
                  <a:srgbClr val="FFFFFF"/>
                </a:solidFill>
                <a:ln w="9525">
                  <a:noFill/>
                  <a:miter lim="800000"/>
                  <a:headEnd/>
                  <a:tailEnd/>
                </a:ln>
              </p:spPr>
              <p:txBody>
                <a:bodyPr>
                  <a:prstTxWarp prst="textNoShape">
                    <a:avLst/>
                  </a:prstTxWarp>
                </a:bodyPr>
                <a:lstStyle/>
                <a:p>
                  <a:r>
                    <a:rPr lang="en-US" sz="900" i="1"/>
                    <a:t>4</a:t>
                  </a:r>
                </a:p>
              </p:txBody>
            </p:sp>
            <p:sp>
              <p:nvSpPr>
                <p:cNvPr id="20"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900" i="1"/>
                    <a:t>19</a:t>
                  </a:r>
                </a:p>
              </p:txBody>
            </p:sp>
            <p:sp>
              <p:nvSpPr>
                <p:cNvPr id="21"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900" i="1"/>
                    <a:t>6</a:t>
                  </a:r>
                </a:p>
              </p:txBody>
            </p:sp>
            <p:sp>
              <p:nvSpPr>
                <p:cNvPr id="22" name="Text Box 17"/>
                <p:cNvSpPr txBox="1">
                  <a:spLocks noChangeArrowheads="1"/>
                </p:cNvSpPr>
                <p:nvPr/>
              </p:nvSpPr>
              <p:spPr bwMode="auto">
                <a:xfrm>
                  <a:off x="3668" y="2424"/>
                  <a:ext cx="266" cy="297"/>
                </a:xfrm>
                <a:prstGeom prst="rect">
                  <a:avLst/>
                </a:prstGeom>
                <a:solidFill>
                  <a:srgbClr val="FFFFFF"/>
                </a:solidFill>
                <a:ln w="9525">
                  <a:noFill/>
                  <a:miter lim="800000"/>
                  <a:headEnd/>
                  <a:tailEnd/>
                </a:ln>
              </p:spPr>
              <p:txBody>
                <a:bodyPr>
                  <a:prstTxWarp prst="textNoShape">
                    <a:avLst/>
                  </a:prstTxWarp>
                </a:bodyPr>
                <a:lstStyle/>
                <a:p>
                  <a:r>
                    <a:rPr lang="en-US" sz="900" i="1"/>
                    <a:t>3</a:t>
                  </a:r>
                </a:p>
              </p:txBody>
            </p:sp>
            <p:sp>
              <p:nvSpPr>
                <p:cNvPr id="23"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900" i="1"/>
                    <a:t>h=15</a:t>
                  </a:r>
                </a:p>
              </p:txBody>
            </p:sp>
            <p:sp>
              <p:nvSpPr>
                <p:cNvPr id="24"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1000" dirty="0"/>
                    <a:t>B</a:t>
                  </a:r>
                </a:p>
              </p:txBody>
            </p:sp>
            <p:sp>
              <p:nvSpPr>
                <p:cNvPr id="25" name="Text Box 20"/>
                <p:cNvSpPr txBox="1">
                  <a:spLocks noChangeArrowheads="1"/>
                </p:cNvSpPr>
                <p:nvPr/>
              </p:nvSpPr>
              <p:spPr bwMode="auto">
                <a:xfrm>
                  <a:off x="2691" y="3249"/>
                  <a:ext cx="266" cy="296"/>
                </a:xfrm>
                <a:prstGeom prst="rect">
                  <a:avLst/>
                </a:prstGeom>
                <a:solidFill>
                  <a:srgbClr val="FFFFFF"/>
                </a:solidFill>
                <a:ln w="9525">
                  <a:noFill/>
                  <a:miter lim="800000"/>
                  <a:headEnd/>
                  <a:tailEnd/>
                </a:ln>
              </p:spPr>
              <p:txBody>
                <a:bodyPr>
                  <a:prstTxWarp prst="textNoShape">
                    <a:avLst/>
                  </a:prstTxWarp>
                </a:bodyPr>
                <a:lstStyle/>
                <a:p>
                  <a:r>
                    <a:rPr lang="en-US" sz="1000"/>
                    <a:t>F</a:t>
                  </a:r>
                </a:p>
              </p:txBody>
            </p:sp>
            <p:sp>
              <p:nvSpPr>
                <p:cNvPr id="26" name="Text Box 21"/>
                <p:cNvSpPr txBox="1">
                  <a:spLocks noChangeArrowheads="1"/>
                </p:cNvSpPr>
                <p:nvPr/>
              </p:nvSpPr>
              <p:spPr bwMode="auto">
                <a:xfrm>
                  <a:off x="3135"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G</a:t>
                  </a:r>
                </a:p>
              </p:txBody>
            </p:sp>
            <p:sp>
              <p:nvSpPr>
                <p:cNvPr id="27" name="Text Box 22"/>
                <p:cNvSpPr txBox="1">
                  <a:spLocks noChangeArrowheads="1"/>
                </p:cNvSpPr>
                <p:nvPr/>
              </p:nvSpPr>
              <p:spPr bwMode="auto">
                <a:xfrm>
                  <a:off x="2158"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E</a:t>
                  </a:r>
                </a:p>
              </p:txBody>
            </p:sp>
            <p:sp>
              <p:nvSpPr>
                <p:cNvPr id="28"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29"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0"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1"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2"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3"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4"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5"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6"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7"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8"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h=8</a:t>
                  </a:r>
                </a:p>
              </p:txBody>
            </p:sp>
            <p:sp>
              <p:nvSpPr>
                <p:cNvPr id="39" name="Text Box 35"/>
                <p:cNvSpPr txBox="1">
                  <a:spLocks noChangeArrowheads="1"/>
                </p:cNvSpPr>
                <p:nvPr/>
              </p:nvSpPr>
              <p:spPr bwMode="auto">
                <a:xfrm>
                  <a:off x="2741" y="3495"/>
                  <a:ext cx="510" cy="297"/>
                </a:xfrm>
                <a:prstGeom prst="rect">
                  <a:avLst/>
                </a:prstGeom>
                <a:solidFill>
                  <a:srgbClr val="FFFFFF"/>
                </a:solidFill>
                <a:ln w="9525">
                  <a:noFill/>
                  <a:miter lim="800000"/>
                  <a:headEnd/>
                  <a:tailEnd/>
                </a:ln>
              </p:spPr>
              <p:txBody>
                <a:bodyPr>
                  <a:prstTxWarp prst="textNoShape">
                    <a:avLst/>
                  </a:prstTxWarp>
                </a:bodyPr>
                <a:lstStyle/>
                <a:p>
                  <a:r>
                    <a:rPr lang="en-US" sz="900" i="1"/>
                    <a:t>h=12</a:t>
                  </a:r>
                </a:p>
              </p:txBody>
            </p:sp>
            <p:sp>
              <p:nvSpPr>
                <p:cNvPr id="40"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1"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2"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900" i="1"/>
                    <a:t>h=18</a:t>
                  </a:r>
                </a:p>
              </p:txBody>
            </p:sp>
            <p:sp>
              <p:nvSpPr>
                <p:cNvPr id="43"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sz="1050"/>
                </a:p>
              </p:txBody>
            </p:sp>
            <p:sp>
              <p:nvSpPr>
                <p:cNvPr id="44"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45"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46"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sz="1050"/>
                </a:p>
              </p:txBody>
            </p:sp>
          </p:grpSp>
          <p:sp>
            <p:nvSpPr>
              <p:cNvPr id="11" name="Text Box 41"/>
              <p:cNvSpPr txBox="1">
                <a:spLocks noChangeArrowheads="1"/>
              </p:cNvSpPr>
              <p:nvPr/>
            </p:nvSpPr>
            <p:spPr bwMode="auto">
              <a:xfrm>
                <a:off x="3553" y="3244"/>
                <a:ext cx="313" cy="277"/>
              </a:xfrm>
              <a:prstGeom prst="rect">
                <a:avLst/>
              </a:prstGeom>
              <a:noFill/>
              <a:ln w="9525">
                <a:noFill/>
                <a:miter lim="800000"/>
                <a:headEnd/>
                <a:tailEnd/>
              </a:ln>
            </p:spPr>
            <p:txBody>
              <a:bodyPr wrap="none">
                <a:prstTxWarp prst="textNoShape">
                  <a:avLst/>
                </a:prstTxWarp>
                <a:spAutoFit/>
              </a:bodyPr>
              <a:lstStyle/>
              <a:p>
                <a:r>
                  <a:rPr lang="en-US" sz="1000"/>
                  <a:t>H</a:t>
                </a:r>
              </a:p>
            </p:txBody>
          </p:sp>
        </p:grpSp>
        <p:sp>
          <p:nvSpPr>
            <p:cNvPr id="8" name="Text Box 42"/>
            <p:cNvSpPr txBox="1">
              <a:spLocks noChangeArrowheads="1"/>
            </p:cNvSpPr>
            <p:nvPr/>
          </p:nvSpPr>
          <p:spPr bwMode="auto">
            <a:xfrm>
              <a:off x="6781800" y="3276600"/>
              <a:ext cx="843677" cy="440477"/>
            </a:xfrm>
            <a:prstGeom prst="rect">
              <a:avLst/>
            </a:prstGeom>
            <a:noFill/>
            <a:ln w="9525">
              <a:noFill/>
              <a:miter lim="800000"/>
              <a:headEnd/>
              <a:tailEnd/>
            </a:ln>
          </p:spPr>
          <p:txBody>
            <a:bodyPr wrap="none">
              <a:prstTxWarp prst="textNoShape">
                <a:avLst/>
              </a:prstTxWarp>
              <a:spAutoFit/>
            </a:bodyPr>
            <a:lstStyle/>
            <a:p>
              <a:r>
                <a:rPr lang="en-US" sz="1000" i="1"/>
                <a:t>h=20</a:t>
              </a:r>
            </a:p>
          </p:txBody>
        </p:sp>
        <p:sp>
          <p:nvSpPr>
            <p:cNvPr id="9" name="Text Box 43"/>
            <p:cNvSpPr txBox="1">
              <a:spLocks noChangeArrowheads="1"/>
            </p:cNvSpPr>
            <p:nvPr/>
          </p:nvSpPr>
          <p:spPr bwMode="auto">
            <a:xfrm>
              <a:off x="4252147" y="4155563"/>
              <a:ext cx="843676" cy="440477"/>
            </a:xfrm>
            <a:prstGeom prst="rect">
              <a:avLst/>
            </a:prstGeom>
            <a:noFill/>
            <a:ln w="9525">
              <a:noFill/>
              <a:miter lim="800000"/>
              <a:headEnd/>
              <a:tailEnd/>
            </a:ln>
          </p:spPr>
          <p:txBody>
            <a:bodyPr wrap="none">
              <a:prstTxWarp prst="textNoShape">
                <a:avLst/>
              </a:prstTxWarp>
              <a:spAutoFit/>
            </a:bodyPr>
            <a:lstStyle/>
            <a:p>
              <a:r>
                <a:rPr lang="en-US" sz="1000" i="1"/>
                <a:t>h=14</a:t>
              </a:r>
            </a:p>
          </p:txBody>
        </p:sp>
      </p:grpSp>
    </p:spTree>
    <p:extLst>
      <p:ext uri="{BB962C8B-B14F-4D97-AF65-F5344CB8AC3E}">
        <p14:creationId xmlns:p14="http://schemas.microsoft.com/office/powerpoint/2010/main" val="4035923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p:cNvSpPr>
            <a:spLocks noGrp="1"/>
          </p:cNvSpPr>
          <p:nvPr>
            <p:ph type="sldNum" sz="quarter" idx="12"/>
          </p:nvPr>
        </p:nvSpPr>
        <p:spPr>
          <a:noFill/>
        </p:spPr>
        <p:txBody>
          <a:bodyPr/>
          <a:lstStyle/>
          <a:p>
            <a:fld id="{86B5FCEF-42FB-0349-BC08-32390356A73A}" type="slidenum">
              <a:rPr lang="en-US" smtClean="0"/>
              <a:pPr/>
              <a:t>17</a:t>
            </a:fld>
            <a:endParaRPr lang="en-US"/>
          </a:p>
        </p:txBody>
      </p:sp>
      <p:sp>
        <p:nvSpPr>
          <p:cNvPr id="21508" name="Rectangle 2"/>
          <p:cNvSpPr>
            <a:spLocks noGrp="1" noChangeArrowheads="1"/>
          </p:cNvSpPr>
          <p:nvPr>
            <p:ph type="title"/>
          </p:nvPr>
        </p:nvSpPr>
        <p:spPr/>
        <p:txBody>
          <a:bodyPr/>
          <a:lstStyle/>
          <a:p>
            <a:r>
              <a:rPr lang="en-US"/>
              <a:t>Uniform-Cost </a:t>
            </a:r>
            <a:r>
              <a:rPr lang="en-US" dirty="0"/>
              <a:t>search</a:t>
            </a:r>
          </a:p>
        </p:txBody>
      </p:sp>
      <p:sp>
        <p:nvSpPr>
          <p:cNvPr id="21509" name="Rectangle 3"/>
          <p:cNvSpPr>
            <a:spLocks noGrp="1" noChangeArrowheads="1"/>
          </p:cNvSpPr>
          <p:nvPr>
            <p:ph type="body" idx="1"/>
          </p:nvPr>
        </p:nvSpPr>
        <p:spPr>
          <a:xfrm>
            <a:off x="457200" y="1295400"/>
            <a:ext cx="8178800" cy="5105400"/>
          </a:xfrm>
        </p:spPr>
        <p:txBody>
          <a:bodyPr>
            <a:noAutofit/>
          </a:bodyPr>
          <a:lstStyle/>
          <a:p>
            <a:r>
              <a:rPr lang="en-US" sz="1900" dirty="0"/>
              <a:t>Node queue: add successors to queue so that entire queue is sorted by path cost so far; empty queue from top</a:t>
            </a:r>
          </a:p>
          <a:p>
            <a:pPr>
              <a:spcBef>
                <a:spcPts val="1224"/>
              </a:spcBef>
              <a:buFontTx/>
              <a:buNone/>
            </a:pPr>
            <a:r>
              <a:rPr lang="en-US" sz="1900" dirty="0"/>
              <a:t>#	     state		   depth		 path cost	  parent #</a:t>
            </a:r>
          </a:p>
          <a:p>
            <a:pPr>
              <a:buFontTx/>
              <a:buNone/>
            </a:pPr>
            <a:endParaRPr lang="en-US" sz="1900" dirty="0"/>
          </a:p>
          <a:p>
            <a:r>
              <a:rPr lang="en-US" sz="1900" dirty="0">
                <a:solidFill>
                  <a:srgbClr val="C0C0C0"/>
                </a:solidFill>
              </a:rPr>
              <a:t>1		A		0		0		--</a:t>
            </a:r>
          </a:p>
          <a:p>
            <a:r>
              <a:rPr lang="en-US" sz="1900" dirty="0"/>
              <a:t>2		B		1		3		1</a:t>
            </a:r>
          </a:p>
          <a:p>
            <a:r>
              <a:rPr lang="en-US" sz="1900" dirty="0"/>
              <a:t>3		D		1		5		1</a:t>
            </a:r>
          </a:p>
          <a:p>
            <a:r>
              <a:rPr lang="en-US" sz="1900" dirty="0"/>
              <a:t>4		C		1		19		1</a:t>
            </a:r>
          </a:p>
        </p:txBody>
      </p:sp>
      <p:sp>
        <p:nvSpPr>
          <p:cNvPr id="21510" name="Line 4"/>
          <p:cNvSpPr>
            <a:spLocks noChangeShapeType="1"/>
          </p:cNvSpPr>
          <p:nvPr/>
        </p:nvSpPr>
        <p:spPr bwMode="auto">
          <a:xfrm>
            <a:off x="533400" y="2523474"/>
            <a:ext cx="7772400" cy="0"/>
          </a:xfrm>
          <a:prstGeom prst="line">
            <a:avLst/>
          </a:prstGeom>
          <a:noFill/>
          <a:ln w="28575">
            <a:solidFill>
              <a:schemeClr val="tx1"/>
            </a:solidFill>
            <a:round/>
            <a:headEnd/>
            <a:tailEnd/>
          </a:ln>
        </p:spPr>
        <p:txBody>
          <a:bodyPr>
            <a:prstTxWarp prst="textNoShape">
              <a:avLst/>
            </a:prstTxWarp>
          </a:bodyPr>
          <a:lstStyle/>
          <a:p>
            <a:endParaRPr lang="en-US"/>
          </a:p>
        </p:txBody>
      </p:sp>
      <p:grpSp>
        <p:nvGrpSpPr>
          <p:cNvPr id="6" name="Group 5"/>
          <p:cNvGrpSpPr/>
          <p:nvPr/>
        </p:nvGrpSpPr>
        <p:grpSpPr>
          <a:xfrm>
            <a:off x="5930283" y="-21736"/>
            <a:ext cx="3066011" cy="1317904"/>
            <a:chOff x="2881314" y="3238500"/>
            <a:chExt cx="6030915" cy="2894013"/>
          </a:xfrm>
        </p:grpSpPr>
        <p:grpSp>
          <p:nvGrpSpPr>
            <p:cNvPr id="7" name="Group 4"/>
            <p:cNvGrpSpPr>
              <a:grpSpLocks/>
            </p:cNvGrpSpPr>
            <p:nvPr/>
          </p:nvGrpSpPr>
          <p:grpSpPr bwMode="auto">
            <a:xfrm>
              <a:off x="2881314" y="3238500"/>
              <a:ext cx="6030915" cy="2894013"/>
              <a:chOff x="1815" y="2040"/>
              <a:chExt cx="3799" cy="1823"/>
            </a:xfrm>
          </p:grpSpPr>
          <p:grpSp>
            <p:nvGrpSpPr>
              <p:cNvPr id="10" name="Group 9"/>
              <p:cNvGrpSpPr>
                <a:grpSpLocks/>
              </p:cNvGrpSpPr>
              <p:nvPr/>
            </p:nvGrpSpPr>
            <p:grpSpPr bwMode="auto">
              <a:xfrm>
                <a:off x="1815" y="2040"/>
                <a:ext cx="3799" cy="1823"/>
                <a:chOff x="2158" y="2180"/>
                <a:chExt cx="3362" cy="1612"/>
              </a:xfrm>
            </p:grpSpPr>
            <p:sp>
              <p:nvSpPr>
                <p:cNvPr id="12"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3"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1000"/>
                    <a:t>D</a:t>
                  </a:r>
                </a:p>
              </p:txBody>
            </p:sp>
            <p:sp>
              <p:nvSpPr>
                <p:cNvPr id="14" name="Text Box 8"/>
                <p:cNvSpPr txBox="1">
                  <a:spLocks noChangeArrowheads="1"/>
                </p:cNvSpPr>
                <p:nvPr/>
              </p:nvSpPr>
              <p:spPr bwMode="auto">
                <a:xfrm>
                  <a:off x="2957" y="3051"/>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5" name="Text Box 9"/>
                <p:cNvSpPr txBox="1">
                  <a:spLocks noChangeArrowheads="1"/>
                </p:cNvSpPr>
                <p:nvPr/>
              </p:nvSpPr>
              <p:spPr bwMode="auto">
                <a:xfrm>
                  <a:off x="3874" y="2180"/>
                  <a:ext cx="267" cy="297"/>
                </a:xfrm>
                <a:prstGeom prst="rect">
                  <a:avLst/>
                </a:prstGeom>
                <a:solidFill>
                  <a:srgbClr val="FFFFFF"/>
                </a:solidFill>
                <a:ln w="9525">
                  <a:noFill/>
                  <a:miter lim="800000"/>
                  <a:headEnd/>
                  <a:tailEnd/>
                </a:ln>
              </p:spPr>
              <p:txBody>
                <a:bodyPr>
                  <a:prstTxWarp prst="textNoShape">
                    <a:avLst/>
                  </a:prstTxWarp>
                </a:bodyPr>
                <a:lstStyle/>
                <a:p>
                  <a:r>
                    <a:rPr lang="en-US" sz="1000"/>
                    <a:t>A</a:t>
                  </a:r>
                </a:p>
              </p:txBody>
            </p:sp>
            <p:sp>
              <p:nvSpPr>
                <p:cNvPr id="16" name="Text Box 10"/>
                <p:cNvSpPr txBox="1">
                  <a:spLocks noChangeArrowheads="1"/>
                </p:cNvSpPr>
                <p:nvPr/>
              </p:nvSpPr>
              <p:spPr bwMode="auto">
                <a:xfrm>
                  <a:off x="3924" y="2754"/>
                  <a:ext cx="267" cy="297"/>
                </a:xfrm>
                <a:prstGeom prst="rect">
                  <a:avLst/>
                </a:prstGeom>
                <a:solidFill>
                  <a:srgbClr val="FFFFFF"/>
                </a:solidFill>
                <a:ln w="9525">
                  <a:noFill/>
                  <a:miter lim="800000"/>
                  <a:headEnd/>
                  <a:tailEnd/>
                </a:ln>
              </p:spPr>
              <p:txBody>
                <a:bodyPr>
                  <a:prstTxWarp prst="textNoShape">
                    <a:avLst/>
                  </a:prstTxWarp>
                </a:bodyPr>
                <a:lstStyle/>
                <a:p>
                  <a:r>
                    <a:rPr lang="en-US" sz="1000"/>
                    <a:t>C</a:t>
                  </a:r>
                </a:p>
              </p:txBody>
            </p:sp>
            <p:sp>
              <p:nvSpPr>
                <p:cNvPr id="17"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18"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900" i="1" dirty="0"/>
                    <a:t>5</a:t>
                  </a:r>
                </a:p>
              </p:txBody>
            </p:sp>
            <p:sp>
              <p:nvSpPr>
                <p:cNvPr id="19" name="Text Box 14"/>
                <p:cNvSpPr txBox="1">
                  <a:spLocks noChangeArrowheads="1"/>
                </p:cNvSpPr>
                <p:nvPr/>
              </p:nvSpPr>
              <p:spPr bwMode="auto">
                <a:xfrm>
                  <a:off x="2518" y="3023"/>
                  <a:ext cx="266" cy="297"/>
                </a:xfrm>
                <a:prstGeom prst="rect">
                  <a:avLst/>
                </a:prstGeom>
                <a:solidFill>
                  <a:srgbClr val="FFFFFF"/>
                </a:solidFill>
                <a:ln w="9525">
                  <a:noFill/>
                  <a:miter lim="800000"/>
                  <a:headEnd/>
                  <a:tailEnd/>
                </a:ln>
              </p:spPr>
              <p:txBody>
                <a:bodyPr>
                  <a:prstTxWarp prst="textNoShape">
                    <a:avLst/>
                  </a:prstTxWarp>
                </a:bodyPr>
                <a:lstStyle/>
                <a:p>
                  <a:r>
                    <a:rPr lang="en-US" sz="900" i="1"/>
                    <a:t>4</a:t>
                  </a:r>
                </a:p>
              </p:txBody>
            </p:sp>
            <p:sp>
              <p:nvSpPr>
                <p:cNvPr id="20"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900" i="1"/>
                    <a:t>19</a:t>
                  </a:r>
                </a:p>
              </p:txBody>
            </p:sp>
            <p:sp>
              <p:nvSpPr>
                <p:cNvPr id="21"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900" i="1"/>
                    <a:t>6</a:t>
                  </a:r>
                </a:p>
              </p:txBody>
            </p:sp>
            <p:sp>
              <p:nvSpPr>
                <p:cNvPr id="22" name="Text Box 17"/>
                <p:cNvSpPr txBox="1">
                  <a:spLocks noChangeArrowheads="1"/>
                </p:cNvSpPr>
                <p:nvPr/>
              </p:nvSpPr>
              <p:spPr bwMode="auto">
                <a:xfrm>
                  <a:off x="3668" y="2424"/>
                  <a:ext cx="266" cy="297"/>
                </a:xfrm>
                <a:prstGeom prst="rect">
                  <a:avLst/>
                </a:prstGeom>
                <a:solidFill>
                  <a:srgbClr val="FFFFFF"/>
                </a:solidFill>
                <a:ln w="9525">
                  <a:noFill/>
                  <a:miter lim="800000"/>
                  <a:headEnd/>
                  <a:tailEnd/>
                </a:ln>
              </p:spPr>
              <p:txBody>
                <a:bodyPr>
                  <a:prstTxWarp prst="textNoShape">
                    <a:avLst/>
                  </a:prstTxWarp>
                </a:bodyPr>
                <a:lstStyle/>
                <a:p>
                  <a:r>
                    <a:rPr lang="en-US" sz="900" i="1"/>
                    <a:t>3</a:t>
                  </a:r>
                </a:p>
              </p:txBody>
            </p:sp>
            <p:sp>
              <p:nvSpPr>
                <p:cNvPr id="23"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900" i="1"/>
                    <a:t>h=15</a:t>
                  </a:r>
                </a:p>
              </p:txBody>
            </p:sp>
            <p:sp>
              <p:nvSpPr>
                <p:cNvPr id="24"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1000" dirty="0"/>
                    <a:t>B</a:t>
                  </a:r>
                </a:p>
              </p:txBody>
            </p:sp>
            <p:sp>
              <p:nvSpPr>
                <p:cNvPr id="25" name="Text Box 20"/>
                <p:cNvSpPr txBox="1">
                  <a:spLocks noChangeArrowheads="1"/>
                </p:cNvSpPr>
                <p:nvPr/>
              </p:nvSpPr>
              <p:spPr bwMode="auto">
                <a:xfrm>
                  <a:off x="2691" y="3249"/>
                  <a:ext cx="266" cy="296"/>
                </a:xfrm>
                <a:prstGeom prst="rect">
                  <a:avLst/>
                </a:prstGeom>
                <a:solidFill>
                  <a:srgbClr val="FFFFFF"/>
                </a:solidFill>
                <a:ln w="9525">
                  <a:noFill/>
                  <a:miter lim="800000"/>
                  <a:headEnd/>
                  <a:tailEnd/>
                </a:ln>
              </p:spPr>
              <p:txBody>
                <a:bodyPr>
                  <a:prstTxWarp prst="textNoShape">
                    <a:avLst/>
                  </a:prstTxWarp>
                </a:bodyPr>
                <a:lstStyle/>
                <a:p>
                  <a:r>
                    <a:rPr lang="en-US" sz="1000"/>
                    <a:t>F</a:t>
                  </a:r>
                </a:p>
              </p:txBody>
            </p:sp>
            <p:sp>
              <p:nvSpPr>
                <p:cNvPr id="26" name="Text Box 21"/>
                <p:cNvSpPr txBox="1">
                  <a:spLocks noChangeArrowheads="1"/>
                </p:cNvSpPr>
                <p:nvPr/>
              </p:nvSpPr>
              <p:spPr bwMode="auto">
                <a:xfrm>
                  <a:off x="3135"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G</a:t>
                  </a:r>
                </a:p>
              </p:txBody>
            </p:sp>
            <p:sp>
              <p:nvSpPr>
                <p:cNvPr id="27" name="Text Box 22"/>
                <p:cNvSpPr txBox="1">
                  <a:spLocks noChangeArrowheads="1"/>
                </p:cNvSpPr>
                <p:nvPr/>
              </p:nvSpPr>
              <p:spPr bwMode="auto">
                <a:xfrm>
                  <a:off x="2158"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E</a:t>
                  </a:r>
                </a:p>
              </p:txBody>
            </p:sp>
            <p:sp>
              <p:nvSpPr>
                <p:cNvPr id="28"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29"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0"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1"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2"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3"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4"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5"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6"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7"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8"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h=8</a:t>
                  </a:r>
                </a:p>
              </p:txBody>
            </p:sp>
            <p:sp>
              <p:nvSpPr>
                <p:cNvPr id="39" name="Text Box 35"/>
                <p:cNvSpPr txBox="1">
                  <a:spLocks noChangeArrowheads="1"/>
                </p:cNvSpPr>
                <p:nvPr/>
              </p:nvSpPr>
              <p:spPr bwMode="auto">
                <a:xfrm>
                  <a:off x="2741" y="3495"/>
                  <a:ext cx="510" cy="297"/>
                </a:xfrm>
                <a:prstGeom prst="rect">
                  <a:avLst/>
                </a:prstGeom>
                <a:solidFill>
                  <a:srgbClr val="FFFFFF"/>
                </a:solidFill>
                <a:ln w="9525">
                  <a:noFill/>
                  <a:miter lim="800000"/>
                  <a:headEnd/>
                  <a:tailEnd/>
                </a:ln>
              </p:spPr>
              <p:txBody>
                <a:bodyPr>
                  <a:prstTxWarp prst="textNoShape">
                    <a:avLst/>
                  </a:prstTxWarp>
                </a:bodyPr>
                <a:lstStyle/>
                <a:p>
                  <a:r>
                    <a:rPr lang="en-US" sz="900" i="1"/>
                    <a:t>h=12</a:t>
                  </a:r>
                </a:p>
              </p:txBody>
            </p:sp>
            <p:sp>
              <p:nvSpPr>
                <p:cNvPr id="40"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1"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2"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900" i="1"/>
                    <a:t>h=18</a:t>
                  </a:r>
                </a:p>
              </p:txBody>
            </p:sp>
            <p:sp>
              <p:nvSpPr>
                <p:cNvPr id="43"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sz="1050"/>
                </a:p>
              </p:txBody>
            </p:sp>
            <p:sp>
              <p:nvSpPr>
                <p:cNvPr id="44"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45"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46"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sz="1050"/>
                </a:p>
              </p:txBody>
            </p:sp>
          </p:grpSp>
          <p:sp>
            <p:nvSpPr>
              <p:cNvPr id="11" name="Text Box 41"/>
              <p:cNvSpPr txBox="1">
                <a:spLocks noChangeArrowheads="1"/>
              </p:cNvSpPr>
              <p:nvPr/>
            </p:nvSpPr>
            <p:spPr bwMode="auto">
              <a:xfrm>
                <a:off x="3553" y="3244"/>
                <a:ext cx="313" cy="277"/>
              </a:xfrm>
              <a:prstGeom prst="rect">
                <a:avLst/>
              </a:prstGeom>
              <a:noFill/>
              <a:ln w="9525">
                <a:noFill/>
                <a:miter lim="800000"/>
                <a:headEnd/>
                <a:tailEnd/>
              </a:ln>
            </p:spPr>
            <p:txBody>
              <a:bodyPr wrap="none">
                <a:prstTxWarp prst="textNoShape">
                  <a:avLst/>
                </a:prstTxWarp>
                <a:spAutoFit/>
              </a:bodyPr>
              <a:lstStyle/>
              <a:p>
                <a:r>
                  <a:rPr lang="en-US" sz="1000"/>
                  <a:t>H</a:t>
                </a:r>
              </a:p>
            </p:txBody>
          </p:sp>
        </p:grpSp>
        <p:sp>
          <p:nvSpPr>
            <p:cNvPr id="8" name="Text Box 42"/>
            <p:cNvSpPr txBox="1">
              <a:spLocks noChangeArrowheads="1"/>
            </p:cNvSpPr>
            <p:nvPr/>
          </p:nvSpPr>
          <p:spPr bwMode="auto">
            <a:xfrm>
              <a:off x="6781800" y="3276600"/>
              <a:ext cx="843677" cy="440477"/>
            </a:xfrm>
            <a:prstGeom prst="rect">
              <a:avLst/>
            </a:prstGeom>
            <a:noFill/>
            <a:ln w="9525">
              <a:noFill/>
              <a:miter lim="800000"/>
              <a:headEnd/>
              <a:tailEnd/>
            </a:ln>
          </p:spPr>
          <p:txBody>
            <a:bodyPr wrap="none">
              <a:prstTxWarp prst="textNoShape">
                <a:avLst/>
              </a:prstTxWarp>
              <a:spAutoFit/>
            </a:bodyPr>
            <a:lstStyle/>
            <a:p>
              <a:r>
                <a:rPr lang="en-US" sz="1000" i="1"/>
                <a:t>h=20</a:t>
              </a:r>
            </a:p>
          </p:txBody>
        </p:sp>
        <p:sp>
          <p:nvSpPr>
            <p:cNvPr id="9" name="Text Box 43"/>
            <p:cNvSpPr txBox="1">
              <a:spLocks noChangeArrowheads="1"/>
            </p:cNvSpPr>
            <p:nvPr/>
          </p:nvSpPr>
          <p:spPr bwMode="auto">
            <a:xfrm>
              <a:off x="4252147" y="4155563"/>
              <a:ext cx="843676" cy="440477"/>
            </a:xfrm>
            <a:prstGeom prst="rect">
              <a:avLst/>
            </a:prstGeom>
            <a:noFill/>
            <a:ln w="9525">
              <a:noFill/>
              <a:miter lim="800000"/>
              <a:headEnd/>
              <a:tailEnd/>
            </a:ln>
          </p:spPr>
          <p:txBody>
            <a:bodyPr wrap="none">
              <a:prstTxWarp prst="textNoShape">
                <a:avLst/>
              </a:prstTxWarp>
              <a:spAutoFit/>
            </a:bodyPr>
            <a:lstStyle/>
            <a:p>
              <a:r>
                <a:rPr lang="en-US" sz="1000" i="1"/>
                <a:t>h=14</a:t>
              </a:r>
            </a:p>
          </p:txBody>
        </p:sp>
      </p:grpSp>
      <p:grpSp>
        <p:nvGrpSpPr>
          <p:cNvPr id="47" name="Group 7"/>
          <p:cNvGrpSpPr>
            <a:grpSpLocks/>
          </p:cNvGrpSpPr>
          <p:nvPr/>
        </p:nvGrpSpPr>
        <p:grpSpPr bwMode="auto">
          <a:xfrm>
            <a:off x="5596462" y="4784724"/>
            <a:ext cx="1108075" cy="625475"/>
            <a:chOff x="2966" y="2784"/>
            <a:chExt cx="698" cy="394"/>
          </a:xfrm>
        </p:grpSpPr>
        <p:sp>
          <p:nvSpPr>
            <p:cNvPr id="48" name="Line 5"/>
            <p:cNvSpPr>
              <a:spLocks noChangeShapeType="1"/>
            </p:cNvSpPr>
            <p:nvPr/>
          </p:nvSpPr>
          <p:spPr bwMode="auto">
            <a:xfrm flipV="1">
              <a:off x="3312" y="2784"/>
              <a:ext cx="0" cy="192"/>
            </a:xfrm>
            <a:prstGeom prst="line">
              <a:avLst/>
            </a:prstGeom>
            <a:noFill/>
            <a:ln w="38100">
              <a:solidFill>
                <a:srgbClr val="FF0000"/>
              </a:solidFill>
              <a:round/>
              <a:headEnd/>
              <a:tailEnd type="triangle" w="med" len="med"/>
            </a:ln>
          </p:spPr>
          <p:txBody>
            <a:bodyPr>
              <a:prstTxWarp prst="textNoShape">
                <a:avLst/>
              </a:prstTxWarp>
            </a:bodyPr>
            <a:lstStyle/>
            <a:p>
              <a:endParaRPr lang="en-US">
                <a:solidFill>
                  <a:srgbClr val="FF0000"/>
                </a:solidFill>
              </a:endParaRPr>
            </a:p>
          </p:txBody>
        </p:sp>
        <p:sp>
          <p:nvSpPr>
            <p:cNvPr id="49" name="Text Box 6"/>
            <p:cNvSpPr txBox="1">
              <a:spLocks noChangeArrowheads="1"/>
            </p:cNvSpPr>
            <p:nvPr/>
          </p:nvSpPr>
          <p:spPr bwMode="auto">
            <a:xfrm>
              <a:off x="2966" y="2928"/>
              <a:ext cx="698" cy="250"/>
            </a:xfrm>
            <a:prstGeom prst="rect">
              <a:avLst/>
            </a:prstGeom>
            <a:noFill/>
            <a:ln w="9525">
              <a:noFill/>
              <a:miter lim="800000"/>
              <a:headEnd/>
              <a:tailEnd/>
            </a:ln>
          </p:spPr>
          <p:txBody>
            <a:bodyPr wrap="none">
              <a:prstTxWarp prst="textNoShape">
                <a:avLst/>
              </a:prstTxWarp>
              <a:spAutoFit/>
            </a:bodyPr>
            <a:lstStyle/>
            <a:p>
              <a:r>
                <a:rPr lang="en-US" sz="2000" dirty="0">
                  <a:solidFill>
                    <a:srgbClr val="FF0000"/>
                  </a:solidFill>
                  <a:latin typeface="Tahoma" charset="0"/>
                </a:rPr>
                <a:t>Sort key</a:t>
              </a:r>
            </a:p>
          </p:txBody>
        </p:sp>
      </p:grpSp>
    </p:spTree>
    <p:extLst>
      <p:ext uri="{BB962C8B-B14F-4D97-AF65-F5344CB8AC3E}">
        <p14:creationId xmlns:p14="http://schemas.microsoft.com/office/powerpoint/2010/main" val="3449214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p:cNvSpPr>
            <a:spLocks noGrp="1"/>
          </p:cNvSpPr>
          <p:nvPr>
            <p:ph type="sldNum" sz="quarter" idx="12"/>
          </p:nvPr>
        </p:nvSpPr>
        <p:spPr>
          <a:noFill/>
        </p:spPr>
        <p:txBody>
          <a:bodyPr/>
          <a:lstStyle/>
          <a:p>
            <a:fld id="{86B5FCEF-42FB-0349-BC08-32390356A73A}" type="slidenum">
              <a:rPr lang="en-US" smtClean="0"/>
              <a:pPr/>
              <a:t>18</a:t>
            </a:fld>
            <a:endParaRPr lang="en-US"/>
          </a:p>
        </p:txBody>
      </p:sp>
      <p:sp>
        <p:nvSpPr>
          <p:cNvPr id="21508" name="Rectangle 2"/>
          <p:cNvSpPr>
            <a:spLocks noGrp="1" noChangeArrowheads="1"/>
          </p:cNvSpPr>
          <p:nvPr>
            <p:ph type="title"/>
          </p:nvPr>
        </p:nvSpPr>
        <p:spPr/>
        <p:txBody>
          <a:bodyPr/>
          <a:lstStyle/>
          <a:p>
            <a:r>
              <a:rPr lang="en-US"/>
              <a:t>Uniform-Cost </a:t>
            </a:r>
            <a:r>
              <a:rPr lang="en-US" dirty="0"/>
              <a:t>search</a:t>
            </a:r>
          </a:p>
        </p:txBody>
      </p:sp>
      <p:sp>
        <p:nvSpPr>
          <p:cNvPr id="21509" name="Rectangle 3"/>
          <p:cNvSpPr>
            <a:spLocks noGrp="1" noChangeArrowheads="1"/>
          </p:cNvSpPr>
          <p:nvPr>
            <p:ph type="body" idx="1"/>
          </p:nvPr>
        </p:nvSpPr>
        <p:spPr>
          <a:xfrm>
            <a:off x="457200" y="1295400"/>
            <a:ext cx="8178800" cy="5105400"/>
          </a:xfrm>
        </p:spPr>
        <p:txBody>
          <a:bodyPr>
            <a:noAutofit/>
          </a:bodyPr>
          <a:lstStyle/>
          <a:p>
            <a:r>
              <a:rPr lang="en-US" sz="1900" dirty="0"/>
              <a:t>Node queue: add successors to queue so that entire queue is sorted by path cost so far; empty queue from top</a:t>
            </a:r>
          </a:p>
          <a:p>
            <a:pPr>
              <a:spcBef>
                <a:spcPts val="1224"/>
              </a:spcBef>
              <a:buFontTx/>
              <a:buNone/>
            </a:pPr>
            <a:r>
              <a:rPr lang="en-US" sz="1900" dirty="0"/>
              <a:t>#	     state		   depth		 path cost	  parent #</a:t>
            </a:r>
          </a:p>
          <a:p>
            <a:pPr>
              <a:buFontTx/>
              <a:buNone/>
            </a:pPr>
            <a:endParaRPr lang="en-US" sz="1900" dirty="0"/>
          </a:p>
          <a:p>
            <a:r>
              <a:rPr lang="en-US" sz="1900" dirty="0">
                <a:solidFill>
                  <a:srgbClr val="C0C0C0"/>
                </a:solidFill>
              </a:rPr>
              <a:t>1		A		0		0		--</a:t>
            </a:r>
          </a:p>
          <a:p>
            <a:r>
              <a:rPr lang="en-US" sz="1900" dirty="0">
                <a:solidFill>
                  <a:srgbClr val="C0C0C0"/>
                </a:solidFill>
              </a:rPr>
              <a:t>2		B		1		3		1</a:t>
            </a:r>
          </a:p>
          <a:p>
            <a:r>
              <a:rPr lang="en-US" sz="1900" dirty="0"/>
              <a:t>3		D		1		5		1</a:t>
            </a:r>
          </a:p>
          <a:p>
            <a:r>
              <a:rPr lang="en-US" sz="1900" dirty="0"/>
              <a:t>5		E		2		7		2</a:t>
            </a:r>
          </a:p>
          <a:p>
            <a:r>
              <a:rPr lang="en-US" sz="1900" dirty="0"/>
              <a:t>6		F		2		8		2</a:t>
            </a:r>
          </a:p>
          <a:p>
            <a:r>
              <a:rPr lang="en-US" sz="1900" dirty="0"/>
              <a:t>7		G		2		8		2</a:t>
            </a:r>
          </a:p>
          <a:p>
            <a:r>
              <a:rPr lang="en-US" sz="1900" dirty="0"/>
              <a:t>8		H		2		9		2</a:t>
            </a:r>
          </a:p>
          <a:p>
            <a:r>
              <a:rPr lang="en-US" sz="1900" dirty="0"/>
              <a:t>4		C		1		19		1</a:t>
            </a:r>
          </a:p>
        </p:txBody>
      </p:sp>
      <p:sp>
        <p:nvSpPr>
          <p:cNvPr id="21510" name="Line 4"/>
          <p:cNvSpPr>
            <a:spLocks noChangeShapeType="1"/>
          </p:cNvSpPr>
          <p:nvPr/>
        </p:nvSpPr>
        <p:spPr bwMode="auto">
          <a:xfrm>
            <a:off x="533400" y="2523474"/>
            <a:ext cx="7772400" cy="0"/>
          </a:xfrm>
          <a:prstGeom prst="line">
            <a:avLst/>
          </a:prstGeom>
          <a:noFill/>
          <a:ln w="28575">
            <a:solidFill>
              <a:schemeClr val="tx1"/>
            </a:solidFill>
            <a:round/>
            <a:headEnd/>
            <a:tailEnd/>
          </a:ln>
        </p:spPr>
        <p:txBody>
          <a:bodyPr>
            <a:prstTxWarp prst="textNoShape">
              <a:avLst/>
            </a:prstTxWarp>
          </a:bodyPr>
          <a:lstStyle/>
          <a:p>
            <a:endParaRPr lang="en-US"/>
          </a:p>
        </p:txBody>
      </p:sp>
      <p:grpSp>
        <p:nvGrpSpPr>
          <p:cNvPr id="7" name="Group 6"/>
          <p:cNvGrpSpPr/>
          <p:nvPr/>
        </p:nvGrpSpPr>
        <p:grpSpPr>
          <a:xfrm>
            <a:off x="5930283" y="-21736"/>
            <a:ext cx="3066011" cy="1317904"/>
            <a:chOff x="2881314" y="3238500"/>
            <a:chExt cx="6030915" cy="2894013"/>
          </a:xfrm>
        </p:grpSpPr>
        <p:grpSp>
          <p:nvGrpSpPr>
            <p:cNvPr id="8" name="Group 4"/>
            <p:cNvGrpSpPr>
              <a:grpSpLocks/>
            </p:cNvGrpSpPr>
            <p:nvPr/>
          </p:nvGrpSpPr>
          <p:grpSpPr bwMode="auto">
            <a:xfrm>
              <a:off x="2881314" y="3238500"/>
              <a:ext cx="6030915" cy="2894013"/>
              <a:chOff x="1815" y="2040"/>
              <a:chExt cx="3799" cy="1823"/>
            </a:xfrm>
          </p:grpSpPr>
          <p:grpSp>
            <p:nvGrpSpPr>
              <p:cNvPr id="11" name="Group 10"/>
              <p:cNvGrpSpPr>
                <a:grpSpLocks/>
              </p:cNvGrpSpPr>
              <p:nvPr/>
            </p:nvGrpSpPr>
            <p:grpSpPr bwMode="auto">
              <a:xfrm>
                <a:off x="1815" y="2040"/>
                <a:ext cx="3799" cy="1823"/>
                <a:chOff x="2158" y="2180"/>
                <a:chExt cx="3362" cy="1612"/>
              </a:xfrm>
            </p:grpSpPr>
            <p:sp>
              <p:nvSpPr>
                <p:cNvPr id="13"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4"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1000"/>
                    <a:t>D</a:t>
                  </a:r>
                </a:p>
              </p:txBody>
            </p:sp>
            <p:sp>
              <p:nvSpPr>
                <p:cNvPr id="15" name="Text Box 8"/>
                <p:cNvSpPr txBox="1">
                  <a:spLocks noChangeArrowheads="1"/>
                </p:cNvSpPr>
                <p:nvPr/>
              </p:nvSpPr>
              <p:spPr bwMode="auto">
                <a:xfrm>
                  <a:off x="2957" y="3051"/>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6" name="Text Box 9"/>
                <p:cNvSpPr txBox="1">
                  <a:spLocks noChangeArrowheads="1"/>
                </p:cNvSpPr>
                <p:nvPr/>
              </p:nvSpPr>
              <p:spPr bwMode="auto">
                <a:xfrm>
                  <a:off x="3874" y="2180"/>
                  <a:ext cx="267" cy="297"/>
                </a:xfrm>
                <a:prstGeom prst="rect">
                  <a:avLst/>
                </a:prstGeom>
                <a:solidFill>
                  <a:srgbClr val="FFFFFF"/>
                </a:solidFill>
                <a:ln w="9525">
                  <a:noFill/>
                  <a:miter lim="800000"/>
                  <a:headEnd/>
                  <a:tailEnd/>
                </a:ln>
              </p:spPr>
              <p:txBody>
                <a:bodyPr>
                  <a:prstTxWarp prst="textNoShape">
                    <a:avLst/>
                  </a:prstTxWarp>
                </a:bodyPr>
                <a:lstStyle/>
                <a:p>
                  <a:r>
                    <a:rPr lang="en-US" sz="1000"/>
                    <a:t>A</a:t>
                  </a:r>
                </a:p>
              </p:txBody>
            </p:sp>
            <p:sp>
              <p:nvSpPr>
                <p:cNvPr id="17" name="Text Box 10"/>
                <p:cNvSpPr txBox="1">
                  <a:spLocks noChangeArrowheads="1"/>
                </p:cNvSpPr>
                <p:nvPr/>
              </p:nvSpPr>
              <p:spPr bwMode="auto">
                <a:xfrm>
                  <a:off x="3924" y="2754"/>
                  <a:ext cx="267" cy="297"/>
                </a:xfrm>
                <a:prstGeom prst="rect">
                  <a:avLst/>
                </a:prstGeom>
                <a:solidFill>
                  <a:srgbClr val="FFFFFF"/>
                </a:solidFill>
                <a:ln w="9525">
                  <a:noFill/>
                  <a:miter lim="800000"/>
                  <a:headEnd/>
                  <a:tailEnd/>
                </a:ln>
              </p:spPr>
              <p:txBody>
                <a:bodyPr>
                  <a:prstTxWarp prst="textNoShape">
                    <a:avLst/>
                  </a:prstTxWarp>
                </a:bodyPr>
                <a:lstStyle/>
                <a:p>
                  <a:r>
                    <a:rPr lang="en-US" sz="1000"/>
                    <a:t>C</a:t>
                  </a:r>
                </a:p>
              </p:txBody>
            </p:sp>
            <p:sp>
              <p:nvSpPr>
                <p:cNvPr id="18"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19"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900" i="1" dirty="0"/>
                    <a:t>5</a:t>
                  </a:r>
                </a:p>
              </p:txBody>
            </p:sp>
            <p:sp>
              <p:nvSpPr>
                <p:cNvPr id="20" name="Text Box 14"/>
                <p:cNvSpPr txBox="1">
                  <a:spLocks noChangeArrowheads="1"/>
                </p:cNvSpPr>
                <p:nvPr/>
              </p:nvSpPr>
              <p:spPr bwMode="auto">
                <a:xfrm>
                  <a:off x="2518" y="3023"/>
                  <a:ext cx="266" cy="297"/>
                </a:xfrm>
                <a:prstGeom prst="rect">
                  <a:avLst/>
                </a:prstGeom>
                <a:solidFill>
                  <a:srgbClr val="FFFFFF"/>
                </a:solidFill>
                <a:ln w="9525">
                  <a:noFill/>
                  <a:miter lim="800000"/>
                  <a:headEnd/>
                  <a:tailEnd/>
                </a:ln>
              </p:spPr>
              <p:txBody>
                <a:bodyPr>
                  <a:prstTxWarp prst="textNoShape">
                    <a:avLst/>
                  </a:prstTxWarp>
                </a:bodyPr>
                <a:lstStyle/>
                <a:p>
                  <a:r>
                    <a:rPr lang="en-US" sz="900" i="1"/>
                    <a:t>4</a:t>
                  </a:r>
                </a:p>
              </p:txBody>
            </p:sp>
            <p:sp>
              <p:nvSpPr>
                <p:cNvPr id="21"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900" i="1"/>
                    <a:t>19</a:t>
                  </a:r>
                </a:p>
              </p:txBody>
            </p:sp>
            <p:sp>
              <p:nvSpPr>
                <p:cNvPr id="22"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900" i="1"/>
                    <a:t>6</a:t>
                  </a:r>
                </a:p>
              </p:txBody>
            </p:sp>
            <p:sp>
              <p:nvSpPr>
                <p:cNvPr id="23" name="Text Box 17"/>
                <p:cNvSpPr txBox="1">
                  <a:spLocks noChangeArrowheads="1"/>
                </p:cNvSpPr>
                <p:nvPr/>
              </p:nvSpPr>
              <p:spPr bwMode="auto">
                <a:xfrm>
                  <a:off x="3668" y="2424"/>
                  <a:ext cx="266" cy="297"/>
                </a:xfrm>
                <a:prstGeom prst="rect">
                  <a:avLst/>
                </a:prstGeom>
                <a:solidFill>
                  <a:srgbClr val="FFFFFF"/>
                </a:solidFill>
                <a:ln w="9525">
                  <a:noFill/>
                  <a:miter lim="800000"/>
                  <a:headEnd/>
                  <a:tailEnd/>
                </a:ln>
              </p:spPr>
              <p:txBody>
                <a:bodyPr>
                  <a:prstTxWarp prst="textNoShape">
                    <a:avLst/>
                  </a:prstTxWarp>
                </a:bodyPr>
                <a:lstStyle/>
                <a:p>
                  <a:r>
                    <a:rPr lang="en-US" sz="900" i="1"/>
                    <a:t>3</a:t>
                  </a:r>
                </a:p>
              </p:txBody>
            </p:sp>
            <p:sp>
              <p:nvSpPr>
                <p:cNvPr id="24"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900" i="1"/>
                    <a:t>h=15</a:t>
                  </a:r>
                </a:p>
              </p:txBody>
            </p:sp>
            <p:sp>
              <p:nvSpPr>
                <p:cNvPr id="25"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1000" dirty="0"/>
                    <a:t>B</a:t>
                  </a:r>
                </a:p>
              </p:txBody>
            </p:sp>
            <p:sp>
              <p:nvSpPr>
                <p:cNvPr id="26" name="Text Box 20"/>
                <p:cNvSpPr txBox="1">
                  <a:spLocks noChangeArrowheads="1"/>
                </p:cNvSpPr>
                <p:nvPr/>
              </p:nvSpPr>
              <p:spPr bwMode="auto">
                <a:xfrm>
                  <a:off x="2691" y="3249"/>
                  <a:ext cx="266" cy="296"/>
                </a:xfrm>
                <a:prstGeom prst="rect">
                  <a:avLst/>
                </a:prstGeom>
                <a:solidFill>
                  <a:srgbClr val="FFFFFF"/>
                </a:solidFill>
                <a:ln w="9525">
                  <a:noFill/>
                  <a:miter lim="800000"/>
                  <a:headEnd/>
                  <a:tailEnd/>
                </a:ln>
              </p:spPr>
              <p:txBody>
                <a:bodyPr>
                  <a:prstTxWarp prst="textNoShape">
                    <a:avLst/>
                  </a:prstTxWarp>
                </a:bodyPr>
                <a:lstStyle/>
                <a:p>
                  <a:r>
                    <a:rPr lang="en-US" sz="1000"/>
                    <a:t>F</a:t>
                  </a:r>
                </a:p>
              </p:txBody>
            </p:sp>
            <p:sp>
              <p:nvSpPr>
                <p:cNvPr id="27" name="Text Box 21"/>
                <p:cNvSpPr txBox="1">
                  <a:spLocks noChangeArrowheads="1"/>
                </p:cNvSpPr>
                <p:nvPr/>
              </p:nvSpPr>
              <p:spPr bwMode="auto">
                <a:xfrm>
                  <a:off x="3135"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G</a:t>
                  </a:r>
                </a:p>
              </p:txBody>
            </p:sp>
            <p:sp>
              <p:nvSpPr>
                <p:cNvPr id="28" name="Text Box 22"/>
                <p:cNvSpPr txBox="1">
                  <a:spLocks noChangeArrowheads="1"/>
                </p:cNvSpPr>
                <p:nvPr/>
              </p:nvSpPr>
              <p:spPr bwMode="auto">
                <a:xfrm>
                  <a:off x="2158"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E</a:t>
                  </a:r>
                </a:p>
              </p:txBody>
            </p:sp>
            <p:sp>
              <p:nvSpPr>
                <p:cNvPr id="29"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0"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1"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2"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3"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4"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5"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6"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7"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8"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9"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h=8</a:t>
                  </a:r>
                </a:p>
              </p:txBody>
            </p:sp>
            <p:sp>
              <p:nvSpPr>
                <p:cNvPr id="40" name="Text Box 35"/>
                <p:cNvSpPr txBox="1">
                  <a:spLocks noChangeArrowheads="1"/>
                </p:cNvSpPr>
                <p:nvPr/>
              </p:nvSpPr>
              <p:spPr bwMode="auto">
                <a:xfrm>
                  <a:off x="2741" y="3495"/>
                  <a:ext cx="510" cy="297"/>
                </a:xfrm>
                <a:prstGeom prst="rect">
                  <a:avLst/>
                </a:prstGeom>
                <a:solidFill>
                  <a:srgbClr val="FFFFFF"/>
                </a:solidFill>
                <a:ln w="9525">
                  <a:noFill/>
                  <a:miter lim="800000"/>
                  <a:headEnd/>
                  <a:tailEnd/>
                </a:ln>
              </p:spPr>
              <p:txBody>
                <a:bodyPr>
                  <a:prstTxWarp prst="textNoShape">
                    <a:avLst/>
                  </a:prstTxWarp>
                </a:bodyPr>
                <a:lstStyle/>
                <a:p>
                  <a:r>
                    <a:rPr lang="en-US" sz="900" i="1"/>
                    <a:t>h=12</a:t>
                  </a:r>
                </a:p>
              </p:txBody>
            </p:sp>
            <p:sp>
              <p:nvSpPr>
                <p:cNvPr id="41"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2"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3"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900" i="1"/>
                    <a:t>h=18</a:t>
                  </a:r>
                </a:p>
              </p:txBody>
            </p:sp>
            <p:sp>
              <p:nvSpPr>
                <p:cNvPr id="44"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sz="1050"/>
                </a:p>
              </p:txBody>
            </p:sp>
            <p:sp>
              <p:nvSpPr>
                <p:cNvPr id="45"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46"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47"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sz="1050"/>
                </a:p>
              </p:txBody>
            </p:sp>
          </p:grpSp>
          <p:sp>
            <p:nvSpPr>
              <p:cNvPr id="12" name="Text Box 41"/>
              <p:cNvSpPr txBox="1">
                <a:spLocks noChangeArrowheads="1"/>
              </p:cNvSpPr>
              <p:nvPr/>
            </p:nvSpPr>
            <p:spPr bwMode="auto">
              <a:xfrm>
                <a:off x="3553" y="3244"/>
                <a:ext cx="313" cy="277"/>
              </a:xfrm>
              <a:prstGeom prst="rect">
                <a:avLst/>
              </a:prstGeom>
              <a:noFill/>
              <a:ln w="9525">
                <a:noFill/>
                <a:miter lim="800000"/>
                <a:headEnd/>
                <a:tailEnd/>
              </a:ln>
            </p:spPr>
            <p:txBody>
              <a:bodyPr wrap="none">
                <a:prstTxWarp prst="textNoShape">
                  <a:avLst/>
                </a:prstTxWarp>
                <a:spAutoFit/>
              </a:bodyPr>
              <a:lstStyle/>
              <a:p>
                <a:r>
                  <a:rPr lang="en-US" sz="1000"/>
                  <a:t>H</a:t>
                </a:r>
              </a:p>
            </p:txBody>
          </p:sp>
        </p:grpSp>
        <p:sp>
          <p:nvSpPr>
            <p:cNvPr id="9" name="Text Box 42"/>
            <p:cNvSpPr txBox="1">
              <a:spLocks noChangeArrowheads="1"/>
            </p:cNvSpPr>
            <p:nvPr/>
          </p:nvSpPr>
          <p:spPr bwMode="auto">
            <a:xfrm>
              <a:off x="6781800" y="3276600"/>
              <a:ext cx="843677" cy="440477"/>
            </a:xfrm>
            <a:prstGeom prst="rect">
              <a:avLst/>
            </a:prstGeom>
            <a:noFill/>
            <a:ln w="9525">
              <a:noFill/>
              <a:miter lim="800000"/>
              <a:headEnd/>
              <a:tailEnd/>
            </a:ln>
          </p:spPr>
          <p:txBody>
            <a:bodyPr wrap="none">
              <a:prstTxWarp prst="textNoShape">
                <a:avLst/>
              </a:prstTxWarp>
              <a:spAutoFit/>
            </a:bodyPr>
            <a:lstStyle/>
            <a:p>
              <a:r>
                <a:rPr lang="en-US" sz="1000" i="1"/>
                <a:t>h=20</a:t>
              </a:r>
            </a:p>
          </p:txBody>
        </p:sp>
        <p:sp>
          <p:nvSpPr>
            <p:cNvPr id="10" name="Text Box 43"/>
            <p:cNvSpPr txBox="1">
              <a:spLocks noChangeArrowheads="1"/>
            </p:cNvSpPr>
            <p:nvPr/>
          </p:nvSpPr>
          <p:spPr bwMode="auto">
            <a:xfrm>
              <a:off x="4252147" y="4155563"/>
              <a:ext cx="843676" cy="440477"/>
            </a:xfrm>
            <a:prstGeom prst="rect">
              <a:avLst/>
            </a:prstGeom>
            <a:noFill/>
            <a:ln w="9525">
              <a:noFill/>
              <a:miter lim="800000"/>
              <a:headEnd/>
              <a:tailEnd/>
            </a:ln>
          </p:spPr>
          <p:txBody>
            <a:bodyPr wrap="none">
              <a:prstTxWarp prst="textNoShape">
                <a:avLst/>
              </a:prstTxWarp>
              <a:spAutoFit/>
            </a:bodyPr>
            <a:lstStyle/>
            <a:p>
              <a:r>
                <a:rPr lang="en-US" sz="1000" i="1"/>
                <a:t>h=14</a:t>
              </a:r>
            </a:p>
          </p:txBody>
        </p:sp>
      </p:grpSp>
    </p:spTree>
    <p:extLst>
      <p:ext uri="{BB962C8B-B14F-4D97-AF65-F5344CB8AC3E}">
        <p14:creationId xmlns:p14="http://schemas.microsoft.com/office/powerpoint/2010/main" val="3532746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390524" y="3778929"/>
            <a:ext cx="7915275" cy="381000"/>
          </a:xfrm>
          <a:prstGeom prst="rect">
            <a:avLst/>
          </a:prstGeom>
          <a:solidFill>
            <a:srgbClr val="FFC000"/>
          </a:solidFill>
          <a:ln w="9525">
            <a:solidFill>
              <a:schemeClr val="tx1"/>
            </a:solidFill>
            <a:miter lim="800000"/>
            <a:headEnd/>
            <a:tailEnd/>
          </a:ln>
        </p:spPr>
        <p:txBody>
          <a:bodyPr wrap="none" anchor="ctr">
            <a:prstTxWarp prst="textNoShape">
              <a:avLst/>
            </a:prstTxWarp>
          </a:bodyPr>
          <a:lstStyle/>
          <a:p>
            <a:endParaRPr lang="en-US"/>
          </a:p>
        </p:txBody>
      </p:sp>
      <p:sp>
        <p:nvSpPr>
          <p:cNvPr id="21507" name="Slide Number Placeholder 5"/>
          <p:cNvSpPr>
            <a:spLocks noGrp="1"/>
          </p:cNvSpPr>
          <p:nvPr>
            <p:ph type="sldNum" sz="quarter" idx="12"/>
          </p:nvPr>
        </p:nvSpPr>
        <p:spPr>
          <a:noFill/>
        </p:spPr>
        <p:txBody>
          <a:bodyPr/>
          <a:lstStyle/>
          <a:p>
            <a:fld id="{86B5FCEF-42FB-0349-BC08-32390356A73A}" type="slidenum">
              <a:rPr lang="en-US" smtClean="0"/>
              <a:pPr/>
              <a:t>19</a:t>
            </a:fld>
            <a:endParaRPr lang="en-US"/>
          </a:p>
        </p:txBody>
      </p:sp>
      <p:sp>
        <p:nvSpPr>
          <p:cNvPr id="21508" name="Rectangle 2"/>
          <p:cNvSpPr>
            <a:spLocks noGrp="1" noChangeArrowheads="1"/>
          </p:cNvSpPr>
          <p:nvPr>
            <p:ph type="title"/>
          </p:nvPr>
        </p:nvSpPr>
        <p:spPr/>
        <p:txBody>
          <a:bodyPr/>
          <a:lstStyle/>
          <a:p>
            <a:r>
              <a:rPr lang="en-US" dirty="0"/>
              <a:t>Uniform-Cost search</a:t>
            </a:r>
          </a:p>
        </p:txBody>
      </p:sp>
      <p:sp>
        <p:nvSpPr>
          <p:cNvPr id="21509" name="Rectangle 3"/>
          <p:cNvSpPr>
            <a:spLocks noGrp="1" noChangeArrowheads="1"/>
          </p:cNvSpPr>
          <p:nvPr>
            <p:ph type="body" idx="1"/>
          </p:nvPr>
        </p:nvSpPr>
        <p:spPr>
          <a:xfrm>
            <a:off x="457200" y="1295400"/>
            <a:ext cx="8178800" cy="5105400"/>
          </a:xfrm>
        </p:spPr>
        <p:txBody>
          <a:bodyPr>
            <a:noAutofit/>
          </a:bodyPr>
          <a:lstStyle/>
          <a:p>
            <a:r>
              <a:rPr lang="en-US" sz="1900" dirty="0"/>
              <a:t>Node queue: add successors to queue so that entire queue is sorted by path cost so far; empty queue from top</a:t>
            </a:r>
          </a:p>
          <a:p>
            <a:pPr>
              <a:spcBef>
                <a:spcPts val="1224"/>
              </a:spcBef>
              <a:buFontTx/>
              <a:buNone/>
            </a:pPr>
            <a:r>
              <a:rPr lang="en-US" sz="1900" dirty="0"/>
              <a:t>#	     state		   depth		 path cost	  parent #</a:t>
            </a:r>
          </a:p>
          <a:p>
            <a:pPr>
              <a:buFontTx/>
              <a:buNone/>
            </a:pPr>
            <a:endParaRPr lang="en-US" sz="1900" dirty="0"/>
          </a:p>
          <a:p>
            <a:r>
              <a:rPr lang="en-US" sz="1900" dirty="0">
                <a:solidFill>
                  <a:srgbClr val="C0C0C0"/>
                </a:solidFill>
              </a:rPr>
              <a:t>1		A		0		0		--</a:t>
            </a:r>
          </a:p>
          <a:p>
            <a:r>
              <a:rPr lang="en-US" sz="1900" dirty="0">
                <a:solidFill>
                  <a:srgbClr val="C0C0C0"/>
                </a:solidFill>
              </a:rPr>
              <a:t>2		B		1		3		1</a:t>
            </a:r>
          </a:p>
          <a:p>
            <a:r>
              <a:rPr lang="en-US" sz="1900" dirty="0"/>
              <a:t>3		D		1		5		1</a:t>
            </a:r>
          </a:p>
          <a:p>
            <a:r>
              <a:rPr lang="en-US" sz="1900" dirty="0"/>
              <a:t>5		E		2		7		2</a:t>
            </a:r>
          </a:p>
          <a:p>
            <a:r>
              <a:rPr lang="en-US" sz="1900" dirty="0"/>
              <a:t>6		F		2		8		2</a:t>
            </a:r>
          </a:p>
          <a:p>
            <a:r>
              <a:rPr lang="en-US" sz="1900" dirty="0"/>
              <a:t>7		G		2		8		2</a:t>
            </a:r>
          </a:p>
          <a:p>
            <a:r>
              <a:rPr lang="en-US" sz="1900" dirty="0"/>
              <a:t>8		H		2		9		2</a:t>
            </a:r>
          </a:p>
          <a:p>
            <a:r>
              <a:rPr lang="en-US" sz="1900" dirty="0"/>
              <a:t>4		C		1		19		1</a:t>
            </a:r>
          </a:p>
        </p:txBody>
      </p:sp>
      <p:sp>
        <p:nvSpPr>
          <p:cNvPr id="21510" name="Line 4"/>
          <p:cNvSpPr>
            <a:spLocks noChangeShapeType="1"/>
          </p:cNvSpPr>
          <p:nvPr/>
        </p:nvSpPr>
        <p:spPr bwMode="auto">
          <a:xfrm>
            <a:off x="533400" y="2523474"/>
            <a:ext cx="7772400" cy="0"/>
          </a:xfrm>
          <a:prstGeom prst="line">
            <a:avLst/>
          </a:prstGeom>
          <a:noFill/>
          <a:ln w="28575">
            <a:solidFill>
              <a:schemeClr val="tx1"/>
            </a:solidFill>
            <a:round/>
            <a:headEnd/>
            <a:tailEnd/>
          </a:ln>
        </p:spPr>
        <p:txBody>
          <a:bodyPr>
            <a:prstTxWarp prst="textNoShape">
              <a:avLst/>
            </a:prstTxWarp>
          </a:bodyPr>
          <a:lstStyle/>
          <a:p>
            <a:endParaRPr lang="en-US"/>
          </a:p>
        </p:txBody>
      </p:sp>
      <p:grpSp>
        <p:nvGrpSpPr>
          <p:cNvPr id="7" name="Group 6"/>
          <p:cNvGrpSpPr/>
          <p:nvPr/>
        </p:nvGrpSpPr>
        <p:grpSpPr>
          <a:xfrm>
            <a:off x="5930283" y="-21736"/>
            <a:ext cx="3066011" cy="1317904"/>
            <a:chOff x="2881314" y="3238500"/>
            <a:chExt cx="6030915" cy="2894013"/>
          </a:xfrm>
        </p:grpSpPr>
        <p:grpSp>
          <p:nvGrpSpPr>
            <p:cNvPr id="8" name="Group 4"/>
            <p:cNvGrpSpPr>
              <a:grpSpLocks/>
            </p:cNvGrpSpPr>
            <p:nvPr/>
          </p:nvGrpSpPr>
          <p:grpSpPr bwMode="auto">
            <a:xfrm>
              <a:off x="2881314" y="3238500"/>
              <a:ext cx="6030915" cy="2894013"/>
              <a:chOff x="1815" y="2040"/>
              <a:chExt cx="3799" cy="1823"/>
            </a:xfrm>
          </p:grpSpPr>
          <p:grpSp>
            <p:nvGrpSpPr>
              <p:cNvPr id="11" name="Group 10"/>
              <p:cNvGrpSpPr>
                <a:grpSpLocks/>
              </p:cNvGrpSpPr>
              <p:nvPr/>
            </p:nvGrpSpPr>
            <p:grpSpPr bwMode="auto">
              <a:xfrm>
                <a:off x="1815" y="2040"/>
                <a:ext cx="3799" cy="1823"/>
                <a:chOff x="2158" y="2180"/>
                <a:chExt cx="3362" cy="1612"/>
              </a:xfrm>
            </p:grpSpPr>
            <p:sp>
              <p:nvSpPr>
                <p:cNvPr id="13"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4"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1000"/>
                    <a:t>D</a:t>
                  </a:r>
                </a:p>
              </p:txBody>
            </p:sp>
            <p:sp>
              <p:nvSpPr>
                <p:cNvPr id="15" name="Text Box 8"/>
                <p:cNvSpPr txBox="1">
                  <a:spLocks noChangeArrowheads="1"/>
                </p:cNvSpPr>
                <p:nvPr/>
              </p:nvSpPr>
              <p:spPr bwMode="auto">
                <a:xfrm>
                  <a:off x="2957" y="3051"/>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6" name="Text Box 9"/>
                <p:cNvSpPr txBox="1">
                  <a:spLocks noChangeArrowheads="1"/>
                </p:cNvSpPr>
                <p:nvPr/>
              </p:nvSpPr>
              <p:spPr bwMode="auto">
                <a:xfrm>
                  <a:off x="3874" y="2180"/>
                  <a:ext cx="267" cy="297"/>
                </a:xfrm>
                <a:prstGeom prst="rect">
                  <a:avLst/>
                </a:prstGeom>
                <a:solidFill>
                  <a:srgbClr val="FFFFFF"/>
                </a:solidFill>
                <a:ln w="9525">
                  <a:noFill/>
                  <a:miter lim="800000"/>
                  <a:headEnd/>
                  <a:tailEnd/>
                </a:ln>
              </p:spPr>
              <p:txBody>
                <a:bodyPr>
                  <a:prstTxWarp prst="textNoShape">
                    <a:avLst/>
                  </a:prstTxWarp>
                </a:bodyPr>
                <a:lstStyle/>
                <a:p>
                  <a:r>
                    <a:rPr lang="en-US" sz="1000"/>
                    <a:t>A</a:t>
                  </a:r>
                </a:p>
              </p:txBody>
            </p:sp>
            <p:sp>
              <p:nvSpPr>
                <p:cNvPr id="17" name="Text Box 10"/>
                <p:cNvSpPr txBox="1">
                  <a:spLocks noChangeArrowheads="1"/>
                </p:cNvSpPr>
                <p:nvPr/>
              </p:nvSpPr>
              <p:spPr bwMode="auto">
                <a:xfrm>
                  <a:off x="3924" y="2754"/>
                  <a:ext cx="267" cy="297"/>
                </a:xfrm>
                <a:prstGeom prst="rect">
                  <a:avLst/>
                </a:prstGeom>
                <a:solidFill>
                  <a:srgbClr val="FFFFFF"/>
                </a:solidFill>
                <a:ln w="9525">
                  <a:noFill/>
                  <a:miter lim="800000"/>
                  <a:headEnd/>
                  <a:tailEnd/>
                </a:ln>
              </p:spPr>
              <p:txBody>
                <a:bodyPr>
                  <a:prstTxWarp prst="textNoShape">
                    <a:avLst/>
                  </a:prstTxWarp>
                </a:bodyPr>
                <a:lstStyle/>
                <a:p>
                  <a:r>
                    <a:rPr lang="en-US" sz="1000"/>
                    <a:t>C</a:t>
                  </a:r>
                </a:p>
              </p:txBody>
            </p:sp>
            <p:sp>
              <p:nvSpPr>
                <p:cNvPr id="18"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19"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900" i="1" dirty="0"/>
                    <a:t>5</a:t>
                  </a:r>
                </a:p>
              </p:txBody>
            </p:sp>
            <p:sp>
              <p:nvSpPr>
                <p:cNvPr id="20" name="Text Box 14"/>
                <p:cNvSpPr txBox="1">
                  <a:spLocks noChangeArrowheads="1"/>
                </p:cNvSpPr>
                <p:nvPr/>
              </p:nvSpPr>
              <p:spPr bwMode="auto">
                <a:xfrm>
                  <a:off x="2518" y="3023"/>
                  <a:ext cx="266" cy="297"/>
                </a:xfrm>
                <a:prstGeom prst="rect">
                  <a:avLst/>
                </a:prstGeom>
                <a:solidFill>
                  <a:srgbClr val="FFFFFF"/>
                </a:solidFill>
                <a:ln w="9525">
                  <a:noFill/>
                  <a:miter lim="800000"/>
                  <a:headEnd/>
                  <a:tailEnd/>
                </a:ln>
              </p:spPr>
              <p:txBody>
                <a:bodyPr>
                  <a:prstTxWarp prst="textNoShape">
                    <a:avLst/>
                  </a:prstTxWarp>
                </a:bodyPr>
                <a:lstStyle/>
                <a:p>
                  <a:r>
                    <a:rPr lang="en-US" sz="900" i="1"/>
                    <a:t>4</a:t>
                  </a:r>
                </a:p>
              </p:txBody>
            </p:sp>
            <p:sp>
              <p:nvSpPr>
                <p:cNvPr id="21"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900" i="1"/>
                    <a:t>19</a:t>
                  </a:r>
                </a:p>
              </p:txBody>
            </p:sp>
            <p:sp>
              <p:nvSpPr>
                <p:cNvPr id="22"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900" i="1"/>
                    <a:t>6</a:t>
                  </a:r>
                </a:p>
              </p:txBody>
            </p:sp>
            <p:sp>
              <p:nvSpPr>
                <p:cNvPr id="23" name="Text Box 17"/>
                <p:cNvSpPr txBox="1">
                  <a:spLocks noChangeArrowheads="1"/>
                </p:cNvSpPr>
                <p:nvPr/>
              </p:nvSpPr>
              <p:spPr bwMode="auto">
                <a:xfrm>
                  <a:off x="3668" y="2424"/>
                  <a:ext cx="266" cy="297"/>
                </a:xfrm>
                <a:prstGeom prst="rect">
                  <a:avLst/>
                </a:prstGeom>
                <a:solidFill>
                  <a:srgbClr val="FFFFFF"/>
                </a:solidFill>
                <a:ln w="9525">
                  <a:noFill/>
                  <a:miter lim="800000"/>
                  <a:headEnd/>
                  <a:tailEnd/>
                </a:ln>
              </p:spPr>
              <p:txBody>
                <a:bodyPr>
                  <a:prstTxWarp prst="textNoShape">
                    <a:avLst/>
                  </a:prstTxWarp>
                </a:bodyPr>
                <a:lstStyle/>
                <a:p>
                  <a:r>
                    <a:rPr lang="en-US" sz="900" i="1"/>
                    <a:t>3</a:t>
                  </a:r>
                </a:p>
              </p:txBody>
            </p:sp>
            <p:sp>
              <p:nvSpPr>
                <p:cNvPr id="24"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900" i="1"/>
                    <a:t>h=15</a:t>
                  </a:r>
                </a:p>
              </p:txBody>
            </p:sp>
            <p:sp>
              <p:nvSpPr>
                <p:cNvPr id="25"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1000" dirty="0"/>
                    <a:t>B</a:t>
                  </a:r>
                </a:p>
              </p:txBody>
            </p:sp>
            <p:sp>
              <p:nvSpPr>
                <p:cNvPr id="26" name="Text Box 20"/>
                <p:cNvSpPr txBox="1">
                  <a:spLocks noChangeArrowheads="1"/>
                </p:cNvSpPr>
                <p:nvPr/>
              </p:nvSpPr>
              <p:spPr bwMode="auto">
                <a:xfrm>
                  <a:off x="2691" y="3249"/>
                  <a:ext cx="266" cy="296"/>
                </a:xfrm>
                <a:prstGeom prst="rect">
                  <a:avLst/>
                </a:prstGeom>
                <a:solidFill>
                  <a:srgbClr val="FFFFFF"/>
                </a:solidFill>
                <a:ln w="9525">
                  <a:noFill/>
                  <a:miter lim="800000"/>
                  <a:headEnd/>
                  <a:tailEnd/>
                </a:ln>
              </p:spPr>
              <p:txBody>
                <a:bodyPr>
                  <a:prstTxWarp prst="textNoShape">
                    <a:avLst/>
                  </a:prstTxWarp>
                </a:bodyPr>
                <a:lstStyle/>
                <a:p>
                  <a:r>
                    <a:rPr lang="en-US" sz="1000"/>
                    <a:t>F</a:t>
                  </a:r>
                </a:p>
              </p:txBody>
            </p:sp>
            <p:sp>
              <p:nvSpPr>
                <p:cNvPr id="27" name="Text Box 21"/>
                <p:cNvSpPr txBox="1">
                  <a:spLocks noChangeArrowheads="1"/>
                </p:cNvSpPr>
                <p:nvPr/>
              </p:nvSpPr>
              <p:spPr bwMode="auto">
                <a:xfrm>
                  <a:off x="3135"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G</a:t>
                  </a:r>
                </a:p>
              </p:txBody>
            </p:sp>
            <p:sp>
              <p:nvSpPr>
                <p:cNvPr id="28" name="Text Box 22"/>
                <p:cNvSpPr txBox="1">
                  <a:spLocks noChangeArrowheads="1"/>
                </p:cNvSpPr>
                <p:nvPr/>
              </p:nvSpPr>
              <p:spPr bwMode="auto">
                <a:xfrm>
                  <a:off x="2158"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E</a:t>
                  </a:r>
                </a:p>
              </p:txBody>
            </p:sp>
            <p:sp>
              <p:nvSpPr>
                <p:cNvPr id="29"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0"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1"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2"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3"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4"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5"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6"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7"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8"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9"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h=8</a:t>
                  </a:r>
                </a:p>
              </p:txBody>
            </p:sp>
            <p:sp>
              <p:nvSpPr>
                <p:cNvPr id="40" name="Text Box 35"/>
                <p:cNvSpPr txBox="1">
                  <a:spLocks noChangeArrowheads="1"/>
                </p:cNvSpPr>
                <p:nvPr/>
              </p:nvSpPr>
              <p:spPr bwMode="auto">
                <a:xfrm>
                  <a:off x="2741" y="3495"/>
                  <a:ext cx="510" cy="297"/>
                </a:xfrm>
                <a:prstGeom prst="rect">
                  <a:avLst/>
                </a:prstGeom>
                <a:solidFill>
                  <a:srgbClr val="FFFFFF"/>
                </a:solidFill>
                <a:ln w="9525">
                  <a:noFill/>
                  <a:miter lim="800000"/>
                  <a:headEnd/>
                  <a:tailEnd/>
                </a:ln>
              </p:spPr>
              <p:txBody>
                <a:bodyPr>
                  <a:prstTxWarp prst="textNoShape">
                    <a:avLst/>
                  </a:prstTxWarp>
                </a:bodyPr>
                <a:lstStyle/>
                <a:p>
                  <a:r>
                    <a:rPr lang="en-US" sz="900" i="1"/>
                    <a:t>h=12</a:t>
                  </a:r>
                </a:p>
              </p:txBody>
            </p:sp>
            <p:sp>
              <p:nvSpPr>
                <p:cNvPr id="41"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2"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3"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900" i="1"/>
                    <a:t>h=18</a:t>
                  </a:r>
                </a:p>
              </p:txBody>
            </p:sp>
            <p:sp>
              <p:nvSpPr>
                <p:cNvPr id="44"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sz="1050"/>
                </a:p>
              </p:txBody>
            </p:sp>
            <p:sp>
              <p:nvSpPr>
                <p:cNvPr id="45"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46"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47"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sz="1050"/>
                </a:p>
              </p:txBody>
            </p:sp>
          </p:grpSp>
          <p:sp>
            <p:nvSpPr>
              <p:cNvPr id="12" name="Text Box 41"/>
              <p:cNvSpPr txBox="1">
                <a:spLocks noChangeArrowheads="1"/>
              </p:cNvSpPr>
              <p:nvPr/>
            </p:nvSpPr>
            <p:spPr bwMode="auto">
              <a:xfrm>
                <a:off x="3553" y="3244"/>
                <a:ext cx="313" cy="277"/>
              </a:xfrm>
              <a:prstGeom prst="rect">
                <a:avLst/>
              </a:prstGeom>
              <a:noFill/>
              <a:ln w="9525">
                <a:noFill/>
                <a:miter lim="800000"/>
                <a:headEnd/>
                <a:tailEnd/>
              </a:ln>
            </p:spPr>
            <p:txBody>
              <a:bodyPr wrap="none">
                <a:prstTxWarp prst="textNoShape">
                  <a:avLst/>
                </a:prstTxWarp>
                <a:spAutoFit/>
              </a:bodyPr>
              <a:lstStyle/>
              <a:p>
                <a:r>
                  <a:rPr lang="en-US" sz="1000"/>
                  <a:t>H</a:t>
                </a:r>
              </a:p>
            </p:txBody>
          </p:sp>
        </p:grpSp>
        <p:sp>
          <p:nvSpPr>
            <p:cNvPr id="9" name="Text Box 42"/>
            <p:cNvSpPr txBox="1">
              <a:spLocks noChangeArrowheads="1"/>
            </p:cNvSpPr>
            <p:nvPr/>
          </p:nvSpPr>
          <p:spPr bwMode="auto">
            <a:xfrm>
              <a:off x="6781800" y="3276600"/>
              <a:ext cx="843677" cy="440477"/>
            </a:xfrm>
            <a:prstGeom prst="rect">
              <a:avLst/>
            </a:prstGeom>
            <a:noFill/>
            <a:ln w="9525">
              <a:noFill/>
              <a:miter lim="800000"/>
              <a:headEnd/>
              <a:tailEnd/>
            </a:ln>
          </p:spPr>
          <p:txBody>
            <a:bodyPr wrap="none">
              <a:prstTxWarp prst="textNoShape">
                <a:avLst/>
              </a:prstTxWarp>
              <a:spAutoFit/>
            </a:bodyPr>
            <a:lstStyle/>
            <a:p>
              <a:r>
                <a:rPr lang="en-US" sz="1000" i="1"/>
                <a:t>h=20</a:t>
              </a:r>
            </a:p>
          </p:txBody>
        </p:sp>
        <p:sp>
          <p:nvSpPr>
            <p:cNvPr id="10" name="Text Box 43"/>
            <p:cNvSpPr txBox="1">
              <a:spLocks noChangeArrowheads="1"/>
            </p:cNvSpPr>
            <p:nvPr/>
          </p:nvSpPr>
          <p:spPr bwMode="auto">
            <a:xfrm>
              <a:off x="4252147" y="4155563"/>
              <a:ext cx="843676" cy="440477"/>
            </a:xfrm>
            <a:prstGeom prst="rect">
              <a:avLst/>
            </a:prstGeom>
            <a:noFill/>
            <a:ln w="9525">
              <a:noFill/>
              <a:miter lim="800000"/>
              <a:headEnd/>
              <a:tailEnd/>
            </a:ln>
          </p:spPr>
          <p:txBody>
            <a:bodyPr wrap="none">
              <a:prstTxWarp prst="textNoShape">
                <a:avLst/>
              </a:prstTxWarp>
              <a:spAutoFit/>
            </a:bodyPr>
            <a:lstStyle/>
            <a:p>
              <a:r>
                <a:rPr lang="en-US" sz="1000" i="1"/>
                <a:t>h=14</a:t>
              </a:r>
            </a:p>
          </p:txBody>
        </p:sp>
      </p:grpSp>
    </p:spTree>
    <p:extLst>
      <p:ext uri="{BB962C8B-B14F-4D97-AF65-F5344CB8AC3E}">
        <p14:creationId xmlns:p14="http://schemas.microsoft.com/office/powerpoint/2010/main" val="445600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896"/>
            <a:ext cx="5791200" cy="1371599"/>
          </a:xfrm>
        </p:spPr>
        <p:txBody>
          <a:bodyPr/>
          <a:lstStyle/>
          <a:p>
            <a:r>
              <a:rPr lang="en-US" dirty="0"/>
              <a:t>Homework 1b</a:t>
            </a:r>
          </a:p>
        </p:txBody>
      </p:sp>
      <p:sp>
        <p:nvSpPr>
          <p:cNvPr id="3" name="Content Placeholder 2"/>
          <p:cNvSpPr>
            <a:spLocks noGrp="1"/>
          </p:cNvSpPr>
          <p:nvPr>
            <p:ph idx="1"/>
          </p:nvPr>
        </p:nvSpPr>
        <p:spPr>
          <a:xfrm>
            <a:off x="457200" y="1189703"/>
            <a:ext cx="8080642" cy="5415633"/>
          </a:xfrm>
        </p:spPr>
        <p:txBody>
          <a:bodyPr>
            <a:normAutofit/>
          </a:bodyPr>
          <a:lstStyle/>
          <a:p>
            <a:pPr marL="342900" indent="-342900">
              <a:buFont typeface="Arial"/>
              <a:buChar char="•"/>
            </a:pPr>
            <a:r>
              <a:rPr lang="en-US" b="0" dirty="0"/>
              <a:t>Posted on </a:t>
            </a:r>
            <a:r>
              <a:rPr lang="en-US" dirty="0"/>
              <a:t>DEN course website</a:t>
            </a:r>
            <a:r>
              <a:rPr lang="en-US" b="0" dirty="0"/>
              <a:t>.</a:t>
            </a:r>
            <a:r>
              <a:rPr lang="en-US" dirty="0"/>
              <a:t> </a:t>
            </a:r>
          </a:p>
          <a:p>
            <a:pPr marL="342900" indent="-342900">
              <a:buFont typeface="Arial"/>
              <a:buChar char="•"/>
            </a:pPr>
            <a:r>
              <a:rPr lang="en-US" b="0" dirty="0"/>
              <a:t>One programming problem.</a:t>
            </a:r>
          </a:p>
          <a:p>
            <a:pPr marL="342900" indent="-342900">
              <a:buFont typeface="Arial"/>
              <a:buChar char="•"/>
            </a:pPr>
            <a:r>
              <a:rPr lang="en-US" dirty="0"/>
              <a:t>Start working on your homework early!</a:t>
            </a:r>
          </a:p>
          <a:p>
            <a:pPr marL="342900" indent="-342900">
              <a:buFont typeface="Arial"/>
              <a:buChar char="•"/>
            </a:pPr>
            <a:r>
              <a:rPr lang="en-US" dirty="0"/>
              <a:t>Due September 17</a:t>
            </a:r>
            <a:r>
              <a:rPr lang="en-US" baseline="30000" dirty="0"/>
              <a:t>th</a:t>
            </a:r>
            <a:r>
              <a:rPr lang="en-US" dirty="0"/>
              <a:t>, 11:59PM Pacific Time.</a:t>
            </a:r>
          </a:p>
          <a:p>
            <a:pPr marL="342900" indent="-342900">
              <a:buFont typeface="Arial"/>
              <a:buChar char="•"/>
            </a:pPr>
            <a:r>
              <a:rPr lang="en-US" b="0" dirty="0"/>
              <a:t>Late homework will </a:t>
            </a:r>
            <a:r>
              <a:rPr lang="en-US" dirty="0"/>
              <a:t>NOT</a:t>
            </a:r>
            <a:r>
              <a:rPr lang="en-US" b="0" dirty="0"/>
              <a:t> be accepted.</a:t>
            </a:r>
          </a:p>
          <a:p>
            <a:pPr marL="342900" indent="-342900">
              <a:buFont typeface="Arial"/>
              <a:buChar char="•"/>
            </a:pPr>
            <a:r>
              <a:rPr lang="en-US" b="0" dirty="0"/>
              <a:t>Submission through </a:t>
            </a:r>
            <a:r>
              <a:rPr lang="en-US" dirty="0" err="1"/>
              <a:t>Vocareum.com</a:t>
            </a:r>
            <a:r>
              <a:rPr lang="en-US" b="0" dirty="0"/>
              <a:t> only.</a:t>
            </a:r>
          </a:p>
          <a:p>
            <a:pPr marL="342900" indent="-342900">
              <a:lnSpc>
                <a:spcPct val="90000"/>
              </a:lnSpc>
              <a:buFont typeface="Arial"/>
              <a:buChar char="•"/>
            </a:pPr>
            <a:r>
              <a:rPr lang="en-US" b="0" dirty="0"/>
              <a:t>Homework submitted through other channels will </a:t>
            </a:r>
            <a:r>
              <a:rPr lang="en-US" dirty="0"/>
              <a:t>NOT</a:t>
            </a:r>
            <a:r>
              <a:rPr lang="en-US" b="0" dirty="0"/>
              <a:t> be accepted. </a:t>
            </a:r>
          </a:p>
          <a:p>
            <a:pPr marL="342900" indent="-342900">
              <a:buFont typeface="Arial"/>
              <a:buChar char="•"/>
            </a:pPr>
            <a:endParaRPr lang="en-US" dirty="0"/>
          </a:p>
          <a:p>
            <a:pPr marL="342900" indent="-342900">
              <a:buFont typeface="Arial"/>
              <a:buChar char="•"/>
            </a:pPr>
            <a:endParaRPr lang="en-US" dirty="0"/>
          </a:p>
        </p:txBody>
      </p:sp>
      <p:sp>
        <p:nvSpPr>
          <p:cNvPr id="4" name="Slide Number Placeholder 3"/>
          <p:cNvSpPr>
            <a:spLocks noGrp="1"/>
          </p:cNvSpPr>
          <p:nvPr>
            <p:ph type="sldNum" sz="quarter" idx="12"/>
          </p:nvPr>
        </p:nvSpPr>
        <p:spPr/>
        <p:txBody>
          <a:bodyPr/>
          <a:lstStyle/>
          <a:p>
            <a:fld id="{2D3A695E-CF49-844C-908C-762332DE5207}" type="slidenum">
              <a:rPr lang="en-US" smtClean="0"/>
              <a:pPr/>
              <a:t>2</a:t>
            </a:fld>
            <a:endParaRPr lang="en-US"/>
          </a:p>
        </p:txBody>
      </p:sp>
    </p:spTree>
    <p:extLst>
      <p:ext uri="{BB962C8B-B14F-4D97-AF65-F5344CB8AC3E}">
        <p14:creationId xmlns:p14="http://schemas.microsoft.com/office/powerpoint/2010/main" val="1603219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5"/>
          <p:cNvSpPr>
            <a:spLocks noGrp="1"/>
          </p:cNvSpPr>
          <p:nvPr>
            <p:ph type="sldNum" sz="quarter" idx="12"/>
          </p:nvPr>
        </p:nvSpPr>
        <p:spPr>
          <a:noFill/>
        </p:spPr>
        <p:txBody>
          <a:bodyPr/>
          <a:lstStyle/>
          <a:p>
            <a:fld id="{5790A8AC-C9EA-B945-ADD0-D7BF141A2955}" type="slidenum">
              <a:rPr lang="en-US" smtClean="0"/>
              <a:pPr/>
              <a:t>20</a:t>
            </a:fld>
            <a:endParaRPr lang="en-US"/>
          </a:p>
        </p:txBody>
      </p:sp>
      <p:sp>
        <p:nvSpPr>
          <p:cNvPr id="18436" name="Rectangle 2"/>
          <p:cNvSpPr>
            <a:spLocks noGrp="1" noChangeArrowheads="1"/>
          </p:cNvSpPr>
          <p:nvPr>
            <p:ph type="title"/>
          </p:nvPr>
        </p:nvSpPr>
        <p:spPr/>
        <p:txBody>
          <a:bodyPr/>
          <a:lstStyle/>
          <a:p>
            <a:r>
              <a:rPr lang="en-US"/>
              <a:t>Exercise: Search Algorithms</a:t>
            </a:r>
          </a:p>
        </p:txBody>
      </p:sp>
      <p:sp>
        <p:nvSpPr>
          <p:cNvPr id="18437" name="Rectangle 3"/>
          <p:cNvSpPr>
            <a:spLocks noGrp="1" noChangeArrowheads="1"/>
          </p:cNvSpPr>
          <p:nvPr>
            <p:ph type="body" idx="1"/>
          </p:nvPr>
        </p:nvSpPr>
        <p:spPr>
          <a:xfrm>
            <a:off x="457200" y="1295400"/>
            <a:ext cx="7950200" cy="4762500"/>
          </a:xfrm>
        </p:spPr>
        <p:txBody>
          <a:bodyPr/>
          <a:lstStyle/>
          <a:p>
            <a:pPr>
              <a:buFontTx/>
              <a:buNone/>
            </a:pPr>
            <a:r>
              <a:rPr lang="en-US" sz="1800" dirty="0">
                <a:ea typeface="Times New Roman" charset="0"/>
                <a:cs typeface="Times New Roman" charset="0"/>
              </a:rPr>
              <a:t>The following figure shows a portion of a partially expanded search tree. Each arc between nodes is labeled with the cost of the corresponding operator, and the leaves are labeled with the value of the heuristic function, </a:t>
            </a:r>
            <a:r>
              <a:rPr lang="en-US" sz="1800" i="1" dirty="0">
                <a:ea typeface="Times New Roman" charset="0"/>
                <a:cs typeface="Times New Roman" charset="0"/>
              </a:rPr>
              <a:t>h</a:t>
            </a:r>
            <a:r>
              <a:rPr lang="en-US" sz="1800" dirty="0">
                <a:ea typeface="Times New Roman" charset="0"/>
                <a:cs typeface="Times New Roman" charset="0"/>
              </a:rPr>
              <a:t>.</a:t>
            </a:r>
          </a:p>
          <a:p>
            <a:pPr>
              <a:buFontTx/>
              <a:buNone/>
            </a:pPr>
            <a:r>
              <a:rPr lang="en-US" sz="1800" dirty="0">
                <a:ea typeface="Times New Roman" charset="0"/>
                <a:cs typeface="Times New Roman" charset="0"/>
              </a:rPr>
              <a:t>Which node (use the node’s letter) will be </a:t>
            </a:r>
            <a:r>
              <a:rPr lang="en-US" sz="1800" u="sng" dirty="0">
                <a:ea typeface="Times New Roman" charset="0"/>
                <a:cs typeface="Times New Roman" charset="0"/>
              </a:rPr>
              <a:t>expanded</a:t>
            </a:r>
            <a:r>
              <a:rPr lang="en-US" sz="1800" dirty="0">
                <a:ea typeface="Times New Roman" charset="0"/>
                <a:cs typeface="Times New Roman" charset="0"/>
              </a:rPr>
              <a:t> next by each of the following search algorithms?</a:t>
            </a:r>
          </a:p>
          <a:p>
            <a:endParaRPr lang="en-US" sz="1800" dirty="0">
              <a:ea typeface="Times New Roman" charset="0"/>
              <a:cs typeface="Times New Roman" charset="0"/>
            </a:endParaRPr>
          </a:p>
          <a:p>
            <a:pPr lvl="1">
              <a:buFontTx/>
              <a:buNone/>
            </a:pPr>
            <a:r>
              <a:rPr lang="en-US" sz="1600" dirty="0">
                <a:ea typeface="Times New Roman" charset="0"/>
                <a:cs typeface="Times New Roman" charset="0"/>
              </a:rPr>
              <a:t>(a)</a:t>
            </a:r>
            <a:r>
              <a:rPr lang="en-US" sz="1600" dirty="0">
                <a:latin typeface="Times New Roman" charset="0"/>
                <a:ea typeface="Times New Roman" charset="0"/>
                <a:cs typeface="Times New Roman" charset="0"/>
              </a:rPr>
              <a:t> </a:t>
            </a:r>
            <a:r>
              <a:rPr lang="en-US" sz="1600" dirty="0">
                <a:ea typeface="Times New Roman" charset="0"/>
                <a:cs typeface="Times New Roman" charset="0"/>
              </a:rPr>
              <a:t>Depth-first search</a:t>
            </a:r>
          </a:p>
          <a:p>
            <a:pPr lvl="1">
              <a:buFontTx/>
              <a:buNone/>
            </a:pPr>
            <a:r>
              <a:rPr lang="en-US" sz="1600" dirty="0">
                <a:ea typeface="Times New Roman" charset="0"/>
                <a:cs typeface="Times New Roman" charset="0"/>
              </a:rPr>
              <a:t>(b)</a:t>
            </a:r>
            <a:r>
              <a:rPr lang="en-US" sz="1600" dirty="0">
                <a:latin typeface="Times New Roman" charset="0"/>
                <a:ea typeface="Times New Roman" charset="0"/>
                <a:cs typeface="Times New Roman" charset="0"/>
              </a:rPr>
              <a:t> </a:t>
            </a:r>
            <a:r>
              <a:rPr lang="en-US" sz="1600" dirty="0">
                <a:ea typeface="Times New Roman" charset="0"/>
                <a:cs typeface="Times New Roman" charset="0"/>
              </a:rPr>
              <a:t>Breadth-first search</a:t>
            </a:r>
          </a:p>
          <a:p>
            <a:pPr lvl="1">
              <a:buFontTx/>
              <a:buNone/>
            </a:pPr>
            <a:r>
              <a:rPr lang="en-US" sz="1600" dirty="0">
                <a:ea typeface="Times New Roman" charset="0"/>
                <a:cs typeface="Times New Roman" charset="0"/>
              </a:rPr>
              <a:t>(c)</a:t>
            </a:r>
            <a:r>
              <a:rPr lang="en-US" sz="1600" dirty="0">
                <a:latin typeface="Times New Roman" charset="0"/>
                <a:ea typeface="Times New Roman" charset="0"/>
                <a:cs typeface="Times New Roman" charset="0"/>
              </a:rPr>
              <a:t> </a:t>
            </a:r>
            <a:r>
              <a:rPr lang="en-US" sz="1600" dirty="0">
                <a:ea typeface="Times New Roman" charset="0"/>
                <a:cs typeface="Times New Roman" charset="0"/>
              </a:rPr>
              <a:t>Uniform-cost search</a:t>
            </a:r>
          </a:p>
          <a:p>
            <a:pPr lvl="1">
              <a:buFontTx/>
              <a:buNone/>
            </a:pPr>
            <a:r>
              <a:rPr lang="en-US" sz="1600" dirty="0">
                <a:ea typeface="Times New Roman" charset="0"/>
                <a:cs typeface="Times New Roman" charset="0"/>
              </a:rPr>
              <a:t>(d)</a:t>
            </a:r>
            <a:r>
              <a:rPr lang="en-US" sz="1600" dirty="0">
                <a:latin typeface="Times New Roman" charset="0"/>
                <a:ea typeface="Times New Roman" charset="0"/>
                <a:cs typeface="Times New Roman" charset="0"/>
              </a:rPr>
              <a:t> </a:t>
            </a:r>
            <a:r>
              <a:rPr lang="en-US" sz="1600" dirty="0">
                <a:ea typeface="Times New Roman" charset="0"/>
                <a:cs typeface="Times New Roman" charset="0"/>
              </a:rPr>
              <a:t>Greedy search</a:t>
            </a:r>
          </a:p>
          <a:p>
            <a:pPr lvl="1">
              <a:buFontTx/>
              <a:buNone/>
            </a:pPr>
            <a:r>
              <a:rPr lang="en-US" sz="1600" dirty="0">
                <a:ea typeface="Times New Roman" charset="0"/>
                <a:cs typeface="Times New Roman" charset="0"/>
              </a:rPr>
              <a:t>(e) A* search</a:t>
            </a:r>
            <a:r>
              <a:rPr lang="en-US" sz="1800" dirty="0"/>
              <a:t> </a:t>
            </a:r>
          </a:p>
        </p:txBody>
      </p:sp>
      <p:grpSp>
        <p:nvGrpSpPr>
          <p:cNvPr id="2" name="Group 1"/>
          <p:cNvGrpSpPr/>
          <p:nvPr/>
        </p:nvGrpSpPr>
        <p:grpSpPr>
          <a:xfrm>
            <a:off x="2971800" y="3200400"/>
            <a:ext cx="5943600" cy="2928938"/>
            <a:chOff x="2971800" y="3200400"/>
            <a:chExt cx="5943600" cy="2928938"/>
          </a:xfrm>
        </p:grpSpPr>
        <p:grpSp>
          <p:nvGrpSpPr>
            <p:cNvPr id="18438" name="Group 4"/>
            <p:cNvGrpSpPr>
              <a:grpSpLocks/>
            </p:cNvGrpSpPr>
            <p:nvPr/>
          </p:nvGrpSpPr>
          <p:grpSpPr bwMode="auto">
            <a:xfrm>
              <a:off x="2971800" y="3200400"/>
              <a:ext cx="5943600" cy="2928938"/>
              <a:chOff x="1872" y="2016"/>
              <a:chExt cx="3744" cy="1845"/>
            </a:xfrm>
          </p:grpSpPr>
          <p:grpSp>
            <p:nvGrpSpPr>
              <p:cNvPr id="18441" name="Group 5"/>
              <p:cNvGrpSpPr>
                <a:grpSpLocks/>
              </p:cNvGrpSpPr>
              <p:nvPr/>
            </p:nvGrpSpPr>
            <p:grpSpPr bwMode="auto">
              <a:xfrm>
                <a:off x="1872" y="2016"/>
                <a:ext cx="3744" cy="1845"/>
                <a:chOff x="2208" y="2160"/>
                <a:chExt cx="3312" cy="1632"/>
              </a:xfrm>
            </p:grpSpPr>
            <p:sp>
              <p:nvSpPr>
                <p:cNvPr id="18443"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18444"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2000"/>
                    <a:t>D</a:t>
                  </a:r>
                </a:p>
              </p:txBody>
            </p:sp>
            <p:sp>
              <p:nvSpPr>
                <p:cNvPr id="18445" name="Text Box 8"/>
                <p:cNvSpPr txBox="1">
                  <a:spLocks noChangeArrowheads="1"/>
                </p:cNvSpPr>
                <p:nvPr/>
              </p:nvSpPr>
              <p:spPr bwMode="auto">
                <a:xfrm>
                  <a:off x="3007" y="3051"/>
                  <a:ext cx="267"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18446" name="Text Box 9"/>
                <p:cNvSpPr txBox="1">
                  <a:spLocks noChangeArrowheads="1"/>
                </p:cNvSpPr>
                <p:nvPr/>
              </p:nvSpPr>
              <p:spPr bwMode="auto">
                <a:xfrm>
                  <a:off x="3984" y="2160"/>
                  <a:ext cx="267" cy="297"/>
                </a:xfrm>
                <a:prstGeom prst="rect">
                  <a:avLst/>
                </a:prstGeom>
                <a:solidFill>
                  <a:srgbClr val="FFFFFF"/>
                </a:solidFill>
                <a:ln w="9525">
                  <a:noFill/>
                  <a:miter lim="800000"/>
                  <a:headEnd/>
                  <a:tailEnd/>
                </a:ln>
              </p:spPr>
              <p:txBody>
                <a:bodyPr>
                  <a:prstTxWarp prst="textNoShape">
                    <a:avLst/>
                  </a:prstTxWarp>
                </a:bodyPr>
                <a:lstStyle/>
                <a:p>
                  <a:r>
                    <a:rPr lang="en-US" sz="2000"/>
                    <a:t>A</a:t>
                  </a:r>
                </a:p>
              </p:txBody>
            </p:sp>
            <p:sp>
              <p:nvSpPr>
                <p:cNvPr id="18447" name="Text Box 10"/>
                <p:cNvSpPr txBox="1">
                  <a:spLocks noChangeArrowheads="1"/>
                </p:cNvSpPr>
                <p:nvPr/>
              </p:nvSpPr>
              <p:spPr bwMode="auto">
                <a:xfrm>
                  <a:off x="3984" y="2754"/>
                  <a:ext cx="267" cy="297"/>
                </a:xfrm>
                <a:prstGeom prst="rect">
                  <a:avLst/>
                </a:prstGeom>
                <a:solidFill>
                  <a:srgbClr val="FFFFFF"/>
                </a:solidFill>
                <a:ln w="9525">
                  <a:noFill/>
                  <a:miter lim="800000"/>
                  <a:headEnd/>
                  <a:tailEnd/>
                </a:ln>
              </p:spPr>
              <p:txBody>
                <a:bodyPr>
                  <a:prstTxWarp prst="textNoShape">
                    <a:avLst/>
                  </a:prstTxWarp>
                </a:bodyPr>
                <a:lstStyle/>
                <a:p>
                  <a:r>
                    <a:rPr lang="en-US" sz="2000"/>
                    <a:t>C</a:t>
                  </a:r>
                </a:p>
              </p:txBody>
            </p:sp>
            <p:sp>
              <p:nvSpPr>
                <p:cNvPr id="18448"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49"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50"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18451" name="Text Box 14"/>
                <p:cNvSpPr txBox="1">
                  <a:spLocks noChangeArrowheads="1"/>
                </p:cNvSpPr>
                <p:nvPr/>
              </p:nvSpPr>
              <p:spPr bwMode="auto">
                <a:xfrm>
                  <a:off x="2652" y="3063"/>
                  <a:ext cx="266" cy="297"/>
                </a:xfrm>
                <a:prstGeom prst="rect">
                  <a:avLst/>
                </a:prstGeom>
                <a:solidFill>
                  <a:srgbClr val="FFFFFF"/>
                </a:solidFill>
                <a:ln w="9525">
                  <a:noFill/>
                  <a:miter lim="800000"/>
                  <a:headEnd/>
                  <a:tailEnd/>
                </a:ln>
              </p:spPr>
              <p:txBody>
                <a:bodyPr>
                  <a:prstTxWarp prst="textNoShape">
                    <a:avLst/>
                  </a:prstTxWarp>
                </a:bodyPr>
                <a:lstStyle/>
                <a:p>
                  <a:r>
                    <a:rPr lang="en-US" sz="1800" i="1"/>
                    <a:t>4</a:t>
                  </a:r>
                </a:p>
              </p:txBody>
            </p:sp>
            <p:sp>
              <p:nvSpPr>
                <p:cNvPr id="18452"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1800" i="1"/>
                    <a:t>19</a:t>
                  </a:r>
                </a:p>
              </p:txBody>
            </p:sp>
            <p:sp>
              <p:nvSpPr>
                <p:cNvPr id="18453"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1800" i="1"/>
                    <a:t>6</a:t>
                  </a:r>
                </a:p>
              </p:txBody>
            </p:sp>
            <p:sp>
              <p:nvSpPr>
                <p:cNvPr id="18454" name="Text Box 17"/>
                <p:cNvSpPr txBox="1">
                  <a:spLocks noChangeArrowheads="1"/>
                </p:cNvSpPr>
                <p:nvPr/>
              </p:nvSpPr>
              <p:spPr bwMode="auto">
                <a:xfrm>
                  <a:off x="3718" y="2457"/>
                  <a:ext cx="266" cy="297"/>
                </a:xfrm>
                <a:prstGeom prst="rect">
                  <a:avLst/>
                </a:prstGeom>
                <a:solidFill>
                  <a:srgbClr val="FFFFFF"/>
                </a:solidFill>
                <a:ln w="9525">
                  <a:noFill/>
                  <a:miter lim="800000"/>
                  <a:headEnd/>
                  <a:tailEnd/>
                </a:ln>
              </p:spPr>
              <p:txBody>
                <a:bodyPr>
                  <a:prstTxWarp prst="textNoShape">
                    <a:avLst/>
                  </a:prstTxWarp>
                </a:bodyPr>
                <a:lstStyle/>
                <a:p>
                  <a:r>
                    <a:rPr lang="en-US" sz="1800" i="1"/>
                    <a:t>3</a:t>
                  </a:r>
                </a:p>
              </p:txBody>
            </p:sp>
            <p:sp>
              <p:nvSpPr>
                <p:cNvPr id="18455"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1800" i="1"/>
                    <a:t>h=15</a:t>
                  </a:r>
                </a:p>
              </p:txBody>
            </p:sp>
            <p:sp>
              <p:nvSpPr>
                <p:cNvPr id="18456"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2000" dirty="0"/>
                    <a:t>B</a:t>
                  </a:r>
                </a:p>
              </p:txBody>
            </p:sp>
            <p:sp>
              <p:nvSpPr>
                <p:cNvPr id="18457" name="Text Box 20"/>
                <p:cNvSpPr txBox="1">
                  <a:spLocks noChangeArrowheads="1"/>
                </p:cNvSpPr>
                <p:nvPr/>
              </p:nvSpPr>
              <p:spPr bwMode="auto">
                <a:xfrm>
                  <a:off x="2741" y="3249"/>
                  <a:ext cx="266" cy="296"/>
                </a:xfrm>
                <a:prstGeom prst="rect">
                  <a:avLst/>
                </a:prstGeom>
                <a:solidFill>
                  <a:srgbClr val="FFFFFF"/>
                </a:solidFill>
                <a:ln w="9525">
                  <a:noFill/>
                  <a:miter lim="800000"/>
                  <a:headEnd/>
                  <a:tailEnd/>
                </a:ln>
              </p:spPr>
              <p:txBody>
                <a:bodyPr>
                  <a:prstTxWarp prst="textNoShape">
                    <a:avLst/>
                  </a:prstTxWarp>
                </a:bodyPr>
                <a:lstStyle/>
                <a:p>
                  <a:r>
                    <a:rPr lang="en-US" sz="2000"/>
                    <a:t>F</a:t>
                  </a:r>
                </a:p>
              </p:txBody>
            </p:sp>
            <p:sp>
              <p:nvSpPr>
                <p:cNvPr id="18458" name="Text Box 21"/>
                <p:cNvSpPr txBox="1">
                  <a:spLocks noChangeArrowheads="1"/>
                </p:cNvSpPr>
                <p:nvPr/>
              </p:nvSpPr>
              <p:spPr bwMode="auto">
                <a:xfrm>
                  <a:off x="3185" y="3249"/>
                  <a:ext cx="267" cy="296"/>
                </a:xfrm>
                <a:prstGeom prst="rect">
                  <a:avLst/>
                </a:prstGeom>
                <a:solidFill>
                  <a:srgbClr val="FFFFFF"/>
                </a:solidFill>
                <a:ln w="9525">
                  <a:noFill/>
                  <a:miter lim="800000"/>
                  <a:headEnd/>
                  <a:tailEnd/>
                </a:ln>
              </p:spPr>
              <p:txBody>
                <a:bodyPr>
                  <a:prstTxWarp prst="textNoShape">
                    <a:avLst/>
                  </a:prstTxWarp>
                </a:bodyPr>
                <a:lstStyle/>
                <a:p>
                  <a:r>
                    <a:rPr lang="en-US" sz="2000"/>
                    <a:t>G</a:t>
                  </a:r>
                </a:p>
              </p:txBody>
            </p:sp>
            <p:sp>
              <p:nvSpPr>
                <p:cNvPr id="18459" name="Text Box 22"/>
                <p:cNvSpPr txBox="1">
                  <a:spLocks noChangeArrowheads="1"/>
                </p:cNvSpPr>
                <p:nvPr/>
              </p:nvSpPr>
              <p:spPr bwMode="auto">
                <a:xfrm>
                  <a:off x="2208" y="3249"/>
                  <a:ext cx="267" cy="296"/>
                </a:xfrm>
                <a:prstGeom prst="rect">
                  <a:avLst/>
                </a:prstGeom>
                <a:solidFill>
                  <a:srgbClr val="FFFFFF"/>
                </a:solidFill>
                <a:ln w="9525">
                  <a:noFill/>
                  <a:miter lim="800000"/>
                  <a:headEnd/>
                  <a:tailEnd/>
                </a:ln>
              </p:spPr>
              <p:txBody>
                <a:bodyPr>
                  <a:prstTxWarp prst="textNoShape">
                    <a:avLst/>
                  </a:prstTxWarp>
                </a:bodyPr>
                <a:lstStyle/>
                <a:p>
                  <a:r>
                    <a:rPr lang="en-US" sz="2000"/>
                    <a:t>E</a:t>
                  </a:r>
                </a:p>
              </p:txBody>
            </p:sp>
            <p:sp>
              <p:nvSpPr>
                <p:cNvPr id="18460"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61"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62"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63"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64"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65"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66"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67"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68"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69"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70"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71"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1800" i="1"/>
                    <a:t>h=8</a:t>
                  </a:r>
                </a:p>
              </p:txBody>
            </p:sp>
            <p:sp>
              <p:nvSpPr>
                <p:cNvPr id="18472" name="Text Box 35"/>
                <p:cNvSpPr txBox="1">
                  <a:spLocks noChangeArrowheads="1"/>
                </p:cNvSpPr>
                <p:nvPr/>
              </p:nvSpPr>
              <p:spPr bwMode="auto">
                <a:xfrm>
                  <a:off x="2741" y="3495"/>
                  <a:ext cx="444" cy="297"/>
                </a:xfrm>
                <a:prstGeom prst="rect">
                  <a:avLst/>
                </a:prstGeom>
                <a:solidFill>
                  <a:srgbClr val="FFFFFF"/>
                </a:solidFill>
                <a:ln w="9525">
                  <a:noFill/>
                  <a:miter lim="800000"/>
                  <a:headEnd/>
                  <a:tailEnd/>
                </a:ln>
              </p:spPr>
              <p:txBody>
                <a:bodyPr>
                  <a:prstTxWarp prst="textNoShape">
                    <a:avLst/>
                  </a:prstTxWarp>
                </a:bodyPr>
                <a:lstStyle/>
                <a:p>
                  <a:r>
                    <a:rPr lang="en-US" sz="1800" i="1"/>
                    <a:t>h=12</a:t>
                  </a:r>
                </a:p>
              </p:txBody>
            </p:sp>
            <p:sp>
              <p:nvSpPr>
                <p:cNvPr id="18473"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1800" i="1"/>
                    <a:t>h=10</a:t>
                  </a:r>
                </a:p>
              </p:txBody>
            </p:sp>
            <p:sp>
              <p:nvSpPr>
                <p:cNvPr id="18474"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1800" i="1"/>
                    <a:t>h=10</a:t>
                  </a:r>
                </a:p>
              </p:txBody>
            </p:sp>
            <p:sp>
              <p:nvSpPr>
                <p:cNvPr id="18475"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1800" i="1"/>
                    <a:t>h=18</a:t>
                  </a:r>
                </a:p>
              </p:txBody>
            </p:sp>
            <p:sp>
              <p:nvSpPr>
                <p:cNvPr id="18476"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a:p>
              </p:txBody>
            </p:sp>
            <p:sp>
              <p:nvSpPr>
                <p:cNvPr id="18477"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grpSp>
          <p:sp>
            <p:nvSpPr>
              <p:cNvPr id="18442" name="Text Box 41"/>
              <p:cNvSpPr txBox="1">
                <a:spLocks noChangeArrowheads="1"/>
              </p:cNvSpPr>
              <p:nvPr/>
            </p:nvSpPr>
            <p:spPr bwMode="auto">
              <a:xfrm>
                <a:off x="3577" y="3244"/>
                <a:ext cx="232" cy="250"/>
              </a:xfrm>
              <a:prstGeom prst="rect">
                <a:avLst/>
              </a:prstGeom>
              <a:noFill/>
              <a:ln w="9525">
                <a:noFill/>
                <a:miter lim="800000"/>
                <a:headEnd/>
                <a:tailEnd/>
              </a:ln>
            </p:spPr>
            <p:txBody>
              <a:bodyPr wrap="none">
                <a:prstTxWarp prst="textNoShape">
                  <a:avLst/>
                </a:prstTxWarp>
                <a:spAutoFit/>
              </a:bodyPr>
              <a:lstStyle/>
              <a:p>
                <a:r>
                  <a:rPr lang="en-US" sz="2000"/>
                  <a:t>H</a:t>
                </a:r>
              </a:p>
            </p:txBody>
          </p:sp>
        </p:grpSp>
        <p:sp>
          <p:nvSpPr>
            <p:cNvPr id="18439" name="Text Box 42"/>
            <p:cNvSpPr txBox="1">
              <a:spLocks noChangeArrowheads="1"/>
            </p:cNvSpPr>
            <p:nvPr/>
          </p:nvSpPr>
          <p:spPr bwMode="auto">
            <a:xfrm>
              <a:off x="6781800" y="3276600"/>
              <a:ext cx="736600" cy="396875"/>
            </a:xfrm>
            <a:prstGeom prst="rect">
              <a:avLst/>
            </a:prstGeom>
            <a:noFill/>
            <a:ln w="9525">
              <a:noFill/>
              <a:miter lim="800000"/>
              <a:headEnd/>
              <a:tailEnd/>
            </a:ln>
          </p:spPr>
          <p:txBody>
            <a:bodyPr wrap="none">
              <a:prstTxWarp prst="textNoShape">
                <a:avLst/>
              </a:prstTxWarp>
              <a:spAutoFit/>
            </a:bodyPr>
            <a:lstStyle/>
            <a:p>
              <a:r>
                <a:rPr lang="en-US" sz="2000" i="1"/>
                <a:t>h=20</a:t>
              </a:r>
            </a:p>
          </p:txBody>
        </p:sp>
        <p:sp>
          <p:nvSpPr>
            <p:cNvPr id="18440" name="Text Box 43"/>
            <p:cNvSpPr txBox="1">
              <a:spLocks noChangeArrowheads="1"/>
            </p:cNvSpPr>
            <p:nvPr/>
          </p:nvSpPr>
          <p:spPr bwMode="auto">
            <a:xfrm>
              <a:off x="4419600" y="4267200"/>
              <a:ext cx="736600" cy="396875"/>
            </a:xfrm>
            <a:prstGeom prst="rect">
              <a:avLst/>
            </a:prstGeom>
            <a:noFill/>
            <a:ln w="9525">
              <a:noFill/>
              <a:miter lim="800000"/>
              <a:headEnd/>
              <a:tailEnd/>
            </a:ln>
          </p:spPr>
          <p:txBody>
            <a:bodyPr wrap="none">
              <a:prstTxWarp prst="textNoShape">
                <a:avLst/>
              </a:prstTxWarp>
              <a:spAutoFit/>
            </a:bodyPr>
            <a:lstStyle/>
            <a:p>
              <a:r>
                <a:rPr lang="en-US" sz="2000" i="1"/>
                <a:t>h=14</a:t>
              </a:r>
            </a:p>
          </p:txBody>
        </p:sp>
      </p:grpSp>
      <p:sp>
        <p:nvSpPr>
          <p:cNvPr id="46" name="Rectangle 45"/>
          <p:cNvSpPr/>
          <p:nvPr/>
        </p:nvSpPr>
        <p:spPr>
          <a:xfrm>
            <a:off x="745727" y="4505665"/>
            <a:ext cx="2343143" cy="32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2129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lide Number Placeholder 5"/>
          <p:cNvSpPr>
            <a:spLocks noGrp="1"/>
          </p:cNvSpPr>
          <p:nvPr>
            <p:ph type="sldNum" sz="quarter" idx="12"/>
          </p:nvPr>
        </p:nvSpPr>
        <p:spPr>
          <a:noFill/>
        </p:spPr>
        <p:txBody>
          <a:bodyPr/>
          <a:lstStyle/>
          <a:p>
            <a:fld id="{442266BF-934C-7B4E-946F-DE4518E55C78}" type="slidenum">
              <a:rPr lang="en-US" smtClean="0"/>
              <a:pPr/>
              <a:t>21</a:t>
            </a:fld>
            <a:endParaRPr lang="en-US"/>
          </a:p>
        </p:txBody>
      </p:sp>
      <p:sp>
        <p:nvSpPr>
          <p:cNvPr id="36868" name="Rectangle 2"/>
          <p:cNvSpPr>
            <a:spLocks noGrp="1" noChangeArrowheads="1"/>
          </p:cNvSpPr>
          <p:nvPr>
            <p:ph type="title"/>
          </p:nvPr>
        </p:nvSpPr>
        <p:spPr/>
        <p:txBody>
          <a:bodyPr/>
          <a:lstStyle/>
          <a:p>
            <a:r>
              <a:rPr lang="en-US"/>
              <a:t>Greedy search</a:t>
            </a:r>
          </a:p>
        </p:txBody>
      </p:sp>
      <p:sp>
        <p:nvSpPr>
          <p:cNvPr id="36869" name="Rectangle 3"/>
          <p:cNvSpPr>
            <a:spLocks noGrp="1" noChangeArrowheads="1"/>
          </p:cNvSpPr>
          <p:nvPr>
            <p:ph type="body" idx="1"/>
          </p:nvPr>
        </p:nvSpPr>
        <p:spPr>
          <a:xfrm>
            <a:off x="457200" y="1295400"/>
            <a:ext cx="8178800" cy="5029200"/>
          </a:xfrm>
        </p:spPr>
        <p:txBody>
          <a:bodyPr>
            <a:noAutofit/>
          </a:bodyPr>
          <a:lstStyle/>
          <a:p>
            <a:pPr>
              <a:buFontTx/>
              <a:buNone/>
            </a:pPr>
            <a:r>
              <a:rPr lang="en-US" sz="1900" dirty="0"/>
              <a:t>Node queue: initialization</a:t>
            </a:r>
          </a:p>
          <a:p>
            <a:pPr>
              <a:buFontTx/>
              <a:buNone/>
            </a:pPr>
            <a:endParaRPr lang="en-US" sz="1900" dirty="0"/>
          </a:p>
          <a:p>
            <a:pPr>
              <a:spcAft>
                <a:spcPts val="0"/>
              </a:spcAft>
              <a:buFontTx/>
              <a:buNone/>
            </a:pPr>
            <a:r>
              <a:rPr lang="en-US" sz="1900" dirty="0"/>
              <a:t>#		state	depth	path	cost	total	parent #</a:t>
            </a:r>
          </a:p>
          <a:p>
            <a:pPr>
              <a:spcBef>
                <a:spcPts val="0"/>
              </a:spcBef>
              <a:buFontTx/>
              <a:buNone/>
            </a:pPr>
            <a:r>
              <a:rPr lang="en-US" sz="1900" dirty="0"/>
              <a:t>				cost	to goal	cost</a:t>
            </a:r>
          </a:p>
          <a:p>
            <a:pPr>
              <a:buFontTx/>
              <a:buNone/>
            </a:pPr>
            <a:r>
              <a:rPr lang="en-US" sz="1900" dirty="0"/>
              <a:t>1		A	0	0	20	20	--</a:t>
            </a:r>
          </a:p>
          <a:p>
            <a:pPr>
              <a:buFontTx/>
              <a:buNone/>
            </a:pPr>
            <a:r>
              <a:rPr lang="en-US" sz="1900" dirty="0">
                <a:solidFill>
                  <a:schemeClr val="bg1"/>
                </a:solidFill>
              </a:rPr>
              <a:t>2		B	1	3	14	17	1</a:t>
            </a:r>
          </a:p>
          <a:p>
            <a:pPr>
              <a:buFontTx/>
              <a:buNone/>
            </a:pPr>
            <a:r>
              <a:rPr lang="en-US" sz="1900" dirty="0">
                <a:solidFill>
                  <a:schemeClr val="bg1"/>
                </a:solidFill>
              </a:rPr>
              <a:t>5		G	2	8	8	16	2</a:t>
            </a:r>
          </a:p>
          <a:p>
            <a:pPr>
              <a:buFontTx/>
              <a:buNone/>
            </a:pPr>
            <a:r>
              <a:rPr lang="en-US" sz="1900" dirty="0">
                <a:solidFill>
                  <a:schemeClr val="bg1"/>
                </a:solidFill>
              </a:rPr>
              <a:t>7		E	2	7	10	17	2</a:t>
            </a:r>
          </a:p>
          <a:p>
            <a:pPr>
              <a:buFontTx/>
              <a:buNone/>
            </a:pPr>
            <a:r>
              <a:rPr lang="en-US" sz="1900" dirty="0">
                <a:solidFill>
                  <a:schemeClr val="bg1"/>
                </a:solidFill>
              </a:rPr>
              <a:t>6		H	2	9	10	19	2</a:t>
            </a:r>
          </a:p>
          <a:p>
            <a:pPr>
              <a:buFontTx/>
              <a:buNone/>
            </a:pPr>
            <a:r>
              <a:rPr lang="en-US" sz="1900" dirty="0">
                <a:solidFill>
                  <a:schemeClr val="bg1"/>
                </a:solidFill>
              </a:rPr>
              <a:t>8		F	2	8	12	20	2</a:t>
            </a:r>
          </a:p>
          <a:p>
            <a:pPr>
              <a:buFontTx/>
              <a:buNone/>
            </a:pPr>
            <a:r>
              <a:rPr lang="en-US" sz="1900" dirty="0">
                <a:solidFill>
                  <a:schemeClr val="bg1"/>
                </a:solidFill>
              </a:rPr>
              <a:t>3		D	1	5	15	20	1</a:t>
            </a:r>
          </a:p>
          <a:p>
            <a:pPr>
              <a:buFontTx/>
              <a:buNone/>
            </a:pPr>
            <a:r>
              <a:rPr lang="en-US" sz="1900" dirty="0">
                <a:solidFill>
                  <a:schemeClr val="bg1"/>
                </a:solidFill>
              </a:rPr>
              <a:t>4		C	1	19	18	37	1</a:t>
            </a:r>
          </a:p>
        </p:txBody>
      </p:sp>
      <p:sp>
        <p:nvSpPr>
          <p:cNvPr id="36870" name="Line 4"/>
          <p:cNvSpPr>
            <a:spLocks noChangeShapeType="1"/>
          </p:cNvSpPr>
          <p:nvPr/>
        </p:nvSpPr>
        <p:spPr bwMode="auto">
          <a:xfrm>
            <a:off x="533400" y="2830099"/>
            <a:ext cx="7772400" cy="0"/>
          </a:xfrm>
          <a:prstGeom prst="line">
            <a:avLst/>
          </a:prstGeom>
          <a:noFill/>
          <a:ln w="28575">
            <a:solidFill>
              <a:schemeClr val="tx1"/>
            </a:solidFill>
            <a:round/>
            <a:headEnd/>
            <a:tailEnd/>
          </a:ln>
        </p:spPr>
        <p:txBody>
          <a:bodyPr>
            <a:prstTxWarp prst="textNoShape">
              <a:avLst/>
            </a:prstTxWarp>
          </a:bodyPr>
          <a:lstStyle/>
          <a:p>
            <a:endParaRPr lang="en-US"/>
          </a:p>
        </p:txBody>
      </p:sp>
      <p:grpSp>
        <p:nvGrpSpPr>
          <p:cNvPr id="6" name="Group 5"/>
          <p:cNvGrpSpPr/>
          <p:nvPr/>
        </p:nvGrpSpPr>
        <p:grpSpPr>
          <a:xfrm>
            <a:off x="5930283" y="-21736"/>
            <a:ext cx="3066011" cy="1317904"/>
            <a:chOff x="2881314" y="3238500"/>
            <a:chExt cx="6030915" cy="2894013"/>
          </a:xfrm>
        </p:grpSpPr>
        <p:grpSp>
          <p:nvGrpSpPr>
            <p:cNvPr id="7" name="Group 4"/>
            <p:cNvGrpSpPr>
              <a:grpSpLocks/>
            </p:cNvGrpSpPr>
            <p:nvPr/>
          </p:nvGrpSpPr>
          <p:grpSpPr bwMode="auto">
            <a:xfrm>
              <a:off x="2881314" y="3238500"/>
              <a:ext cx="6030915" cy="2894013"/>
              <a:chOff x="1815" y="2040"/>
              <a:chExt cx="3799" cy="1823"/>
            </a:xfrm>
          </p:grpSpPr>
          <p:grpSp>
            <p:nvGrpSpPr>
              <p:cNvPr id="10" name="Group 9"/>
              <p:cNvGrpSpPr>
                <a:grpSpLocks/>
              </p:cNvGrpSpPr>
              <p:nvPr/>
            </p:nvGrpSpPr>
            <p:grpSpPr bwMode="auto">
              <a:xfrm>
                <a:off x="1815" y="2040"/>
                <a:ext cx="3799" cy="1823"/>
                <a:chOff x="2158" y="2180"/>
                <a:chExt cx="3362" cy="1612"/>
              </a:xfrm>
            </p:grpSpPr>
            <p:sp>
              <p:nvSpPr>
                <p:cNvPr id="12"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3"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1000"/>
                    <a:t>D</a:t>
                  </a:r>
                </a:p>
              </p:txBody>
            </p:sp>
            <p:sp>
              <p:nvSpPr>
                <p:cNvPr id="14" name="Text Box 8"/>
                <p:cNvSpPr txBox="1">
                  <a:spLocks noChangeArrowheads="1"/>
                </p:cNvSpPr>
                <p:nvPr/>
              </p:nvSpPr>
              <p:spPr bwMode="auto">
                <a:xfrm>
                  <a:off x="2957" y="3051"/>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5" name="Text Box 9"/>
                <p:cNvSpPr txBox="1">
                  <a:spLocks noChangeArrowheads="1"/>
                </p:cNvSpPr>
                <p:nvPr/>
              </p:nvSpPr>
              <p:spPr bwMode="auto">
                <a:xfrm>
                  <a:off x="3874" y="2180"/>
                  <a:ext cx="267" cy="297"/>
                </a:xfrm>
                <a:prstGeom prst="rect">
                  <a:avLst/>
                </a:prstGeom>
                <a:solidFill>
                  <a:srgbClr val="FFFFFF"/>
                </a:solidFill>
                <a:ln w="9525">
                  <a:noFill/>
                  <a:miter lim="800000"/>
                  <a:headEnd/>
                  <a:tailEnd/>
                </a:ln>
              </p:spPr>
              <p:txBody>
                <a:bodyPr>
                  <a:prstTxWarp prst="textNoShape">
                    <a:avLst/>
                  </a:prstTxWarp>
                </a:bodyPr>
                <a:lstStyle/>
                <a:p>
                  <a:r>
                    <a:rPr lang="en-US" sz="1000"/>
                    <a:t>A</a:t>
                  </a:r>
                </a:p>
              </p:txBody>
            </p:sp>
            <p:sp>
              <p:nvSpPr>
                <p:cNvPr id="16" name="Text Box 10"/>
                <p:cNvSpPr txBox="1">
                  <a:spLocks noChangeArrowheads="1"/>
                </p:cNvSpPr>
                <p:nvPr/>
              </p:nvSpPr>
              <p:spPr bwMode="auto">
                <a:xfrm>
                  <a:off x="3924" y="2754"/>
                  <a:ext cx="267" cy="297"/>
                </a:xfrm>
                <a:prstGeom prst="rect">
                  <a:avLst/>
                </a:prstGeom>
                <a:solidFill>
                  <a:srgbClr val="FFFFFF"/>
                </a:solidFill>
                <a:ln w="9525">
                  <a:noFill/>
                  <a:miter lim="800000"/>
                  <a:headEnd/>
                  <a:tailEnd/>
                </a:ln>
              </p:spPr>
              <p:txBody>
                <a:bodyPr>
                  <a:prstTxWarp prst="textNoShape">
                    <a:avLst/>
                  </a:prstTxWarp>
                </a:bodyPr>
                <a:lstStyle/>
                <a:p>
                  <a:r>
                    <a:rPr lang="en-US" sz="1000"/>
                    <a:t>C</a:t>
                  </a:r>
                </a:p>
              </p:txBody>
            </p:sp>
            <p:sp>
              <p:nvSpPr>
                <p:cNvPr id="17"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18"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900" i="1" dirty="0"/>
                    <a:t>5</a:t>
                  </a:r>
                </a:p>
              </p:txBody>
            </p:sp>
            <p:sp>
              <p:nvSpPr>
                <p:cNvPr id="19" name="Text Box 14"/>
                <p:cNvSpPr txBox="1">
                  <a:spLocks noChangeArrowheads="1"/>
                </p:cNvSpPr>
                <p:nvPr/>
              </p:nvSpPr>
              <p:spPr bwMode="auto">
                <a:xfrm>
                  <a:off x="2518" y="3023"/>
                  <a:ext cx="266" cy="297"/>
                </a:xfrm>
                <a:prstGeom prst="rect">
                  <a:avLst/>
                </a:prstGeom>
                <a:solidFill>
                  <a:srgbClr val="FFFFFF"/>
                </a:solidFill>
                <a:ln w="9525">
                  <a:noFill/>
                  <a:miter lim="800000"/>
                  <a:headEnd/>
                  <a:tailEnd/>
                </a:ln>
              </p:spPr>
              <p:txBody>
                <a:bodyPr>
                  <a:prstTxWarp prst="textNoShape">
                    <a:avLst/>
                  </a:prstTxWarp>
                </a:bodyPr>
                <a:lstStyle/>
                <a:p>
                  <a:r>
                    <a:rPr lang="en-US" sz="900" i="1"/>
                    <a:t>4</a:t>
                  </a:r>
                </a:p>
              </p:txBody>
            </p:sp>
            <p:sp>
              <p:nvSpPr>
                <p:cNvPr id="20"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900" i="1"/>
                    <a:t>19</a:t>
                  </a:r>
                </a:p>
              </p:txBody>
            </p:sp>
            <p:sp>
              <p:nvSpPr>
                <p:cNvPr id="21"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900" i="1"/>
                    <a:t>6</a:t>
                  </a:r>
                </a:p>
              </p:txBody>
            </p:sp>
            <p:sp>
              <p:nvSpPr>
                <p:cNvPr id="22" name="Text Box 17"/>
                <p:cNvSpPr txBox="1">
                  <a:spLocks noChangeArrowheads="1"/>
                </p:cNvSpPr>
                <p:nvPr/>
              </p:nvSpPr>
              <p:spPr bwMode="auto">
                <a:xfrm>
                  <a:off x="3668" y="2424"/>
                  <a:ext cx="266" cy="297"/>
                </a:xfrm>
                <a:prstGeom prst="rect">
                  <a:avLst/>
                </a:prstGeom>
                <a:solidFill>
                  <a:srgbClr val="FFFFFF"/>
                </a:solidFill>
                <a:ln w="9525">
                  <a:noFill/>
                  <a:miter lim="800000"/>
                  <a:headEnd/>
                  <a:tailEnd/>
                </a:ln>
              </p:spPr>
              <p:txBody>
                <a:bodyPr>
                  <a:prstTxWarp prst="textNoShape">
                    <a:avLst/>
                  </a:prstTxWarp>
                </a:bodyPr>
                <a:lstStyle/>
                <a:p>
                  <a:r>
                    <a:rPr lang="en-US" sz="900" i="1"/>
                    <a:t>3</a:t>
                  </a:r>
                </a:p>
              </p:txBody>
            </p:sp>
            <p:sp>
              <p:nvSpPr>
                <p:cNvPr id="23"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900" i="1"/>
                    <a:t>h=15</a:t>
                  </a:r>
                </a:p>
              </p:txBody>
            </p:sp>
            <p:sp>
              <p:nvSpPr>
                <p:cNvPr id="24"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1000" dirty="0"/>
                    <a:t>B</a:t>
                  </a:r>
                </a:p>
              </p:txBody>
            </p:sp>
            <p:sp>
              <p:nvSpPr>
                <p:cNvPr id="25" name="Text Box 20"/>
                <p:cNvSpPr txBox="1">
                  <a:spLocks noChangeArrowheads="1"/>
                </p:cNvSpPr>
                <p:nvPr/>
              </p:nvSpPr>
              <p:spPr bwMode="auto">
                <a:xfrm>
                  <a:off x="2691" y="3249"/>
                  <a:ext cx="266" cy="296"/>
                </a:xfrm>
                <a:prstGeom prst="rect">
                  <a:avLst/>
                </a:prstGeom>
                <a:solidFill>
                  <a:srgbClr val="FFFFFF"/>
                </a:solidFill>
                <a:ln w="9525">
                  <a:noFill/>
                  <a:miter lim="800000"/>
                  <a:headEnd/>
                  <a:tailEnd/>
                </a:ln>
              </p:spPr>
              <p:txBody>
                <a:bodyPr>
                  <a:prstTxWarp prst="textNoShape">
                    <a:avLst/>
                  </a:prstTxWarp>
                </a:bodyPr>
                <a:lstStyle/>
                <a:p>
                  <a:r>
                    <a:rPr lang="en-US" sz="1000"/>
                    <a:t>F</a:t>
                  </a:r>
                </a:p>
              </p:txBody>
            </p:sp>
            <p:sp>
              <p:nvSpPr>
                <p:cNvPr id="26" name="Text Box 21"/>
                <p:cNvSpPr txBox="1">
                  <a:spLocks noChangeArrowheads="1"/>
                </p:cNvSpPr>
                <p:nvPr/>
              </p:nvSpPr>
              <p:spPr bwMode="auto">
                <a:xfrm>
                  <a:off x="3135"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G</a:t>
                  </a:r>
                </a:p>
              </p:txBody>
            </p:sp>
            <p:sp>
              <p:nvSpPr>
                <p:cNvPr id="27" name="Text Box 22"/>
                <p:cNvSpPr txBox="1">
                  <a:spLocks noChangeArrowheads="1"/>
                </p:cNvSpPr>
                <p:nvPr/>
              </p:nvSpPr>
              <p:spPr bwMode="auto">
                <a:xfrm>
                  <a:off x="2158"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E</a:t>
                  </a:r>
                </a:p>
              </p:txBody>
            </p:sp>
            <p:sp>
              <p:nvSpPr>
                <p:cNvPr id="28"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29"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0"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1"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2"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3"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4"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5"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6"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7"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8"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h=8</a:t>
                  </a:r>
                </a:p>
              </p:txBody>
            </p:sp>
            <p:sp>
              <p:nvSpPr>
                <p:cNvPr id="39" name="Text Box 35"/>
                <p:cNvSpPr txBox="1">
                  <a:spLocks noChangeArrowheads="1"/>
                </p:cNvSpPr>
                <p:nvPr/>
              </p:nvSpPr>
              <p:spPr bwMode="auto">
                <a:xfrm>
                  <a:off x="2741" y="3495"/>
                  <a:ext cx="510" cy="297"/>
                </a:xfrm>
                <a:prstGeom prst="rect">
                  <a:avLst/>
                </a:prstGeom>
                <a:solidFill>
                  <a:srgbClr val="FFFFFF"/>
                </a:solidFill>
                <a:ln w="9525">
                  <a:noFill/>
                  <a:miter lim="800000"/>
                  <a:headEnd/>
                  <a:tailEnd/>
                </a:ln>
              </p:spPr>
              <p:txBody>
                <a:bodyPr>
                  <a:prstTxWarp prst="textNoShape">
                    <a:avLst/>
                  </a:prstTxWarp>
                </a:bodyPr>
                <a:lstStyle/>
                <a:p>
                  <a:r>
                    <a:rPr lang="en-US" sz="900" i="1"/>
                    <a:t>h=12</a:t>
                  </a:r>
                </a:p>
              </p:txBody>
            </p:sp>
            <p:sp>
              <p:nvSpPr>
                <p:cNvPr id="40"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1"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2"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900" i="1"/>
                    <a:t>h=18</a:t>
                  </a:r>
                </a:p>
              </p:txBody>
            </p:sp>
            <p:sp>
              <p:nvSpPr>
                <p:cNvPr id="43"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sz="1050"/>
                </a:p>
              </p:txBody>
            </p:sp>
            <p:sp>
              <p:nvSpPr>
                <p:cNvPr id="44"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45"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46"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sz="1050"/>
                </a:p>
              </p:txBody>
            </p:sp>
          </p:grpSp>
          <p:sp>
            <p:nvSpPr>
              <p:cNvPr id="11" name="Text Box 41"/>
              <p:cNvSpPr txBox="1">
                <a:spLocks noChangeArrowheads="1"/>
              </p:cNvSpPr>
              <p:nvPr/>
            </p:nvSpPr>
            <p:spPr bwMode="auto">
              <a:xfrm>
                <a:off x="3553" y="3244"/>
                <a:ext cx="313" cy="277"/>
              </a:xfrm>
              <a:prstGeom prst="rect">
                <a:avLst/>
              </a:prstGeom>
              <a:noFill/>
              <a:ln w="9525">
                <a:noFill/>
                <a:miter lim="800000"/>
                <a:headEnd/>
                <a:tailEnd/>
              </a:ln>
            </p:spPr>
            <p:txBody>
              <a:bodyPr wrap="none">
                <a:prstTxWarp prst="textNoShape">
                  <a:avLst/>
                </a:prstTxWarp>
                <a:spAutoFit/>
              </a:bodyPr>
              <a:lstStyle/>
              <a:p>
                <a:r>
                  <a:rPr lang="en-US" sz="1000"/>
                  <a:t>H</a:t>
                </a:r>
              </a:p>
            </p:txBody>
          </p:sp>
        </p:grpSp>
        <p:sp>
          <p:nvSpPr>
            <p:cNvPr id="8" name="Text Box 42"/>
            <p:cNvSpPr txBox="1">
              <a:spLocks noChangeArrowheads="1"/>
            </p:cNvSpPr>
            <p:nvPr/>
          </p:nvSpPr>
          <p:spPr bwMode="auto">
            <a:xfrm>
              <a:off x="6781800" y="3276600"/>
              <a:ext cx="843677" cy="440477"/>
            </a:xfrm>
            <a:prstGeom prst="rect">
              <a:avLst/>
            </a:prstGeom>
            <a:noFill/>
            <a:ln w="9525">
              <a:noFill/>
              <a:miter lim="800000"/>
              <a:headEnd/>
              <a:tailEnd/>
            </a:ln>
          </p:spPr>
          <p:txBody>
            <a:bodyPr wrap="none">
              <a:prstTxWarp prst="textNoShape">
                <a:avLst/>
              </a:prstTxWarp>
              <a:spAutoFit/>
            </a:bodyPr>
            <a:lstStyle/>
            <a:p>
              <a:r>
                <a:rPr lang="en-US" sz="1000" i="1"/>
                <a:t>h=20</a:t>
              </a:r>
            </a:p>
          </p:txBody>
        </p:sp>
        <p:sp>
          <p:nvSpPr>
            <p:cNvPr id="9" name="Text Box 43"/>
            <p:cNvSpPr txBox="1">
              <a:spLocks noChangeArrowheads="1"/>
            </p:cNvSpPr>
            <p:nvPr/>
          </p:nvSpPr>
          <p:spPr bwMode="auto">
            <a:xfrm>
              <a:off x="4252147" y="4155563"/>
              <a:ext cx="843676" cy="440477"/>
            </a:xfrm>
            <a:prstGeom prst="rect">
              <a:avLst/>
            </a:prstGeom>
            <a:noFill/>
            <a:ln w="9525">
              <a:noFill/>
              <a:miter lim="800000"/>
              <a:headEnd/>
              <a:tailEnd/>
            </a:ln>
          </p:spPr>
          <p:txBody>
            <a:bodyPr wrap="none">
              <a:prstTxWarp prst="textNoShape">
                <a:avLst/>
              </a:prstTxWarp>
              <a:spAutoFit/>
            </a:bodyPr>
            <a:lstStyle/>
            <a:p>
              <a:r>
                <a:rPr lang="en-US" sz="1000" i="1"/>
                <a:t>h=14</a:t>
              </a:r>
            </a:p>
          </p:txBody>
        </p:sp>
      </p:grpSp>
    </p:spTree>
    <p:extLst>
      <p:ext uri="{BB962C8B-B14F-4D97-AF65-F5344CB8AC3E}">
        <p14:creationId xmlns:p14="http://schemas.microsoft.com/office/powerpoint/2010/main" val="1173912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lide Number Placeholder 5"/>
          <p:cNvSpPr>
            <a:spLocks noGrp="1"/>
          </p:cNvSpPr>
          <p:nvPr>
            <p:ph type="sldNum" sz="quarter" idx="12"/>
          </p:nvPr>
        </p:nvSpPr>
        <p:spPr>
          <a:noFill/>
        </p:spPr>
        <p:txBody>
          <a:bodyPr/>
          <a:lstStyle/>
          <a:p>
            <a:fld id="{442266BF-934C-7B4E-946F-DE4518E55C78}" type="slidenum">
              <a:rPr lang="en-US" smtClean="0"/>
              <a:pPr/>
              <a:t>22</a:t>
            </a:fld>
            <a:endParaRPr lang="en-US"/>
          </a:p>
        </p:txBody>
      </p:sp>
      <p:sp>
        <p:nvSpPr>
          <p:cNvPr id="36868" name="Rectangle 2"/>
          <p:cNvSpPr>
            <a:spLocks noGrp="1" noChangeArrowheads="1"/>
          </p:cNvSpPr>
          <p:nvPr>
            <p:ph type="title"/>
          </p:nvPr>
        </p:nvSpPr>
        <p:spPr/>
        <p:txBody>
          <a:bodyPr/>
          <a:lstStyle/>
          <a:p>
            <a:r>
              <a:rPr lang="en-US"/>
              <a:t>Greedy search</a:t>
            </a:r>
          </a:p>
        </p:txBody>
      </p:sp>
      <p:sp>
        <p:nvSpPr>
          <p:cNvPr id="36869" name="Rectangle 3"/>
          <p:cNvSpPr>
            <a:spLocks noGrp="1" noChangeArrowheads="1"/>
          </p:cNvSpPr>
          <p:nvPr>
            <p:ph type="body" idx="1"/>
          </p:nvPr>
        </p:nvSpPr>
        <p:spPr>
          <a:xfrm>
            <a:off x="457200" y="1295400"/>
            <a:ext cx="8178800" cy="5029200"/>
          </a:xfrm>
        </p:spPr>
        <p:txBody>
          <a:bodyPr>
            <a:noAutofit/>
          </a:bodyPr>
          <a:lstStyle/>
          <a:p>
            <a:pPr>
              <a:buFontTx/>
              <a:buNone/>
            </a:pPr>
            <a:r>
              <a:rPr lang="en-US" sz="1900" dirty="0"/>
              <a:t>Node queue: Add successors to queue, sorted by cost to goal.</a:t>
            </a:r>
          </a:p>
          <a:p>
            <a:pPr>
              <a:buFontTx/>
              <a:buNone/>
            </a:pPr>
            <a:endParaRPr lang="en-US" sz="1900" dirty="0"/>
          </a:p>
          <a:p>
            <a:pPr>
              <a:spcAft>
                <a:spcPts val="0"/>
              </a:spcAft>
              <a:buFontTx/>
              <a:buNone/>
            </a:pPr>
            <a:r>
              <a:rPr lang="en-US" sz="1900" dirty="0"/>
              <a:t>#		state	depth	path	cost	total	parent #</a:t>
            </a:r>
          </a:p>
          <a:p>
            <a:pPr>
              <a:spcBef>
                <a:spcPts val="0"/>
              </a:spcBef>
              <a:buFontTx/>
              <a:buNone/>
            </a:pPr>
            <a:r>
              <a:rPr lang="en-US" sz="1900" dirty="0"/>
              <a:t>				cost	to goal	cost</a:t>
            </a:r>
          </a:p>
          <a:p>
            <a:pPr>
              <a:buFontTx/>
              <a:buNone/>
            </a:pPr>
            <a:r>
              <a:rPr lang="en-US" sz="1900" dirty="0">
                <a:solidFill>
                  <a:srgbClr val="C0C0C0"/>
                </a:solidFill>
              </a:rPr>
              <a:t>1		A	0	0	20	20	--</a:t>
            </a:r>
          </a:p>
          <a:p>
            <a:pPr>
              <a:buFontTx/>
              <a:buNone/>
            </a:pPr>
            <a:r>
              <a:rPr lang="en-US" sz="1900" dirty="0"/>
              <a:t>2		B	1	3	14	17	1</a:t>
            </a:r>
          </a:p>
          <a:p>
            <a:pPr>
              <a:buFontTx/>
              <a:buNone/>
            </a:pPr>
            <a:r>
              <a:rPr lang="en-US" sz="1900" dirty="0"/>
              <a:t>3		D	1	5	15	20	1</a:t>
            </a:r>
            <a:endParaRPr lang="en-US" sz="1900" dirty="0">
              <a:solidFill>
                <a:srgbClr val="C0C0C0"/>
              </a:solidFill>
            </a:endParaRPr>
          </a:p>
          <a:p>
            <a:pPr>
              <a:buFontTx/>
              <a:buNone/>
            </a:pPr>
            <a:r>
              <a:rPr lang="en-US" sz="1900" dirty="0"/>
              <a:t>4		C	1	19	18	37	1</a:t>
            </a:r>
          </a:p>
        </p:txBody>
      </p:sp>
      <p:sp>
        <p:nvSpPr>
          <p:cNvPr id="36870" name="Line 4"/>
          <p:cNvSpPr>
            <a:spLocks noChangeShapeType="1"/>
          </p:cNvSpPr>
          <p:nvPr/>
        </p:nvSpPr>
        <p:spPr bwMode="auto">
          <a:xfrm>
            <a:off x="533400" y="2830099"/>
            <a:ext cx="7772400" cy="0"/>
          </a:xfrm>
          <a:prstGeom prst="line">
            <a:avLst/>
          </a:prstGeom>
          <a:noFill/>
          <a:ln w="28575">
            <a:solidFill>
              <a:schemeClr val="tx1"/>
            </a:solidFill>
            <a:round/>
            <a:headEnd/>
            <a:tailEnd/>
          </a:ln>
        </p:spPr>
        <p:txBody>
          <a:bodyPr>
            <a:prstTxWarp prst="textNoShape">
              <a:avLst/>
            </a:prstTxWarp>
          </a:bodyPr>
          <a:lstStyle/>
          <a:p>
            <a:endParaRPr lang="en-US"/>
          </a:p>
        </p:txBody>
      </p:sp>
      <p:grpSp>
        <p:nvGrpSpPr>
          <p:cNvPr id="7" name="Group 7"/>
          <p:cNvGrpSpPr>
            <a:grpSpLocks/>
          </p:cNvGrpSpPr>
          <p:nvPr/>
        </p:nvGrpSpPr>
        <p:grpSpPr bwMode="auto">
          <a:xfrm>
            <a:off x="4768788" y="4419600"/>
            <a:ext cx="1108075" cy="625475"/>
            <a:chOff x="2966" y="2784"/>
            <a:chExt cx="698" cy="394"/>
          </a:xfrm>
        </p:grpSpPr>
        <p:sp>
          <p:nvSpPr>
            <p:cNvPr id="8" name="Line 5"/>
            <p:cNvSpPr>
              <a:spLocks noChangeShapeType="1"/>
            </p:cNvSpPr>
            <p:nvPr/>
          </p:nvSpPr>
          <p:spPr bwMode="auto">
            <a:xfrm flipV="1">
              <a:off x="3312" y="2784"/>
              <a:ext cx="0" cy="192"/>
            </a:xfrm>
            <a:prstGeom prst="line">
              <a:avLst/>
            </a:prstGeom>
            <a:noFill/>
            <a:ln w="38100">
              <a:solidFill>
                <a:srgbClr val="FF0000"/>
              </a:solidFill>
              <a:round/>
              <a:headEnd/>
              <a:tailEnd type="triangle" w="med" len="med"/>
            </a:ln>
          </p:spPr>
          <p:txBody>
            <a:bodyPr>
              <a:prstTxWarp prst="textNoShape">
                <a:avLst/>
              </a:prstTxWarp>
            </a:bodyPr>
            <a:lstStyle/>
            <a:p>
              <a:endParaRPr lang="en-US">
                <a:solidFill>
                  <a:srgbClr val="FF0000"/>
                </a:solidFill>
              </a:endParaRPr>
            </a:p>
          </p:txBody>
        </p:sp>
        <p:sp>
          <p:nvSpPr>
            <p:cNvPr id="9" name="Text Box 6"/>
            <p:cNvSpPr txBox="1">
              <a:spLocks noChangeArrowheads="1"/>
            </p:cNvSpPr>
            <p:nvPr/>
          </p:nvSpPr>
          <p:spPr bwMode="auto">
            <a:xfrm>
              <a:off x="2966" y="2928"/>
              <a:ext cx="698" cy="250"/>
            </a:xfrm>
            <a:prstGeom prst="rect">
              <a:avLst/>
            </a:prstGeom>
            <a:noFill/>
            <a:ln w="9525">
              <a:noFill/>
              <a:miter lim="800000"/>
              <a:headEnd/>
              <a:tailEnd/>
            </a:ln>
          </p:spPr>
          <p:txBody>
            <a:bodyPr wrap="none">
              <a:prstTxWarp prst="textNoShape">
                <a:avLst/>
              </a:prstTxWarp>
              <a:spAutoFit/>
            </a:bodyPr>
            <a:lstStyle/>
            <a:p>
              <a:r>
                <a:rPr lang="en-US" sz="2000" dirty="0">
                  <a:solidFill>
                    <a:srgbClr val="FF0000"/>
                  </a:solidFill>
                  <a:latin typeface="Tahoma" charset="0"/>
                </a:rPr>
                <a:t>Sort key</a:t>
              </a:r>
            </a:p>
          </p:txBody>
        </p:sp>
      </p:grpSp>
      <p:grpSp>
        <p:nvGrpSpPr>
          <p:cNvPr id="10" name="Group 9"/>
          <p:cNvGrpSpPr/>
          <p:nvPr/>
        </p:nvGrpSpPr>
        <p:grpSpPr>
          <a:xfrm>
            <a:off x="5930283" y="-21736"/>
            <a:ext cx="3066011" cy="1317904"/>
            <a:chOff x="2881314" y="3238500"/>
            <a:chExt cx="6030915" cy="2894013"/>
          </a:xfrm>
        </p:grpSpPr>
        <p:grpSp>
          <p:nvGrpSpPr>
            <p:cNvPr id="11" name="Group 4"/>
            <p:cNvGrpSpPr>
              <a:grpSpLocks/>
            </p:cNvGrpSpPr>
            <p:nvPr/>
          </p:nvGrpSpPr>
          <p:grpSpPr bwMode="auto">
            <a:xfrm>
              <a:off x="2881314" y="3238500"/>
              <a:ext cx="6030915" cy="2894013"/>
              <a:chOff x="1815" y="2040"/>
              <a:chExt cx="3799" cy="1823"/>
            </a:xfrm>
          </p:grpSpPr>
          <p:grpSp>
            <p:nvGrpSpPr>
              <p:cNvPr id="14" name="Group 13"/>
              <p:cNvGrpSpPr>
                <a:grpSpLocks/>
              </p:cNvGrpSpPr>
              <p:nvPr/>
            </p:nvGrpSpPr>
            <p:grpSpPr bwMode="auto">
              <a:xfrm>
                <a:off x="1815" y="2040"/>
                <a:ext cx="3799" cy="1823"/>
                <a:chOff x="2158" y="2180"/>
                <a:chExt cx="3362" cy="1612"/>
              </a:xfrm>
            </p:grpSpPr>
            <p:sp>
              <p:nvSpPr>
                <p:cNvPr id="16"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7"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1000"/>
                    <a:t>D</a:t>
                  </a:r>
                </a:p>
              </p:txBody>
            </p:sp>
            <p:sp>
              <p:nvSpPr>
                <p:cNvPr id="18" name="Text Box 8"/>
                <p:cNvSpPr txBox="1">
                  <a:spLocks noChangeArrowheads="1"/>
                </p:cNvSpPr>
                <p:nvPr/>
              </p:nvSpPr>
              <p:spPr bwMode="auto">
                <a:xfrm>
                  <a:off x="2957" y="3051"/>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9" name="Text Box 9"/>
                <p:cNvSpPr txBox="1">
                  <a:spLocks noChangeArrowheads="1"/>
                </p:cNvSpPr>
                <p:nvPr/>
              </p:nvSpPr>
              <p:spPr bwMode="auto">
                <a:xfrm>
                  <a:off x="3874" y="2180"/>
                  <a:ext cx="267" cy="297"/>
                </a:xfrm>
                <a:prstGeom prst="rect">
                  <a:avLst/>
                </a:prstGeom>
                <a:solidFill>
                  <a:srgbClr val="FFFFFF"/>
                </a:solidFill>
                <a:ln w="9525">
                  <a:noFill/>
                  <a:miter lim="800000"/>
                  <a:headEnd/>
                  <a:tailEnd/>
                </a:ln>
              </p:spPr>
              <p:txBody>
                <a:bodyPr>
                  <a:prstTxWarp prst="textNoShape">
                    <a:avLst/>
                  </a:prstTxWarp>
                </a:bodyPr>
                <a:lstStyle/>
                <a:p>
                  <a:r>
                    <a:rPr lang="en-US" sz="1000"/>
                    <a:t>A</a:t>
                  </a:r>
                </a:p>
              </p:txBody>
            </p:sp>
            <p:sp>
              <p:nvSpPr>
                <p:cNvPr id="20" name="Text Box 10"/>
                <p:cNvSpPr txBox="1">
                  <a:spLocks noChangeArrowheads="1"/>
                </p:cNvSpPr>
                <p:nvPr/>
              </p:nvSpPr>
              <p:spPr bwMode="auto">
                <a:xfrm>
                  <a:off x="3924" y="2754"/>
                  <a:ext cx="267" cy="297"/>
                </a:xfrm>
                <a:prstGeom prst="rect">
                  <a:avLst/>
                </a:prstGeom>
                <a:solidFill>
                  <a:srgbClr val="FFFFFF"/>
                </a:solidFill>
                <a:ln w="9525">
                  <a:noFill/>
                  <a:miter lim="800000"/>
                  <a:headEnd/>
                  <a:tailEnd/>
                </a:ln>
              </p:spPr>
              <p:txBody>
                <a:bodyPr>
                  <a:prstTxWarp prst="textNoShape">
                    <a:avLst/>
                  </a:prstTxWarp>
                </a:bodyPr>
                <a:lstStyle/>
                <a:p>
                  <a:r>
                    <a:rPr lang="en-US" sz="1000"/>
                    <a:t>C</a:t>
                  </a:r>
                </a:p>
              </p:txBody>
            </p:sp>
            <p:sp>
              <p:nvSpPr>
                <p:cNvPr id="21"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22"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900" i="1" dirty="0"/>
                    <a:t>5</a:t>
                  </a:r>
                </a:p>
              </p:txBody>
            </p:sp>
            <p:sp>
              <p:nvSpPr>
                <p:cNvPr id="23" name="Text Box 14"/>
                <p:cNvSpPr txBox="1">
                  <a:spLocks noChangeArrowheads="1"/>
                </p:cNvSpPr>
                <p:nvPr/>
              </p:nvSpPr>
              <p:spPr bwMode="auto">
                <a:xfrm>
                  <a:off x="2518" y="3023"/>
                  <a:ext cx="266" cy="297"/>
                </a:xfrm>
                <a:prstGeom prst="rect">
                  <a:avLst/>
                </a:prstGeom>
                <a:solidFill>
                  <a:srgbClr val="FFFFFF"/>
                </a:solidFill>
                <a:ln w="9525">
                  <a:noFill/>
                  <a:miter lim="800000"/>
                  <a:headEnd/>
                  <a:tailEnd/>
                </a:ln>
              </p:spPr>
              <p:txBody>
                <a:bodyPr>
                  <a:prstTxWarp prst="textNoShape">
                    <a:avLst/>
                  </a:prstTxWarp>
                </a:bodyPr>
                <a:lstStyle/>
                <a:p>
                  <a:r>
                    <a:rPr lang="en-US" sz="900" i="1"/>
                    <a:t>4</a:t>
                  </a:r>
                </a:p>
              </p:txBody>
            </p:sp>
            <p:sp>
              <p:nvSpPr>
                <p:cNvPr id="24"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900" i="1"/>
                    <a:t>19</a:t>
                  </a:r>
                </a:p>
              </p:txBody>
            </p:sp>
            <p:sp>
              <p:nvSpPr>
                <p:cNvPr id="25"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900" i="1"/>
                    <a:t>6</a:t>
                  </a:r>
                </a:p>
              </p:txBody>
            </p:sp>
            <p:sp>
              <p:nvSpPr>
                <p:cNvPr id="26" name="Text Box 17"/>
                <p:cNvSpPr txBox="1">
                  <a:spLocks noChangeArrowheads="1"/>
                </p:cNvSpPr>
                <p:nvPr/>
              </p:nvSpPr>
              <p:spPr bwMode="auto">
                <a:xfrm>
                  <a:off x="3668" y="2424"/>
                  <a:ext cx="266" cy="297"/>
                </a:xfrm>
                <a:prstGeom prst="rect">
                  <a:avLst/>
                </a:prstGeom>
                <a:solidFill>
                  <a:srgbClr val="FFFFFF"/>
                </a:solidFill>
                <a:ln w="9525">
                  <a:noFill/>
                  <a:miter lim="800000"/>
                  <a:headEnd/>
                  <a:tailEnd/>
                </a:ln>
              </p:spPr>
              <p:txBody>
                <a:bodyPr>
                  <a:prstTxWarp prst="textNoShape">
                    <a:avLst/>
                  </a:prstTxWarp>
                </a:bodyPr>
                <a:lstStyle/>
                <a:p>
                  <a:r>
                    <a:rPr lang="en-US" sz="900" i="1"/>
                    <a:t>3</a:t>
                  </a:r>
                </a:p>
              </p:txBody>
            </p:sp>
            <p:sp>
              <p:nvSpPr>
                <p:cNvPr id="27"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900" i="1"/>
                    <a:t>h=15</a:t>
                  </a:r>
                </a:p>
              </p:txBody>
            </p:sp>
            <p:sp>
              <p:nvSpPr>
                <p:cNvPr id="28"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1000" dirty="0"/>
                    <a:t>B</a:t>
                  </a:r>
                </a:p>
              </p:txBody>
            </p:sp>
            <p:sp>
              <p:nvSpPr>
                <p:cNvPr id="29" name="Text Box 20"/>
                <p:cNvSpPr txBox="1">
                  <a:spLocks noChangeArrowheads="1"/>
                </p:cNvSpPr>
                <p:nvPr/>
              </p:nvSpPr>
              <p:spPr bwMode="auto">
                <a:xfrm>
                  <a:off x="2691" y="3249"/>
                  <a:ext cx="266" cy="296"/>
                </a:xfrm>
                <a:prstGeom prst="rect">
                  <a:avLst/>
                </a:prstGeom>
                <a:solidFill>
                  <a:srgbClr val="FFFFFF"/>
                </a:solidFill>
                <a:ln w="9525">
                  <a:noFill/>
                  <a:miter lim="800000"/>
                  <a:headEnd/>
                  <a:tailEnd/>
                </a:ln>
              </p:spPr>
              <p:txBody>
                <a:bodyPr>
                  <a:prstTxWarp prst="textNoShape">
                    <a:avLst/>
                  </a:prstTxWarp>
                </a:bodyPr>
                <a:lstStyle/>
                <a:p>
                  <a:r>
                    <a:rPr lang="en-US" sz="1000"/>
                    <a:t>F</a:t>
                  </a:r>
                </a:p>
              </p:txBody>
            </p:sp>
            <p:sp>
              <p:nvSpPr>
                <p:cNvPr id="30" name="Text Box 21"/>
                <p:cNvSpPr txBox="1">
                  <a:spLocks noChangeArrowheads="1"/>
                </p:cNvSpPr>
                <p:nvPr/>
              </p:nvSpPr>
              <p:spPr bwMode="auto">
                <a:xfrm>
                  <a:off x="3135"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G</a:t>
                  </a:r>
                </a:p>
              </p:txBody>
            </p:sp>
            <p:sp>
              <p:nvSpPr>
                <p:cNvPr id="31" name="Text Box 22"/>
                <p:cNvSpPr txBox="1">
                  <a:spLocks noChangeArrowheads="1"/>
                </p:cNvSpPr>
                <p:nvPr/>
              </p:nvSpPr>
              <p:spPr bwMode="auto">
                <a:xfrm>
                  <a:off x="2158"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E</a:t>
                  </a:r>
                </a:p>
              </p:txBody>
            </p:sp>
            <p:sp>
              <p:nvSpPr>
                <p:cNvPr id="32"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3"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4"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5"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6"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7"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8"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9"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40"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41"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42"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h=8</a:t>
                  </a:r>
                </a:p>
              </p:txBody>
            </p:sp>
            <p:sp>
              <p:nvSpPr>
                <p:cNvPr id="43" name="Text Box 35"/>
                <p:cNvSpPr txBox="1">
                  <a:spLocks noChangeArrowheads="1"/>
                </p:cNvSpPr>
                <p:nvPr/>
              </p:nvSpPr>
              <p:spPr bwMode="auto">
                <a:xfrm>
                  <a:off x="2741" y="3495"/>
                  <a:ext cx="510" cy="297"/>
                </a:xfrm>
                <a:prstGeom prst="rect">
                  <a:avLst/>
                </a:prstGeom>
                <a:solidFill>
                  <a:srgbClr val="FFFFFF"/>
                </a:solidFill>
                <a:ln w="9525">
                  <a:noFill/>
                  <a:miter lim="800000"/>
                  <a:headEnd/>
                  <a:tailEnd/>
                </a:ln>
              </p:spPr>
              <p:txBody>
                <a:bodyPr>
                  <a:prstTxWarp prst="textNoShape">
                    <a:avLst/>
                  </a:prstTxWarp>
                </a:bodyPr>
                <a:lstStyle/>
                <a:p>
                  <a:r>
                    <a:rPr lang="en-US" sz="900" i="1"/>
                    <a:t>h=12</a:t>
                  </a:r>
                </a:p>
              </p:txBody>
            </p:sp>
            <p:sp>
              <p:nvSpPr>
                <p:cNvPr id="44"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5"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6"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900" i="1"/>
                    <a:t>h=18</a:t>
                  </a:r>
                </a:p>
              </p:txBody>
            </p:sp>
            <p:sp>
              <p:nvSpPr>
                <p:cNvPr id="47"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sz="1050"/>
                </a:p>
              </p:txBody>
            </p:sp>
            <p:sp>
              <p:nvSpPr>
                <p:cNvPr id="48"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49"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50"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sz="1050"/>
                </a:p>
              </p:txBody>
            </p:sp>
          </p:grpSp>
          <p:sp>
            <p:nvSpPr>
              <p:cNvPr id="15" name="Text Box 41"/>
              <p:cNvSpPr txBox="1">
                <a:spLocks noChangeArrowheads="1"/>
              </p:cNvSpPr>
              <p:nvPr/>
            </p:nvSpPr>
            <p:spPr bwMode="auto">
              <a:xfrm>
                <a:off x="3553" y="3244"/>
                <a:ext cx="313" cy="277"/>
              </a:xfrm>
              <a:prstGeom prst="rect">
                <a:avLst/>
              </a:prstGeom>
              <a:noFill/>
              <a:ln w="9525">
                <a:noFill/>
                <a:miter lim="800000"/>
                <a:headEnd/>
                <a:tailEnd/>
              </a:ln>
            </p:spPr>
            <p:txBody>
              <a:bodyPr wrap="none">
                <a:prstTxWarp prst="textNoShape">
                  <a:avLst/>
                </a:prstTxWarp>
                <a:spAutoFit/>
              </a:bodyPr>
              <a:lstStyle/>
              <a:p>
                <a:r>
                  <a:rPr lang="en-US" sz="1000"/>
                  <a:t>H</a:t>
                </a:r>
              </a:p>
            </p:txBody>
          </p:sp>
        </p:grpSp>
        <p:sp>
          <p:nvSpPr>
            <p:cNvPr id="12" name="Text Box 42"/>
            <p:cNvSpPr txBox="1">
              <a:spLocks noChangeArrowheads="1"/>
            </p:cNvSpPr>
            <p:nvPr/>
          </p:nvSpPr>
          <p:spPr bwMode="auto">
            <a:xfrm>
              <a:off x="6781800" y="3276600"/>
              <a:ext cx="843677" cy="440477"/>
            </a:xfrm>
            <a:prstGeom prst="rect">
              <a:avLst/>
            </a:prstGeom>
            <a:noFill/>
            <a:ln w="9525">
              <a:noFill/>
              <a:miter lim="800000"/>
              <a:headEnd/>
              <a:tailEnd/>
            </a:ln>
          </p:spPr>
          <p:txBody>
            <a:bodyPr wrap="none">
              <a:prstTxWarp prst="textNoShape">
                <a:avLst/>
              </a:prstTxWarp>
              <a:spAutoFit/>
            </a:bodyPr>
            <a:lstStyle/>
            <a:p>
              <a:r>
                <a:rPr lang="en-US" sz="1000" i="1"/>
                <a:t>h=20</a:t>
              </a:r>
            </a:p>
          </p:txBody>
        </p:sp>
        <p:sp>
          <p:nvSpPr>
            <p:cNvPr id="13" name="Text Box 43"/>
            <p:cNvSpPr txBox="1">
              <a:spLocks noChangeArrowheads="1"/>
            </p:cNvSpPr>
            <p:nvPr/>
          </p:nvSpPr>
          <p:spPr bwMode="auto">
            <a:xfrm>
              <a:off x="4252147" y="4155563"/>
              <a:ext cx="843676" cy="440477"/>
            </a:xfrm>
            <a:prstGeom prst="rect">
              <a:avLst/>
            </a:prstGeom>
            <a:noFill/>
            <a:ln w="9525">
              <a:noFill/>
              <a:miter lim="800000"/>
              <a:headEnd/>
              <a:tailEnd/>
            </a:ln>
          </p:spPr>
          <p:txBody>
            <a:bodyPr wrap="none">
              <a:prstTxWarp prst="textNoShape">
                <a:avLst/>
              </a:prstTxWarp>
              <a:spAutoFit/>
            </a:bodyPr>
            <a:lstStyle/>
            <a:p>
              <a:r>
                <a:rPr lang="en-US" sz="1000" i="1"/>
                <a:t>h=14</a:t>
              </a:r>
            </a:p>
          </p:txBody>
        </p:sp>
      </p:grpSp>
    </p:spTree>
    <p:extLst>
      <p:ext uri="{BB962C8B-B14F-4D97-AF65-F5344CB8AC3E}">
        <p14:creationId xmlns:p14="http://schemas.microsoft.com/office/powerpoint/2010/main" val="3471328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lide Number Placeholder 5"/>
          <p:cNvSpPr>
            <a:spLocks noGrp="1"/>
          </p:cNvSpPr>
          <p:nvPr>
            <p:ph type="sldNum" sz="quarter" idx="12"/>
          </p:nvPr>
        </p:nvSpPr>
        <p:spPr>
          <a:noFill/>
        </p:spPr>
        <p:txBody>
          <a:bodyPr/>
          <a:lstStyle/>
          <a:p>
            <a:fld id="{442266BF-934C-7B4E-946F-DE4518E55C78}" type="slidenum">
              <a:rPr lang="en-US" smtClean="0"/>
              <a:pPr/>
              <a:t>23</a:t>
            </a:fld>
            <a:endParaRPr lang="en-US"/>
          </a:p>
        </p:txBody>
      </p:sp>
      <p:sp>
        <p:nvSpPr>
          <p:cNvPr id="36868" name="Rectangle 2"/>
          <p:cNvSpPr>
            <a:spLocks noGrp="1" noChangeArrowheads="1"/>
          </p:cNvSpPr>
          <p:nvPr>
            <p:ph type="title"/>
          </p:nvPr>
        </p:nvSpPr>
        <p:spPr/>
        <p:txBody>
          <a:bodyPr/>
          <a:lstStyle/>
          <a:p>
            <a:r>
              <a:rPr lang="en-US"/>
              <a:t>Greedy search</a:t>
            </a:r>
          </a:p>
        </p:txBody>
      </p:sp>
      <p:sp>
        <p:nvSpPr>
          <p:cNvPr id="36869" name="Rectangle 3"/>
          <p:cNvSpPr>
            <a:spLocks noGrp="1" noChangeArrowheads="1"/>
          </p:cNvSpPr>
          <p:nvPr>
            <p:ph type="body" idx="1"/>
          </p:nvPr>
        </p:nvSpPr>
        <p:spPr>
          <a:xfrm>
            <a:off x="457200" y="1295400"/>
            <a:ext cx="8178800" cy="5029200"/>
          </a:xfrm>
        </p:spPr>
        <p:txBody>
          <a:bodyPr>
            <a:noAutofit/>
          </a:bodyPr>
          <a:lstStyle/>
          <a:p>
            <a:pPr>
              <a:buFontTx/>
              <a:buNone/>
            </a:pPr>
            <a:r>
              <a:rPr lang="en-US" sz="1900" dirty="0"/>
              <a:t>Node queue: Add successors to queue, sorted by cost to goal.</a:t>
            </a:r>
          </a:p>
          <a:p>
            <a:pPr>
              <a:buFontTx/>
              <a:buNone/>
            </a:pPr>
            <a:endParaRPr lang="en-US" sz="1900" dirty="0"/>
          </a:p>
          <a:p>
            <a:pPr>
              <a:spcAft>
                <a:spcPts val="0"/>
              </a:spcAft>
              <a:buFontTx/>
              <a:buNone/>
            </a:pPr>
            <a:r>
              <a:rPr lang="en-US" sz="1900" dirty="0"/>
              <a:t>#		state	depth	path	cost	total	parent #</a:t>
            </a:r>
          </a:p>
          <a:p>
            <a:pPr>
              <a:spcBef>
                <a:spcPts val="0"/>
              </a:spcBef>
              <a:buFontTx/>
              <a:buNone/>
            </a:pPr>
            <a:r>
              <a:rPr lang="en-US" sz="1900" dirty="0"/>
              <a:t>				cost	to goal	cost</a:t>
            </a:r>
          </a:p>
          <a:p>
            <a:pPr>
              <a:buFontTx/>
              <a:buNone/>
            </a:pPr>
            <a:r>
              <a:rPr lang="en-US" sz="1900" dirty="0">
                <a:solidFill>
                  <a:srgbClr val="C0C0C0"/>
                </a:solidFill>
              </a:rPr>
              <a:t>1		A	0	0	20	20	--</a:t>
            </a:r>
          </a:p>
          <a:p>
            <a:pPr>
              <a:buFontTx/>
              <a:buNone/>
            </a:pPr>
            <a:r>
              <a:rPr lang="en-US" sz="1900" dirty="0">
                <a:solidFill>
                  <a:srgbClr val="C0C0C0"/>
                </a:solidFill>
              </a:rPr>
              <a:t>2		B	1	3	14	17	1</a:t>
            </a:r>
          </a:p>
          <a:p>
            <a:pPr>
              <a:buFontTx/>
              <a:buNone/>
            </a:pPr>
            <a:r>
              <a:rPr lang="en-US" sz="1900" dirty="0"/>
              <a:t>5		G	2	8	8	16	2</a:t>
            </a:r>
          </a:p>
          <a:p>
            <a:pPr>
              <a:buFontTx/>
              <a:buNone/>
            </a:pPr>
            <a:r>
              <a:rPr lang="en-US" sz="1900" dirty="0"/>
              <a:t>7		E	2	7	10	17	2</a:t>
            </a:r>
          </a:p>
          <a:p>
            <a:pPr>
              <a:buFontTx/>
              <a:buNone/>
            </a:pPr>
            <a:r>
              <a:rPr lang="en-US" sz="1900" dirty="0"/>
              <a:t>6		H	2	9	10	19	2</a:t>
            </a:r>
          </a:p>
          <a:p>
            <a:pPr>
              <a:buFontTx/>
              <a:buNone/>
            </a:pPr>
            <a:r>
              <a:rPr lang="en-US" sz="1900" dirty="0"/>
              <a:t>8		F	2	8	12	20	2</a:t>
            </a:r>
          </a:p>
          <a:p>
            <a:pPr>
              <a:buFontTx/>
              <a:buNone/>
            </a:pPr>
            <a:r>
              <a:rPr lang="en-US" sz="1900" dirty="0"/>
              <a:t>3		D	1	5	15	20	1</a:t>
            </a:r>
            <a:endParaRPr lang="en-US" sz="1900" dirty="0">
              <a:solidFill>
                <a:srgbClr val="C0C0C0"/>
              </a:solidFill>
            </a:endParaRPr>
          </a:p>
          <a:p>
            <a:pPr>
              <a:buFontTx/>
              <a:buNone/>
            </a:pPr>
            <a:r>
              <a:rPr lang="en-US" sz="1900" dirty="0"/>
              <a:t>4		C	1	19	18	37	1</a:t>
            </a:r>
          </a:p>
        </p:txBody>
      </p:sp>
      <p:sp>
        <p:nvSpPr>
          <p:cNvPr id="36870" name="Line 4"/>
          <p:cNvSpPr>
            <a:spLocks noChangeShapeType="1"/>
          </p:cNvSpPr>
          <p:nvPr/>
        </p:nvSpPr>
        <p:spPr bwMode="auto">
          <a:xfrm>
            <a:off x="533400" y="2830099"/>
            <a:ext cx="7772400" cy="0"/>
          </a:xfrm>
          <a:prstGeom prst="line">
            <a:avLst/>
          </a:prstGeom>
          <a:noFill/>
          <a:ln w="28575">
            <a:solidFill>
              <a:schemeClr val="tx1"/>
            </a:solidFill>
            <a:round/>
            <a:headEnd/>
            <a:tailEnd/>
          </a:ln>
        </p:spPr>
        <p:txBody>
          <a:bodyPr>
            <a:prstTxWarp prst="textNoShape">
              <a:avLst/>
            </a:prstTxWarp>
          </a:bodyPr>
          <a:lstStyle/>
          <a:p>
            <a:endParaRPr lang="en-US"/>
          </a:p>
        </p:txBody>
      </p:sp>
      <p:grpSp>
        <p:nvGrpSpPr>
          <p:cNvPr id="6" name="Group 5"/>
          <p:cNvGrpSpPr/>
          <p:nvPr/>
        </p:nvGrpSpPr>
        <p:grpSpPr>
          <a:xfrm>
            <a:off x="5930283" y="-21736"/>
            <a:ext cx="3066011" cy="1317904"/>
            <a:chOff x="2881314" y="3238500"/>
            <a:chExt cx="6030915" cy="2894013"/>
          </a:xfrm>
        </p:grpSpPr>
        <p:grpSp>
          <p:nvGrpSpPr>
            <p:cNvPr id="7" name="Group 4"/>
            <p:cNvGrpSpPr>
              <a:grpSpLocks/>
            </p:cNvGrpSpPr>
            <p:nvPr/>
          </p:nvGrpSpPr>
          <p:grpSpPr bwMode="auto">
            <a:xfrm>
              <a:off x="2881314" y="3238500"/>
              <a:ext cx="6030915" cy="2894013"/>
              <a:chOff x="1815" y="2040"/>
              <a:chExt cx="3799" cy="1823"/>
            </a:xfrm>
          </p:grpSpPr>
          <p:grpSp>
            <p:nvGrpSpPr>
              <p:cNvPr id="10" name="Group 9"/>
              <p:cNvGrpSpPr>
                <a:grpSpLocks/>
              </p:cNvGrpSpPr>
              <p:nvPr/>
            </p:nvGrpSpPr>
            <p:grpSpPr bwMode="auto">
              <a:xfrm>
                <a:off x="1815" y="2040"/>
                <a:ext cx="3799" cy="1823"/>
                <a:chOff x="2158" y="2180"/>
                <a:chExt cx="3362" cy="1612"/>
              </a:xfrm>
            </p:grpSpPr>
            <p:sp>
              <p:nvSpPr>
                <p:cNvPr id="12"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3"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1000"/>
                    <a:t>D</a:t>
                  </a:r>
                </a:p>
              </p:txBody>
            </p:sp>
            <p:sp>
              <p:nvSpPr>
                <p:cNvPr id="14" name="Text Box 8"/>
                <p:cNvSpPr txBox="1">
                  <a:spLocks noChangeArrowheads="1"/>
                </p:cNvSpPr>
                <p:nvPr/>
              </p:nvSpPr>
              <p:spPr bwMode="auto">
                <a:xfrm>
                  <a:off x="2957" y="3051"/>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5" name="Text Box 9"/>
                <p:cNvSpPr txBox="1">
                  <a:spLocks noChangeArrowheads="1"/>
                </p:cNvSpPr>
                <p:nvPr/>
              </p:nvSpPr>
              <p:spPr bwMode="auto">
                <a:xfrm>
                  <a:off x="3874" y="2180"/>
                  <a:ext cx="267" cy="297"/>
                </a:xfrm>
                <a:prstGeom prst="rect">
                  <a:avLst/>
                </a:prstGeom>
                <a:solidFill>
                  <a:srgbClr val="FFFFFF"/>
                </a:solidFill>
                <a:ln w="9525">
                  <a:noFill/>
                  <a:miter lim="800000"/>
                  <a:headEnd/>
                  <a:tailEnd/>
                </a:ln>
              </p:spPr>
              <p:txBody>
                <a:bodyPr>
                  <a:prstTxWarp prst="textNoShape">
                    <a:avLst/>
                  </a:prstTxWarp>
                </a:bodyPr>
                <a:lstStyle/>
                <a:p>
                  <a:r>
                    <a:rPr lang="en-US" sz="1000"/>
                    <a:t>A</a:t>
                  </a:r>
                </a:p>
              </p:txBody>
            </p:sp>
            <p:sp>
              <p:nvSpPr>
                <p:cNvPr id="16" name="Text Box 10"/>
                <p:cNvSpPr txBox="1">
                  <a:spLocks noChangeArrowheads="1"/>
                </p:cNvSpPr>
                <p:nvPr/>
              </p:nvSpPr>
              <p:spPr bwMode="auto">
                <a:xfrm>
                  <a:off x="3924" y="2754"/>
                  <a:ext cx="267" cy="297"/>
                </a:xfrm>
                <a:prstGeom prst="rect">
                  <a:avLst/>
                </a:prstGeom>
                <a:solidFill>
                  <a:srgbClr val="FFFFFF"/>
                </a:solidFill>
                <a:ln w="9525">
                  <a:noFill/>
                  <a:miter lim="800000"/>
                  <a:headEnd/>
                  <a:tailEnd/>
                </a:ln>
              </p:spPr>
              <p:txBody>
                <a:bodyPr>
                  <a:prstTxWarp prst="textNoShape">
                    <a:avLst/>
                  </a:prstTxWarp>
                </a:bodyPr>
                <a:lstStyle/>
                <a:p>
                  <a:r>
                    <a:rPr lang="en-US" sz="1000"/>
                    <a:t>C</a:t>
                  </a:r>
                </a:p>
              </p:txBody>
            </p:sp>
            <p:sp>
              <p:nvSpPr>
                <p:cNvPr id="17"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18"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900" i="1" dirty="0"/>
                    <a:t>5</a:t>
                  </a:r>
                </a:p>
              </p:txBody>
            </p:sp>
            <p:sp>
              <p:nvSpPr>
                <p:cNvPr id="19" name="Text Box 14"/>
                <p:cNvSpPr txBox="1">
                  <a:spLocks noChangeArrowheads="1"/>
                </p:cNvSpPr>
                <p:nvPr/>
              </p:nvSpPr>
              <p:spPr bwMode="auto">
                <a:xfrm>
                  <a:off x="2518" y="3023"/>
                  <a:ext cx="266" cy="297"/>
                </a:xfrm>
                <a:prstGeom prst="rect">
                  <a:avLst/>
                </a:prstGeom>
                <a:solidFill>
                  <a:srgbClr val="FFFFFF"/>
                </a:solidFill>
                <a:ln w="9525">
                  <a:noFill/>
                  <a:miter lim="800000"/>
                  <a:headEnd/>
                  <a:tailEnd/>
                </a:ln>
              </p:spPr>
              <p:txBody>
                <a:bodyPr>
                  <a:prstTxWarp prst="textNoShape">
                    <a:avLst/>
                  </a:prstTxWarp>
                </a:bodyPr>
                <a:lstStyle/>
                <a:p>
                  <a:r>
                    <a:rPr lang="en-US" sz="900" i="1"/>
                    <a:t>4</a:t>
                  </a:r>
                </a:p>
              </p:txBody>
            </p:sp>
            <p:sp>
              <p:nvSpPr>
                <p:cNvPr id="20"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900" i="1"/>
                    <a:t>19</a:t>
                  </a:r>
                </a:p>
              </p:txBody>
            </p:sp>
            <p:sp>
              <p:nvSpPr>
                <p:cNvPr id="21"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900" i="1"/>
                    <a:t>6</a:t>
                  </a:r>
                </a:p>
              </p:txBody>
            </p:sp>
            <p:sp>
              <p:nvSpPr>
                <p:cNvPr id="22" name="Text Box 17"/>
                <p:cNvSpPr txBox="1">
                  <a:spLocks noChangeArrowheads="1"/>
                </p:cNvSpPr>
                <p:nvPr/>
              </p:nvSpPr>
              <p:spPr bwMode="auto">
                <a:xfrm>
                  <a:off x="3668" y="2424"/>
                  <a:ext cx="266" cy="297"/>
                </a:xfrm>
                <a:prstGeom prst="rect">
                  <a:avLst/>
                </a:prstGeom>
                <a:solidFill>
                  <a:srgbClr val="FFFFFF"/>
                </a:solidFill>
                <a:ln w="9525">
                  <a:noFill/>
                  <a:miter lim="800000"/>
                  <a:headEnd/>
                  <a:tailEnd/>
                </a:ln>
              </p:spPr>
              <p:txBody>
                <a:bodyPr>
                  <a:prstTxWarp prst="textNoShape">
                    <a:avLst/>
                  </a:prstTxWarp>
                </a:bodyPr>
                <a:lstStyle/>
                <a:p>
                  <a:r>
                    <a:rPr lang="en-US" sz="900" i="1"/>
                    <a:t>3</a:t>
                  </a:r>
                </a:p>
              </p:txBody>
            </p:sp>
            <p:sp>
              <p:nvSpPr>
                <p:cNvPr id="23"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900" i="1"/>
                    <a:t>h=15</a:t>
                  </a:r>
                </a:p>
              </p:txBody>
            </p:sp>
            <p:sp>
              <p:nvSpPr>
                <p:cNvPr id="24"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1000" dirty="0"/>
                    <a:t>B</a:t>
                  </a:r>
                </a:p>
              </p:txBody>
            </p:sp>
            <p:sp>
              <p:nvSpPr>
                <p:cNvPr id="25" name="Text Box 20"/>
                <p:cNvSpPr txBox="1">
                  <a:spLocks noChangeArrowheads="1"/>
                </p:cNvSpPr>
                <p:nvPr/>
              </p:nvSpPr>
              <p:spPr bwMode="auto">
                <a:xfrm>
                  <a:off x="2691" y="3249"/>
                  <a:ext cx="266" cy="296"/>
                </a:xfrm>
                <a:prstGeom prst="rect">
                  <a:avLst/>
                </a:prstGeom>
                <a:solidFill>
                  <a:srgbClr val="FFFFFF"/>
                </a:solidFill>
                <a:ln w="9525">
                  <a:noFill/>
                  <a:miter lim="800000"/>
                  <a:headEnd/>
                  <a:tailEnd/>
                </a:ln>
              </p:spPr>
              <p:txBody>
                <a:bodyPr>
                  <a:prstTxWarp prst="textNoShape">
                    <a:avLst/>
                  </a:prstTxWarp>
                </a:bodyPr>
                <a:lstStyle/>
                <a:p>
                  <a:r>
                    <a:rPr lang="en-US" sz="1000"/>
                    <a:t>F</a:t>
                  </a:r>
                </a:p>
              </p:txBody>
            </p:sp>
            <p:sp>
              <p:nvSpPr>
                <p:cNvPr id="26" name="Text Box 21"/>
                <p:cNvSpPr txBox="1">
                  <a:spLocks noChangeArrowheads="1"/>
                </p:cNvSpPr>
                <p:nvPr/>
              </p:nvSpPr>
              <p:spPr bwMode="auto">
                <a:xfrm>
                  <a:off x="3135"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G</a:t>
                  </a:r>
                </a:p>
              </p:txBody>
            </p:sp>
            <p:sp>
              <p:nvSpPr>
                <p:cNvPr id="27" name="Text Box 22"/>
                <p:cNvSpPr txBox="1">
                  <a:spLocks noChangeArrowheads="1"/>
                </p:cNvSpPr>
                <p:nvPr/>
              </p:nvSpPr>
              <p:spPr bwMode="auto">
                <a:xfrm>
                  <a:off x="2158"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E</a:t>
                  </a:r>
                </a:p>
              </p:txBody>
            </p:sp>
            <p:sp>
              <p:nvSpPr>
                <p:cNvPr id="28"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29"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0"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1"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2"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3"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4"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5"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6"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7"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8"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h=8</a:t>
                  </a:r>
                </a:p>
              </p:txBody>
            </p:sp>
            <p:sp>
              <p:nvSpPr>
                <p:cNvPr id="39" name="Text Box 35"/>
                <p:cNvSpPr txBox="1">
                  <a:spLocks noChangeArrowheads="1"/>
                </p:cNvSpPr>
                <p:nvPr/>
              </p:nvSpPr>
              <p:spPr bwMode="auto">
                <a:xfrm>
                  <a:off x="2741" y="3495"/>
                  <a:ext cx="510" cy="297"/>
                </a:xfrm>
                <a:prstGeom prst="rect">
                  <a:avLst/>
                </a:prstGeom>
                <a:solidFill>
                  <a:srgbClr val="FFFFFF"/>
                </a:solidFill>
                <a:ln w="9525">
                  <a:noFill/>
                  <a:miter lim="800000"/>
                  <a:headEnd/>
                  <a:tailEnd/>
                </a:ln>
              </p:spPr>
              <p:txBody>
                <a:bodyPr>
                  <a:prstTxWarp prst="textNoShape">
                    <a:avLst/>
                  </a:prstTxWarp>
                </a:bodyPr>
                <a:lstStyle/>
                <a:p>
                  <a:r>
                    <a:rPr lang="en-US" sz="900" i="1"/>
                    <a:t>h=12</a:t>
                  </a:r>
                </a:p>
              </p:txBody>
            </p:sp>
            <p:sp>
              <p:nvSpPr>
                <p:cNvPr id="40"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1"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2"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900" i="1"/>
                    <a:t>h=18</a:t>
                  </a:r>
                </a:p>
              </p:txBody>
            </p:sp>
            <p:sp>
              <p:nvSpPr>
                <p:cNvPr id="43"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sz="1050"/>
                </a:p>
              </p:txBody>
            </p:sp>
            <p:sp>
              <p:nvSpPr>
                <p:cNvPr id="44"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45"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46"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sz="1050"/>
                </a:p>
              </p:txBody>
            </p:sp>
          </p:grpSp>
          <p:sp>
            <p:nvSpPr>
              <p:cNvPr id="11" name="Text Box 41"/>
              <p:cNvSpPr txBox="1">
                <a:spLocks noChangeArrowheads="1"/>
              </p:cNvSpPr>
              <p:nvPr/>
            </p:nvSpPr>
            <p:spPr bwMode="auto">
              <a:xfrm>
                <a:off x="3553" y="3244"/>
                <a:ext cx="313" cy="277"/>
              </a:xfrm>
              <a:prstGeom prst="rect">
                <a:avLst/>
              </a:prstGeom>
              <a:noFill/>
              <a:ln w="9525">
                <a:noFill/>
                <a:miter lim="800000"/>
                <a:headEnd/>
                <a:tailEnd/>
              </a:ln>
            </p:spPr>
            <p:txBody>
              <a:bodyPr wrap="none">
                <a:prstTxWarp prst="textNoShape">
                  <a:avLst/>
                </a:prstTxWarp>
                <a:spAutoFit/>
              </a:bodyPr>
              <a:lstStyle/>
              <a:p>
                <a:r>
                  <a:rPr lang="en-US" sz="1000"/>
                  <a:t>H</a:t>
                </a:r>
              </a:p>
            </p:txBody>
          </p:sp>
        </p:grpSp>
        <p:sp>
          <p:nvSpPr>
            <p:cNvPr id="8" name="Text Box 42"/>
            <p:cNvSpPr txBox="1">
              <a:spLocks noChangeArrowheads="1"/>
            </p:cNvSpPr>
            <p:nvPr/>
          </p:nvSpPr>
          <p:spPr bwMode="auto">
            <a:xfrm>
              <a:off x="6781800" y="3276600"/>
              <a:ext cx="843677" cy="440477"/>
            </a:xfrm>
            <a:prstGeom prst="rect">
              <a:avLst/>
            </a:prstGeom>
            <a:noFill/>
            <a:ln w="9525">
              <a:noFill/>
              <a:miter lim="800000"/>
              <a:headEnd/>
              <a:tailEnd/>
            </a:ln>
          </p:spPr>
          <p:txBody>
            <a:bodyPr wrap="none">
              <a:prstTxWarp prst="textNoShape">
                <a:avLst/>
              </a:prstTxWarp>
              <a:spAutoFit/>
            </a:bodyPr>
            <a:lstStyle/>
            <a:p>
              <a:r>
                <a:rPr lang="en-US" sz="1000" i="1"/>
                <a:t>h=20</a:t>
              </a:r>
            </a:p>
          </p:txBody>
        </p:sp>
        <p:sp>
          <p:nvSpPr>
            <p:cNvPr id="9" name="Text Box 43"/>
            <p:cNvSpPr txBox="1">
              <a:spLocks noChangeArrowheads="1"/>
            </p:cNvSpPr>
            <p:nvPr/>
          </p:nvSpPr>
          <p:spPr bwMode="auto">
            <a:xfrm>
              <a:off x="4252147" y="4155563"/>
              <a:ext cx="843676" cy="440477"/>
            </a:xfrm>
            <a:prstGeom prst="rect">
              <a:avLst/>
            </a:prstGeom>
            <a:noFill/>
            <a:ln w="9525">
              <a:noFill/>
              <a:miter lim="800000"/>
              <a:headEnd/>
              <a:tailEnd/>
            </a:ln>
          </p:spPr>
          <p:txBody>
            <a:bodyPr wrap="none">
              <a:prstTxWarp prst="textNoShape">
                <a:avLst/>
              </a:prstTxWarp>
              <a:spAutoFit/>
            </a:bodyPr>
            <a:lstStyle/>
            <a:p>
              <a:r>
                <a:rPr lang="en-US" sz="1000" i="1"/>
                <a:t>h=14</a:t>
              </a:r>
            </a:p>
          </p:txBody>
        </p:sp>
      </p:grpSp>
    </p:spTree>
    <p:extLst>
      <p:ext uri="{BB962C8B-B14F-4D97-AF65-F5344CB8AC3E}">
        <p14:creationId xmlns:p14="http://schemas.microsoft.com/office/powerpoint/2010/main" val="1359013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390524" y="3725661"/>
            <a:ext cx="7915275" cy="381000"/>
          </a:xfrm>
          <a:prstGeom prst="rect">
            <a:avLst/>
          </a:prstGeom>
          <a:solidFill>
            <a:srgbClr val="FFC000"/>
          </a:solidFill>
          <a:ln w="9525">
            <a:solidFill>
              <a:schemeClr val="tx1"/>
            </a:solidFill>
            <a:miter lim="800000"/>
            <a:headEnd/>
            <a:tailEnd/>
          </a:ln>
        </p:spPr>
        <p:txBody>
          <a:bodyPr wrap="none" anchor="ctr">
            <a:prstTxWarp prst="textNoShape">
              <a:avLst/>
            </a:prstTxWarp>
          </a:bodyPr>
          <a:lstStyle/>
          <a:p>
            <a:endParaRPr lang="en-US"/>
          </a:p>
        </p:txBody>
      </p:sp>
      <p:sp>
        <p:nvSpPr>
          <p:cNvPr id="36867" name="Slide Number Placeholder 5"/>
          <p:cNvSpPr>
            <a:spLocks noGrp="1"/>
          </p:cNvSpPr>
          <p:nvPr>
            <p:ph type="sldNum" sz="quarter" idx="12"/>
          </p:nvPr>
        </p:nvSpPr>
        <p:spPr>
          <a:noFill/>
        </p:spPr>
        <p:txBody>
          <a:bodyPr/>
          <a:lstStyle/>
          <a:p>
            <a:fld id="{442266BF-934C-7B4E-946F-DE4518E55C78}" type="slidenum">
              <a:rPr lang="en-US" smtClean="0"/>
              <a:pPr/>
              <a:t>24</a:t>
            </a:fld>
            <a:endParaRPr lang="en-US"/>
          </a:p>
        </p:txBody>
      </p:sp>
      <p:sp>
        <p:nvSpPr>
          <p:cNvPr id="36868" name="Rectangle 2"/>
          <p:cNvSpPr>
            <a:spLocks noGrp="1" noChangeArrowheads="1"/>
          </p:cNvSpPr>
          <p:nvPr>
            <p:ph type="title"/>
          </p:nvPr>
        </p:nvSpPr>
        <p:spPr/>
        <p:txBody>
          <a:bodyPr/>
          <a:lstStyle/>
          <a:p>
            <a:r>
              <a:rPr lang="en-US"/>
              <a:t>Greedy search</a:t>
            </a:r>
          </a:p>
        </p:txBody>
      </p:sp>
      <p:sp>
        <p:nvSpPr>
          <p:cNvPr id="36869" name="Rectangle 3"/>
          <p:cNvSpPr>
            <a:spLocks noGrp="1" noChangeArrowheads="1"/>
          </p:cNvSpPr>
          <p:nvPr>
            <p:ph type="body" idx="1"/>
          </p:nvPr>
        </p:nvSpPr>
        <p:spPr>
          <a:xfrm>
            <a:off x="457200" y="1295400"/>
            <a:ext cx="8178800" cy="5029200"/>
          </a:xfrm>
        </p:spPr>
        <p:txBody>
          <a:bodyPr>
            <a:noAutofit/>
          </a:bodyPr>
          <a:lstStyle/>
          <a:p>
            <a:pPr>
              <a:buFontTx/>
              <a:buNone/>
            </a:pPr>
            <a:r>
              <a:rPr lang="en-US" sz="1900" dirty="0"/>
              <a:t>Node queue: Add successors to queue, sorted by cost to goal.</a:t>
            </a:r>
          </a:p>
          <a:p>
            <a:pPr>
              <a:buFontTx/>
              <a:buNone/>
            </a:pPr>
            <a:endParaRPr lang="en-US" sz="1900" dirty="0"/>
          </a:p>
          <a:p>
            <a:pPr>
              <a:spcAft>
                <a:spcPts val="0"/>
              </a:spcAft>
              <a:buFontTx/>
              <a:buNone/>
            </a:pPr>
            <a:r>
              <a:rPr lang="en-US" sz="1900" dirty="0"/>
              <a:t>#		state	depth	path	cost	total	parent #</a:t>
            </a:r>
          </a:p>
          <a:p>
            <a:pPr>
              <a:spcBef>
                <a:spcPts val="0"/>
              </a:spcBef>
              <a:buFontTx/>
              <a:buNone/>
            </a:pPr>
            <a:r>
              <a:rPr lang="en-US" sz="1900" dirty="0"/>
              <a:t>				cost	to goal	cost</a:t>
            </a:r>
          </a:p>
          <a:p>
            <a:pPr>
              <a:buFontTx/>
              <a:buNone/>
            </a:pPr>
            <a:r>
              <a:rPr lang="en-US" sz="1900" dirty="0">
                <a:solidFill>
                  <a:srgbClr val="C0C0C0"/>
                </a:solidFill>
              </a:rPr>
              <a:t>1		A	0	0	20	20	--</a:t>
            </a:r>
          </a:p>
          <a:p>
            <a:pPr>
              <a:buFontTx/>
              <a:buNone/>
            </a:pPr>
            <a:r>
              <a:rPr lang="en-US" sz="1900" dirty="0">
                <a:solidFill>
                  <a:srgbClr val="C0C0C0"/>
                </a:solidFill>
              </a:rPr>
              <a:t>2		B	1	3	14	17	1</a:t>
            </a:r>
          </a:p>
          <a:p>
            <a:pPr>
              <a:buFontTx/>
              <a:buNone/>
            </a:pPr>
            <a:r>
              <a:rPr lang="en-US" sz="1900" dirty="0"/>
              <a:t>5		G	2	8	8	16	2</a:t>
            </a:r>
          </a:p>
          <a:p>
            <a:pPr>
              <a:buFontTx/>
              <a:buNone/>
            </a:pPr>
            <a:r>
              <a:rPr lang="en-US" sz="1900" dirty="0"/>
              <a:t>7		E	2	7	10	17	2</a:t>
            </a:r>
          </a:p>
          <a:p>
            <a:pPr>
              <a:buFontTx/>
              <a:buNone/>
            </a:pPr>
            <a:r>
              <a:rPr lang="en-US" sz="1900" dirty="0"/>
              <a:t>6		H	2	9	10	19	2</a:t>
            </a:r>
          </a:p>
          <a:p>
            <a:pPr>
              <a:buFontTx/>
              <a:buNone/>
            </a:pPr>
            <a:r>
              <a:rPr lang="en-US" sz="1900" dirty="0"/>
              <a:t>8		F	2	8	12	20	2</a:t>
            </a:r>
          </a:p>
          <a:p>
            <a:pPr>
              <a:buFontTx/>
              <a:buNone/>
            </a:pPr>
            <a:r>
              <a:rPr lang="en-US" sz="1900" dirty="0"/>
              <a:t>3		D	1	5	15	20	1</a:t>
            </a:r>
            <a:endParaRPr lang="en-US" sz="1900" dirty="0">
              <a:solidFill>
                <a:srgbClr val="C0C0C0"/>
              </a:solidFill>
            </a:endParaRPr>
          </a:p>
          <a:p>
            <a:pPr>
              <a:buFontTx/>
              <a:buNone/>
            </a:pPr>
            <a:r>
              <a:rPr lang="en-US" sz="1900" dirty="0"/>
              <a:t>4		C	1	19	18	37	1</a:t>
            </a:r>
          </a:p>
        </p:txBody>
      </p:sp>
      <p:sp>
        <p:nvSpPr>
          <p:cNvPr id="36870" name="Line 4"/>
          <p:cNvSpPr>
            <a:spLocks noChangeShapeType="1"/>
          </p:cNvSpPr>
          <p:nvPr/>
        </p:nvSpPr>
        <p:spPr bwMode="auto">
          <a:xfrm>
            <a:off x="533400" y="2830099"/>
            <a:ext cx="7772400" cy="0"/>
          </a:xfrm>
          <a:prstGeom prst="line">
            <a:avLst/>
          </a:prstGeom>
          <a:noFill/>
          <a:ln w="28575">
            <a:solidFill>
              <a:schemeClr val="tx1"/>
            </a:solidFill>
            <a:round/>
            <a:headEnd/>
            <a:tailEnd/>
          </a:ln>
        </p:spPr>
        <p:txBody>
          <a:bodyPr>
            <a:prstTxWarp prst="textNoShape">
              <a:avLst/>
            </a:prstTxWarp>
          </a:bodyPr>
          <a:lstStyle/>
          <a:p>
            <a:endParaRPr lang="en-US"/>
          </a:p>
        </p:txBody>
      </p:sp>
      <p:grpSp>
        <p:nvGrpSpPr>
          <p:cNvPr id="7" name="Group 6"/>
          <p:cNvGrpSpPr/>
          <p:nvPr/>
        </p:nvGrpSpPr>
        <p:grpSpPr>
          <a:xfrm>
            <a:off x="5930283" y="-21736"/>
            <a:ext cx="3066011" cy="1317904"/>
            <a:chOff x="2881314" y="3238500"/>
            <a:chExt cx="6030915" cy="2894013"/>
          </a:xfrm>
        </p:grpSpPr>
        <p:grpSp>
          <p:nvGrpSpPr>
            <p:cNvPr id="8" name="Group 4"/>
            <p:cNvGrpSpPr>
              <a:grpSpLocks/>
            </p:cNvGrpSpPr>
            <p:nvPr/>
          </p:nvGrpSpPr>
          <p:grpSpPr bwMode="auto">
            <a:xfrm>
              <a:off x="2881314" y="3238500"/>
              <a:ext cx="6030915" cy="2894013"/>
              <a:chOff x="1815" y="2040"/>
              <a:chExt cx="3799" cy="1823"/>
            </a:xfrm>
          </p:grpSpPr>
          <p:grpSp>
            <p:nvGrpSpPr>
              <p:cNvPr id="11" name="Group 10"/>
              <p:cNvGrpSpPr>
                <a:grpSpLocks/>
              </p:cNvGrpSpPr>
              <p:nvPr/>
            </p:nvGrpSpPr>
            <p:grpSpPr bwMode="auto">
              <a:xfrm>
                <a:off x="1815" y="2040"/>
                <a:ext cx="3799" cy="1823"/>
                <a:chOff x="2158" y="2180"/>
                <a:chExt cx="3362" cy="1612"/>
              </a:xfrm>
            </p:grpSpPr>
            <p:sp>
              <p:nvSpPr>
                <p:cNvPr id="13"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4"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1000"/>
                    <a:t>D</a:t>
                  </a:r>
                </a:p>
              </p:txBody>
            </p:sp>
            <p:sp>
              <p:nvSpPr>
                <p:cNvPr id="15" name="Text Box 8"/>
                <p:cNvSpPr txBox="1">
                  <a:spLocks noChangeArrowheads="1"/>
                </p:cNvSpPr>
                <p:nvPr/>
              </p:nvSpPr>
              <p:spPr bwMode="auto">
                <a:xfrm>
                  <a:off x="2957" y="3051"/>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6" name="Text Box 9"/>
                <p:cNvSpPr txBox="1">
                  <a:spLocks noChangeArrowheads="1"/>
                </p:cNvSpPr>
                <p:nvPr/>
              </p:nvSpPr>
              <p:spPr bwMode="auto">
                <a:xfrm>
                  <a:off x="3874" y="2180"/>
                  <a:ext cx="267" cy="297"/>
                </a:xfrm>
                <a:prstGeom prst="rect">
                  <a:avLst/>
                </a:prstGeom>
                <a:solidFill>
                  <a:srgbClr val="FFFFFF"/>
                </a:solidFill>
                <a:ln w="9525">
                  <a:noFill/>
                  <a:miter lim="800000"/>
                  <a:headEnd/>
                  <a:tailEnd/>
                </a:ln>
              </p:spPr>
              <p:txBody>
                <a:bodyPr>
                  <a:prstTxWarp prst="textNoShape">
                    <a:avLst/>
                  </a:prstTxWarp>
                </a:bodyPr>
                <a:lstStyle/>
                <a:p>
                  <a:r>
                    <a:rPr lang="en-US" sz="1000"/>
                    <a:t>A</a:t>
                  </a:r>
                </a:p>
              </p:txBody>
            </p:sp>
            <p:sp>
              <p:nvSpPr>
                <p:cNvPr id="17" name="Text Box 10"/>
                <p:cNvSpPr txBox="1">
                  <a:spLocks noChangeArrowheads="1"/>
                </p:cNvSpPr>
                <p:nvPr/>
              </p:nvSpPr>
              <p:spPr bwMode="auto">
                <a:xfrm>
                  <a:off x="3924" y="2754"/>
                  <a:ext cx="267" cy="297"/>
                </a:xfrm>
                <a:prstGeom prst="rect">
                  <a:avLst/>
                </a:prstGeom>
                <a:solidFill>
                  <a:srgbClr val="FFFFFF"/>
                </a:solidFill>
                <a:ln w="9525">
                  <a:noFill/>
                  <a:miter lim="800000"/>
                  <a:headEnd/>
                  <a:tailEnd/>
                </a:ln>
              </p:spPr>
              <p:txBody>
                <a:bodyPr>
                  <a:prstTxWarp prst="textNoShape">
                    <a:avLst/>
                  </a:prstTxWarp>
                </a:bodyPr>
                <a:lstStyle/>
                <a:p>
                  <a:r>
                    <a:rPr lang="en-US" sz="1000"/>
                    <a:t>C</a:t>
                  </a:r>
                </a:p>
              </p:txBody>
            </p:sp>
            <p:sp>
              <p:nvSpPr>
                <p:cNvPr id="18"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19"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900" i="1" dirty="0"/>
                    <a:t>5</a:t>
                  </a:r>
                </a:p>
              </p:txBody>
            </p:sp>
            <p:sp>
              <p:nvSpPr>
                <p:cNvPr id="20" name="Text Box 14"/>
                <p:cNvSpPr txBox="1">
                  <a:spLocks noChangeArrowheads="1"/>
                </p:cNvSpPr>
                <p:nvPr/>
              </p:nvSpPr>
              <p:spPr bwMode="auto">
                <a:xfrm>
                  <a:off x="2518" y="3023"/>
                  <a:ext cx="266" cy="297"/>
                </a:xfrm>
                <a:prstGeom prst="rect">
                  <a:avLst/>
                </a:prstGeom>
                <a:solidFill>
                  <a:srgbClr val="FFFFFF"/>
                </a:solidFill>
                <a:ln w="9525">
                  <a:noFill/>
                  <a:miter lim="800000"/>
                  <a:headEnd/>
                  <a:tailEnd/>
                </a:ln>
              </p:spPr>
              <p:txBody>
                <a:bodyPr>
                  <a:prstTxWarp prst="textNoShape">
                    <a:avLst/>
                  </a:prstTxWarp>
                </a:bodyPr>
                <a:lstStyle/>
                <a:p>
                  <a:r>
                    <a:rPr lang="en-US" sz="900" i="1"/>
                    <a:t>4</a:t>
                  </a:r>
                </a:p>
              </p:txBody>
            </p:sp>
            <p:sp>
              <p:nvSpPr>
                <p:cNvPr id="21"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900" i="1"/>
                    <a:t>19</a:t>
                  </a:r>
                </a:p>
              </p:txBody>
            </p:sp>
            <p:sp>
              <p:nvSpPr>
                <p:cNvPr id="22"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900" i="1"/>
                    <a:t>6</a:t>
                  </a:r>
                </a:p>
              </p:txBody>
            </p:sp>
            <p:sp>
              <p:nvSpPr>
                <p:cNvPr id="23" name="Text Box 17"/>
                <p:cNvSpPr txBox="1">
                  <a:spLocks noChangeArrowheads="1"/>
                </p:cNvSpPr>
                <p:nvPr/>
              </p:nvSpPr>
              <p:spPr bwMode="auto">
                <a:xfrm>
                  <a:off x="3668" y="2424"/>
                  <a:ext cx="266" cy="297"/>
                </a:xfrm>
                <a:prstGeom prst="rect">
                  <a:avLst/>
                </a:prstGeom>
                <a:solidFill>
                  <a:srgbClr val="FFFFFF"/>
                </a:solidFill>
                <a:ln w="9525">
                  <a:noFill/>
                  <a:miter lim="800000"/>
                  <a:headEnd/>
                  <a:tailEnd/>
                </a:ln>
              </p:spPr>
              <p:txBody>
                <a:bodyPr>
                  <a:prstTxWarp prst="textNoShape">
                    <a:avLst/>
                  </a:prstTxWarp>
                </a:bodyPr>
                <a:lstStyle/>
                <a:p>
                  <a:r>
                    <a:rPr lang="en-US" sz="900" i="1"/>
                    <a:t>3</a:t>
                  </a:r>
                </a:p>
              </p:txBody>
            </p:sp>
            <p:sp>
              <p:nvSpPr>
                <p:cNvPr id="24"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900" i="1"/>
                    <a:t>h=15</a:t>
                  </a:r>
                </a:p>
              </p:txBody>
            </p:sp>
            <p:sp>
              <p:nvSpPr>
                <p:cNvPr id="25"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1000" dirty="0"/>
                    <a:t>B</a:t>
                  </a:r>
                </a:p>
              </p:txBody>
            </p:sp>
            <p:sp>
              <p:nvSpPr>
                <p:cNvPr id="26" name="Text Box 20"/>
                <p:cNvSpPr txBox="1">
                  <a:spLocks noChangeArrowheads="1"/>
                </p:cNvSpPr>
                <p:nvPr/>
              </p:nvSpPr>
              <p:spPr bwMode="auto">
                <a:xfrm>
                  <a:off x="2691" y="3249"/>
                  <a:ext cx="266" cy="296"/>
                </a:xfrm>
                <a:prstGeom prst="rect">
                  <a:avLst/>
                </a:prstGeom>
                <a:solidFill>
                  <a:srgbClr val="FFFFFF"/>
                </a:solidFill>
                <a:ln w="9525">
                  <a:noFill/>
                  <a:miter lim="800000"/>
                  <a:headEnd/>
                  <a:tailEnd/>
                </a:ln>
              </p:spPr>
              <p:txBody>
                <a:bodyPr>
                  <a:prstTxWarp prst="textNoShape">
                    <a:avLst/>
                  </a:prstTxWarp>
                </a:bodyPr>
                <a:lstStyle/>
                <a:p>
                  <a:r>
                    <a:rPr lang="en-US" sz="1000"/>
                    <a:t>F</a:t>
                  </a:r>
                </a:p>
              </p:txBody>
            </p:sp>
            <p:sp>
              <p:nvSpPr>
                <p:cNvPr id="27" name="Text Box 21"/>
                <p:cNvSpPr txBox="1">
                  <a:spLocks noChangeArrowheads="1"/>
                </p:cNvSpPr>
                <p:nvPr/>
              </p:nvSpPr>
              <p:spPr bwMode="auto">
                <a:xfrm>
                  <a:off x="3135"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G</a:t>
                  </a:r>
                </a:p>
              </p:txBody>
            </p:sp>
            <p:sp>
              <p:nvSpPr>
                <p:cNvPr id="28" name="Text Box 22"/>
                <p:cNvSpPr txBox="1">
                  <a:spLocks noChangeArrowheads="1"/>
                </p:cNvSpPr>
                <p:nvPr/>
              </p:nvSpPr>
              <p:spPr bwMode="auto">
                <a:xfrm>
                  <a:off x="2158"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E</a:t>
                  </a:r>
                </a:p>
              </p:txBody>
            </p:sp>
            <p:sp>
              <p:nvSpPr>
                <p:cNvPr id="29"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0"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1"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2"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3"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4"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5"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6"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7"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8"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9"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h=8</a:t>
                  </a:r>
                </a:p>
              </p:txBody>
            </p:sp>
            <p:sp>
              <p:nvSpPr>
                <p:cNvPr id="40" name="Text Box 35"/>
                <p:cNvSpPr txBox="1">
                  <a:spLocks noChangeArrowheads="1"/>
                </p:cNvSpPr>
                <p:nvPr/>
              </p:nvSpPr>
              <p:spPr bwMode="auto">
                <a:xfrm>
                  <a:off x="2741" y="3495"/>
                  <a:ext cx="510" cy="297"/>
                </a:xfrm>
                <a:prstGeom prst="rect">
                  <a:avLst/>
                </a:prstGeom>
                <a:solidFill>
                  <a:srgbClr val="FFFFFF"/>
                </a:solidFill>
                <a:ln w="9525">
                  <a:noFill/>
                  <a:miter lim="800000"/>
                  <a:headEnd/>
                  <a:tailEnd/>
                </a:ln>
              </p:spPr>
              <p:txBody>
                <a:bodyPr>
                  <a:prstTxWarp prst="textNoShape">
                    <a:avLst/>
                  </a:prstTxWarp>
                </a:bodyPr>
                <a:lstStyle/>
                <a:p>
                  <a:r>
                    <a:rPr lang="en-US" sz="900" i="1"/>
                    <a:t>h=12</a:t>
                  </a:r>
                </a:p>
              </p:txBody>
            </p:sp>
            <p:sp>
              <p:nvSpPr>
                <p:cNvPr id="41"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2"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3"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900" i="1"/>
                    <a:t>h=18</a:t>
                  </a:r>
                </a:p>
              </p:txBody>
            </p:sp>
            <p:sp>
              <p:nvSpPr>
                <p:cNvPr id="44"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sz="1050"/>
                </a:p>
              </p:txBody>
            </p:sp>
            <p:sp>
              <p:nvSpPr>
                <p:cNvPr id="45"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46"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47"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sz="1050"/>
                </a:p>
              </p:txBody>
            </p:sp>
          </p:grpSp>
          <p:sp>
            <p:nvSpPr>
              <p:cNvPr id="12" name="Text Box 41"/>
              <p:cNvSpPr txBox="1">
                <a:spLocks noChangeArrowheads="1"/>
              </p:cNvSpPr>
              <p:nvPr/>
            </p:nvSpPr>
            <p:spPr bwMode="auto">
              <a:xfrm>
                <a:off x="3553" y="3244"/>
                <a:ext cx="313" cy="277"/>
              </a:xfrm>
              <a:prstGeom prst="rect">
                <a:avLst/>
              </a:prstGeom>
              <a:noFill/>
              <a:ln w="9525">
                <a:noFill/>
                <a:miter lim="800000"/>
                <a:headEnd/>
                <a:tailEnd/>
              </a:ln>
            </p:spPr>
            <p:txBody>
              <a:bodyPr wrap="none">
                <a:prstTxWarp prst="textNoShape">
                  <a:avLst/>
                </a:prstTxWarp>
                <a:spAutoFit/>
              </a:bodyPr>
              <a:lstStyle/>
              <a:p>
                <a:r>
                  <a:rPr lang="en-US" sz="1000"/>
                  <a:t>H</a:t>
                </a:r>
              </a:p>
            </p:txBody>
          </p:sp>
        </p:grpSp>
        <p:sp>
          <p:nvSpPr>
            <p:cNvPr id="9" name="Text Box 42"/>
            <p:cNvSpPr txBox="1">
              <a:spLocks noChangeArrowheads="1"/>
            </p:cNvSpPr>
            <p:nvPr/>
          </p:nvSpPr>
          <p:spPr bwMode="auto">
            <a:xfrm>
              <a:off x="6781800" y="3276600"/>
              <a:ext cx="843677" cy="440477"/>
            </a:xfrm>
            <a:prstGeom prst="rect">
              <a:avLst/>
            </a:prstGeom>
            <a:noFill/>
            <a:ln w="9525">
              <a:noFill/>
              <a:miter lim="800000"/>
              <a:headEnd/>
              <a:tailEnd/>
            </a:ln>
          </p:spPr>
          <p:txBody>
            <a:bodyPr wrap="none">
              <a:prstTxWarp prst="textNoShape">
                <a:avLst/>
              </a:prstTxWarp>
              <a:spAutoFit/>
            </a:bodyPr>
            <a:lstStyle/>
            <a:p>
              <a:r>
                <a:rPr lang="en-US" sz="1000" i="1"/>
                <a:t>h=20</a:t>
              </a:r>
            </a:p>
          </p:txBody>
        </p:sp>
        <p:sp>
          <p:nvSpPr>
            <p:cNvPr id="10" name="Text Box 43"/>
            <p:cNvSpPr txBox="1">
              <a:spLocks noChangeArrowheads="1"/>
            </p:cNvSpPr>
            <p:nvPr/>
          </p:nvSpPr>
          <p:spPr bwMode="auto">
            <a:xfrm>
              <a:off x="4252147" y="4155563"/>
              <a:ext cx="843676" cy="440477"/>
            </a:xfrm>
            <a:prstGeom prst="rect">
              <a:avLst/>
            </a:prstGeom>
            <a:noFill/>
            <a:ln w="9525">
              <a:noFill/>
              <a:miter lim="800000"/>
              <a:headEnd/>
              <a:tailEnd/>
            </a:ln>
          </p:spPr>
          <p:txBody>
            <a:bodyPr wrap="none">
              <a:prstTxWarp prst="textNoShape">
                <a:avLst/>
              </a:prstTxWarp>
              <a:spAutoFit/>
            </a:bodyPr>
            <a:lstStyle/>
            <a:p>
              <a:r>
                <a:rPr lang="en-US" sz="1000" i="1"/>
                <a:t>h=14</a:t>
              </a:r>
            </a:p>
          </p:txBody>
        </p:sp>
      </p:grpSp>
    </p:spTree>
    <p:extLst>
      <p:ext uri="{BB962C8B-B14F-4D97-AF65-F5344CB8AC3E}">
        <p14:creationId xmlns:p14="http://schemas.microsoft.com/office/powerpoint/2010/main" val="2613732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5"/>
          <p:cNvSpPr>
            <a:spLocks noGrp="1"/>
          </p:cNvSpPr>
          <p:nvPr>
            <p:ph type="sldNum" sz="quarter" idx="12"/>
          </p:nvPr>
        </p:nvSpPr>
        <p:spPr>
          <a:noFill/>
        </p:spPr>
        <p:txBody>
          <a:bodyPr/>
          <a:lstStyle/>
          <a:p>
            <a:fld id="{5790A8AC-C9EA-B945-ADD0-D7BF141A2955}" type="slidenum">
              <a:rPr lang="en-US" smtClean="0"/>
              <a:pPr/>
              <a:t>25</a:t>
            </a:fld>
            <a:endParaRPr lang="en-US"/>
          </a:p>
        </p:txBody>
      </p:sp>
      <p:sp>
        <p:nvSpPr>
          <p:cNvPr id="18436" name="Rectangle 2"/>
          <p:cNvSpPr>
            <a:spLocks noGrp="1" noChangeArrowheads="1"/>
          </p:cNvSpPr>
          <p:nvPr>
            <p:ph type="title"/>
          </p:nvPr>
        </p:nvSpPr>
        <p:spPr/>
        <p:txBody>
          <a:bodyPr/>
          <a:lstStyle/>
          <a:p>
            <a:r>
              <a:rPr lang="en-US"/>
              <a:t>Exercise: Search Algorithms</a:t>
            </a:r>
          </a:p>
        </p:txBody>
      </p:sp>
      <p:sp>
        <p:nvSpPr>
          <p:cNvPr id="18437" name="Rectangle 3"/>
          <p:cNvSpPr>
            <a:spLocks noGrp="1" noChangeArrowheads="1"/>
          </p:cNvSpPr>
          <p:nvPr>
            <p:ph type="body" idx="1"/>
          </p:nvPr>
        </p:nvSpPr>
        <p:spPr>
          <a:xfrm>
            <a:off x="457200" y="1295400"/>
            <a:ext cx="7950200" cy="4762500"/>
          </a:xfrm>
        </p:spPr>
        <p:txBody>
          <a:bodyPr/>
          <a:lstStyle/>
          <a:p>
            <a:pPr>
              <a:buFontTx/>
              <a:buNone/>
            </a:pPr>
            <a:r>
              <a:rPr lang="en-US" sz="1800" dirty="0">
                <a:ea typeface="Times New Roman" charset="0"/>
                <a:cs typeface="Times New Roman" charset="0"/>
              </a:rPr>
              <a:t>The following figure shows a portion of a partially expanded search tree. Each arc between nodes is labeled with the cost of the corresponding operator, and the leaves are labeled with the value of the heuristic function, </a:t>
            </a:r>
            <a:r>
              <a:rPr lang="en-US" sz="1800" i="1" dirty="0">
                <a:ea typeface="Times New Roman" charset="0"/>
                <a:cs typeface="Times New Roman" charset="0"/>
              </a:rPr>
              <a:t>h</a:t>
            </a:r>
            <a:r>
              <a:rPr lang="en-US" sz="1800" dirty="0">
                <a:ea typeface="Times New Roman" charset="0"/>
                <a:cs typeface="Times New Roman" charset="0"/>
              </a:rPr>
              <a:t>.</a:t>
            </a:r>
          </a:p>
          <a:p>
            <a:pPr>
              <a:buFontTx/>
              <a:buNone/>
            </a:pPr>
            <a:r>
              <a:rPr lang="en-US" sz="1800" dirty="0">
                <a:ea typeface="Times New Roman" charset="0"/>
                <a:cs typeface="Times New Roman" charset="0"/>
              </a:rPr>
              <a:t>Which node (use the node’s letter) will be </a:t>
            </a:r>
            <a:r>
              <a:rPr lang="en-US" sz="1800" u="sng" dirty="0">
                <a:ea typeface="Times New Roman" charset="0"/>
                <a:cs typeface="Times New Roman" charset="0"/>
              </a:rPr>
              <a:t>expanded</a:t>
            </a:r>
            <a:r>
              <a:rPr lang="en-US" sz="1800" dirty="0">
                <a:ea typeface="Times New Roman" charset="0"/>
                <a:cs typeface="Times New Roman" charset="0"/>
              </a:rPr>
              <a:t> next by each of the following search algorithms?</a:t>
            </a:r>
          </a:p>
          <a:p>
            <a:endParaRPr lang="en-US" sz="1800" dirty="0">
              <a:ea typeface="Times New Roman" charset="0"/>
              <a:cs typeface="Times New Roman" charset="0"/>
            </a:endParaRPr>
          </a:p>
          <a:p>
            <a:pPr lvl="1">
              <a:buFontTx/>
              <a:buNone/>
            </a:pPr>
            <a:r>
              <a:rPr lang="en-US" sz="1600" dirty="0">
                <a:ea typeface="Times New Roman" charset="0"/>
                <a:cs typeface="Times New Roman" charset="0"/>
              </a:rPr>
              <a:t>(a)</a:t>
            </a:r>
            <a:r>
              <a:rPr lang="en-US" sz="1600" dirty="0">
                <a:latin typeface="Times New Roman" charset="0"/>
                <a:ea typeface="Times New Roman" charset="0"/>
                <a:cs typeface="Times New Roman" charset="0"/>
              </a:rPr>
              <a:t> </a:t>
            </a:r>
            <a:r>
              <a:rPr lang="en-US" sz="1600" dirty="0">
                <a:ea typeface="Times New Roman" charset="0"/>
                <a:cs typeface="Times New Roman" charset="0"/>
              </a:rPr>
              <a:t>Depth-first search</a:t>
            </a:r>
          </a:p>
          <a:p>
            <a:pPr lvl="1">
              <a:buFontTx/>
              <a:buNone/>
            </a:pPr>
            <a:r>
              <a:rPr lang="en-US" sz="1600" dirty="0">
                <a:ea typeface="Times New Roman" charset="0"/>
                <a:cs typeface="Times New Roman" charset="0"/>
              </a:rPr>
              <a:t>(b)</a:t>
            </a:r>
            <a:r>
              <a:rPr lang="en-US" sz="1600" dirty="0">
                <a:latin typeface="Times New Roman" charset="0"/>
                <a:ea typeface="Times New Roman" charset="0"/>
                <a:cs typeface="Times New Roman" charset="0"/>
              </a:rPr>
              <a:t> </a:t>
            </a:r>
            <a:r>
              <a:rPr lang="en-US" sz="1600" dirty="0">
                <a:ea typeface="Times New Roman" charset="0"/>
                <a:cs typeface="Times New Roman" charset="0"/>
              </a:rPr>
              <a:t>Breadth-first search</a:t>
            </a:r>
          </a:p>
          <a:p>
            <a:pPr lvl="1">
              <a:buFontTx/>
              <a:buNone/>
            </a:pPr>
            <a:r>
              <a:rPr lang="en-US" sz="1600" dirty="0">
                <a:ea typeface="Times New Roman" charset="0"/>
                <a:cs typeface="Times New Roman" charset="0"/>
              </a:rPr>
              <a:t>(c)</a:t>
            </a:r>
            <a:r>
              <a:rPr lang="en-US" sz="1600" dirty="0">
                <a:latin typeface="Times New Roman" charset="0"/>
                <a:ea typeface="Times New Roman" charset="0"/>
                <a:cs typeface="Times New Roman" charset="0"/>
              </a:rPr>
              <a:t> </a:t>
            </a:r>
            <a:r>
              <a:rPr lang="en-US" sz="1600" dirty="0">
                <a:ea typeface="Times New Roman" charset="0"/>
                <a:cs typeface="Times New Roman" charset="0"/>
              </a:rPr>
              <a:t>Uniform-cost search</a:t>
            </a:r>
          </a:p>
          <a:p>
            <a:pPr lvl="1">
              <a:buFontTx/>
              <a:buNone/>
            </a:pPr>
            <a:r>
              <a:rPr lang="en-US" sz="1600" dirty="0">
                <a:ea typeface="Times New Roman" charset="0"/>
                <a:cs typeface="Times New Roman" charset="0"/>
              </a:rPr>
              <a:t>(d)</a:t>
            </a:r>
            <a:r>
              <a:rPr lang="en-US" sz="1600" dirty="0">
                <a:latin typeface="Times New Roman" charset="0"/>
                <a:ea typeface="Times New Roman" charset="0"/>
                <a:cs typeface="Times New Roman" charset="0"/>
              </a:rPr>
              <a:t> </a:t>
            </a:r>
            <a:r>
              <a:rPr lang="en-US" sz="1600" dirty="0">
                <a:ea typeface="Times New Roman" charset="0"/>
                <a:cs typeface="Times New Roman" charset="0"/>
              </a:rPr>
              <a:t>Greedy search</a:t>
            </a:r>
          </a:p>
          <a:p>
            <a:pPr lvl="1">
              <a:buFontTx/>
              <a:buNone/>
            </a:pPr>
            <a:r>
              <a:rPr lang="en-US" sz="1600" dirty="0">
                <a:ea typeface="Times New Roman" charset="0"/>
                <a:cs typeface="Times New Roman" charset="0"/>
              </a:rPr>
              <a:t>(e) A* search</a:t>
            </a:r>
            <a:r>
              <a:rPr lang="en-US" sz="1800" dirty="0"/>
              <a:t> </a:t>
            </a:r>
          </a:p>
        </p:txBody>
      </p:sp>
      <p:grpSp>
        <p:nvGrpSpPr>
          <p:cNvPr id="2" name="Group 1"/>
          <p:cNvGrpSpPr/>
          <p:nvPr/>
        </p:nvGrpSpPr>
        <p:grpSpPr>
          <a:xfrm>
            <a:off x="2971800" y="3200400"/>
            <a:ext cx="5943600" cy="2928938"/>
            <a:chOff x="2971800" y="3200400"/>
            <a:chExt cx="5943600" cy="2928938"/>
          </a:xfrm>
        </p:grpSpPr>
        <p:grpSp>
          <p:nvGrpSpPr>
            <p:cNvPr id="18438" name="Group 4"/>
            <p:cNvGrpSpPr>
              <a:grpSpLocks/>
            </p:cNvGrpSpPr>
            <p:nvPr/>
          </p:nvGrpSpPr>
          <p:grpSpPr bwMode="auto">
            <a:xfrm>
              <a:off x="2971800" y="3200400"/>
              <a:ext cx="5943600" cy="2928938"/>
              <a:chOff x="1872" y="2016"/>
              <a:chExt cx="3744" cy="1845"/>
            </a:xfrm>
          </p:grpSpPr>
          <p:grpSp>
            <p:nvGrpSpPr>
              <p:cNvPr id="18441" name="Group 5"/>
              <p:cNvGrpSpPr>
                <a:grpSpLocks/>
              </p:cNvGrpSpPr>
              <p:nvPr/>
            </p:nvGrpSpPr>
            <p:grpSpPr bwMode="auto">
              <a:xfrm>
                <a:off x="1872" y="2016"/>
                <a:ext cx="3744" cy="1845"/>
                <a:chOff x="2208" y="2160"/>
                <a:chExt cx="3312" cy="1632"/>
              </a:xfrm>
            </p:grpSpPr>
            <p:sp>
              <p:nvSpPr>
                <p:cNvPr id="18443"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18444"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2000"/>
                    <a:t>D</a:t>
                  </a:r>
                </a:p>
              </p:txBody>
            </p:sp>
            <p:sp>
              <p:nvSpPr>
                <p:cNvPr id="18445" name="Text Box 8"/>
                <p:cNvSpPr txBox="1">
                  <a:spLocks noChangeArrowheads="1"/>
                </p:cNvSpPr>
                <p:nvPr/>
              </p:nvSpPr>
              <p:spPr bwMode="auto">
                <a:xfrm>
                  <a:off x="3007" y="3051"/>
                  <a:ext cx="267"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18446" name="Text Box 9"/>
                <p:cNvSpPr txBox="1">
                  <a:spLocks noChangeArrowheads="1"/>
                </p:cNvSpPr>
                <p:nvPr/>
              </p:nvSpPr>
              <p:spPr bwMode="auto">
                <a:xfrm>
                  <a:off x="3984" y="2160"/>
                  <a:ext cx="267" cy="297"/>
                </a:xfrm>
                <a:prstGeom prst="rect">
                  <a:avLst/>
                </a:prstGeom>
                <a:solidFill>
                  <a:srgbClr val="FFFFFF"/>
                </a:solidFill>
                <a:ln w="9525">
                  <a:noFill/>
                  <a:miter lim="800000"/>
                  <a:headEnd/>
                  <a:tailEnd/>
                </a:ln>
              </p:spPr>
              <p:txBody>
                <a:bodyPr>
                  <a:prstTxWarp prst="textNoShape">
                    <a:avLst/>
                  </a:prstTxWarp>
                </a:bodyPr>
                <a:lstStyle/>
                <a:p>
                  <a:r>
                    <a:rPr lang="en-US" sz="2000"/>
                    <a:t>A</a:t>
                  </a:r>
                </a:p>
              </p:txBody>
            </p:sp>
            <p:sp>
              <p:nvSpPr>
                <p:cNvPr id="18447" name="Text Box 10"/>
                <p:cNvSpPr txBox="1">
                  <a:spLocks noChangeArrowheads="1"/>
                </p:cNvSpPr>
                <p:nvPr/>
              </p:nvSpPr>
              <p:spPr bwMode="auto">
                <a:xfrm>
                  <a:off x="3984" y="2754"/>
                  <a:ext cx="267" cy="297"/>
                </a:xfrm>
                <a:prstGeom prst="rect">
                  <a:avLst/>
                </a:prstGeom>
                <a:solidFill>
                  <a:srgbClr val="FFFFFF"/>
                </a:solidFill>
                <a:ln w="9525">
                  <a:noFill/>
                  <a:miter lim="800000"/>
                  <a:headEnd/>
                  <a:tailEnd/>
                </a:ln>
              </p:spPr>
              <p:txBody>
                <a:bodyPr>
                  <a:prstTxWarp prst="textNoShape">
                    <a:avLst/>
                  </a:prstTxWarp>
                </a:bodyPr>
                <a:lstStyle/>
                <a:p>
                  <a:r>
                    <a:rPr lang="en-US" sz="2000"/>
                    <a:t>C</a:t>
                  </a:r>
                </a:p>
              </p:txBody>
            </p:sp>
            <p:sp>
              <p:nvSpPr>
                <p:cNvPr id="18448"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49"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50"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18451" name="Text Box 14"/>
                <p:cNvSpPr txBox="1">
                  <a:spLocks noChangeArrowheads="1"/>
                </p:cNvSpPr>
                <p:nvPr/>
              </p:nvSpPr>
              <p:spPr bwMode="auto">
                <a:xfrm>
                  <a:off x="2652" y="3063"/>
                  <a:ext cx="266" cy="297"/>
                </a:xfrm>
                <a:prstGeom prst="rect">
                  <a:avLst/>
                </a:prstGeom>
                <a:solidFill>
                  <a:srgbClr val="FFFFFF"/>
                </a:solidFill>
                <a:ln w="9525">
                  <a:noFill/>
                  <a:miter lim="800000"/>
                  <a:headEnd/>
                  <a:tailEnd/>
                </a:ln>
              </p:spPr>
              <p:txBody>
                <a:bodyPr>
                  <a:prstTxWarp prst="textNoShape">
                    <a:avLst/>
                  </a:prstTxWarp>
                </a:bodyPr>
                <a:lstStyle/>
                <a:p>
                  <a:r>
                    <a:rPr lang="en-US" sz="1800" i="1"/>
                    <a:t>4</a:t>
                  </a:r>
                </a:p>
              </p:txBody>
            </p:sp>
            <p:sp>
              <p:nvSpPr>
                <p:cNvPr id="18452"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1800" i="1"/>
                    <a:t>19</a:t>
                  </a:r>
                </a:p>
              </p:txBody>
            </p:sp>
            <p:sp>
              <p:nvSpPr>
                <p:cNvPr id="18453"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1800" i="1"/>
                    <a:t>6</a:t>
                  </a:r>
                </a:p>
              </p:txBody>
            </p:sp>
            <p:sp>
              <p:nvSpPr>
                <p:cNvPr id="18454" name="Text Box 17"/>
                <p:cNvSpPr txBox="1">
                  <a:spLocks noChangeArrowheads="1"/>
                </p:cNvSpPr>
                <p:nvPr/>
              </p:nvSpPr>
              <p:spPr bwMode="auto">
                <a:xfrm>
                  <a:off x="3718" y="2457"/>
                  <a:ext cx="266" cy="297"/>
                </a:xfrm>
                <a:prstGeom prst="rect">
                  <a:avLst/>
                </a:prstGeom>
                <a:solidFill>
                  <a:srgbClr val="FFFFFF"/>
                </a:solidFill>
                <a:ln w="9525">
                  <a:noFill/>
                  <a:miter lim="800000"/>
                  <a:headEnd/>
                  <a:tailEnd/>
                </a:ln>
              </p:spPr>
              <p:txBody>
                <a:bodyPr>
                  <a:prstTxWarp prst="textNoShape">
                    <a:avLst/>
                  </a:prstTxWarp>
                </a:bodyPr>
                <a:lstStyle/>
                <a:p>
                  <a:r>
                    <a:rPr lang="en-US" sz="1800" i="1"/>
                    <a:t>3</a:t>
                  </a:r>
                </a:p>
              </p:txBody>
            </p:sp>
            <p:sp>
              <p:nvSpPr>
                <p:cNvPr id="18455"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1800" i="1"/>
                    <a:t>h=15</a:t>
                  </a:r>
                </a:p>
              </p:txBody>
            </p:sp>
            <p:sp>
              <p:nvSpPr>
                <p:cNvPr id="18456"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2000" dirty="0"/>
                    <a:t>B</a:t>
                  </a:r>
                </a:p>
              </p:txBody>
            </p:sp>
            <p:sp>
              <p:nvSpPr>
                <p:cNvPr id="18457" name="Text Box 20"/>
                <p:cNvSpPr txBox="1">
                  <a:spLocks noChangeArrowheads="1"/>
                </p:cNvSpPr>
                <p:nvPr/>
              </p:nvSpPr>
              <p:spPr bwMode="auto">
                <a:xfrm>
                  <a:off x="2741" y="3249"/>
                  <a:ext cx="266" cy="296"/>
                </a:xfrm>
                <a:prstGeom prst="rect">
                  <a:avLst/>
                </a:prstGeom>
                <a:solidFill>
                  <a:srgbClr val="FFFFFF"/>
                </a:solidFill>
                <a:ln w="9525">
                  <a:noFill/>
                  <a:miter lim="800000"/>
                  <a:headEnd/>
                  <a:tailEnd/>
                </a:ln>
              </p:spPr>
              <p:txBody>
                <a:bodyPr>
                  <a:prstTxWarp prst="textNoShape">
                    <a:avLst/>
                  </a:prstTxWarp>
                </a:bodyPr>
                <a:lstStyle/>
                <a:p>
                  <a:r>
                    <a:rPr lang="en-US" sz="2000"/>
                    <a:t>F</a:t>
                  </a:r>
                </a:p>
              </p:txBody>
            </p:sp>
            <p:sp>
              <p:nvSpPr>
                <p:cNvPr id="18458" name="Text Box 21"/>
                <p:cNvSpPr txBox="1">
                  <a:spLocks noChangeArrowheads="1"/>
                </p:cNvSpPr>
                <p:nvPr/>
              </p:nvSpPr>
              <p:spPr bwMode="auto">
                <a:xfrm>
                  <a:off x="3185" y="3249"/>
                  <a:ext cx="267" cy="296"/>
                </a:xfrm>
                <a:prstGeom prst="rect">
                  <a:avLst/>
                </a:prstGeom>
                <a:solidFill>
                  <a:srgbClr val="FFFFFF"/>
                </a:solidFill>
                <a:ln w="9525">
                  <a:noFill/>
                  <a:miter lim="800000"/>
                  <a:headEnd/>
                  <a:tailEnd/>
                </a:ln>
              </p:spPr>
              <p:txBody>
                <a:bodyPr>
                  <a:prstTxWarp prst="textNoShape">
                    <a:avLst/>
                  </a:prstTxWarp>
                </a:bodyPr>
                <a:lstStyle/>
                <a:p>
                  <a:r>
                    <a:rPr lang="en-US" sz="2000"/>
                    <a:t>G</a:t>
                  </a:r>
                </a:p>
              </p:txBody>
            </p:sp>
            <p:sp>
              <p:nvSpPr>
                <p:cNvPr id="18459" name="Text Box 22"/>
                <p:cNvSpPr txBox="1">
                  <a:spLocks noChangeArrowheads="1"/>
                </p:cNvSpPr>
                <p:nvPr/>
              </p:nvSpPr>
              <p:spPr bwMode="auto">
                <a:xfrm>
                  <a:off x="2208" y="3249"/>
                  <a:ext cx="267" cy="296"/>
                </a:xfrm>
                <a:prstGeom prst="rect">
                  <a:avLst/>
                </a:prstGeom>
                <a:solidFill>
                  <a:srgbClr val="FFFFFF"/>
                </a:solidFill>
                <a:ln w="9525">
                  <a:noFill/>
                  <a:miter lim="800000"/>
                  <a:headEnd/>
                  <a:tailEnd/>
                </a:ln>
              </p:spPr>
              <p:txBody>
                <a:bodyPr>
                  <a:prstTxWarp prst="textNoShape">
                    <a:avLst/>
                  </a:prstTxWarp>
                </a:bodyPr>
                <a:lstStyle/>
                <a:p>
                  <a:r>
                    <a:rPr lang="en-US" sz="2000"/>
                    <a:t>E</a:t>
                  </a:r>
                </a:p>
              </p:txBody>
            </p:sp>
            <p:sp>
              <p:nvSpPr>
                <p:cNvPr id="18460"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61"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62"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63"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64"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65"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66"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67"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68"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69"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70"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71"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1800" i="1"/>
                    <a:t>h=8</a:t>
                  </a:r>
                </a:p>
              </p:txBody>
            </p:sp>
            <p:sp>
              <p:nvSpPr>
                <p:cNvPr id="18472" name="Text Box 35"/>
                <p:cNvSpPr txBox="1">
                  <a:spLocks noChangeArrowheads="1"/>
                </p:cNvSpPr>
                <p:nvPr/>
              </p:nvSpPr>
              <p:spPr bwMode="auto">
                <a:xfrm>
                  <a:off x="2741" y="3495"/>
                  <a:ext cx="444" cy="297"/>
                </a:xfrm>
                <a:prstGeom prst="rect">
                  <a:avLst/>
                </a:prstGeom>
                <a:solidFill>
                  <a:srgbClr val="FFFFFF"/>
                </a:solidFill>
                <a:ln w="9525">
                  <a:noFill/>
                  <a:miter lim="800000"/>
                  <a:headEnd/>
                  <a:tailEnd/>
                </a:ln>
              </p:spPr>
              <p:txBody>
                <a:bodyPr>
                  <a:prstTxWarp prst="textNoShape">
                    <a:avLst/>
                  </a:prstTxWarp>
                </a:bodyPr>
                <a:lstStyle/>
                <a:p>
                  <a:r>
                    <a:rPr lang="en-US" sz="1800" i="1"/>
                    <a:t>h=12</a:t>
                  </a:r>
                </a:p>
              </p:txBody>
            </p:sp>
            <p:sp>
              <p:nvSpPr>
                <p:cNvPr id="18473"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1800" i="1"/>
                    <a:t>h=10</a:t>
                  </a:r>
                </a:p>
              </p:txBody>
            </p:sp>
            <p:sp>
              <p:nvSpPr>
                <p:cNvPr id="18474"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1800" i="1"/>
                    <a:t>h=10</a:t>
                  </a:r>
                </a:p>
              </p:txBody>
            </p:sp>
            <p:sp>
              <p:nvSpPr>
                <p:cNvPr id="18475"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1800" i="1"/>
                    <a:t>h=18</a:t>
                  </a:r>
                </a:p>
              </p:txBody>
            </p:sp>
            <p:sp>
              <p:nvSpPr>
                <p:cNvPr id="18476"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a:p>
              </p:txBody>
            </p:sp>
            <p:sp>
              <p:nvSpPr>
                <p:cNvPr id="18477"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grpSp>
          <p:sp>
            <p:nvSpPr>
              <p:cNvPr id="18442" name="Text Box 41"/>
              <p:cNvSpPr txBox="1">
                <a:spLocks noChangeArrowheads="1"/>
              </p:cNvSpPr>
              <p:nvPr/>
            </p:nvSpPr>
            <p:spPr bwMode="auto">
              <a:xfrm>
                <a:off x="3577" y="3244"/>
                <a:ext cx="232" cy="250"/>
              </a:xfrm>
              <a:prstGeom prst="rect">
                <a:avLst/>
              </a:prstGeom>
              <a:noFill/>
              <a:ln w="9525">
                <a:noFill/>
                <a:miter lim="800000"/>
                <a:headEnd/>
                <a:tailEnd/>
              </a:ln>
            </p:spPr>
            <p:txBody>
              <a:bodyPr wrap="none">
                <a:prstTxWarp prst="textNoShape">
                  <a:avLst/>
                </a:prstTxWarp>
                <a:spAutoFit/>
              </a:bodyPr>
              <a:lstStyle/>
              <a:p>
                <a:r>
                  <a:rPr lang="en-US" sz="2000"/>
                  <a:t>H</a:t>
                </a:r>
              </a:p>
            </p:txBody>
          </p:sp>
        </p:grpSp>
        <p:sp>
          <p:nvSpPr>
            <p:cNvPr id="18439" name="Text Box 42"/>
            <p:cNvSpPr txBox="1">
              <a:spLocks noChangeArrowheads="1"/>
            </p:cNvSpPr>
            <p:nvPr/>
          </p:nvSpPr>
          <p:spPr bwMode="auto">
            <a:xfrm>
              <a:off x="6781800" y="3276600"/>
              <a:ext cx="736600" cy="396875"/>
            </a:xfrm>
            <a:prstGeom prst="rect">
              <a:avLst/>
            </a:prstGeom>
            <a:noFill/>
            <a:ln w="9525">
              <a:noFill/>
              <a:miter lim="800000"/>
              <a:headEnd/>
              <a:tailEnd/>
            </a:ln>
          </p:spPr>
          <p:txBody>
            <a:bodyPr wrap="none">
              <a:prstTxWarp prst="textNoShape">
                <a:avLst/>
              </a:prstTxWarp>
              <a:spAutoFit/>
            </a:bodyPr>
            <a:lstStyle/>
            <a:p>
              <a:r>
                <a:rPr lang="en-US" sz="2000" i="1"/>
                <a:t>h=20</a:t>
              </a:r>
            </a:p>
          </p:txBody>
        </p:sp>
        <p:sp>
          <p:nvSpPr>
            <p:cNvPr id="18440" name="Text Box 43"/>
            <p:cNvSpPr txBox="1">
              <a:spLocks noChangeArrowheads="1"/>
            </p:cNvSpPr>
            <p:nvPr/>
          </p:nvSpPr>
          <p:spPr bwMode="auto">
            <a:xfrm>
              <a:off x="4419600" y="4267200"/>
              <a:ext cx="736600" cy="396875"/>
            </a:xfrm>
            <a:prstGeom prst="rect">
              <a:avLst/>
            </a:prstGeom>
            <a:noFill/>
            <a:ln w="9525">
              <a:noFill/>
              <a:miter lim="800000"/>
              <a:headEnd/>
              <a:tailEnd/>
            </a:ln>
          </p:spPr>
          <p:txBody>
            <a:bodyPr wrap="none">
              <a:prstTxWarp prst="textNoShape">
                <a:avLst/>
              </a:prstTxWarp>
              <a:spAutoFit/>
            </a:bodyPr>
            <a:lstStyle/>
            <a:p>
              <a:r>
                <a:rPr lang="en-US" sz="2000" i="1"/>
                <a:t>h=14</a:t>
              </a:r>
            </a:p>
          </p:txBody>
        </p:sp>
      </p:grpSp>
      <p:sp>
        <p:nvSpPr>
          <p:cNvPr id="46" name="Rectangle 45"/>
          <p:cNvSpPr/>
          <p:nvPr/>
        </p:nvSpPr>
        <p:spPr>
          <a:xfrm>
            <a:off x="745727" y="4825261"/>
            <a:ext cx="2343143" cy="32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0570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5"/>
          <p:cNvSpPr>
            <a:spLocks noGrp="1"/>
          </p:cNvSpPr>
          <p:nvPr>
            <p:ph type="sldNum" sz="quarter" idx="12"/>
          </p:nvPr>
        </p:nvSpPr>
        <p:spPr>
          <a:noFill/>
        </p:spPr>
        <p:txBody>
          <a:bodyPr/>
          <a:lstStyle/>
          <a:p>
            <a:fld id="{726F726B-69B8-E74C-9F6C-29774A336CC0}" type="slidenum">
              <a:rPr lang="en-US" smtClean="0"/>
              <a:pPr/>
              <a:t>26</a:t>
            </a:fld>
            <a:endParaRPr lang="en-US"/>
          </a:p>
        </p:txBody>
      </p:sp>
      <p:sp>
        <p:nvSpPr>
          <p:cNvPr id="41988" name="Rectangle 2"/>
          <p:cNvSpPr>
            <a:spLocks noGrp="1" noChangeArrowheads="1"/>
          </p:cNvSpPr>
          <p:nvPr>
            <p:ph type="title"/>
          </p:nvPr>
        </p:nvSpPr>
        <p:spPr/>
        <p:txBody>
          <a:bodyPr/>
          <a:lstStyle/>
          <a:p>
            <a:r>
              <a:rPr lang="en-US"/>
              <a:t>A* search</a:t>
            </a:r>
          </a:p>
        </p:txBody>
      </p:sp>
      <p:sp>
        <p:nvSpPr>
          <p:cNvPr id="41989" name="Rectangle 3"/>
          <p:cNvSpPr>
            <a:spLocks noGrp="1" noChangeArrowheads="1"/>
          </p:cNvSpPr>
          <p:nvPr>
            <p:ph type="body" idx="1"/>
          </p:nvPr>
        </p:nvSpPr>
        <p:spPr>
          <a:xfrm>
            <a:off x="457200" y="1295400"/>
            <a:ext cx="8178800" cy="5029200"/>
          </a:xfrm>
        </p:spPr>
        <p:txBody>
          <a:bodyPr>
            <a:normAutofit fontScale="85000" lnSpcReduction="10000"/>
          </a:bodyPr>
          <a:lstStyle/>
          <a:p>
            <a:pPr>
              <a:buFontTx/>
              <a:buNone/>
            </a:pPr>
            <a:r>
              <a:rPr lang="en-US" dirty="0"/>
              <a:t>Node queue: initialization</a:t>
            </a:r>
            <a:r>
              <a:rPr lang="en-US" dirty="0">
                <a:solidFill>
                  <a:schemeClr val="bg1"/>
                </a:solidFill>
              </a:rPr>
              <a:t> to queue front, sorted by total cost.</a:t>
            </a:r>
          </a:p>
          <a:p>
            <a:pPr>
              <a:buFontTx/>
              <a:buNone/>
            </a:pPr>
            <a:endParaRPr lang="en-US" dirty="0"/>
          </a:p>
          <a:p>
            <a:pPr>
              <a:spcAft>
                <a:spcPts val="0"/>
              </a:spcAft>
              <a:buFontTx/>
              <a:buNone/>
            </a:pPr>
            <a:r>
              <a:rPr lang="en-US" dirty="0"/>
              <a:t>#		state	depth	path	cost	total	parent #</a:t>
            </a:r>
          </a:p>
          <a:p>
            <a:pPr>
              <a:spcBef>
                <a:spcPts val="0"/>
              </a:spcBef>
              <a:buFontTx/>
              <a:buNone/>
            </a:pPr>
            <a:r>
              <a:rPr lang="en-US" dirty="0"/>
              <a:t>				cost	to goal	cost</a:t>
            </a:r>
          </a:p>
          <a:p>
            <a:pPr>
              <a:buFontTx/>
              <a:buNone/>
            </a:pPr>
            <a:r>
              <a:rPr lang="en-US" dirty="0"/>
              <a:t>1		A	0	0	20	20	--</a:t>
            </a:r>
          </a:p>
          <a:p>
            <a:pPr>
              <a:buFontTx/>
              <a:buNone/>
            </a:pPr>
            <a:r>
              <a:rPr lang="en-US" dirty="0">
                <a:solidFill>
                  <a:schemeClr val="bg1"/>
                </a:solidFill>
              </a:rPr>
              <a:t>2		B	1	3	14	17	1</a:t>
            </a:r>
          </a:p>
          <a:p>
            <a:pPr>
              <a:buFontTx/>
              <a:buNone/>
            </a:pPr>
            <a:r>
              <a:rPr lang="en-US" dirty="0">
                <a:solidFill>
                  <a:schemeClr val="bg1"/>
                </a:solidFill>
              </a:rPr>
              <a:t>5		G	2	8	8	16	2</a:t>
            </a:r>
          </a:p>
          <a:p>
            <a:pPr>
              <a:buFontTx/>
              <a:buNone/>
            </a:pPr>
            <a:r>
              <a:rPr lang="en-US" dirty="0">
                <a:solidFill>
                  <a:schemeClr val="bg1"/>
                </a:solidFill>
              </a:rPr>
              <a:t>6		E	2	7	10	17	2</a:t>
            </a:r>
          </a:p>
          <a:p>
            <a:pPr>
              <a:buFontTx/>
              <a:buNone/>
            </a:pPr>
            <a:r>
              <a:rPr lang="en-US" dirty="0">
                <a:solidFill>
                  <a:schemeClr val="bg1"/>
                </a:solidFill>
              </a:rPr>
              <a:t>7		H	2	9	10	19	2</a:t>
            </a:r>
          </a:p>
          <a:p>
            <a:pPr>
              <a:buFontTx/>
              <a:buNone/>
            </a:pPr>
            <a:r>
              <a:rPr lang="en-US" dirty="0">
                <a:solidFill>
                  <a:schemeClr val="bg1"/>
                </a:solidFill>
              </a:rPr>
              <a:t>3		D	1	5	15	20	1</a:t>
            </a:r>
          </a:p>
          <a:p>
            <a:pPr>
              <a:buFontTx/>
              <a:buNone/>
            </a:pPr>
            <a:r>
              <a:rPr lang="en-US" dirty="0">
                <a:solidFill>
                  <a:schemeClr val="bg1"/>
                </a:solidFill>
              </a:rPr>
              <a:t>8		F	2	8	12	20	2</a:t>
            </a:r>
          </a:p>
          <a:p>
            <a:pPr>
              <a:buFontTx/>
              <a:buNone/>
            </a:pPr>
            <a:r>
              <a:rPr lang="en-US" dirty="0">
                <a:solidFill>
                  <a:schemeClr val="bg1"/>
                </a:solidFill>
              </a:rPr>
              <a:t>4		C	1	19	18	37	1</a:t>
            </a:r>
          </a:p>
          <a:p>
            <a:pPr>
              <a:buFontTx/>
              <a:buNone/>
            </a:pPr>
            <a:endParaRPr lang="en-US" dirty="0">
              <a:solidFill>
                <a:schemeClr val="bg1"/>
              </a:solidFill>
            </a:endParaRPr>
          </a:p>
        </p:txBody>
      </p:sp>
      <p:sp>
        <p:nvSpPr>
          <p:cNvPr id="41990" name="Line 4"/>
          <p:cNvSpPr>
            <a:spLocks noChangeShapeType="1"/>
          </p:cNvSpPr>
          <p:nvPr/>
        </p:nvSpPr>
        <p:spPr bwMode="auto">
          <a:xfrm>
            <a:off x="533400" y="2759075"/>
            <a:ext cx="7772400" cy="0"/>
          </a:xfrm>
          <a:prstGeom prst="line">
            <a:avLst/>
          </a:prstGeom>
          <a:noFill/>
          <a:ln w="28575">
            <a:solidFill>
              <a:schemeClr val="tx1"/>
            </a:solidFill>
            <a:round/>
            <a:headEnd/>
            <a:tailEnd/>
          </a:ln>
        </p:spPr>
        <p:txBody>
          <a:bodyPr>
            <a:prstTxWarp prst="textNoShape">
              <a:avLst/>
            </a:prstTxWarp>
          </a:bodyPr>
          <a:lstStyle/>
          <a:p>
            <a:endParaRPr lang="en-US"/>
          </a:p>
        </p:txBody>
      </p:sp>
      <p:grpSp>
        <p:nvGrpSpPr>
          <p:cNvPr id="6" name="Group 5"/>
          <p:cNvGrpSpPr/>
          <p:nvPr/>
        </p:nvGrpSpPr>
        <p:grpSpPr>
          <a:xfrm>
            <a:off x="5930283" y="-21736"/>
            <a:ext cx="3066011" cy="1317904"/>
            <a:chOff x="2881314" y="3238500"/>
            <a:chExt cx="6030915" cy="2894013"/>
          </a:xfrm>
        </p:grpSpPr>
        <p:grpSp>
          <p:nvGrpSpPr>
            <p:cNvPr id="7" name="Group 4"/>
            <p:cNvGrpSpPr>
              <a:grpSpLocks/>
            </p:cNvGrpSpPr>
            <p:nvPr/>
          </p:nvGrpSpPr>
          <p:grpSpPr bwMode="auto">
            <a:xfrm>
              <a:off x="2881314" y="3238500"/>
              <a:ext cx="6030915" cy="2894013"/>
              <a:chOff x="1815" y="2040"/>
              <a:chExt cx="3799" cy="1823"/>
            </a:xfrm>
          </p:grpSpPr>
          <p:grpSp>
            <p:nvGrpSpPr>
              <p:cNvPr id="10" name="Group 9"/>
              <p:cNvGrpSpPr>
                <a:grpSpLocks/>
              </p:cNvGrpSpPr>
              <p:nvPr/>
            </p:nvGrpSpPr>
            <p:grpSpPr bwMode="auto">
              <a:xfrm>
                <a:off x="1815" y="2040"/>
                <a:ext cx="3799" cy="1823"/>
                <a:chOff x="2158" y="2180"/>
                <a:chExt cx="3362" cy="1612"/>
              </a:xfrm>
            </p:grpSpPr>
            <p:sp>
              <p:nvSpPr>
                <p:cNvPr id="12"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3"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1000"/>
                    <a:t>D</a:t>
                  </a:r>
                </a:p>
              </p:txBody>
            </p:sp>
            <p:sp>
              <p:nvSpPr>
                <p:cNvPr id="14" name="Text Box 8"/>
                <p:cNvSpPr txBox="1">
                  <a:spLocks noChangeArrowheads="1"/>
                </p:cNvSpPr>
                <p:nvPr/>
              </p:nvSpPr>
              <p:spPr bwMode="auto">
                <a:xfrm>
                  <a:off x="2957" y="3051"/>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5" name="Text Box 9"/>
                <p:cNvSpPr txBox="1">
                  <a:spLocks noChangeArrowheads="1"/>
                </p:cNvSpPr>
                <p:nvPr/>
              </p:nvSpPr>
              <p:spPr bwMode="auto">
                <a:xfrm>
                  <a:off x="3874" y="2180"/>
                  <a:ext cx="267" cy="297"/>
                </a:xfrm>
                <a:prstGeom prst="rect">
                  <a:avLst/>
                </a:prstGeom>
                <a:solidFill>
                  <a:srgbClr val="FFFFFF"/>
                </a:solidFill>
                <a:ln w="9525">
                  <a:noFill/>
                  <a:miter lim="800000"/>
                  <a:headEnd/>
                  <a:tailEnd/>
                </a:ln>
              </p:spPr>
              <p:txBody>
                <a:bodyPr>
                  <a:prstTxWarp prst="textNoShape">
                    <a:avLst/>
                  </a:prstTxWarp>
                </a:bodyPr>
                <a:lstStyle/>
                <a:p>
                  <a:r>
                    <a:rPr lang="en-US" sz="1000"/>
                    <a:t>A</a:t>
                  </a:r>
                </a:p>
              </p:txBody>
            </p:sp>
            <p:sp>
              <p:nvSpPr>
                <p:cNvPr id="16" name="Text Box 10"/>
                <p:cNvSpPr txBox="1">
                  <a:spLocks noChangeArrowheads="1"/>
                </p:cNvSpPr>
                <p:nvPr/>
              </p:nvSpPr>
              <p:spPr bwMode="auto">
                <a:xfrm>
                  <a:off x="3924" y="2754"/>
                  <a:ext cx="267" cy="297"/>
                </a:xfrm>
                <a:prstGeom prst="rect">
                  <a:avLst/>
                </a:prstGeom>
                <a:solidFill>
                  <a:srgbClr val="FFFFFF"/>
                </a:solidFill>
                <a:ln w="9525">
                  <a:noFill/>
                  <a:miter lim="800000"/>
                  <a:headEnd/>
                  <a:tailEnd/>
                </a:ln>
              </p:spPr>
              <p:txBody>
                <a:bodyPr>
                  <a:prstTxWarp prst="textNoShape">
                    <a:avLst/>
                  </a:prstTxWarp>
                </a:bodyPr>
                <a:lstStyle/>
                <a:p>
                  <a:r>
                    <a:rPr lang="en-US" sz="1000"/>
                    <a:t>C</a:t>
                  </a:r>
                </a:p>
              </p:txBody>
            </p:sp>
            <p:sp>
              <p:nvSpPr>
                <p:cNvPr id="17"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18"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900" i="1" dirty="0"/>
                    <a:t>5</a:t>
                  </a:r>
                </a:p>
              </p:txBody>
            </p:sp>
            <p:sp>
              <p:nvSpPr>
                <p:cNvPr id="19" name="Text Box 14"/>
                <p:cNvSpPr txBox="1">
                  <a:spLocks noChangeArrowheads="1"/>
                </p:cNvSpPr>
                <p:nvPr/>
              </p:nvSpPr>
              <p:spPr bwMode="auto">
                <a:xfrm>
                  <a:off x="2518" y="3023"/>
                  <a:ext cx="266" cy="297"/>
                </a:xfrm>
                <a:prstGeom prst="rect">
                  <a:avLst/>
                </a:prstGeom>
                <a:solidFill>
                  <a:srgbClr val="FFFFFF"/>
                </a:solidFill>
                <a:ln w="9525">
                  <a:noFill/>
                  <a:miter lim="800000"/>
                  <a:headEnd/>
                  <a:tailEnd/>
                </a:ln>
              </p:spPr>
              <p:txBody>
                <a:bodyPr>
                  <a:prstTxWarp prst="textNoShape">
                    <a:avLst/>
                  </a:prstTxWarp>
                </a:bodyPr>
                <a:lstStyle/>
                <a:p>
                  <a:r>
                    <a:rPr lang="en-US" sz="900" i="1"/>
                    <a:t>4</a:t>
                  </a:r>
                </a:p>
              </p:txBody>
            </p:sp>
            <p:sp>
              <p:nvSpPr>
                <p:cNvPr id="20"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900" i="1"/>
                    <a:t>19</a:t>
                  </a:r>
                </a:p>
              </p:txBody>
            </p:sp>
            <p:sp>
              <p:nvSpPr>
                <p:cNvPr id="21"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900" i="1"/>
                    <a:t>6</a:t>
                  </a:r>
                </a:p>
              </p:txBody>
            </p:sp>
            <p:sp>
              <p:nvSpPr>
                <p:cNvPr id="22" name="Text Box 17"/>
                <p:cNvSpPr txBox="1">
                  <a:spLocks noChangeArrowheads="1"/>
                </p:cNvSpPr>
                <p:nvPr/>
              </p:nvSpPr>
              <p:spPr bwMode="auto">
                <a:xfrm>
                  <a:off x="3668" y="2424"/>
                  <a:ext cx="266" cy="297"/>
                </a:xfrm>
                <a:prstGeom prst="rect">
                  <a:avLst/>
                </a:prstGeom>
                <a:solidFill>
                  <a:srgbClr val="FFFFFF"/>
                </a:solidFill>
                <a:ln w="9525">
                  <a:noFill/>
                  <a:miter lim="800000"/>
                  <a:headEnd/>
                  <a:tailEnd/>
                </a:ln>
              </p:spPr>
              <p:txBody>
                <a:bodyPr>
                  <a:prstTxWarp prst="textNoShape">
                    <a:avLst/>
                  </a:prstTxWarp>
                </a:bodyPr>
                <a:lstStyle/>
                <a:p>
                  <a:r>
                    <a:rPr lang="en-US" sz="900" i="1"/>
                    <a:t>3</a:t>
                  </a:r>
                </a:p>
              </p:txBody>
            </p:sp>
            <p:sp>
              <p:nvSpPr>
                <p:cNvPr id="23"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900" i="1"/>
                    <a:t>h=15</a:t>
                  </a:r>
                </a:p>
              </p:txBody>
            </p:sp>
            <p:sp>
              <p:nvSpPr>
                <p:cNvPr id="24"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1000" dirty="0"/>
                    <a:t>B</a:t>
                  </a:r>
                </a:p>
              </p:txBody>
            </p:sp>
            <p:sp>
              <p:nvSpPr>
                <p:cNvPr id="25" name="Text Box 20"/>
                <p:cNvSpPr txBox="1">
                  <a:spLocks noChangeArrowheads="1"/>
                </p:cNvSpPr>
                <p:nvPr/>
              </p:nvSpPr>
              <p:spPr bwMode="auto">
                <a:xfrm>
                  <a:off x="2691" y="3249"/>
                  <a:ext cx="266" cy="296"/>
                </a:xfrm>
                <a:prstGeom prst="rect">
                  <a:avLst/>
                </a:prstGeom>
                <a:solidFill>
                  <a:srgbClr val="FFFFFF"/>
                </a:solidFill>
                <a:ln w="9525">
                  <a:noFill/>
                  <a:miter lim="800000"/>
                  <a:headEnd/>
                  <a:tailEnd/>
                </a:ln>
              </p:spPr>
              <p:txBody>
                <a:bodyPr>
                  <a:prstTxWarp prst="textNoShape">
                    <a:avLst/>
                  </a:prstTxWarp>
                </a:bodyPr>
                <a:lstStyle/>
                <a:p>
                  <a:r>
                    <a:rPr lang="en-US" sz="1000"/>
                    <a:t>F</a:t>
                  </a:r>
                </a:p>
              </p:txBody>
            </p:sp>
            <p:sp>
              <p:nvSpPr>
                <p:cNvPr id="26" name="Text Box 21"/>
                <p:cNvSpPr txBox="1">
                  <a:spLocks noChangeArrowheads="1"/>
                </p:cNvSpPr>
                <p:nvPr/>
              </p:nvSpPr>
              <p:spPr bwMode="auto">
                <a:xfrm>
                  <a:off x="3135"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G</a:t>
                  </a:r>
                </a:p>
              </p:txBody>
            </p:sp>
            <p:sp>
              <p:nvSpPr>
                <p:cNvPr id="27" name="Text Box 22"/>
                <p:cNvSpPr txBox="1">
                  <a:spLocks noChangeArrowheads="1"/>
                </p:cNvSpPr>
                <p:nvPr/>
              </p:nvSpPr>
              <p:spPr bwMode="auto">
                <a:xfrm>
                  <a:off x="2158"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E</a:t>
                  </a:r>
                </a:p>
              </p:txBody>
            </p:sp>
            <p:sp>
              <p:nvSpPr>
                <p:cNvPr id="28"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29"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0"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1"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2"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3"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4"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5"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6"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7"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8"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h=8</a:t>
                  </a:r>
                </a:p>
              </p:txBody>
            </p:sp>
            <p:sp>
              <p:nvSpPr>
                <p:cNvPr id="39" name="Text Box 35"/>
                <p:cNvSpPr txBox="1">
                  <a:spLocks noChangeArrowheads="1"/>
                </p:cNvSpPr>
                <p:nvPr/>
              </p:nvSpPr>
              <p:spPr bwMode="auto">
                <a:xfrm>
                  <a:off x="2741" y="3495"/>
                  <a:ext cx="510" cy="297"/>
                </a:xfrm>
                <a:prstGeom prst="rect">
                  <a:avLst/>
                </a:prstGeom>
                <a:solidFill>
                  <a:srgbClr val="FFFFFF"/>
                </a:solidFill>
                <a:ln w="9525">
                  <a:noFill/>
                  <a:miter lim="800000"/>
                  <a:headEnd/>
                  <a:tailEnd/>
                </a:ln>
              </p:spPr>
              <p:txBody>
                <a:bodyPr>
                  <a:prstTxWarp prst="textNoShape">
                    <a:avLst/>
                  </a:prstTxWarp>
                </a:bodyPr>
                <a:lstStyle/>
                <a:p>
                  <a:r>
                    <a:rPr lang="en-US" sz="900" i="1"/>
                    <a:t>h=12</a:t>
                  </a:r>
                </a:p>
              </p:txBody>
            </p:sp>
            <p:sp>
              <p:nvSpPr>
                <p:cNvPr id="40"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1"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2"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900" i="1"/>
                    <a:t>h=18</a:t>
                  </a:r>
                </a:p>
              </p:txBody>
            </p:sp>
            <p:sp>
              <p:nvSpPr>
                <p:cNvPr id="43"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sz="1050"/>
                </a:p>
              </p:txBody>
            </p:sp>
            <p:sp>
              <p:nvSpPr>
                <p:cNvPr id="44"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45"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46"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sz="1050"/>
                </a:p>
              </p:txBody>
            </p:sp>
          </p:grpSp>
          <p:sp>
            <p:nvSpPr>
              <p:cNvPr id="11" name="Text Box 41"/>
              <p:cNvSpPr txBox="1">
                <a:spLocks noChangeArrowheads="1"/>
              </p:cNvSpPr>
              <p:nvPr/>
            </p:nvSpPr>
            <p:spPr bwMode="auto">
              <a:xfrm>
                <a:off x="3553" y="3244"/>
                <a:ext cx="313" cy="277"/>
              </a:xfrm>
              <a:prstGeom prst="rect">
                <a:avLst/>
              </a:prstGeom>
              <a:noFill/>
              <a:ln w="9525">
                <a:noFill/>
                <a:miter lim="800000"/>
                <a:headEnd/>
                <a:tailEnd/>
              </a:ln>
            </p:spPr>
            <p:txBody>
              <a:bodyPr wrap="none">
                <a:prstTxWarp prst="textNoShape">
                  <a:avLst/>
                </a:prstTxWarp>
                <a:spAutoFit/>
              </a:bodyPr>
              <a:lstStyle/>
              <a:p>
                <a:r>
                  <a:rPr lang="en-US" sz="1000"/>
                  <a:t>H</a:t>
                </a:r>
              </a:p>
            </p:txBody>
          </p:sp>
        </p:grpSp>
        <p:sp>
          <p:nvSpPr>
            <p:cNvPr id="8" name="Text Box 42"/>
            <p:cNvSpPr txBox="1">
              <a:spLocks noChangeArrowheads="1"/>
            </p:cNvSpPr>
            <p:nvPr/>
          </p:nvSpPr>
          <p:spPr bwMode="auto">
            <a:xfrm>
              <a:off x="6781800" y="3276600"/>
              <a:ext cx="843677" cy="440477"/>
            </a:xfrm>
            <a:prstGeom prst="rect">
              <a:avLst/>
            </a:prstGeom>
            <a:noFill/>
            <a:ln w="9525">
              <a:noFill/>
              <a:miter lim="800000"/>
              <a:headEnd/>
              <a:tailEnd/>
            </a:ln>
          </p:spPr>
          <p:txBody>
            <a:bodyPr wrap="none">
              <a:prstTxWarp prst="textNoShape">
                <a:avLst/>
              </a:prstTxWarp>
              <a:spAutoFit/>
            </a:bodyPr>
            <a:lstStyle/>
            <a:p>
              <a:r>
                <a:rPr lang="en-US" sz="1000" i="1"/>
                <a:t>h=20</a:t>
              </a:r>
            </a:p>
          </p:txBody>
        </p:sp>
        <p:sp>
          <p:nvSpPr>
            <p:cNvPr id="9" name="Text Box 43"/>
            <p:cNvSpPr txBox="1">
              <a:spLocks noChangeArrowheads="1"/>
            </p:cNvSpPr>
            <p:nvPr/>
          </p:nvSpPr>
          <p:spPr bwMode="auto">
            <a:xfrm>
              <a:off x="4252147" y="4155563"/>
              <a:ext cx="843676" cy="440477"/>
            </a:xfrm>
            <a:prstGeom prst="rect">
              <a:avLst/>
            </a:prstGeom>
            <a:noFill/>
            <a:ln w="9525">
              <a:noFill/>
              <a:miter lim="800000"/>
              <a:headEnd/>
              <a:tailEnd/>
            </a:ln>
          </p:spPr>
          <p:txBody>
            <a:bodyPr wrap="none">
              <a:prstTxWarp prst="textNoShape">
                <a:avLst/>
              </a:prstTxWarp>
              <a:spAutoFit/>
            </a:bodyPr>
            <a:lstStyle/>
            <a:p>
              <a:r>
                <a:rPr lang="en-US" sz="1000" i="1"/>
                <a:t>h=14</a:t>
              </a:r>
            </a:p>
          </p:txBody>
        </p:sp>
      </p:grpSp>
    </p:spTree>
    <p:extLst>
      <p:ext uri="{BB962C8B-B14F-4D97-AF65-F5344CB8AC3E}">
        <p14:creationId xmlns:p14="http://schemas.microsoft.com/office/powerpoint/2010/main" val="2561931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5"/>
          <p:cNvSpPr>
            <a:spLocks noGrp="1"/>
          </p:cNvSpPr>
          <p:nvPr>
            <p:ph type="sldNum" sz="quarter" idx="12"/>
          </p:nvPr>
        </p:nvSpPr>
        <p:spPr>
          <a:noFill/>
        </p:spPr>
        <p:txBody>
          <a:bodyPr/>
          <a:lstStyle/>
          <a:p>
            <a:fld id="{726F726B-69B8-E74C-9F6C-29774A336CC0}" type="slidenum">
              <a:rPr lang="en-US" smtClean="0"/>
              <a:pPr/>
              <a:t>27</a:t>
            </a:fld>
            <a:endParaRPr lang="en-US"/>
          </a:p>
        </p:txBody>
      </p:sp>
      <p:sp>
        <p:nvSpPr>
          <p:cNvPr id="41988" name="Rectangle 2"/>
          <p:cNvSpPr>
            <a:spLocks noGrp="1" noChangeArrowheads="1"/>
          </p:cNvSpPr>
          <p:nvPr>
            <p:ph type="title"/>
          </p:nvPr>
        </p:nvSpPr>
        <p:spPr/>
        <p:txBody>
          <a:bodyPr/>
          <a:lstStyle/>
          <a:p>
            <a:r>
              <a:rPr lang="en-US"/>
              <a:t>A* search</a:t>
            </a:r>
          </a:p>
        </p:txBody>
      </p:sp>
      <p:sp>
        <p:nvSpPr>
          <p:cNvPr id="41989" name="Rectangle 3"/>
          <p:cNvSpPr>
            <a:spLocks noGrp="1" noChangeArrowheads="1"/>
          </p:cNvSpPr>
          <p:nvPr>
            <p:ph type="body" idx="1"/>
          </p:nvPr>
        </p:nvSpPr>
        <p:spPr>
          <a:xfrm>
            <a:off x="457200" y="1295400"/>
            <a:ext cx="8178800" cy="5029200"/>
          </a:xfrm>
        </p:spPr>
        <p:txBody>
          <a:bodyPr>
            <a:normAutofit fontScale="85000" lnSpcReduction="10000"/>
          </a:bodyPr>
          <a:lstStyle/>
          <a:p>
            <a:pPr>
              <a:buFontTx/>
              <a:buNone/>
            </a:pPr>
            <a:r>
              <a:rPr lang="en-US" dirty="0"/>
              <a:t>Node queue: Add successors to queue front, sorted by total cost.</a:t>
            </a:r>
          </a:p>
          <a:p>
            <a:pPr>
              <a:buFontTx/>
              <a:buNone/>
            </a:pPr>
            <a:endParaRPr lang="en-US" dirty="0"/>
          </a:p>
          <a:p>
            <a:pPr>
              <a:spcAft>
                <a:spcPts val="0"/>
              </a:spcAft>
              <a:buFontTx/>
              <a:buNone/>
            </a:pPr>
            <a:r>
              <a:rPr lang="en-US" dirty="0"/>
              <a:t>#		state	depth	path	cost	total	parent #</a:t>
            </a:r>
          </a:p>
          <a:p>
            <a:pPr>
              <a:spcBef>
                <a:spcPts val="0"/>
              </a:spcBef>
              <a:buFontTx/>
              <a:buNone/>
            </a:pPr>
            <a:r>
              <a:rPr lang="en-US" dirty="0"/>
              <a:t>				cost	to goal	cost</a:t>
            </a:r>
          </a:p>
          <a:p>
            <a:pPr>
              <a:buFontTx/>
              <a:buNone/>
            </a:pPr>
            <a:r>
              <a:rPr lang="en-US" dirty="0">
                <a:solidFill>
                  <a:srgbClr val="C0C0C0"/>
                </a:solidFill>
              </a:rPr>
              <a:t>1		A	0	0	20	20	--</a:t>
            </a:r>
          </a:p>
          <a:p>
            <a:pPr>
              <a:buFontTx/>
              <a:buNone/>
            </a:pPr>
            <a:r>
              <a:rPr lang="en-US" dirty="0"/>
              <a:t>2		B	1	3	14	17	1</a:t>
            </a:r>
          </a:p>
          <a:p>
            <a:r>
              <a:rPr lang="en-US" dirty="0"/>
              <a:t>3		D	1	5	15	20	1</a:t>
            </a:r>
            <a:endParaRPr lang="en-US" dirty="0">
              <a:solidFill>
                <a:srgbClr val="C0C0C0"/>
              </a:solidFill>
            </a:endParaRPr>
          </a:p>
          <a:p>
            <a:r>
              <a:rPr lang="en-US" dirty="0"/>
              <a:t>4		C	1	19	18	37	1</a:t>
            </a:r>
          </a:p>
          <a:p>
            <a:pPr>
              <a:buFontTx/>
              <a:buNone/>
            </a:pPr>
            <a:r>
              <a:rPr lang="en-US" dirty="0">
                <a:solidFill>
                  <a:schemeClr val="bg1"/>
                </a:solidFill>
              </a:rPr>
              <a:t>5		G	2	8	8	16	2</a:t>
            </a:r>
          </a:p>
          <a:p>
            <a:pPr>
              <a:buFontTx/>
              <a:buNone/>
            </a:pPr>
            <a:r>
              <a:rPr lang="en-US" dirty="0">
                <a:solidFill>
                  <a:schemeClr val="bg1"/>
                </a:solidFill>
              </a:rPr>
              <a:t>6		E	2	7	10	17	2</a:t>
            </a:r>
          </a:p>
          <a:p>
            <a:pPr>
              <a:buFontTx/>
              <a:buNone/>
            </a:pPr>
            <a:r>
              <a:rPr lang="en-US" dirty="0">
                <a:solidFill>
                  <a:schemeClr val="bg1"/>
                </a:solidFill>
              </a:rPr>
              <a:t>7		H	2	9	10	19	2</a:t>
            </a:r>
          </a:p>
          <a:p>
            <a:pPr>
              <a:buFontTx/>
              <a:buNone/>
            </a:pPr>
            <a:r>
              <a:rPr lang="en-US" dirty="0">
                <a:solidFill>
                  <a:schemeClr val="bg1"/>
                </a:solidFill>
              </a:rPr>
              <a:t>8		F	2	8	12	20	2</a:t>
            </a:r>
          </a:p>
          <a:p>
            <a:pPr>
              <a:buFontTx/>
              <a:buNone/>
            </a:pPr>
            <a:endParaRPr lang="en-US" dirty="0"/>
          </a:p>
        </p:txBody>
      </p:sp>
      <p:sp>
        <p:nvSpPr>
          <p:cNvPr id="41990" name="Line 4"/>
          <p:cNvSpPr>
            <a:spLocks noChangeShapeType="1"/>
          </p:cNvSpPr>
          <p:nvPr/>
        </p:nvSpPr>
        <p:spPr bwMode="auto">
          <a:xfrm>
            <a:off x="533400" y="2759075"/>
            <a:ext cx="7772400" cy="0"/>
          </a:xfrm>
          <a:prstGeom prst="line">
            <a:avLst/>
          </a:prstGeom>
          <a:noFill/>
          <a:ln w="28575">
            <a:solidFill>
              <a:schemeClr val="tx1"/>
            </a:solidFill>
            <a:round/>
            <a:headEnd/>
            <a:tailEnd/>
          </a:ln>
        </p:spPr>
        <p:txBody>
          <a:bodyPr>
            <a:prstTxWarp prst="textNoShape">
              <a:avLst/>
            </a:prstTxWarp>
          </a:bodyPr>
          <a:lstStyle/>
          <a:p>
            <a:endParaRPr lang="en-US"/>
          </a:p>
        </p:txBody>
      </p:sp>
      <p:grpSp>
        <p:nvGrpSpPr>
          <p:cNvPr id="7" name="Group 7"/>
          <p:cNvGrpSpPr>
            <a:grpSpLocks/>
          </p:cNvGrpSpPr>
          <p:nvPr/>
        </p:nvGrpSpPr>
        <p:grpSpPr bwMode="auto">
          <a:xfrm>
            <a:off x="5665433" y="4419600"/>
            <a:ext cx="1108075" cy="625475"/>
            <a:chOff x="2966" y="2784"/>
            <a:chExt cx="698" cy="394"/>
          </a:xfrm>
        </p:grpSpPr>
        <p:sp>
          <p:nvSpPr>
            <p:cNvPr id="8" name="Line 5"/>
            <p:cNvSpPr>
              <a:spLocks noChangeShapeType="1"/>
            </p:cNvSpPr>
            <p:nvPr/>
          </p:nvSpPr>
          <p:spPr bwMode="auto">
            <a:xfrm flipV="1">
              <a:off x="3312" y="2784"/>
              <a:ext cx="0" cy="192"/>
            </a:xfrm>
            <a:prstGeom prst="line">
              <a:avLst/>
            </a:prstGeom>
            <a:noFill/>
            <a:ln w="38100">
              <a:solidFill>
                <a:srgbClr val="FF0000"/>
              </a:solidFill>
              <a:round/>
              <a:headEnd/>
              <a:tailEnd type="triangle" w="med" len="med"/>
            </a:ln>
          </p:spPr>
          <p:txBody>
            <a:bodyPr>
              <a:prstTxWarp prst="textNoShape">
                <a:avLst/>
              </a:prstTxWarp>
            </a:bodyPr>
            <a:lstStyle/>
            <a:p>
              <a:endParaRPr lang="en-US">
                <a:solidFill>
                  <a:srgbClr val="FF0000"/>
                </a:solidFill>
              </a:endParaRPr>
            </a:p>
          </p:txBody>
        </p:sp>
        <p:sp>
          <p:nvSpPr>
            <p:cNvPr id="9" name="Text Box 6"/>
            <p:cNvSpPr txBox="1">
              <a:spLocks noChangeArrowheads="1"/>
            </p:cNvSpPr>
            <p:nvPr/>
          </p:nvSpPr>
          <p:spPr bwMode="auto">
            <a:xfrm>
              <a:off x="2966" y="2928"/>
              <a:ext cx="698" cy="250"/>
            </a:xfrm>
            <a:prstGeom prst="rect">
              <a:avLst/>
            </a:prstGeom>
            <a:noFill/>
            <a:ln w="9525">
              <a:noFill/>
              <a:miter lim="800000"/>
              <a:headEnd/>
              <a:tailEnd/>
            </a:ln>
          </p:spPr>
          <p:txBody>
            <a:bodyPr wrap="none">
              <a:prstTxWarp prst="textNoShape">
                <a:avLst/>
              </a:prstTxWarp>
              <a:spAutoFit/>
            </a:bodyPr>
            <a:lstStyle/>
            <a:p>
              <a:r>
                <a:rPr lang="en-US" sz="2000" dirty="0">
                  <a:solidFill>
                    <a:srgbClr val="FF0000"/>
                  </a:solidFill>
                  <a:latin typeface="Tahoma" charset="0"/>
                </a:rPr>
                <a:t>Sort key</a:t>
              </a:r>
            </a:p>
          </p:txBody>
        </p:sp>
      </p:grpSp>
      <p:grpSp>
        <p:nvGrpSpPr>
          <p:cNvPr id="10" name="Group 9"/>
          <p:cNvGrpSpPr/>
          <p:nvPr/>
        </p:nvGrpSpPr>
        <p:grpSpPr>
          <a:xfrm>
            <a:off x="5930283" y="-21736"/>
            <a:ext cx="3066011" cy="1317904"/>
            <a:chOff x="2881314" y="3238500"/>
            <a:chExt cx="6030915" cy="2894013"/>
          </a:xfrm>
        </p:grpSpPr>
        <p:grpSp>
          <p:nvGrpSpPr>
            <p:cNvPr id="11" name="Group 4"/>
            <p:cNvGrpSpPr>
              <a:grpSpLocks/>
            </p:cNvGrpSpPr>
            <p:nvPr/>
          </p:nvGrpSpPr>
          <p:grpSpPr bwMode="auto">
            <a:xfrm>
              <a:off x="2881314" y="3238500"/>
              <a:ext cx="6030915" cy="2894013"/>
              <a:chOff x="1815" y="2040"/>
              <a:chExt cx="3799" cy="1823"/>
            </a:xfrm>
          </p:grpSpPr>
          <p:grpSp>
            <p:nvGrpSpPr>
              <p:cNvPr id="14" name="Group 13"/>
              <p:cNvGrpSpPr>
                <a:grpSpLocks/>
              </p:cNvGrpSpPr>
              <p:nvPr/>
            </p:nvGrpSpPr>
            <p:grpSpPr bwMode="auto">
              <a:xfrm>
                <a:off x="1815" y="2040"/>
                <a:ext cx="3799" cy="1823"/>
                <a:chOff x="2158" y="2180"/>
                <a:chExt cx="3362" cy="1612"/>
              </a:xfrm>
            </p:grpSpPr>
            <p:sp>
              <p:nvSpPr>
                <p:cNvPr id="16"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7"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1000"/>
                    <a:t>D</a:t>
                  </a:r>
                </a:p>
              </p:txBody>
            </p:sp>
            <p:sp>
              <p:nvSpPr>
                <p:cNvPr id="18" name="Text Box 8"/>
                <p:cNvSpPr txBox="1">
                  <a:spLocks noChangeArrowheads="1"/>
                </p:cNvSpPr>
                <p:nvPr/>
              </p:nvSpPr>
              <p:spPr bwMode="auto">
                <a:xfrm>
                  <a:off x="2957" y="3051"/>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9" name="Text Box 9"/>
                <p:cNvSpPr txBox="1">
                  <a:spLocks noChangeArrowheads="1"/>
                </p:cNvSpPr>
                <p:nvPr/>
              </p:nvSpPr>
              <p:spPr bwMode="auto">
                <a:xfrm>
                  <a:off x="3874" y="2180"/>
                  <a:ext cx="267" cy="297"/>
                </a:xfrm>
                <a:prstGeom prst="rect">
                  <a:avLst/>
                </a:prstGeom>
                <a:solidFill>
                  <a:srgbClr val="FFFFFF"/>
                </a:solidFill>
                <a:ln w="9525">
                  <a:noFill/>
                  <a:miter lim="800000"/>
                  <a:headEnd/>
                  <a:tailEnd/>
                </a:ln>
              </p:spPr>
              <p:txBody>
                <a:bodyPr>
                  <a:prstTxWarp prst="textNoShape">
                    <a:avLst/>
                  </a:prstTxWarp>
                </a:bodyPr>
                <a:lstStyle/>
                <a:p>
                  <a:r>
                    <a:rPr lang="en-US" sz="1000"/>
                    <a:t>A</a:t>
                  </a:r>
                </a:p>
              </p:txBody>
            </p:sp>
            <p:sp>
              <p:nvSpPr>
                <p:cNvPr id="20" name="Text Box 10"/>
                <p:cNvSpPr txBox="1">
                  <a:spLocks noChangeArrowheads="1"/>
                </p:cNvSpPr>
                <p:nvPr/>
              </p:nvSpPr>
              <p:spPr bwMode="auto">
                <a:xfrm>
                  <a:off x="3924" y="2754"/>
                  <a:ext cx="267" cy="297"/>
                </a:xfrm>
                <a:prstGeom prst="rect">
                  <a:avLst/>
                </a:prstGeom>
                <a:solidFill>
                  <a:srgbClr val="FFFFFF"/>
                </a:solidFill>
                <a:ln w="9525">
                  <a:noFill/>
                  <a:miter lim="800000"/>
                  <a:headEnd/>
                  <a:tailEnd/>
                </a:ln>
              </p:spPr>
              <p:txBody>
                <a:bodyPr>
                  <a:prstTxWarp prst="textNoShape">
                    <a:avLst/>
                  </a:prstTxWarp>
                </a:bodyPr>
                <a:lstStyle/>
                <a:p>
                  <a:r>
                    <a:rPr lang="en-US" sz="1000"/>
                    <a:t>C</a:t>
                  </a:r>
                </a:p>
              </p:txBody>
            </p:sp>
            <p:sp>
              <p:nvSpPr>
                <p:cNvPr id="21"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22"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900" i="1" dirty="0"/>
                    <a:t>5</a:t>
                  </a:r>
                </a:p>
              </p:txBody>
            </p:sp>
            <p:sp>
              <p:nvSpPr>
                <p:cNvPr id="23" name="Text Box 14"/>
                <p:cNvSpPr txBox="1">
                  <a:spLocks noChangeArrowheads="1"/>
                </p:cNvSpPr>
                <p:nvPr/>
              </p:nvSpPr>
              <p:spPr bwMode="auto">
                <a:xfrm>
                  <a:off x="2518" y="3023"/>
                  <a:ext cx="266" cy="297"/>
                </a:xfrm>
                <a:prstGeom prst="rect">
                  <a:avLst/>
                </a:prstGeom>
                <a:solidFill>
                  <a:srgbClr val="FFFFFF"/>
                </a:solidFill>
                <a:ln w="9525">
                  <a:noFill/>
                  <a:miter lim="800000"/>
                  <a:headEnd/>
                  <a:tailEnd/>
                </a:ln>
              </p:spPr>
              <p:txBody>
                <a:bodyPr>
                  <a:prstTxWarp prst="textNoShape">
                    <a:avLst/>
                  </a:prstTxWarp>
                </a:bodyPr>
                <a:lstStyle/>
                <a:p>
                  <a:r>
                    <a:rPr lang="en-US" sz="900" i="1"/>
                    <a:t>4</a:t>
                  </a:r>
                </a:p>
              </p:txBody>
            </p:sp>
            <p:sp>
              <p:nvSpPr>
                <p:cNvPr id="24"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900" i="1"/>
                    <a:t>19</a:t>
                  </a:r>
                </a:p>
              </p:txBody>
            </p:sp>
            <p:sp>
              <p:nvSpPr>
                <p:cNvPr id="25"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900" i="1"/>
                    <a:t>6</a:t>
                  </a:r>
                </a:p>
              </p:txBody>
            </p:sp>
            <p:sp>
              <p:nvSpPr>
                <p:cNvPr id="26" name="Text Box 17"/>
                <p:cNvSpPr txBox="1">
                  <a:spLocks noChangeArrowheads="1"/>
                </p:cNvSpPr>
                <p:nvPr/>
              </p:nvSpPr>
              <p:spPr bwMode="auto">
                <a:xfrm>
                  <a:off x="3668" y="2424"/>
                  <a:ext cx="266" cy="297"/>
                </a:xfrm>
                <a:prstGeom prst="rect">
                  <a:avLst/>
                </a:prstGeom>
                <a:solidFill>
                  <a:srgbClr val="FFFFFF"/>
                </a:solidFill>
                <a:ln w="9525">
                  <a:noFill/>
                  <a:miter lim="800000"/>
                  <a:headEnd/>
                  <a:tailEnd/>
                </a:ln>
              </p:spPr>
              <p:txBody>
                <a:bodyPr>
                  <a:prstTxWarp prst="textNoShape">
                    <a:avLst/>
                  </a:prstTxWarp>
                </a:bodyPr>
                <a:lstStyle/>
                <a:p>
                  <a:r>
                    <a:rPr lang="en-US" sz="900" i="1"/>
                    <a:t>3</a:t>
                  </a:r>
                </a:p>
              </p:txBody>
            </p:sp>
            <p:sp>
              <p:nvSpPr>
                <p:cNvPr id="27"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900" i="1"/>
                    <a:t>h=15</a:t>
                  </a:r>
                </a:p>
              </p:txBody>
            </p:sp>
            <p:sp>
              <p:nvSpPr>
                <p:cNvPr id="28"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1000" dirty="0"/>
                    <a:t>B</a:t>
                  </a:r>
                </a:p>
              </p:txBody>
            </p:sp>
            <p:sp>
              <p:nvSpPr>
                <p:cNvPr id="29" name="Text Box 20"/>
                <p:cNvSpPr txBox="1">
                  <a:spLocks noChangeArrowheads="1"/>
                </p:cNvSpPr>
                <p:nvPr/>
              </p:nvSpPr>
              <p:spPr bwMode="auto">
                <a:xfrm>
                  <a:off x="2691" y="3249"/>
                  <a:ext cx="266" cy="296"/>
                </a:xfrm>
                <a:prstGeom prst="rect">
                  <a:avLst/>
                </a:prstGeom>
                <a:solidFill>
                  <a:srgbClr val="FFFFFF"/>
                </a:solidFill>
                <a:ln w="9525">
                  <a:noFill/>
                  <a:miter lim="800000"/>
                  <a:headEnd/>
                  <a:tailEnd/>
                </a:ln>
              </p:spPr>
              <p:txBody>
                <a:bodyPr>
                  <a:prstTxWarp prst="textNoShape">
                    <a:avLst/>
                  </a:prstTxWarp>
                </a:bodyPr>
                <a:lstStyle/>
                <a:p>
                  <a:r>
                    <a:rPr lang="en-US" sz="1000"/>
                    <a:t>F</a:t>
                  </a:r>
                </a:p>
              </p:txBody>
            </p:sp>
            <p:sp>
              <p:nvSpPr>
                <p:cNvPr id="30" name="Text Box 21"/>
                <p:cNvSpPr txBox="1">
                  <a:spLocks noChangeArrowheads="1"/>
                </p:cNvSpPr>
                <p:nvPr/>
              </p:nvSpPr>
              <p:spPr bwMode="auto">
                <a:xfrm>
                  <a:off x="3135"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G</a:t>
                  </a:r>
                </a:p>
              </p:txBody>
            </p:sp>
            <p:sp>
              <p:nvSpPr>
                <p:cNvPr id="31" name="Text Box 22"/>
                <p:cNvSpPr txBox="1">
                  <a:spLocks noChangeArrowheads="1"/>
                </p:cNvSpPr>
                <p:nvPr/>
              </p:nvSpPr>
              <p:spPr bwMode="auto">
                <a:xfrm>
                  <a:off x="2158"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E</a:t>
                  </a:r>
                </a:p>
              </p:txBody>
            </p:sp>
            <p:sp>
              <p:nvSpPr>
                <p:cNvPr id="32"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3"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4"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5"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6"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7"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8"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9"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40"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41"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42"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h=8</a:t>
                  </a:r>
                </a:p>
              </p:txBody>
            </p:sp>
            <p:sp>
              <p:nvSpPr>
                <p:cNvPr id="43" name="Text Box 35"/>
                <p:cNvSpPr txBox="1">
                  <a:spLocks noChangeArrowheads="1"/>
                </p:cNvSpPr>
                <p:nvPr/>
              </p:nvSpPr>
              <p:spPr bwMode="auto">
                <a:xfrm>
                  <a:off x="2741" y="3495"/>
                  <a:ext cx="510" cy="297"/>
                </a:xfrm>
                <a:prstGeom prst="rect">
                  <a:avLst/>
                </a:prstGeom>
                <a:solidFill>
                  <a:srgbClr val="FFFFFF"/>
                </a:solidFill>
                <a:ln w="9525">
                  <a:noFill/>
                  <a:miter lim="800000"/>
                  <a:headEnd/>
                  <a:tailEnd/>
                </a:ln>
              </p:spPr>
              <p:txBody>
                <a:bodyPr>
                  <a:prstTxWarp prst="textNoShape">
                    <a:avLst/>
                  </a:prstTxWarp>
                </a:bodyPr>
                <a:lstStyle/>
                <a:p>
                  <a:r>
                    <a:rPr lang="en-US" sz="900" i="1"/>
                    <a:t>h=12</a:t>
                  </a:r>
                </a:p>
              </p:txBody>
            </p:sp>
            <p:sp>
              <p:nvSpPr>
                <p:cNvPr id="44"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5"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6"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900" i="1"/>
                    <a:t>h=18</a:t>
                  </a:r>
                </a:p>
              </p:txBody>
            </p:sp>
            <p:sp>
              <p:nvSpPr>
                <p:cNvPr id="47"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sz="1050"/>
                </a:p>
              </p:txBody>
            </p:sp>
            <p:sp>
              <p:nvSpPr>
                <p:cNvPr id="48"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49"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50"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sz="1050"/>
                </a:p>
              </p:txBody>
            </p:sp>
          </p:grpSp>
          <p:sp>
            <p:nvSpPr>
              <p:cNvPr id="15" name="Text Box 41"/>
              <p:cNvSpPr txBox="1">
                <a:spLocks noChangeArrowheads="1"/>
              </p:cNvSpPr>
              <p:nvPr/>
            </p:nvSpPr>
            <p:spPr bwMode="auto">
              <a:xfrm>
                <a:off x="3553" y="3244"/>
                <a:ext cx="313" cy="277"/>
              </a:xfrm>
              <a:prstGeom prst="rect">
                <a:avLst/>
              </a:prstGeom>
              <a:noFill/>
              <a:ln w="9525">
                <a:noFill/>
                <a:miter lim="800000"/>
                <a:headEnd/>
                <a:tailEnd/>
              </a:ln>
            </p:spPr>
            <p:txBody>
              <a:bodyPr wrap="none">
                <a:prstTxWarp prst="textNoShape">
                  <a:avLst/>
                </a:prstTxWarp>
                <a:spAutoFit/>
              </a:bodyPr>
              <a:lstStyle/>
              <a:p>
                <a:r>
                  <a:rPr lang="en-US" sz="1000"/>
                  <a:t>H</a:t>
                </a:r>
              </a:p>
            </p:txBody>
          </p:sp>
        </p:grpSp>
        <p:sp>
          <p:nvSpPr>
            <p:cNvPr id="12" name="Text Box 42"/>
            <p:cNvSpPr txBox="1">
              <a:spLocks noChangeArrowheads="1"/>
            </p:cNvSpPr>
            <p:nvPr/>
          </p:nvSpPr>
          <p:spPr bwMode="auto">
            <a:xfrm>
              <a:off x="6781800" y="3276600"/>
              <a:ext cx="843677" cy="440477"/>
            </a:xfrm>
            <a:prstGeom prst="rect">
              <a:avLst/>
            </a:prstGeom>
            <a:noFill/>
            <a:ln w="9525">
              <a:noFill/>
              <a:miter lim="800000"/>
              <a:headEnd/>
              <a:tailEnd/>
            </a:ln>
          </p:spPr>
          <p:txBody>
            <a:bodyPr wrap="none">
              <a:prstTxWarp prst="textNoShape">
                <a:avLst/>
              </a:prstTxWarp>
              <a:spAutoFit/>
            </a:bodyPr>
            <a:lstStyle/>
            <a:p>
              <a:r>
                <a:rPr lang="en-US" sz="1000" i="1"/>
                <a:t>h=20</a:t>
              </a:r>
            </a:p>
          </p:txBody>
        </p:sp>
        <p:sp>
          <p:nvSpPr>
            <p:cNvPr id="13" name="Text Box 43"/>
            <p:cNvSpPr txBox="1">
              <a:spLocks noChangeArrowheads="1"/>
            </p:cNvSpPr>
            <p:nvPr/>
          </p:nvSpPr>
          <p:spPr bwMode="auto">
            <a:xfrm>
              <a:off x="4252147" y="4155563"/>
              <a:ext cx="843676" cy="440477"/>
            </a:xfrm>
            <a:prstGeom prst="rect">
              <a:avLst/>
            </a:prstGeom>
            <a:noFill/>
            <a:ln w="9525">
              <a:noFill/>
              <a:miter lim="800000"/>
              <a:headEnd/>
              <a:tailEnd/>
            </a:ln>
          </p:spPr>
          <p:txBody>
            <a:bodyPr wrap="none">
              <a:prstTxWarp prst="textNoShape">
                <a:avLst/>
              </a:prstTxWarp>
              <a:spAutoFit/>
            </a:bodyPr>
            <a:lstStyle/>
            <a:p>
              <a:r>
                <a:rPr lang="en-US" sz="1000" i="1"/>
                <a:t>h=14</a:t>
              </a:r>
            </a:p>
          </p:txBody>
        </p:sp>
      </p:grpSp>
    </p:spTree>
    <p:extLst>
      <p:ext uri="{BB962C8B-B14F-4D97-AF65-F5344CB8AC3E}">
        <p14:creationId xmlns:p14="http://schemas.microsoft.com/office/powerpoint/2010/main" val="177209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5"/>
          <p:cNvSpPr>
            <a:spLocks noGrp="1"/>
          </p:cNvSpPr>
          <p:nvPr>
            <p:ph type="sldNum" sz="quarter" idx="12"/>
          </p:nvPr>
        </p:nvSpPr>
        <p:spPr>
          <a:noFill/>
        </p:spPr>
        <p:txBody>
          <a:bodyPr/>
          <a:lstStyle/>
          <a:p>
            <a:fld id="{726F726B-69B8-E74C-9F6C-29774A336CC0}" type="slidenum">
              <a:rPr lang="en-US" smtClean="0"/>
              <a:pPr/>
              <a:t>28</a:t>
            </a:fld>
            <a:endParaRPr lang="en-US"/>
          </a:p>
        </p:txBody>
      </p:sp>
      <p:sp>
        <p:nvSpPr>
          <p:cNvPr id="41988" name="Rectangle 2"/>
          <p:cNvSpPr>
            <a:spLocks noGrp="1" noChangeArrowheads="1"/>
          </p:cNvSpPr>
          <p:nvPr>
            <p:ph type="title"/>
          </p:nvPr>
        </p:nvSpPr>
        <p:spPr/>
        <p:txBody>
          <a:bodyPr/>
          <a:lstStyle/>
          <a:p>
            <a:r>
              <a:rPr lang="en-US"/>
              <a:t>A* search</a:t>
            </a:r>
          </a:p>
        </p:txBody>
      </p:sp>
      <p:sp>
        <p:nvSpPr>
          <p:cNvPr id="41989" name="Rectangle 3"/>
          <p:cNvSpPr>
            <a:spLocks noGrp="1" noChangeArrowheads="1"/>
          </p:cNvSpPr>
          <p:nvPr>
            <p:ph type="body" idx="1"/>
          </p:nvPr>
        </p:nvSpPr>
        <p:spPr>
          <a:xfrm>
            <a:off x="457200" y="1295400"/>
            <a:ext cx="8178800" cy="5029200"/>
          </a:xfrm>
        </p:spPr>
        <p:txBody>
          <a:bodyPr>
            <a:normAutofit fontScale="85000" lnSpcReduction="10000"/>
          </a:bodyPr>
          <a:lstStyle/>
          <a:p>
            <a:pPr>
              <a:buFontTx/>
              <a:buNone/>
            </a:pPr>
            <a:r>
              <a:rPr lang="en-US" dirty="0"/>
              <a:t>Node queue: Add successors to queue front, sorted by total cost.</a:t>
            </a:r>
          </a:p>
          <a:p>
            <a:pPr>
              <a:buFontTx/>
              <a:buNone/>
            </a:pPr>
            <a:endParaRPr lang="en-US" dirty="0"/>
          </a:p>
          <a:p>
            <a:pPr>
              <a:spcAft>
                <a:spcPts val="0"/>
              </a:spcAft>
              <a:buFontTx/>
              <a:buNone/>
            </a:pPr>
            <a:r>
              <a:rPr lang="en-US" dirty="0"/>
              <a:t>#		state	depth	path	cost	total	parent #</a:t>
            </a:r>
          </a:p>
          <a:p>
            <a:pPr>
              <a:spcBef>
                <a:spcPts val="0"/>
              </a:spcBef>
              <a:buFontTx/>
              <a:buNone/>
            </a:pPr>
            <a:r>
              <a:rPr lang="en-US" dirty="0"/>
              <a:t>				cost	to goal	cost</a:t>
            </a:r>
          </a:p>
          <a:p>
            <a:pPr>
              <a:buFontTx/>
              <a:buNone/>
            </a:pPr>
            <a:r>
              <a:rPr lang="en-US" dirty="0">
                <a:solidFill>
                  <a:srgbClr val="C0C0C0"/>
                </a:solidFill>
              </a:rPr>
              <a:t>1		A	0	0	20	20	--</a:t>
            </a:r>
          </a:p>
          <a:p>
            <a:pPr>
              <a:buFontTx/>
              <a:buNone/>
            </a:pPr>
            <a:r>
              <a:rPr lang="en-US" dirty="0">
                <a:solidFill>
                  <a:srgbClr val="C0C0C0"/>
                </a:solidFill>
              </a:rPr>
              <a:t>2		B	1	3	14	17	1</a:t>
            </a:r>
          </a:p>
          <a:p>
            <a:pPr>
              <a:buFontTx/>
              <a:buNone/>
            </a:pPr>
            <a:r>
              <a:rPr lang="en-US" dirty="0"/>
              <a:t>5		G	2	8	8	16	2</a:t>
            </a:r>
          </a:p>
          <a:p>
            <a:pPr>
              <a:buFontTx/>
              <a:buNone/>
            </a:pPr>
            <a:r>
              <a:rPr lang="en-US" dirty="0"/>
              <a:t>6		E	2	7	10	17	2</a:t>
            </a:r>
          </a:p>
          <a:p>
            <a:pPr>
              <a:buFontTx/>
              <a:buNone/>
            </a:pPr>
            <a:r>
              <a:rPr lang="en-US" dirty="0"/>
              <a:t>7		H	2	9	10	19	2</a:t>
            </a:r>
          </a:p>
          <a:p>
            <a:pPr>
              <a:buFontTx/>
              <a:buNone/>
            </a:pPr>
            <a:r>
              <a:rPr lang="en-US" dirty="0"/>
              <a:t>3		D	1	5	15	20	1</a:t>
            </a:r>
            <a:endParaRPr lang="en-US" dirty="0">
              <a:solidFill>
                <a:srgbClr val="C0C0C0"/>
              </a:solidFill>
            </a:endParaRPr>
          </a:p>
          <a:p>
            <a:pPr>
              <a:buFontTx/>
              <a:buNone/>
            </a:pPr>
            <a:r>
              <a:rPr lang="en-US" dirty="0"/>
              <a:t>8		F	2	8	12	20	2</a:t>
            </a:r>
          </a:p>
          <a:p>
            <a:pPr>
              <a:buFontTx/>
              <a:buNone/>
            </a:pPr>
            <a:r>
              <a:rPr lang="en-US" dirty="0"/>
              <a:t>4		C	1	19	18	37	1</a:t>
            </a:r>
          </a:p>
          <a:p>
            <a:pPr>
              <a:buFontTx/>
              <a:buNone/>
            </a:pPr>
            <a:endParaRPr lang="en-US" dirty="0"/>
          </a:p>
        </p:txBody>
      </p:sp>
      <p:sp>
        <p:nvSpPr>
          <p:cNvPr id="41990" name="Line 4"/>
          <p:cNvSpPr>
            <a:spLocks noChangeShapeType="1"/>
          </p:cNvSpPr>
          <p:nvPr/>
        </p:nvSpPr>
        <p:spPr bwMode="auto">
          <a:xfrm>
            <a:off x="533400" y="2759075"/>
            <a:ext cx="7772400" cy="0"/>
          </a:xfrm>
          <a:prstGeom prst="line">
            <a:avLst/>
          </a:prstGeom>
          <a:noFill/>
          <a:ln w="28575">
            <a:solidFill>
              <a:schemeClr val="tx1"/>
            </a:solidFill>
            <a:round/>
            <a:headEnd/>
            <a:tailEnd/>
          </a:ln>
        </p:spPr>
        <p:txBody>
          <a:bodyPr>
            <a:prstTxWarp prst="textNoShape">
              <a:avLst/>
            </a:prstTxWarp>
          </a:bodyPr>
          <a:lstStyle/>
          <a:p>
            <a:endParaRPr lang="en-US"/>
          </a:p>
        </p:txBody>
      </p:sp>
      <p:grpSp>
        <p:nvGrpSpPr>
          <p:cNvPr id="6" name="Group 5"/>
          <p:cNvGrpSpPr/>
          <p:nvPr/>
        </p:nvGrpSpPr>
        <p:grpSpPr>
          <a:xfrm>
            <a:off x="5930283" y="-21736"/>
            <a:ext cx="3066011" cy="1317904"/>
            <a:chOff x="2881314" y="3238500"/>
            <a:chExt cx="6030915" cy="2894013"/>
          </a:xfrm>
        </p:grpSpPr>
        <p:grpSp>
          <p:nvGrpSpPr>
            <p:cNvPr id="7" name="Group 4"/>
            <p:cNvGrpSpPr>
              <a:grpSpLocks/>
            </p:cNvGrpSpPr>
            <p:nvPr/>
          </p:nvGrpSpPr>
          <p:grpSpPr bwMode="auto">
            <a:xfrm>
              <a:off x="2881314" y="3238500"/>
              <a:ext cx="6030915" cy="2894013"/>
              <a:chOff x="1815" y="2040"/>
              <a:chExt cx="3799" cy="1823"/>
            </a:xfrm>
          </p:grpSpPr>
          <p:grpSp>
            <p:nvGrpSpPr>
              <p:cNvPr id="10" name="Group 9"/>
              <p:cNvGrpSpPr>
                <a:grpSpLocks/>
              </p:cNvGrpSpPr>
              <p:nvPr/>
            </p:nvGrpSpPr>
            <p:grpSpPr bwMode="auto">
              <a:xfrm>
                <a:off x="1815" y="2040"/>
                <a:ext cx="3799" cy="1823"/>
                <a:chOff x="2158" y="2180"/>
                <a:chExt cx="3362" cy="1612"/>
              </a:xfrm>
            </p:grpSpPr>
            <p:sp>
              <p:nvSpPr>
                <p:cNvPr id="12"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3"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1000"/>
                    <a:t>D</a:t>
                  </a:r>
                </a:p>
              </p:txBody>
            </p:sp>
            <p:sp>
              <p:nvSpPr>
                <p:cNvPr id="14" name="Text Box 8"/>
                <p:cNvSpPr txBox="1">
                  <a:spLocks noChangeArrowheads="1"/>
                </p:cNvSpPr>
                <p:nvPr/>
              </p:nvSpPr>
              <p:spPr bwMode="auto">
                <a:xfrm>
                  <a:off x="2957" y="3051"/>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5" name="Text Box 9"/>
                <p:cNvSpPr txBox="1">
                  <a:spLocks noChangeArrowheads="1"/>
                </p:cNvSpPr>
                <p:nvPr/>
              </p:nvSpPr>
              <p:spPr bwMode="auto">
                <a:xfrm>
                  <a:off x="3874" y="2180"/>
                  <a:ext cx="267" cy="297"/>
                </a:xfrm>
                <a:prstGeom prst="rect">
                  <a:avLst/>
                </a:prstGeom>
                <a:solidFill>
                  <a:srgbClr val="FFFFFF"/>
                </a:solidFill>
                <a:ln w="9525">
                  <a:noFill/>
                  <a:miter lim="800000"/>
                  <a:headEnd/>
                  <a:tailEnd/>
                </a:ln>
              </p:spPr>
              <p:txBody>
                <a:bodyPr>
                  <a:prstTxWarp prst="textNoShape">
                    <a:avLst/>
                  </a:prstTxWarp>
                </a:bodyPr>
                <a:lstStyle/>
                <a:p>
                  <a:r>
                    <a:rPr lang="en-US" sz="1000"/>
                    <a:t>A</a:t>
                  </a:r>
                </a:p>
              </p:txBody>
            </p:sp>
            <p:sp>
              <p:nvSpPr>
                <p:cNvPr id="16" name="Text Box 10"/>
                <p:cNvSpPr txBox="1">
                  <a:spLocks noChangeArrowheads="1"/>
                </p:cNvSpPr>
                <p:nvPr/>
              </p:nvSpPr>
              <p:spPr bwMode="auto">
                <a:xfrm>
                  <a:off x="3924" y="2754"/>
                  <a:ext cx="267" cy="297"/>
                </a:xfrm>
                <a:prstGeom prst="rect">
                  <a:avLst/>
                </a:prstGeom>
                <a:solidFill>
                  <a:srgbClr val="FFFFFF"/>
                </a:solidFill>
                <a:ln w="9525">
                  <a:noFill/>
                  <a:miter lim="800000"/>
                  <a:headEnd/>
                  <a:tailEnd/>
                </a:ln>
              </p:spPr>
              <p:txBody>
                <a:bodyPr>
                  <a:prstTxWarp prst="textNoShape">
                    <a:avLst/>
                  </a:prstTxWarp>
                </a:bodyPr>
                <a:lstStyle/>
                <a:p>
                  <a:r>
                    <a:rPr lang="en-US" sz="1000"/>
                    <a:t>C</a:t>
                  </a:r>
                </a:p>
              </p:txBody>
            </p:sp>
            <p:sp>
              <p:nvSpPr>
                <p:cNvPr id="17"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18"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900" i="1" dirty="0"/>
                    <a:t>5</a:t>
                  </a:r>
                </a:p>
              </p:txBody>
            </p:sp>
            <p:sp>
              <p:nvSpPr>
                <p:cNvPr id="19" name="Text Box 14"/>
                <p:cNvSpPr txBox="1">
                  <a:spLocks noChangeArrowheads="1"/>
                </p:cNvSpPr>
                <p:nvPr/>
              </p:nvSpPr>
              <p:spPr bwMode="auto">
                <a:xfrm>
                  <a:off x="2518" y="3023"/>
                  <a:ext cx="266" cy="297"/>
                </a:xfrm>
                <a:prstGeom prst="rect">
                  <a:avLst/>
                </a:prstGeom>
                <a:solidFill>
                  <a:srgbClr val="FFFFFF"/>
                </a:solidFill>
                <a:ln w="9525">
                  <a:noFill/>
                  <a:miter lim="800000"/>
                  <a:headEnd/>
                  <a:tailEnd/>
                </a:ln>
              </p:spPr>
              <p:txBody>
                <a:bodyPr>
                  <a:prstTxWarp prst="textNoShape">
                    <a:avLst/>
                  </a:prstTxWarp>
                </a:bodyPr>
                <a:lstStyle/>
                <a:p>
                  <a:r>
                    <a:rPr lang="en-US" sz="900" i="1"/>
                    <a:t>4</a:t>
                  </a:r>
                </a:p>
              </p:txBody>
            </p:sp>
            <p:sp>
              <p:nvSpPr>
                <p:cNvPr id="20"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900" i="1"/>
                    <a:t>19</a:t>
                  </a:r>
                </a:p>
              </p:txBody>
            </p:sp>
            <p:sp>
              <p:nvSpPr>
                <p:cNvPr id="21"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900" i="1"/>
                    <a:t>6</a:t>
                  </a:r>
                </a:p>
              </p:txBody>
            </p:sp>
            <p:sp>
              <p:nvSpPr>
                <p:cNvPr id="22" name="Text Box 17"/>
                <p:cNvSpPr txBox="1">
                  <a:spLocks noChangeArrowheads="1"/>
                </p:cNvSpPr>
                <p:nvPr/>
              </p:nvSpPr>
              <p:spPr bwMode="auto">
                <a:xfrm>
                  <a:off x="3668" y="2424"/>
                  <a:ext cx="266" cy="297"/>
                </a:xfrm>
                <a:prstGeom prst="rect">
                  <a:avLst/>
                </a:prstGeom>
                <a:solidFill>
                  <a:srgbClr val="FFFFFF"/>
                </a:solidFill>
                <a:ln w="9525">
                  <a:noFill/>
                  <a:miter lim="800000"/>
                  <a:headEnd/>
                  <a:tailEnd/>
                </a:ln>
              </p:spPr>
              <p:txBody>
                <a:bodyPr>
                  <a:prstTxWarp prst="textNoShape">
                    <a:avLst/>
                  </a:prstTxWarp>
                </a:bodyPr>
                <a:lstStyle/>
                <a:p>
                  <a:r>
                    <a:rPr lang="en-US" sz="900" i="1"/>
                    <a:t>3</a:t>
                  </a:r>
                </a:p>
              </p:txBody>
            </p:sp>
            <p:sp>
              <p:nvSpPr>
                <p:cNvPr id="23"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900" i="1"/>
                    <a:t>h=15</a:t>
                  </a:r>
                </a:p>
              </p:txBody>
            </p:sp>
            <p:sp>
              <p:nvSpPr>
                <p:cNvPr id="24"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1000" dirty="0"/>
                    <a:t>B</a:t>
                  </a:r>
                </a:p>
              </p:txBody>
            </p:sp>
            <p:sp>
              <p:nvSpPr>
                <p:cNvPr id="25" name="Text Box 20"/>
                <p:cNvSpPr txBox="1">
                  <a:spLocks noChangeArrowheads="1"/>
                </p:cNvSpPr>
                <p:nvPr/>
              </p:nvSpPr>
              <p:spPr bwMode="auto">
                <a:xfrm>
                  <a:off x="2691" y="3249"/>
                  <a:ext cx="266" cy="296"/>
                </a:xfrm>
                <a:prstGeom prst="rect">
                  <a:avLst/>
                </a:prstGeom>
                <a:solidFill>
                  <a:srgbClr val="FFFFFF"/>
                </a:solidFill>
                <a:ln w="9525">
                  <a:noFill/>
                  <a:miter lim="800000"/>
                  <a:headEnd/>
                  <a:tailEnd/>
                </a:ln>
              </p:spPr>
              <p:txBody>
                <a:bodyPr>
                  <a:prstTxWarp prst="textNoShape">
                    <a:avLst/>
                  </a:prstTxWarp>
                </a:bodyPr>
                <a:lstStyle/>
                <a:p>
                  <a:r>
                    <a:rPr lang="en-US" sz="1000"/>
                    <a:t>F</a:t>
                  </a:r>
                </a:p>
              </p:txBody>
            </p:sp>
            <p:sp>
              <p:nvSpPr>
                <p:cNvPr id="26" name="Text Box 21"/>
                <p:cNvSpPr txBox="1">
                  <a:spLocks noChangeArrowheads="1"/>
                </p:cNvSpPr>
                <p:nvPr/>
              </p:nvSpPr>
              <p:spPr bwMode="auto">
                <a:xfrm>
                  <a:off x="3135"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G</a:t>
                  </a:r>
                </a:p>
              </p:txBody>
            </p:sp>
            <p:sp>
              <p:nvSpPr>
                <p:cNvPr id="27" name="Text Box 22"/>
                <p:cNvSpPr txBox="1">
                  <a:spLocks noChangeArrowheads="1"/>
                </p:cNvSpPr>
                <p:nvPr/>
              </p:nvSpPr>
              <p:spPr bwMode="auto">
                <a:xfrm>
                  <a:off x="2158"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E</a:t>
                  </a:r>
                </a:p>
              </p:txBody>
            </p:sp>
            <p:sp>
              <p:nvSpPr>
                <p:cNvPr id="28"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29"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0"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1"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2"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3"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4"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5"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6"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7"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8"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h=8</a:t>
                  </a:r>
                </a:p>
              </p:txBody>
            </p:sp>
            <p:sp>
              <p:nvSpPr>
                <p:cNvPr id="39" name="Text Box 35"/>
                <p:cNvSpPr txBox="1">
                  <a:spLocks noChangeArrowheads="1"/>
                </p:cNvSpPr>
                <p:nvPr/>
              </p:nvSpPr>
              <p:spPr bwMode="auto">
                <a:xfrm>
                  <a:off x="2741" y="3495"/>
                  <a:ext cx="510" cy="297"/>
                </a:xfrm>
                <a:prstGeom prst="rect">
                  <a:avLst/>
                </a:prstGeom>
                <a:solidFill>
                  <a:srgbClr val="FFFFFF"/>
                </a:solidFill>
                <a:ln w="9525">
                  <a:noFill/>
                  <a:miter lim="800000"/>
                  <a:headEnd/>
                  <a:tailEnd/>
                </a:ln>
              </p:spPr>
              <p:txBody>
                <a:bodyPr>
                  <a:prstTxWarp prst="textNoShape">
                    <a:avLst/>
                  </a:prstTxWarp>
                </a:bodyPr>
                <a:lstStyle/>
                <a:p>
                  <a:r>
                    <a:rPr lang="en-US" sz="900" i="1"/>
                    <a:t>h=12</a:t>
                  </a:r>
                </a:p>
              </p:txBody>
            </p:sp>
            <p:sp>
              <p:nvSpPr>
                <p:cNvPr id="40"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1"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2"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900" i="1"/>
                    <a:t>h=18</a:t>
                  </a:r>
                </a:p>
              </p:txBody>
            </p:sp>
            <p:sp>
              <p:nvSpPr>
                <p:cNvPr id="43"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sz="1050"/>
                </a:p>
              </p:txBody>
            </p:sp>
            <p:sp>
              <p:nvSpPr>
                <p:cNvPr id="44"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45"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46"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sz="1050"/>
                </a:p>
              </p:txBody>
            </p:sp>
          </p:grpSp>
          <p:sp>
            <p:nvSpPr>
              <p:cNvPr id="11" name="Text Box 41"/>
              <p:cNvSpPr txBox="1">
                <a:spLocks noChangeArrowheads="1"/>
              </p:cNvSpPr>
              <p:nvPr/>
            </p:nvSpPr>
            <p:spPr bwMode="auto">
              <a:xfrm>
                <a:off x="3553" y="3244"/>
                <a:ext cx="313" cy="277"/>
              </a:xfrm>
              <a:prstGeom prst="rect">
                <a:avLst/>
              </a:prstGeom>
              <a:noFill/>
              <a:ln w="9525">
                <a:noFill/>
                <a:miter lim="800000"/>
                <a:headEnd/>
                <a:tailEnd/>
              </a:ln>
            </p:spPr>
            <p:txBody>
              <a:bodyPr wrap="none">
                <a:prstTxWarp prst="textNoShape">
                  <a:avLst/>
                </a:prstTxWarp>
                <a:spAutoFit/>
              </a:bodyPr>
              <a:lstStyle/>
              <a:p>
                <a:r>
                  <a:rPr lang="en-US" sz="1000"/>
                  <a:t>H</a:t>
                </a:r>
              </a:p>
            </p:txBody>
          </p:sp>
        </p:grpSp>
        <p:sp>
          <p:nvSpPr>
            <p:cNvPr id="8" name="Text Box 42"/>
            <p:cNvSpPr txBox="1">
              <a:spLocks noChangeArrowheads="1"/>
            </p:cNvSpPr>
            <p:nvPr/>
          </p:nvSpPr>
          <p:spPr bwMode="auto">
            <a:xfrm>
              <a:off x="6781800" y="3276600"/>
              <a:ext cx="843677" cy="440477"/>
            </a:xfrm>
            <a:prstGeom prst="rect">
              <a:avLst/>
            </a:prstGeom>
            <a:noFill/>
            <a:ln w="9525">
              <a:noFill/>
              <a:miter lim="800000"/>
              <a:headEnd/>
              <a:tailEnd/>
            </a:ln>
          </p:spPr>
          <p:txBody>
            <a:bodyPr wrap="none">
              <a:prstTxWarp prst="textNoShape">
                <a:avLst/>
              </a:prstTxWarp>
              <a:spAutoFit/>
            </a:bodyPr>
            <a:lstStyle/>
            <a:p>
              <a:r>
                <a:rPr lang="en-US" sz="1000" i="1"/>
                <a:t>h=20</a:t>
              </a:r>
            </a:p>
          </p:txBody>
        </p:sp>
        <p:sp>
          <p:nvSpPr>
            <p:cNvPr id="9" name="Text Box 43"/>
            <p:cNvSpPr txBox="1">
              <a:spLocks noChangeArrowheads="1"/>
            </p:cNvSpPr>
            <p:nvPr/>
          </p:nvSpPr>
          <p:spPr bwMode="auto">
            <a:xfrm>
              <a:off x="4252147" y="4155563"/>
              <a:ext cx="843676" cy="440477"/>
            </a:xfrm>
            <a:prstGeom prst="rect">
              <a:avLst/>
            </a:prstGeom>
            <a:noFill/>
            <a:ln w="9525">
              <a:noFill/>
              <a:miter lim="800000"/>
              <a:headEnd/>
              <a:tailEnd/>
            </a:ln>
          </p:spPr>
          <p:txBody>
            <a:bodyPr wrap="none">
              <a:prstTxWarp prst="textNoShape">
                <a:avLst/>
              </a:prstTxWarp>
              <a:spAutoFit/>
            </a:bodyPr>
            <a:lstStyle/>
            <a:p>
              <a:r>
                <a:rPr lang="en-US" sz="1000" i="1"/>
                <a:t>h=14</a:t>
              </a:r>
            </a:p>
          </p:txBody>
        </p:sp>
      </p:grpSp>
    </p:spTree>
    <p:extLst>
      <p:ext uri="{BB962C8B-B14F-4D97-AF65-F5344CB8AC3E}">
        <p14:creationId xmlns:p14="http://schemas.microsoft.com/office/powerpoint/2010/main" val="3206251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390524" y="3619125"/>
            <a:ext cx="7915275" cy="381000"/>
          </a:xfrm>
          <a:prstGeom prst="rect">
            <a:avLst/>
          </a:prstGeom>
          <a:solidFill>
            <a:srgbClr val="FFC000"/>
          </a:solidFill>
          <a:ln w="9525">
            <a:solidFill>
              <a:schemeClr val="tx1"/>
            </a:solidFill>
            <a:miter lim="800000"/>
            <a:headEnd/>
            <a:tailEnd/>
          </a:ln>
        </p:spPr>
        <p:txBody>
          <a:bodyPr wrap="none" anchor="ctr">
            <a:prstTxWarp prst="textNoShape">
              <a:avLst/>
            </a:prstTxWarp>
          </a:bodyPr>
          <a:lstStyle/>
          <a:p>
            <a:endParaRPr lang="en-US"/>
          </a:p>
        </p:txBody>
      </p:sp>
      <p:sp>
        <p:nvSpPr>
          <p:cNvPr id="41987" name="Slide Number Placeholder 5"/>
          <p:cNvSpPr>
            <a:spLocks noGrp="1"/>
          </p:cNvSpPr>
          <p:nvPr>
            <p:ph type="sldNum" sz="quarter" idx="12"/>
          </p:nvPr>
        </p:nvSpPr>
        <p:spPr>
          <a:noFill/>
        </p:spPr>
        <p:txBody>
          <a:bodyPr/>
          <a:lstStyle/>
          <a:p>
            <a:fld id="{726F726B-69B8-E74C-9F6C-29774A336CC0}" type="slidenum">
              <a:rPr lang="en-US" smtClean="0"/>
              <a:pPr/>
              <a:t>29</a:t>
            </a:fld>
            <a:endParaRPr lang="en-US"/>
          </a:p>
        </p:txBody>
      </p:sp>
      <p:sp>
        <p:nvSpPr>
          <p:cNvPr id="41988" name="Rectangle 2"/>
          <p:cNvSpPr>
            <a:spLocks noGrp="1" noChangeArrowheads="1"/>
          </p:cNvSpPr>
          <p:nvPr>
            <p:ph type="title"/>
          </p:nvPr>
        </p:nvSpPr>
        <p:spPr/>
        <p:txBody>
          <a:bodyPr/>
          <a:lstStyle/>
          <a:p>
            <a:r>
              <a:rPr lang="en-US"/>
              <a:t>A* search</a:t>
            </a:r>
          </a:p>
        </p:txBody>
      </p:sp>
      <p:sp>
        <p:nvSpPr>
          <p:cNvPr id="41989" name="Rectangle 3"/>
          <p:cNvSpPr>
            <a:spLocks noGrp="1" noChangeArrowheads="1"/>
          </p:cNvSpPr>
          <p:nvPr>
            <p:ph type="body" idx="1"/>
          </p:nvPr>
        </p:nvSpPr>
        <p:spPr>
          <a:xfrm>
            <a:off x="457200" y="1295400"/>
            <a:ext cx="8178800" cy="5029200"/>
          </a:xfrm>
        </p:spPr>
        <p:txBody>
          <a:bodyPr>
            <a:normAutofit fontScale="85000" lnSpcReduction="10000"/>
          </a:bodyPr>
          <a:lstStyle/>
          <a:p>
            <a:pPr>
              <a:buFontTx/>
              <a:buNone/>
            </a:pPr>
            <a:r>
              <a:rPr lang="en-US" dirty="0"/>
              <a:t>Node queue: Add successors to queue front, sorted by total cost.</a:t>
            </a:r>
          </a:p>
          <a:p>
            <a:pPr>
              <a:buFontTx/>
              <a:buNone/>
            </a:pPr>
            <a:endParaRPr lang="en-US" dirty="0"/>
          </a:p>
          <a:p>
            <a:pPr>
              <a:spcAft>
                <a:spcPts val="0"/>
              </a:spcAft>
              <a:buFontTx/>
              <a:buNone/>
            </a:pPr>
            <a:r>
              <a:rPr lang="en-US" dirty="0"/>
              <a:t>#		state	depth	path	cost	total	parent #</a:t>
            </a:r>
          </a:p>
          <a:p>
            <a:pPr>
              <a:spcBef>
                <a:spcPts val="0"/>
              </a:spcBef>
              <a:buFontTx/>
              <a:buNone/>
            </a:pPr>
            <a:r>
              <a:rPr lang="en-US" dirty="0"/>
              <a:t>				cost	to goal	cost</a:t>
            </a:r>
          </a:p>
          <a:p>
            <a:pPr>
              <a:buFontTx/>
              <a:buNone/>
            </a:pPr>
            <a:r>
              <a:rPr lang="en-US" dirty="0">
                <a:solidFill>
                  <a:srgbClr val="C0C0C0"/>
                </a:solidFill>
              </a:rPr>
              <a:t>1		A	0	0	20	20	--</a:t>
            </a:r>
          </a:p>
          <a:p>
            <a:pPr>
              <a:buFontTx/>
              <a:buNone/>
            </a:pPr>
            <a:r>
              <a:rPr lang="en-US" dirty="0">
                <a:solidFill>
                  <a:srgbClr val="C0C0C0"/>
                </a:solidFill>
              </a:rPr>
              <a:t>2		B	1	3	14	17	1</a:t>
            </a:r>
          </a:p>
          <a:p>
            <a:pPr>
              <a:buFontTx/>
              <a:buNone/>
            </a:pPr>
            <a:r>
              <a:rPr lang="en-US" dirty="0"/>
              <a:t>5		G	2	8	8	16	2</a:t>
            </a:r>
          </a:p>
          <a:p>
            <a:pPr>
              <a:buFontTx/>
              <a:buNone/>
            </a:pPr>
            <a:r>
              <a:rPr lang="en-US" dirty="0"/>
              <a:t>6		E	2	7	10	17	2</a:t>
            </a:r>
          </a:p>
          <a:p>
            <a:pPr>
              <a:buFontTx/>
              <a:buNone/>
            </a:pPr>
            <a:r>
              <a:rPr lang="en-US" dirty="0"/>
              <a:t>7		H	2	9	10	19	2</a:t>
            </a:r>
          </a:p>
          <a:p>
            <a:pPr>
              <a:buFontTx/>
              <a:buNone/>
            </a:pPr>
            <a:r>
              <a:rPr lang="en-US" dirty="0"/>
              <a:t>3		D	1	5	15	20	1</a:t>
            </a:r>
            <a:endParaRPr lang="en-US" dirty="0">
              <a:solidFill>
                <a:srgbClr val="C0C0C0"/>
              </a:solidFill>
            </a:endParaRPr>
          </a:p>
          <a:p>
            <a:pPr>
              <a:buFontTx/>
              <a:buNone/>
            </a:pPr>
            <a:r>
              <a:rPr lang="en-US" dirty="0"/>
              <a:t>8		F	2	8	12	20	2</a:t>
            </a:r>
          </a:p>
          <a:p>
            <a:pPr>
              <a:buFontTx/>
              <a:buNone/>
            </a:pPr>
            <a:r>
              <a:rPr lang="en-US" dirty="0"/>
              <a:t>4		C	1	19	18	37	1</a:t>
            </a:r>
          </a:p>
          <a:p>
            <a:pPr>
              <a:buFontTx/>
              <a:buNone/>
            </a:pPr>
            <a:endParaRPr lang="en-US" dirty="0"/>
          </a:p>
        </p:txBody>
      </p:sp>
      <p:sp>
        <p:nvSpPr>
          <p:cNvPr id="41990" name="Line 4"/>
          <p:cNvSpPr>
            <a:spLocks noChangeShapeType="1"/>
          </p:cNvSpPr>
          <p:nvPr/>
        </p:nvSpPr>
        <p:spPr bwMode="auto">
          <a:xfrm>
            <a:off x="533400" y="2759075"/>
            <a:ext cx="7772400" cy="0"/>
          </a:xfrm>
          <a:prstGeom prst="line">
            <a:avLst/>
          </a:prstGeom>
          <a:noFill/>
          <a:ln w="28575">
            <a:solidFill>
              <a:schemeClr val="tx1"/>
            </a:solidFill>
            <a:round/>
            <a:headEnd/>
            <a:tailEnd/>
          </a:ln>
        </p:spPr>
        <p:txBody>
          <a:bodyPr>
            <a:prstTxWarp prst="textNoShape">
              <a:avLst/>
            </a:prstTxWarp>
          </a:bodyPr>
          <a:lstStyle/>
          <a:p>
            <a:endParaRPr lang="en-US"/>
          </a:p>
        </p:txBody>
      </p:sp>
      <p:grpSp>
        <p:nvGrpSpPr>
          <p:cNvPr id="7" name="Group 6"/>
          <p:cNvGrpSpPr/>
          <p:nvPr/>
        </p:nvGrpSpPr>
        <p:grpSpPr>
          <a:xfrm>
            <a:off x="5930283" y="-21736"/>
            <a:ext cx="3066011" cy="1317904"/>
            <a:chOff x="2881314" y="3238500"/>
            <a:chExt cx="6030915" cy="2894013"/>
          </a:xfrm>
        </p:grpSpPr>
        <p:grpSp>
          <p:nvGrpSpPr>
            <p:cNvPr id="8" name="Group 4"/>
            <p:cNvGrpSpPr>
              <a:grpSpLocks/>
            </p:cNvGrpSpPr>
            <p:nvPr/>
          </p:nvGrpSpPr>
          <p:grpSpPr bwMode="auto">
            <a:xfrm>
              <a:off x="2881314" y="3238500"/>
              <a:ext cx="6030915" cy="2894013"/>
              <a:chOff x="1815" y="2040"/>
              <a:chExt cx="3799" cy="1823"/>
            </a:xfrm>
          </p:grpSpPr>
          <p:grpSp>
            <p:nvGrpSpPr>
              <p:cNvPr id="11" name="Group 10"/>
              <p:cNvGrpSpPr>
                <a:grpSpLocks/>
              </p:cNvGrpSpPr>
              <p:nvPr/>
            </p:nvGrpSpPr>
            <p:grpSpPr bwMode="auto">
              <a:xfrm>
                <a:off x="1815" y="2040"/>
                <a:ext cx="3799" cy="1823"/>
                <a:chOff x="2158" y="2180"/>
                <a:chExt cx="3362" cy="1612"/>
              </a:xfrm>
            </p:grpSpPr>
            <p:sp>
              <p:nvSpPr>
                <p:cNvPr id="13"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4"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1000"/>
                    <a:t>D</a:t>
                  </a:r>
                </a:p>
              </p:txBody>
            </p:sp>
            <p:sp>
              <p:nvSpPr>
                <p:cNvPr id="15" name="Text Box 8"/>
                <p:cNvSpPr txBox="1">
                  <a:spLocks noChangeArrowheads="1"/>
                </p:cNvSpPr>
                <p:nvPr/>
              </p:nvSpPr>
              <p:spPr bwMode="auto">
                <a:xfrm>
                  <a:off x="2957" y="3051"/>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6" name="Text Box 9"/>
                <p:cNvSpPr txBox="1">
                  <a:spLocks noChangeArrowheads="1"/>
                </p:cNvSpPr>
                <p:nvPr/>
              </p:nvSpPr>
              <p:spPr bwMode="auto">
                <a:xfrm>
                  <a:off x="3874" y="2180"/>
                  <a:ext cx="267" cy="297"/>
                </a:xfrm>
                <a:prstGeom prst="rect">
                  <a:avLst/>
                </a:prstGeom>
                <a:solidFill>
                  <a:srgbClr val="FFFFFF"/>
                </a:solidFill>
                <a:ln w="9525">
                  <a:noFill/>
                  <a:miter lim="800000"/>
                  <a:headEnd/>
                  <a:tailEnd/>
                </a:ln>
              </p:spPr>
              <p:txBody>
                <a:bodyPr>
                  <a:prstTxWarp prst="textNoShape">
                    <a:avLst/>
                  </a:prstTxWarp>
                </a:bodyPr>
                <a:lstStyle/>
                <a:p>
                  <a:r>
                    <a:rPr lang="en-US" sz="1000"/>
                    <a:t>A</a:t>
                  </a:r>
                </a:p>
              </p:txBody>
            </p:sp>
            <p:sp>
              <p:nvSpPr>
                <p:cNvPr id="17" name="Text Box 10"/>
                <p:cNvSpPr txBox="1">
                  <a:spLocks noChangeArrowheads="1"/>
                </p:cNvSpPr>
                <p:nvPr/>
              </p:nvSpPr>
              <p:spPr bwMode="auto">
                <a:xfrm>
                  <a:off x="3924" y="2754"/>
                  <a:ext cx="267" cy="297"/>
                </a:xfrm>
                <a:prstGeom prst="rect">
                  <a:avLst/>
                </a:prstGeom>
                <a:solidFill>
                  <a:srgbClr val="FFFFFF"/>
                </a:solidFill>
                <a:ln w="9525">
                  <a:noFill/>
                  <a:miter lim="800000"/>
                  <a:headEnd/>
                  <a:tailEnd/>
                </a:ln>
              </p:spPr>
              <p:txBody>
                <a:bodyPr>
                  <a:prstTxWarp prst="textNoShape">
                    <a:avLst/>
                  </a:prstTxWarp>
                </a:bodyPr>
                <a:lstStyle/>
                <a:p>
                  <a:r>
                    <a:rPr lang="en-US" sz="1000"/>
                    <a:t>C</a:t>
                  </a:r>
                </a:p>
              </p:txBody>
            </p:sp>
            <p:sp>
              <p:nvSpPr>
                <p:cNvPr id="18"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19"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900" i="1" dirty="0"/>
                    <a:t>5</a:t>
                  </a:r>
                </a:p>
              </p:txBody>
            </p:sp>
            <p:sp>
              <p:nvSpPr>
                <p:cNvPr id="20" name="Text Box 14"/>
                <p:cNvSpPr txBox="1">
                  <a:spLocks noChangeArrowheads="1"/>
                </p:cNvSpPr>
                <p:nvPr/>
              </p:nvSpPr>
              <p:spPr bwMode="auto">
                <a:xfrm>
                  <a:off x="2518" y="3023"/>
                  <a:ext cx="266" cy="297"/>
                </a:xfrm>
                <a:prstGeom prst="rect">
                  <a:avLst/>
                </a:prstGeom>
                <a:solidFill>
                  <a:srgbClr val="FFFFFF"/>
                </a:solidFill>
                <a:ln w="9525">
                  <a:noFill/>
                  <a:miter lim="800000"/>
                  <a:headEnd/>
                  <a:tailEnd/>
                </a:ln>
              </p:spPr>
              <p:txBody>
                <a:bodyPr>
                  <a:prstTxWarp prst="textNoShape">
                    <a:avLst/>
                  </a:prstTxWarp>
                </a:bodyPr>
                <a:lstStyle/>
                <a:p>
                  <a:r>
                    <a:rPr lang="en-US" sz="900" i="1"/>
                    <a:t>4</a:t>
                  </a:r>
                </a:p>
              </p:txBody>
            </p:sp>
            <p:sp>
              <p:nvSpPr>
                <p:cNvPr id="21"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900" i="1"/>
                    <a:t>19</a:t>
                  </a:r>
                </a:p>
              </p:txBody>
            </p:sp>
            <p:sp>
              <p:nvSpPr>
                <p:cNvPr id="22"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900" i="1"/>
                    <a:t>6</a:t>
                  </a:r>
                </a:p>
              </p:txBody>
            </p:sp>
            <p:sp>
              <p:nvSpPr>
                <p:cNvPr id="23" name="Text Box 17"/>
                <p:cNvSpPr txBox="1">
                  <a:spLocks noChangeArrowheads="1"/>
                </p:cNvSpPr>
                <p:nvPr/>
              </p:nvSpPr>
              <p:spPr bwMode="auto">
                <a:xfrm>
                  <a:off x="3668" y="2424"/>
                  <a:ext cx="266" cy="297"/>
                </a:xfrm>
                <a:prstGeom prst="rect">
                  <a:avLst/>
                </a:prstGeom>
                <a:solidFill>
                  <a:srgbClr val="FFFFFF"/>
                </a:solidFill>
                <a:ln w="9525">
                  <a:noFill/>
                  <a:miter lim="800000"/>
                  <a:headEnd/>
                  <a:tailEnd/>
                </a:ln>
              </p:spPr>
              <p:txBody>
                <a:bodyPr>
                  <a:prstTxWarp prst="textNoShape">
                    <a:avLst/>
                  </a:prstTxWarp>
                </a:bodyPr>
                <a:lstStyle/>
                <a:p>
                  <a:r>
                    <a:rPr lang="en-US" sz="900" i="1"/>
                    <a:t>3</a:t>
                  </a:r>
                </a:p>
              </p:txBody>
            </p:sp>
            <p:sp>
              <p:nvSpPr>
                <p:cNvPr id="24"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900" i="1"/>
                    <a:t>h=15</a:t>
                  </a:r>
                </a:p>
              </p:txBody>
            </p:sp>
            <p:sp>
              <p:nvSpPr>
                <p:cNvPr id="25"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1000" dirty="0"/>
                    <a:t>B</a:t>
                  </a:r>
                </a:p>
              </p:txBody>
            </p:sp>
            <p:sp>
              <p:nvSpPr>
                <p:cNvPr id="26" name="Text Box 20"/>
                <p:cNvSpPr txBox="1">
                  <a:spLocks noChangeArrowheads="1"/>
                </p:cNvSpPr>
                <p:nvPr/>
              </p:nvSpPr>
              <p:spPr bwMode="auto">
                <a:xfrm>
                  <a:off x="2691" y="3249"/>
                  <a:ext cx="266" cy="296"/>
                </a:xfrm>
                <a:prstGeom prst="rect">
                  <a:avLst/>
                </a:prstGeom>
                <a:solidFill>
                  <a:srgbClr val="FFFFFF"/>
                </a:solidFill>
                <a:ln w="9525">
                  <a:noFill/>
                  <a:miter lim="800000"/>
                  <a:headEnd/>
                  <a:tailEnd/>
                </a:ln>
              </p:spPr>
              <p:txBody>
                <a:bodyPr>
                  <a:prstTxWarp prst="textNoShape">
                    <a:avLst/>
                  </a:prstTxWarp>
                </a:bodyPr>
                <a:lstStyle/>
                <a:p>
                  <a:r>
                    <a:rPr lang="en-US" sz="1000"/>
                    <a:t>F</a:t>
                  </a:r>
                </a:p>
              </p:txBody>
            </p:sp>
            <p:sp>
              <p:nvSpPr>
                <p:cNvPr id="27" name="Text Box 21"/>
                <p:cNvSpPr txBox="1">
                  <a:spLocks noChangeArrowheads="1"/>
                </p:cNvSpPr>
                <p:nvPr/>
              </p:nvSpPr>
              <p:spPr bwMode="auto">
                <a:xfrm>
                  <a:off x="3135"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G</a:t>
                  </a:r>
                </a:p>
              </p:txBody>
            </p:sp>
            <p:sp>
              <p:nvSpPr>
                <p:cNvPr id="28" name="Text Box 22"/>
                <p:cNvSpPr txBox="1">
                  <a:spLocks noChangeArrowheads="1"/>
                </p:cNvSpPr>
                <p:nvPr/>
              </p:nvSpPr>
              <p:spPr bwMode="auto">
                <a:xfrm>
                  <a:off x="2158"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E</a:t>
                  </a:r>
                </a:p>
              </p:txBody>
            </p:sp>
            <p:sp>
              <p:nvSpPr>
                <p:cNvPr id="29"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0"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1"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2"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3"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4"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5"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6"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7"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8"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9"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h=8</a:t>
                  </a:r>
                </a:p>
              </p:txBody>
            </p:sp>
            <p:sp>
              <p:nvSpPr>
                <p:cNvPr id="40" name="Text Box 35"/>
                <p:cNvSpPr txBox="1">
                  <a:spLocks noChangeArrowheads="1"/>
                </p:cNvSpPr>
                <p:nvPr/>
              </p:nvSpPr>
              <p:spPr bwMode="auto">
                <a:xfrm>
                  <a:off x="2741" y="3495"/>
                  <a:ext cx="510" cy="297"/>
                </a:xfrm>
                <a:prstGeom prst="rect">
                  <a:avLst/>
                </a:prstGeom>
                <a:solidFill>
                  <a:srgbClr val="FFFFFF"/>
                </a:solidFill>
                <a:ln w="9525">
                  <a:noFill/>
                  <a:miter lim="800000"/>
                  <a:headEnd/>
                  <a:tailEnd/>
                </a:ln>
              </p:spPr>
              <p:txBody>
                <a:bodyPr>
                  <a:prstTxWarp prst="textNoShape">
                    <a:avLst/>
                  </a:prstTxWarp>
                </a:bodyPr>
                <a:lstStyle/>
                <a:p>
                  <a:r>
                    <a:rPr lang="en-US" sz="900" i="1"/>
                    <a:t>h=12</a:t>
                  </a:r>
                </a:p>
              </p:txBody>
            </p:sp>
            <p:sp>
              <p:nvSpPr>
                <p:cNvPr id="41"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2"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3"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900" i="1"/>
                    <a:t>h=18</a:t>
                  </a:r>
                </a:p>
              </p:txBody>
            </p:sp>
            <p:sp>
              <p:nvSpPr>
                <p:cNvPr id="44"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sz="1050"/>
                </a:p>
              </p:txBody>
            </p:sp>
            <p:sp>
              <p:nvSpPr>
                <p:cNvPr id="45"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46"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47"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sz="1050"/>
                </a:p>
              </p:txBody>
            </p:sp>
          </p:grpSp>
          <p:sp>
            <p:nvSpPr>
              <p:cNvPr id="12" name="Text Box 41"/>
              <p:cNvSpPr txBox="1">
                <a:spLocks noChangeArrowheads="1"/>
              </p:cNvSpPr>
              <p:nvPr/>
            </p:nvSpPr>
            <p:spPr bwMode="auto">
              <a:xfrm>
                <a:off x="3553" y="3244"/>
                <a:ext cx="313" cy="277"/>
              </a:xfrm>
              <a:prstGeom prst="rect">
                <a:avLst/>
              </a:prstGeom>
              <a:noFill/>
              <a:ln w="9525">
                <a:noFill/>
                <a:miter lim="800000"/>
                <a:headEnd/>
                <a:tailEnd/>
              </a:ln>
            </p:spPr>
            <p:txBody>
              <a:bodyPr wrap="none">
                <a:prstTxWarp prst="textNoShape">
                  <a:avLst/>
                </a:prstTxWarp>
                <a:spAutoFit/>
              </a:bodyPr>
              <a:lstStyle/>
              <a:p>
                <a:r>
                  <a:rPr lang="en-US" sz="1000"/>
                  <a:t>H</a:t>
                </a:r>
              </a:p>
            </p:txBody>
          </p:sp>
        </p:grpSp>
        <p:sp>
          <p:nvSpPr>
            <p:cNvPr id="9" name="Text Box 42"/>
            <p:cNvSpPr txBox="1">
              <a:spLocks noChangeArrowheads="1"/>
            </p:cNvSpPr>
            <p:nvPr/>
          </p:nvSpPr>
          <p:spPr bwMode="auto">
            <a:xfrm>
              <a:off x="6781800" y="3276600"/>
              <a:ext cx="843677" cy="440477"/>
            </a:xfrm>
            <a:prstGeom prst="rect">
              <a:avLst/>
            </a:prstGeom>
            <a:noFill/>
            <a:ln w="9525">
              <a:noFill/>
              <a:miter lim="800000"/>
              <a:headEnd/>
              <a:tailEnd/>
            </a:ln>
          </p:spPr>
          <p:txBody>
            <a:bodyPr wrap="none">
              <a:prstTxWarp prst="textNoShape">
                <a:avLst/>
              </a:prstTxWarp>
              <a:spAutoFit/>
            </a:bodyPr>
            <a:lstStyle/>
            <a:p>
              <a:r>
                <a:rPr lang="en-US" sz="1000" i="1"/>
                <a:t>h=20</a:t>
              </a:r>
            </a:p>
          </p:txBody>
        </p:sp>
        <p:sp>
          <p:nvSpPr>
            <p:cNvPr id="10" name="Text Box 43"/>
            <p:cNvSpPr txBox="1">
              <a:spLocks noChangeArrowheads="1"/>
            </p:cNvSpPr>
            <p:nvPr/>
          </p:nvSpPr>
          <p:spPr bwMode="auto">
            <a:xfrm>
              <a:off x="4252147" y="4155563"/>
              <a:ext cx="843676" cy="440477"/>
            </a:xfrm>
            <a:prstGeom prst="rect">
              <a:avLst/>
            </a:prstGeom>
            <a:noFill/>
            <a:ln w="9525">
              <a:noFill/>
              <a:miter lim="800000"/>
              <a:headEnd/>
              <a:tailEnd/>
            </a:ln>
          </p:spPr>
          <p:txBody>
            <a:bodyPr wrap="none">
              <a:prstTxWarp prst="textNoShape">
                <a:avLst/>
              </a:prstTxWarp>
              <a:spAutoFit/>
            </a:bodyPr>
            <a:lstStyle/>
            <a:p>
              <a:r>
                <a:rPr lang="en-US" sz="1000" i="1"/>
                <a:t>h=14</a:t>
              </a:r>
            </a:p>
          </p:txBody>
        </p:sp>
      </p:grpSp>
    </p:spTree>
    <p:extLst>
      <p:ext uri="{BB962C8B-B14F-4D97-AF65-F5344CB8AC3E}">
        <p14:creationId xmlns:p14="http://schemas.microsoft.com/office/powerpoint/2010/main" val="3264798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txBox="1">
            <a:spLocks/>
          </p:cNvSpPr>
          <p:nvPr/>
        </p:nvSpPr>
        <p:spPr>
          <a:xfrm rot="16200000">
            <a:off x="8174736" y="5885497"/>
            <a:ext cx="1315721" cy="365125"/>
          </a:xfrm>
          <a:prstGeom prst="rect">
            <a:avLst/>
          </a:prstGeom>
        </p:spPr>
        <p:txBody>
          <a:bodyPr/>
          <a:lstStyle>
            <a:defPPr>
              <a:defRPr lang="en-US"/>
            </a:defPPr>
            <a:lvl1pPr algn="l" rtl="0" eaLnBrk="0" fontAlgn="base" hangingPunct="0">
              <a:spcBef>
                <a:spcPct val="0"/>
              </a:spcBef>
              <a:spcAft>
                <a:spcPct val="0"/>
              </a:spcAft>
              <a:defRPr sz="2800" kern="1200">
                <a:solidFill>
                  <a:schemeClr val="tx1"/>
                </a:solidFill>
                <a:latin typeface="Times New Roman"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charset="0"/>
                <a:ea typeface="+mn-ea"/>
                <a:cs typeface="+mn-cs"/>
              </a:defRPr>
            </a:lvl5pPr>
            <a:lvl6pPr marL="2286000" algn="l" defTabSz="457200" rtl="0" eaLnBrk="1" latinLnBrk="0" hangingPunct="1">
              <a:defRPr sz="2800" kern="1200">
                <a:solidFill>
                  <a:schemeClr val="tx1"/>
                </a:solidFill>
                <a:latin typeface="Times New Roman" charset="0"/>
                <a:ea typeface="+mn-ea"/>
                <a:cs typeface="+mn-cs"/>
              </a:defRPr>
            </a:lvl6pPr>
            <a:lvl7pPr marL="2743200" algn="l" defTabSz="457200" rtl="0" eaLnBrk="1" latinLnBrk="0" hangingPunct="1">
              <a:defRPr sz="2800" kern="1200">
                <a:solidFill>
                  <a:schemeClr val="tx1"/>
                </a:solidFill>
                <a:latin typeface="Times New Roman" charset="0"/>
                <a:ea typeface="+mn-ea"/>
                <a:cs typeface="+mn-cs"/>
              </a:defRPr>
            </a:lvl7pPr>
            <a:lvl8pPr marL="3200400" algn="l" defTabSz="457200" rtl="0" eaLnBrk="1" latinLnBrk="0" hangingPunct="1">
              <a:defRPr sz="2800" kern="1200">
                <a:solidFill>
                  <a:schemeClr val="tx1"/>
                </a:solidFill>
                <a:latin typeface="Times New Roman" charset="0"/>
                <a:ea typeface="+mn-ea"/>
                <a:cs typeface="+mn-cs"/>
              </a:defRPr>
            </a:lvl8pPr>
            <a:lvl9pPr marL="3657600" algn="l" defTabSz="457200" rtl="0" eaLnBrk="1" latinLnBrk="0" hangingPunct="1">
              <a:defRPr sz="2800" kern="1200">
                <a:solidFill>
                  <a:schemeClr val="tx1"/>
                </a:solidFill>
                <a:latin typeface="Times New Roman" charset="0"/>
                <a:ea typeface="+mn-ea"/>
                <a:cs typeface="+mn-cs"/>
              </a:defRPr>
            </a:lvl9pPr>
          </a:lstStyle>
          <a:p>
            <a:fld id="{2D3A695E-CF49-844C-908C-762332DE5207}" type="slidenum">
              <a:rPr lang="en-US" sz="2400" b="1" smtClean="0">
                <a:solidFill>
                  <a:schemeClr val="tx2"/>
                </a:solidFill>
                <a:latin typeface="+mn-lt"/>
              </a:rPr>
              <a:pPr/>
              <a:t>3</a:t>
            </a:fld>
            <a:endParaRPr lang="en-US" sz="2400" b="1" dirty="0">
              <a:solidFill>
                <a:schemeClr val="tx2"/>
              </a:solidFill>
              <a:latin typeface="+mn-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8997696" cy="5215842"/>
          </a:xfrm>
          <a:prstGeom prst="rect">
            <a:avLst/>
          </a:prstGeom>
        </p:spPr>
      </p:pic>
      <p:sp>
        <p:nvSpPr>
          <p:cNvPr id="8" name="TextBox 7"/>
          <p:cNvSpPr txBox="1"/>
          <p:nvPr/>
        </p:nvSpPr>
        <p:spPr>
          <a:xfrm>
            <a:off x="3581400" y="2362200"/>
            <a:ext cx="3429000" cy="1200329"/>
          </a:xfrm>
          <a:prstGeom prst="rect">
            <a:avLst/>
          </a:prstGeom>
          <a:noFill/>
          <a:ln>
            <a:solidFill>
              <a:srgbClr val="FF0000"/>
            </a:solidFill>
          </a:ln>
        </p:spPr>
        <p:txBody>
          <a:bodyPr wrap="square" rtlCol="0">
            <a:spAutoFit/>
          </a:bodyPr>
          <a:lstStyle/>
          <a:p>
            <a:r>
              <a:rPr lang="en-US" sz="2400" dirty="0">
                <a:solidFill>
                  <a:srgbClr val="FF0000"/>
                </a:solidFill>
                <a:latin typeface="+mn-lt"/>
              </a:rPr>
              <a:t>Can submit homework multiple times before the deadline </a:t>
            </a:r>
          </a:p>
        </p:txBody>
      </p:sp>
      <p:cxnSp>
        <p:nvCxnSpPr>
          <p:cNvPr id="10" name="Straight Arrow Connector 9"/>
          <p:cNvCxnSpPr/>
          <p:nvPr/>
        </p:nvCxnSpPr>
        <p:spPr>
          <a:xfrm flipV="1">
            <a:off x="5257800" y="1524000"/>
            <a:ext cx="1600200" cy="838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4763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Shape 436"/>
          <p:cNvSpPr txBox="1">
            <a:spLocks noGrp="1"/>
          </p:cNvSpPr>
          <p:nvPr>
            <p:ph type="title"/>
          </p:nvPr>
        </p:nvSpPr>
        <p:spPr>
          <a:xfrm>
            <a:off x="355600" y="758825"/>
            <a:ext cx="4400550" cy="930275"/>
          </a:xfrm>
          <a:prstGeom prst="rect">
            <a:avLst/>
          </a:prstGeom>
          <a:noFill/>
          <a:ln>
            <a:noFill/>
          </a:ln>
        </p:spPr>
        <p:txBody>
          <a:bodyPr wrap="square" lIns="91425" tIns="45700" rIns="91425" bIns="45700" anchor="b" anchorCtr="0">
            <a:noAutofit/>
          </a:bodyPr>
          <a:lstStyle/>
          <a:p>
            <a:pPr marL="0" marR="0" lvl="0" indent="0" algn="l" rtl="0">
              <a:spcBef>
                <a:spcPts val="0"/>
              </a:spcBef>
              <a:buClr>
                <a:schemeClr val="dk2"/>
              </a:buClr>
              <a:buSzPct val="25000"/>
              <a:buFont typeface="Arial Black"/>
              <a:buNone/>
            </a:pPr>
            <a:r>
              <a:rPr lang="en-US" sz="3600" b="0" i="0" u="none" strike="noStrike" cap="none">
                <a:solidFill>
                  <a:schemeClr val="dk2"/>
                </a:solidFill>
                <a:latin typeface="Arial Black"/>
                <a:ea typeface="Arial Black"/>
                <a:cs typeface="Arial Black"/>
                <a:sym typeface="Arial Black"/>
              </a:rPr>
              <a:t>Hill Climbing</a:t>
            </a:r>
          </a:p>
        </p:txBody>
      </p:sp>
      <p:sp>
        <p:nvSpPr>
          <p:cNvPr id="437" name="Shape 437"/>
          <p:cNvSpPr txBox="1">
            <a:spLocks noGrp="1"/>
          </p:cNvSpPr>
          <p:nvPr>
            <p:ph type="body" idx="1"/>
          </p:nvPr>
        </p:nvSpPr>
        <p:spPr>
          <a:xfrm>
            <a:off x="425297" y="3089986"/>
            <a:ext cx="8272805" cy="3605211"/>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US" sz="2400" b="1" i="0" u="none" strike="noStrike" cap="none">
                <a:solidFill>
                  <a:schemeClr val="dk1"/>
                </a:solidFill>
                <a:latin typeface="Arial"/>
                <a:ea typeface="Arial"/>
                <a:cs typeface="Arial"/>
                <a:sym typeface="Arial"/>
              </a:rPr>
              <a:t>Move continuously in the direction of increasing value</a:t>
            </a:r>
          </a:p>
          <a:p>
            <a:pPr marL="457200" marR="0" lvl="1" indent="-190500" algn="l" rtl="0">
              <a:lnSpc>
                <a:spcPct val="90000"/>
              </a:lnSpc>
              <a:spcBef>
                <a:spcPts val="1000"/>
              </a:spcBef>
              <a:spcAft>
                <a:spcPts val="0"/>
              </a:spcAft>
              <a:buClr>
                <a:schemeClr val="dk2"/>
              </a:buClr>
              <a:buSzPct val="100000"/>
              <a:buFont typeface="Arial"/>
              <a:buChar char="•"/>
            </a:pPr>
            <a:r>
              <a:rPr lang="en-US" sz="2000" b="0" i="0" u="none" strike="noStrike" cap="none">
                <a:solidFill>
                  <a:schemeClr val="dk1"/>
                </a:solidFill>
                <a:latin typeface="Arial"/>
                <a:ea typeface="Arial"/>
                <a:cs typeface="Arial"/>
                <a:sym typeface="Arial"/>
              </a:rPr>
              <a:t>Go to best successor of current state, based on evaluation</a:t>
            </a:r>
          </a:p>
          <a:p>
            <a:pPr marL="1143000" marR="0" lvl="2" indent="-228600" algn="l" rtl="0">
              <a:lnSpc>
                <a:spcPct val="90000"/>
              </a:lnSpc>
              <a:spcBef>
                <a:spcPts val="360"/>
              </a:spcBef>
              <a:spcAft>
                <a:spcPts val="0"/>
              </a:spcAft>
              <a:buClr>
                <a:schemeClr val="dk2"/>
              </a:buClr>
              <a:buSzPct val="100000"/>
              <a:buFont typeface="Arial"/>
              <a:buChar char="•"/>
            </a:pPr>
            <a:r>
              <a:rPr lang="en-US" sz="1800" b="0" i="0" u="none" strike="noStrike" cap="none">
                <a:solidFill>
                  <a:schemeClr val="dk1"/>
                </a:solidFill>
                <a:latin typeface="Arial"/>
                <a:ea typeface="Arial"/>
                <a:cs typeface="Arial"/>
                <a:sym typeface="Arial"/>
              </a:rPr>
              <a:t>If more than one best successor, pick randomly among them</a:t>
            </a:r>
          </a:p>
          <a:p>
            <a:pPr marL="0" marR="0" lvl="0" indent="0" algn="l" rtl="0">
              <a:lnSpc>
                <a:spcPct val="90000"/>
              </a:lnSpc>
              <a:spcBef>
                <a:spcPts val="500"/>
              </a:spcBef>
              <a:spcAft>
                <a:spcPts val="0"/>
              </a:spcAft>
              <a:buClr>
                <a:schemeClr val="dk1"/>
              </a:buClr>
              <a:buSzPct val="25000"/>
              <a:buFont typeface="Arial"/>
              <a:buNone/>
            </a:pPr>
            <a:r>
              <a:rPr lang="en-US" sz="2500" b="1" i="0" u="none" strike="noStrike" cap="none">
                <a:solidFill>
                  <a:schemeClr val="dk1"/>
                </a:solidFill>
                <a:latin typeface="Arial"/>
                <a:ea typeface="Arial"/>
                <a:cs typeface="Arial"/>
                <a:sym typeface="Arial"/>
              </a:rPr>
              <a:t>Terminate when reach a peak</a:t>
            </a:r>
          </a:p>
          <a:p>
            <a:pPr marL="457200" marR="0" lvl="1" indent="-190500" algn="l" rtl="0">
              <a:lnSpc>
                <a:spcPct val="90000"/>
              </a:lnSpc>
              <a:spcBef>
                <a:spcPts val="1020"/>
              </a:spcBef>
              <a:spcAft>
                <a:spcPts val="0"/>
              </a:spcAft>
              <a:buClr>
                <a:schemeClr val="dk2"/>
              </a:buClr>
              <a:buSzPct val="100000"/>
              <a:buFont typeface="Arial"/>
              <a:buChar char="•"/>
            </a:pPr>
            <a:r>
              <a:rPr lang="en-US" sz="2100" b="0" i="0" u="none" strike="noStrike" cap="none">
                <a:solidFill>
                  <a:schemeClr val="dk1"/>
                </a:solidFill>
                <a:latin typeface="Arial"/>
                <a:ea typeface="Arial"/>
                <a:cs typeface="Arial"/>
                <a:sym typeface="Arial"/>
              </a:rPr>
              <a:t>May only find a </a:t>
            </a:r>
            <a:r>
              <a:rPr lang="en-US" sz="2100" b="0" i="1" u="none" strike="noStrike" cap="none">
                <a:solidFill>
                  <a:schemeClr val="dk1"/>
                </a:solidFill>
                <a:latin typeface="Arial"/>
                <a:ea typeface="Arial"/>
                <a:cs typeface="Arial"/>
                <a:sym typeface="Arial"/>
              </a:rPr>
              <a:t>local maximum</a:t>
            </a:r>
          </a:p>
          <a:p>
            <a:pPr marL="0" marR="0" lvl="0" indent="0" algn="l" rtl="0">
              <a:lnSpc>
                <a:spcPct val="90000"/>
              </a:lnSpc>
              <a:spcBef>
                <a:spcPts val="480"/>
              </a:spcBef>
              <a:spcAft>
                <a:spcPts val="0"/>
              </a:spcAft>
              <a:buClr>
                <a:schemeClr val="dk1"/>
              </a:buClr>
              <a:buSzPct val="25000"/>
              <a:buFont typeface="Arial"/>
              <a:buNone/>
            </a:pPr>
            <a:r>
              <a:rPr lang="en-US" sz="2400" b="1" i="0" u="none" strike="noStrike" cap="none">
                <a:solidFill>
                  <a:schemeClr val="dk1"/>
                </a:solidFill>
                <a:latin typeface="Arial"/>
                <a:ea typeface="Arial"/>
                <a:cs typeface="Arial"/>
                <a:sym typeface="Arial"/>
              </a:rPr>
              <a:t>This form of hill climbing is also referred to as</a:t>
            </a:r>
          </a:p>
          <a:p>
            <a:pPr marL="457200" marR="0" lvl="1" indent="-190500" algn="l" rtl="0">
              <a:lnSpc>
                <a:spcPct val="90000"/>
              </a:lnSpc>
              <a:spcBef>
                <a:spcPts val="1000"/>
              </a:spcBef>
              <a:spcAft>
                <a:spcPts val="0"/>
              </a:spcAft>
              <a:buClr>
                <a:schemeClr val="dk2"/>
              </a:buClr>
              <a:buSzPct val="100000"/>
              <a:buFont typeface="Arial"/>
              <a:buChar char="•"/>
            </a:pPr>
            <a:r>
              <a:rPr lang="en-US" sz="2000" b="0" i="0" u="none" strike="noStrike" cap="none">
                <a:solidFill>
                  <a:schemeClr val="dk1"/>
                </a:solidFill>
                <a:latin typeface="Arial"/>
                <a:ea typeface="Arial"/>
                <a:cs typeface="Arial"/>
                <a:sym typeface="Arial"/>
              </a:rPr>
              <a:t>Steepest-ascent hill climbing</a:t>
            </a:r>
          </a:p>
          <a:p>
            <a:pPr marL="457200" marR="0" lvl="1" indent="-190500" algn="l" rtl="0">
              <a:lnSpc>
                <a:spcPct val="90000"/>
              </a:lnSpc>
              <a:spcBef>
                <a:spcPts val="400"/>
              </a:spcBef>
              <a:spcAft>
                <a:spcPts val="0"/>
              </a:spcAft>
              <a:buClr>
                <a:schemeClr val="dk2"/>
              </a:buClr>
              <a:buSzPct val="100000"/>
              <a:buFont typeface="Arial"/>
              <a:buChar char="•"/>
            </a:pPr>
            <a:r>
              <a:rPr lang="en-US" sz="2000" b="0" i="0" u="none" strike="noStrike" cap="none">
                <a:solidFill>
                  <a:schemeClr val="dk1"/>
                </a:solidFill>
                <a:latin typeface="Arial"/>
                <a:ea typeface="Arial"/>
                <a:cs typeface="Arial"/>
                <a:sym typeface="Arial"/>
              </a:rPr>
              <a:t>Greedy local search</a:t>
            </a:r>
          </a:p>
          <a:p>
            <a:pPr marL="457200" marR="0" lvl="1" indent="-190500" algn="l" rtl="0">
              <a:lnSpc>
                <a:spcPct val="90000"/>
              </a:lnSpc>
              <a:spcBef>
                <a:spcPts val="400"/>
              </a:spcBef>
              <a:buClr>
                <a:schemeClr val="dk2"/>
              </a:buClr>
              <a:buSzPct val="100000"/>
              <a:buFont typeface="Arial"/>
              <a:buChar char="•"/>
            </a:pPr>
            <a:r>
              <a:rPr lang="en-US" sz="2000" b="0" i="0" u="none" strike="noStrike" cap="none">
                <a:solidFill>
                  <a:schemeClr val="dk1"/>
                </a:solidFill>
                <a:latin typeface="Arial"/>
                <a:ea typeface="Arial"/>
                <a:cs typeface="Arial"/>
                <a:sym typeface="Arial"/>
              </a:rPr>
              <a:t>Continuous analogue is</a:t>
            </a:r>
            <a:r>
              <a:rPr lang="en-US" sz="2000" b="0" i="1" u="none" strike="noStrike" cap="none">
                <a:solidFill>
                  <a:schemeClr val="dk1"/>
                </a:solidFill>
                <a:latin typeface="Arial"/>
                <a:ea typeface="Arial"/>
                <a:cs typeface="Arial"/>
                <a:sym typeface="Arial"/>
              </a:rPr>
              <a:t> gradient ascent</a:t>
            </a:r>
          </a:p>
        </p:txBody>
      </p:sp>
      <p:sp>
        <p:nvSpPr>
          <p:cNvPr id="438" name="Shape 438"/>
          <p:cNvSpPr txBox="1">
            <a:spLocks noGrp="1"/>
          </p:cNvSpPr>
          <p:nvPr>
            <p:ph type="sldNum" idx="12"/>
          </p:nvPr>
        </p:nvSpPr>
        <p:spPr>
          <a:xfrm rot="-5400000">
            <a:off x="8227377" y="5885497"/>
            <a:ext cx="1315720" cy="365125"/>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2400" b="1">
                <a:solidFill>
                  <a:schemeClr val="dk2"/>
                </a:solidFill>
                <a:latin typeface="Arial"/>
                <a:ea typeface="Arial"/>
                <a:cs typeface="Arial"/>
                <a:sym typeface="Arial"/>
              </a:rPr>
              <a:t>30</a:t>
            </a:fld>
            <a:endParaRPr lang="en-US" sz="2400" b="1">
              <a:solidFill>
                <a:schemeClr val="dk2"/>
              </a:solidFill>
              <a:latin typeface="Arial"/>
              <a:ea typeface="Arial"/>
              <a:cs typeface="Arial"/>
              <a:sym typeface="Arial"/>
            </a:endParaRPr>
          </a:p>
        </p:txBody>
      </p:sp>
      <p:pic>
        <p:nvPicPr>
          <p:cNvPr id="439" name="Shape 439"/>
          <p:cNvPicPr preferRelativeResize="0"/>
          <p:nvPr/>
        </p:nvPicPr>
        <p:blipFill rotWithShape="1">
          <a:blip r:embed="rId3">
            <a:alphaModFix/>
          </a:blip>
          <a:srcRect/>
          <a:stretch/>
        </p:blipFill>
        <p:spPr>
          <a:xfrm>
            <a:off x="3572304" y="242001"/>
            <a:ext cx="4524300" cy="2847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Shape 445"/>
          <p:cNvSpPr txBox="1">
            <a:spLocks noGrp="1"/>
          </p:cNvSpPr>
          <p:nvPr>
            <p:ph type="title"/>
          </p:nvPr>
        </p:nvSpPr>
        <p:spPr>
          <a:xfrm>
            <a:off x="174625" y="92075"/>
            <a:ext cx="7772400" cy="821564"/>
          </a:xfrm>
          <a:prstGeom prst="rect">
            <a:avLst/>
          </a:prstGeom>
          <a:noFill/>
          <a:ln>
            <a:noFill/>
          </a:ln>
        </p:spPr>
        <p:txBody>
          <a:bodyPr wrap="square" lIns="91425" tIns="45700" rIns="91425" bIns="45700" anchor="b" anchorCtr="0">
            <a:noAutofit/>
          </a:bodyPr>
          <a:lstStyle/>
          <a:p>
            <a:pPr marL="0" marR="0" lvl="0" indent="0" algn="l" rtl="0">
              <a:spcBef>
                <a:spcPts val="0"/>
              </a:spcBef>
              <a:buClr>
                <a:schemeClr val="dk2"/>
              </a:buClr>
              <a:buSzPct val="25000"/>
              <a:buFont typeface="Arial Black"/>
              <a:buNone/>
            </a:pPr>
            <a:r>
              <a:rPr lang="en-US" sz="3600" b="0" i="0" u="none" strike="noStrike" cap="none">
                <a:solidFill>
                  <a:schemeClr val="dk2"/>
                </a:solidFill>
                <a:latin typeface="Arial Black"/>
                <a:ea typeface="Arial Black"/>
                <a:cs typeface="Arial Black"/>
                <a:sym typeface="Arial Black"/>
              </a:rPr>
              <a:t>N-Queens problem</a:t>
            </a:r>
          </a:p>
        </p:txBody>
      </p:sp>
      <p:pic>
        <p:nvPicPr>
          <p:cNvPr id="446" name="Shape 446"/>
          <p:cNvPicPr preferRelativeResize="0">
            <a:picLocks noGrp="1"/>
          </p:cNvPicPr>
          <p:nvPr>
            <p:ph type="body" idx="1"/>
          </p:nvPr>
        </p:nvPicPr>
        <p:blipFill rotWithShape="1">
          <a:blip r:embed="rId3">
            <a:alphaModFix/>
          </a:blip>
          <a:srcRect/>
          <a:stretch/>
        </p:blipFill>
        <p:spPr>
          <a:xfrm>
            <a:off x="3827548" y="1159719"/>
            <a:ext cx="4478337" cy="2817812"/>
          </a:xfrm>
          <a:prstGeom prst="rect">
            <a:avLst/>
          </a:prstGeom>
          <a:noFill/>
          <a:ln>
            <a:noFill/>
          </a:ln>
        </p:spPr>
      </p:pic>
      <p:sp>
        <p:nvSpPr>
          <p:cNvPr id="447" name="Shape 447"/>
          <p:cNvSpPr txBox="1">
            <a:spLocks noGrp="1"/>
          </p:cNvSpPr>
          <p:nvPr>
            <p:ph type="body" idx="3"/>
          </p:nvPr>
        </p:nvSpPr>
        <p:spPr>
          <a:xfrm>
            <a:off x="493712" y="4146550"/>
            <a:ext cx="8204200" cy="2444750"/>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US" sz="2000" b="1" i="0" u="none" strike="noStrike" cap="none">
                <a:solidFill>
                  <a:schemeClr val="dk1"/>
                </a:solidFill>
                <a:latin typeface="Arial"/>
                <a:ea typeface="Arial"/>
                <a:cs typeface="Arial"/>
                <a:sym typeface="Arial"/>
              </a:rPr>
              <a:t>Works quickly</a:t>
            </a:r>
          </a:p>
          <a:p>
            <a:pPr marL="457200" marR="0" lvl="1" indent="-190500" algn="l" rtl="0">
              <a:lnSpc>
                <a:spcPct val="90000"/>
              </a:lnSpc>
              <a:spcBef>
                <a:spcPts val="960"/>
              </a:spcBef>
              <a:spcAft>
                <a:spcPts val="0"/>
              </a:spcAft>
              <a:buClr>
                <a:schemeClr val="dk2"/>
              </a:buClr>
              <a:buSzPct val="100000"/>
              <a:buFont typeface="Arial"/>
              <a:buChar char="•"/>
            </a:pPr>
            <a:r>
              <a:rPr lang="en-US" sz="1800" b="0" i="0" u="none" strike="noStrike" cap="none">
                <a:solidFill>
                  <a:schemeClr val="dk1"/>
                </a:solidFill>
                <a:latin typeface="Arial"/>
                <a:ea typeface="Arial"/>
                <a:cs typeface="Arial"/>
                <a:sym typeface="Arial"/>
              </a:rPr>
              <a:t>3-4 steps on average with state space of 8</a:t>
            </a:r>
            <a:r>
              <a:rPr lang="en-US" sz="1800" b="0" i="0" u="none" strike="noStrike" cap="none" baseline="30000">
                <a:solidFill>
                  <a:schemeClr val="dk1"/>
                </a:solidFill>
                <a:latin typeface="Arial"/>
                <a:ea typeface="Arial"/>
                <a:cs typeface="Arial"/>
                <a:sym typeface="Arial"/>
              </a:rPr>
              <a:t>8</a:t>
            </a:r>
            <a:r>
              <a:rPr lang="en-US" sz="1800" b="0" i="0" u="none" strike="noStrike" cap="none">
                <a:solidFill>
                  <a:schemeClr val="dk1"/>
                </a:solidFill>
                <a:latin typeface="Arial"/>
                <a:ea typeface="Arial"/>
                <a:cs typeface="Arial"/>
                <a:sym typeface="Arial"/>
              </a:rPr>
              <a:t> ≈ 17 million states</a:t>
            </a:r>
          </a:p>
          <a:p>
            <a:pPr marL="0" marR="0" lvl="0" indent="0" algn="l" rtl="0">
              <a:lnSpc>
                <a:spcPct val="90000"/>
              </a:lnSpc>
              <a:spcBef>
                <a:spcPts val="400"/>
              </a:spcBef>
              <a:spcAft>
                <a:spcPts val="0"/>
              </a:spcAft>
              <a:buClr>
                <a:schemeClr val="dk1"/>
              </a:buClr>
              <a:buSzPct val="25000"/>
              <a:buFont typeface="Arial"/>
              <a:buNone/>
            </a:pPr>
            <a:r>
              <a:rPr lang="en-US" sz="2000" b="1" i="0" u="none" strike="noStrike" cap="none">
                <a:solidFill>
                  <a:schemeClr val="dk1"/>
                </a:solidFill>
                <a:latin typeface="Arial"/>
                <a:ea typeface="Arial"/>
                <a:cs typeface="Arial"/>
                <a:sym typeface="Arial"/>
              </a:rPr>
              <a:t>Plateaus can lead to wandering</a:t>
            </a:r>
          </a:p>
          <a:p>
            <a:pPr marL="457200" marR="0" lvl="1" indent="-190500" algn="l" rtl="0">
              <a:lnSpc>
                <a:spcPct val="90000"/>
              </a:lnSpc>
              <a:spcBef>
                <a:spcPts val="960"/>
              </a:spcBef>
              <a:spcAft>
                <a:spcPts val="0"/>
              </a:spcAft>
              <a:buClr>
                <a:schemeClr val="dk2"/>
              </a:buClr>
              <a:buSzPct val="100000"/>
              <a:buFont typeface="Arial"/>
              <a:buChar char="•"/>
            </a:pPr>
            <a:r>
              <a:rPr lang="en-US" sz="1800" b="0" i="0" u="none" strike="noStrike" cap="none">
                <a:solidFill>
                  <a:schemeClr val="dk1"/>
                </a:solidFill>
                <a:latin typeface="Arial"/>
                <a:ea typeface="Arial"/>
                <a:cs typeface="Arial"/>
                <a:sym typeface="Arial"/>
              </a:rPr>
              <a:t>An area of the state space where the evaluation function is flat</a:t>
            </a:r>
          </a:p>
          <a:p>
            <a:pPr marL="0" marR="0" lvl="0" indent="0" algn="l" rtl="0">
              <a:lnSpc>
                <a:spcPct val="90000"/>
              </a:lnSpc>
              <a:spcBef>
                <a:spcPts val="400"/>
              </a:spcBef>
              <a:spcAft>
                <a:spcPts val="0"/>
              </a:spcAft>
              <a:buClr>
                <a:schemeClr val="dk1"/>
              </a:buClr>
              <a:buSzPct val="25000"/>
              <a:buFont typeface="Arial"/>
              <a:buNone/>
            </a:pPr>
            <a:r>
              <a:rPr lang="en-US" sz="2000" b="1" i="0" u="none" strike="noStrike" cap="none">
                <a:solidFill>
                  <a:schemeClr val="dk1"/>
                </a:solidFill>
                <a:latin typeface="Arial"/>
                <a:ea typeface="Arial"/>
                <a:cs typeface="Arial"/>
                <a:sym typeface="Arial"/>
              </a:rPr>
              <a:t>Ridges can make things very difficult</a:t>
            </a:r>
          </a:p>
          <a:p>
            <a:pPr marL="457200" marR="0" lvl="1" indent="-190500" algn="l" rtl="0">
              <a:lnSpc>
                <a:spcPct val="90000"/>
              </a:lnSpc>
              <a:spcBef>
                <a:spcPts val="960"/>
              </a:spcBef>
              <a:buClr>
                <a:schemeClr val="dk2"/>
              </a:buClr>
              <a:buSzPct val="100000"/>
              <a:buFont typeface="Arial"/>
              <a:buChar char="•"/>
            </a:pPr>
            <a:r>
              <a:rPr lang="en-US" sz="1800" b="0" i="0" u="none" strike="noStrike" cap="none">
                <a:solidFill>
                  <a:schemeClr val="dk1"/>
                </a:solidFill>
                <a:latin typeface="Arial"/>
                <a:ea typeface="Arial"/>
                <a:cs typeface="Arial"/>
                <a:sym typeface="Arial"/>
              </a:rPr>
              <a:t>Sequence of local maxima difficult for greedy algorithms to navigate</a:t>
            </a:r>
          </a:p>
        </p:txBody>
      </p:sp>
      <p:sp>
        <p:nvSpPr>
          <p:cNvPr id="448" name="Shape 448"/>
          <p:cNvSpPr txBox="1">
            <a:spLocks noGrp="1"/>
          </p:cNvSpPr>
          <p:nvPr>
            <p:ph type="sldNum" idx="12"/>
          </p:nvPr>
        </p:nvSpPr>
        <p:spPr>
          <a:xfrm>
            <a:off x="7823200" y="6301873"/>
            <a:ext cx="1904999" cy="45720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2400" b="1">
                <a:solidFill>
                  <a:schemeClr val="dk2"/>
                </a:solidFill>
                <a:latin typeface="Arial"/>
                <a:ea typeface="Arial"/>
                <a:cs typeface="Arial"/>
                <a:sym typeface="Arial"/>
              </a:rPr>
              <a:t>31</a:t>
            </a:fld>
            <a:endParaRPr lang="en-US" sz="2400" b="1">
              <a:solidFill>
                <a:schemeClr val="dk2"/>
              </a:solidFill>
              <a:latin typeface="Arial"/>
              <a:ea typeface="Arial"/>
              <a:cs typeface="Arial"/>
              <a:sym typeface="Arial"/>
            </a:endParaRPr>
          </a:p>
        </p:txBody>
      </p:sp>
      <p:pic>
        <p:nvPicPr>
          <p:cNvPr id="449" name="Shape 449"/>
          <p:cNvPicPr preferRelativeResize="0"/>
          <p:nvPr/>
        </p:nvPicPr>
        <p:blipFill rotWithShape="1">
          <a:blip r:embed="rId4">
            <a:alphaModFix/>
          </a:blip>
          <a:srcRect/>
          <a:stretch/>
        </p:blipFill>
        <p:spPr>
          <a:xfrm>
            <a:off x="1081842" y="1303653"/>
            <a:ext cx="2395537" cy="224313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title"/>
          </p:nvPr>
        </p:nvSpPr>
        <p:spPr>
          <a:xfrm>
            <a:off x="408356" y="-455839"/>
            <a:ext cx="5791200" cy="1371599"/>
          </a:xfrm>
          <a:prstGeom prst="rect">
            <a:avLst/>
          </a:prstGeom>
          <a:noFill/>
          <a:ln>
            <a:noFill/>
          </a:ln>
        </p:spPr>
        <p:txBody>
          <a:bodyPr wrap="square" lIns="91425" tIns="45700" rIns="91425" bIns="45700" anchor="b" anchorCtr="0">
            <a:noAutofit/>
          </a:bodyPr>
          <a:lstStyle/>
          <a:p>
            <a:pPr marL="0" marR="0" lvl="0" indent="0" algn="l" rtl="0">
              <a:spcBef>
                <a:spcPts val="0"/>
              </a:spcBef>
              <a:buClr>
                <a:schemeClr val="dk2"/>
              </a:buClr>
              <a:buSzPct val="25000"/>
              <a:buFont typeface="Arial Black"/>
              <a:buNone/>
            </a:pPr>
            <a:r>
              <a:rPr lang="en-US" sz="3600" b="0" i="0" u="none" strike="noStrike" cap="none">
                <a:solidFill>
                  <a:schemeClr val="dk2"/>
                </a:solidFill>
                <a:latin typeface="Arial Black"/>
                <a:ea typeface="Arial Black"/>
                <a:cs typeface="Arial Black"/>
                <a:sym typeface="Arial Black"/>
              </a:rPr>
              <a:t>Hill Climbing</a:t>
            </a:r>
          </a:p>
        </p:txBody>
      </p:sp>
      <p:sp>
        <p:nvSpPr>
          <p:cNvPr id="456" name="Shape 456"/>
          <p:cNvSpPr txBox="1">
            <a:spLocks noGrp="1"/>
          </p:cNvSpPr>
          <p:nvPr>
            <p:ph type="body" idx="1"/>
          </p:nvPr>
        </p:nvSpPr>
        <p:spPr>
          <a:xfrm>
            <a:off x="194300" y="986325"/>
            <a:ext cx="8594100" cy="4546500"/>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dk1"/>
              </a:buClr>
              <a:buSzPct val="100000"/>
              <a:buFont typeface="Noto Sans Symbols"/>
              <a:buChar char="▪"/>
            </a:pPr>
            <a:r>
              <a:rPr lang="en-US" sz="3200" b="0" i="0" u="none" strike="noStrike" cap="none">
                <a:solidFill>
                  <a:schemeClr val="dk1"/>
                </a:solidFill>
                <a:latin typeface="Arial"/>
                <a:ea typeface="Arial"/>
                <a:cs typeface="Arial"/>
                <a:sym typeface="Arial"/>
              </a:rPr>
              <a:t>What are the advantages and disadvantages of classical hill-climbing?  </a:t>
            </a:r>
          </a:p>
          <a:p>
            <a:pPr marL="0" marR="0" lvl="0" indent="0" algn="l" rtl="0">
              <a:spcBef>
                <a:spcPts val="1240"/>
              </a:spcBef>
              <a:spcAft>
                <a:spcPts val="0"/>
              </a:spcAft>
              <a:buClr>
                <a:schemeClr val="dk1"/>
              </a:buClr>
              <a:buSzPct val="100000"/>
              <a:buFont typeface="Noto Sans Symbols"/>
              <a:buChar char="▪"/>
            </a:pPr>
            <a:r>
              <a:rPr lang="en-US" sz="3200" b="0" i="0" u="none" strike="noStrike" cap="none">
                <a:solidFill>
                  <a:schemeClr val="dk1"/>
                </a:solidFill>
                <a:latin typeface="Arial"/>
                <a:ea typeface="Arial"/>
                <a:cs typeface="Arial"/>
                <a:sym typeface="Arial"/>
              </a:rPr>
              <a:t>Can you think of real-world examples where hill-climbing would be particularly good?  </a:t>
            </a:r>
          </a:p>
          <a:p>
            <a:pPr marL="0" marR="0" lvl="0" indent="0" algn="l" rtl="0">
              <a:spcBef>
                <a:spcPts val="1240"/>
              </a:spcBef>
              <a:spcAft>
                <a:spcPts val="0"/>
              </a:spcAft>
              <a:buClr>
                <a:schemeClr val="dk1"/>
              </a:buClr>
              <a:buSzPct val="100000"/>
              <a:buFont typeface="Noto Sans Symbols"/>
              <a:buNone/>
            </a:pPr>
            <a:endParaRPr sz="3200" b="0" i="0" u="none" strike="noStrike" cap="none">
              <a:solidFill>
                <a:schemeClr val="dk1"/>
              </a:solidFill>
              <a:latin typeface="Arial"/>
              <a:ea typeface="Arial"/>
              <a:cs typeface="Arial"/>
              <a:sym typeface="Arial"/>
            </a:endParaRPr>
          </a:p>
          <a:p>
            <a:pPr marL="0" marR="0" lvl="0" indent="0" algn="l" rtl="0">
              <a:spcBef>
                <a:spcPts val="1240"/>
              </a:spcBef>
              <a:spcAft>
                <a:spcPts val="0"/>
              </a:spcAft>
              <a:buClr>
                <a:schemeClr val="dk1"/>
              </a:buClr>
              <a:buSzPct val="100000"/>
              <a:buFont typeface="Noto Sans Symbols"/>
              <a:buChar char="▪"/>
            </a:pPr>
            <a:r>
              <a:rPr lang="en-US" sz="3200" b="0" i="0" u="none" strike="noStrike" cap="none">
                <a:solidFill>
                  <a:schemeClr val="dk1"/>
                </a:solidFill>
                <a:latin typeface="Arial"/>
                <a:ea typeface="Arial"/>
                <a:cs typeface="Arial"/>
                <a:sym typeface="Arial"/>
              </a:rPr>
              <a:t>What about bad? </a:t>
            </a:r>
          </a:p>
        </p:txBody>
      </p:sp>
      <p:sp>
        <p:nvSpPr>
          <p:cNvPr id="457" name="Shape 457"/>
          <p:cNvSpPr txBox="1">
            <a:spLocks noGrp="1"/>
          </p:cNvSpPr>
          <p:nvPr>
            <p:ph type="ftr" idx="11"/>
          </p:nvPr>
        </p:nvSpPr>
        <p:spPr>
          <a:xfrm>
            <a:off x="457200" y="6492875"/>
            <a:ext cx="3429000" cy="283844"/>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endParaRPr sz="2400">
              <a:solidFill>
                <a:schemeClr val="dk1"/>
              </a:solidFill>
              <a:latin typeface="Arial"/>
              <a:ea typeface="Arial"/>
              <a:cs typeface="Arial"/>
              <a:sym typeface="Arial"/>
            </a:endParaRPr>
          </a:p>
        </p:txBody>
      </p:sp>
      <p:sp>
        <p:nvSpPr>
          <p:cNvPr id="458" name="Shape 458"/>
          <p:cNvSpPr txBox="1">
            <a:spLocks noGrp="1"/>
          </p:cNvSpPr>
          <p:nvPr>
            <p:ph type="sldNum" idx="12"/>
          </p:nvPr>
        </p:nvSpPr>
        <p:spPr>
          <a:xfrm rot="-5400000">
            <a:off x="8227377" y="5885497"/>
            <a:ext cx="1315720" cy="365125"/>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2400" b="1">
                <a:solidFill>
                  <a:schemeClr val="dk2"/>
                </a:solidFill>
                <a:latin typeface="Arial"/>
                <a:ea typeface="Arial"/>
                <a:cs typeface="Arial"/>
                <a:sym typeface="Arial"/>
              </a:rPr>
              <a:t>32</a:t>
            </a:fld>
            <a:endParaRPr lang="en-US" sz="2400" b="1">
              <a:solidFill>
                <a:schemeClr val="dk2"/>
              </a:solidFill>
              <a:latin typeface="Arial"/>
              <a:ea typeface="Arial"/>
              <a:cs typeface="Arial"/>
              <a:sym typeface="Arial"/>
            </a:endParaRPr>
          </a:p>
        </p:txBody>
      </p:sp>
      <p:sp>
        <p:nvSpPr>
          <p:cNvPr id="459" name="Shape 459"/>
          <p:cNvSpPr/>
          <p:nvPr/>
        </p:nvSpPr>
        <p:spPr>
          <a:xfrm>
            <a:off x="3910098" y="3496735"/>
            <a:ext cx="4993859" cy="2252131"/>
          </a:xfrm>
          <a:prstGeom prst="rect">
            <a:avLst/>
          </a:prstGeom>
          <a:solidFill>
            <a:schemeClr val="dk1"/>
          </a:solidFill>
          <a:ln w="12700" cap="flat" cmpd="sng">
            <a:solidFill>
              <a:schemeClr val="dk1"/>
            </a:solidFill>
            <a:prstDash val="solid"/>
            <a:round/>
            <a:headEnd type="none" w="med" len="med"/>
            <a:tailEnd type="none" w="med" len="med"/>
          </a:ln>
          <a:effectLst>
            <a:outerShdw blurRad="39999" dist="23000" algn="bl" rotWithShape="0">
              <a:srgbClr val="000000">
                <a:alpha val="40000"/>
              </a:srgbClr>
            </a:outerShdw>
          </a:effectLst>
        </p:spPr>
        <p:txBody>
          <a:bodyPr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pic>
        <p:nvPicPr>
          <p:cNvPr id="460" name="Shape 460"/>
          <p:cNvPicPr preferRelativeResize="0"/>
          <p:nvPr/>
        </p:nvPicPr>
        <p:blipFill rotWithShape="1">
          <a:blip r:embed="rId3">
            <a:alphaModFix/>
          </a:blip>
          <a:srcRect/>
          <a:stretch/>
        </p:blipFill>
        <p:spPr>
          <a:xfrm>
            <a:off x="3910098" y="3496735"/>
            <a:ext cx="4993859" cy="2252131"/>
          </a:xfrm>
          <a:prstGeom prst="rect">
            <a:avLst/>
          </a:prstGeom>
          <a:solidFill>
            <a:schemeClr val="lt1"/>
          </a:solid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Shape 466"/>
          <p:cNvSpPr txBox="1">
            <a:spLocks noGrp="1"/>
          </p:cNvSpPr>
          <p:nvPr>
            <p:ph type="title"/>
          </p:nvPr>
        </p:nvSpPr>
        <p:spPr>
          <a:xfrm>
            <a:off x="522325" y="-400806"/>
            <a:ext cx="5791200" cy="1371599"/>
          </a:xfrm>
          <a:prstGeom prst="rect">
            <a:avLst/>
          </a:prstGeom>
          <a:noFill/>
          <a:ln>
            <a:noFill/>
          </a:ln>
        </p:spPr>
        <p:txBody>
          <a:bodyPr wrap="square" lIns="91425" tIns="45700" rIns="91425" bIns="45700" anchor="b" anchorCtr="0">
            <a:noAutofit/>
          </a:bodyPr>
          <a:lstStyle/>
          <a:p>
            <a:pPr marL="0" marR="0" lvl="0" indent="0" algn="l" rtl="0">
              <a:spcBef>
                <a:spcPts val="0"/>
              </a:spcBef>
              <a:buClr>
                <a:schemeClr val="dk2"/>
              </a:buClr>
              <a:buSzPct val="25000"/>
              <a:buFont typeface="Arial Black"/>
              <a:buNone/>
            </a:pPr>
            <a:r>
              <a:rPr lang="en-US" sz="3600" b="0" i="0" u="none" strike="noStrike" cap="none">
                <a:solidFill>
                  <a:schemeClr val="dk2"/>
                </a:solidFill>
                <a:latin typeface="Arial Black"/>
                <a:ea typeface="Arial Black"/>
                <a:cs typeface="Arial Black"/>
                <a:sym typeface="Arial Black"/>
              </a:rPr>
              <a:t>Local beam search</a:t>
            </a:r>
          </a:p>
        </p:txBody>
      </p:sp>
      <p:sp>
        <p:nvSpPr>
          <p:cNvPr id="467" name="Shape 467"/>
          <p:cNvSpPr txBox="1">
            <a:spLocks noGrp="1"/>
          </p:cNvSpPr>
          <p:nvPr>
            <p:ph type="body" idx="1"/>
          </p:nvPr>
        </p:nvSpPr>
        <p:spPr>
          <a:xfrm>
            <a:off x="601133" y="887687"/>
            <a:ext cx="7742767" cy="4759579"/>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2800" b="1" i="0" u="none" strike="noStrike" cap="none">
                <a:solidFill>
                  <a:schemeClr val="dk1"/>
                </a:solidFill>
                <a:latin typeface="Arial"/>
                <a:ea typeface="Arial"/>
                <a:cs typeface="Arial"/>
                <a:sym typeface="Arial"/>
              </a:rPr>
              <a:t>1. Start with k randomly generated nodes. </a:t>
            </a:r>
          </a:p>
          <a:p>
            <a:pPr marL="0" marR="0" lvl="0" indent="0" algn="l" rtl="0">
              <a:spcBef>
                <a:spcPts val="1160"/>
              </a:spcBef>
              <a:spcAft>
                <a:spcPts val="0"/>
              </a:spcAft>
              <a:buClr>
                <a:schemeClr val="dk1"/>
              </a:buClr>
              <a:buSzPct val="25000"/>
              <a:buFont typeface="Arial"/>
              <a:buNone/>
            </a:pPr>
            <a:r>
              <a:rPr lang="en-US" sz="2800" b="1" i="0" u="none" strike="noStrike" cap="none">
                <a:solidFill>
                  <a:schemeClr val="dk1"/>
                </a:solidFill>
                <a:latin typeface="Arial"/>
                <a:ea typeface="Arial"/>
                <a:cs typeface="Arial"/>
                <a:sym typeface="Arial"/>
              </a:rPr>
              <a:t>2. Generate all successors of each of the k. </a:t>
            </a:r>
          </a:p>
          <a:p>
            <a:pPr marL="0" marR="0" lvl="0" indent="0" algn="l" rtl="0">
              <a:spcBef>
                <a:spcPts val="1160"/>
              </a:spcBef>
              <a:spcAft>
                <a:spcPts val="0"/>
              </a:spcAft>
              <a:buClr>
                <a:schemeClr val="dk1"/>
              </a:buClr>
              <a:buSzPct val="25000"/>
              <a:buFont typeface="Arial"/>
              <a:buNone/>
            </a:pPr>
            <a:r>
              <a:rPr lang="en-US" sz="2800" b="1" i="0" u="none" strike="noStrike" cap="none">
                <a:solidFill>
                  <a:schemeClr val="dk1"/>
                </a:solidFill>
                <a:latin typeface="Arial"/>
                <a:ea typeface="Arial"/>
                <a:cs typeface="Arial"/>
                <a:sym typeface="Arial"/>
              </a:rPr>
              <a:t>3. Keep the best k out of the them.</a:t>
            </a:r>
          </a:p>
          <a:p>
            <a:pPr marL="0" marR="0" lvl="0" indent="0" algn="l" rtl="0">
              <a:spcBef>
                <a:spcPts val="1160"/>
              </a:spcBef>
              <a:spcAft>
                <a:spcPts val="0"/>
              </a:spcAft>
              <a:buClr>
                <a:schemeClr val="dk1"/>
              </a:buClr>
              <a:buSzPct val="25000"/>
              <a:buFont typeface="Arial"/>
              <a:buNone/>
            </a:pPr>
            <a:r>
              <a:rPr lang="en-US" sz="2800" b="1" i="0" u="none" strike="noStrike" cap="none">
                <a:solidFill>
                  <a:schemeClr val="dk1"/>
                </a:solidFill>
                <a:latin typeface="Arial"/>
                <a:ea typeface="Arial"/>
                <a:cs typeface="Arial"/>
                <a:sym typeface="Arial"/>
              </a:rPr>
              <a:t>4. Repeat till goal or stop condition reached</a:t>
            </a:r>
          </a:p>
        </p:txBody>
      </p:sp>
      <p:sp>
        <p:nvSpPr>
          <p:cNvPr id="468" name="Shape 468"/>
          <p:cNvSpPr txBox="1">
            <a:spLocks noGrp="1"/>
          </p:cNvSpPr>
          <p:nvPr>
            <p:ph type="sldNum" idx="12"/>
          </p:nvPr>
        </p:nvSpPr>
        <p:spPr>
          <a:xfrm rot="-5400000">
            <a:off x="8227377" y="5885497"/>
            <a:ext cx="1315720" cy="365125"/>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2400" b="1">
                <a:solidFill>
                  <a:schemeClr val="dk2"/>
                </a:solidFill>
                <a:latin typeface="Arial"/>
                <a:ea typeface="Arial"/>
                <a:cs typeface="Arial"/>
                <a:sym typeface="Arial"/>
              </a:rPr>
              <a:t>33</a:t>
            </a:fld>
            <a:endParaRPr lang="en-US" sz="2400" b="1">
              <a:solidFill>
                <a:schemeClr val="dk2"/>
              </a:solidFill>
              <a:latin typeface="Arial"/>
              <a:ea typeface="Arial"/>
              <a:cs typeface="Arial"/>
              <a:sym typeface="Arial"/>
            </a:endParaRPr>
          </a:p>
        </p:txBody>
      </p:sp>
      <p:sp>
        <p:nvSpPr>
          <p:cNvPr id="469" name="Shape 469"/>
          <p:cNvSpPr/>
          <p:nvPr/>
        </p:nvSpPr>
        <p:spPr>
          <a:xfrm>
            <a:off x="4056269" y="3406475"/>
            <a:ext cx="4993859" cy="2252131"/>
          </a:xfrm>
          <a:prstGeom prst="rect">
            <a:avLst/>
          </a:prstGeom>
          <a:solidFill>
            <a:schemeClr val="dk1"/>
          </a:solidFill>
          <a:ln w="12700" cap="flat" cmpd="sng">
            <a:solidFill>
              <a:schemeClr val="dk1"/>
            </a:solidFill>
            <a:prstDash val="solid"/>
            <a:round/>
            <a:headEnd type="none" w="med" len="med"/>
            <a:tailEnd type="none" w="med" len="med"/>
          </a:ln>
          <a:effectLst>
            <a:outerShdw blurRad="39999" dist="23000" algn="bl" rotWithShape="0">
              <a:srgbClr val="000000">
                <a:alpha val="40000"/>
              </a:srgbClr>
            </a:outerShdw>
          </a:effectLst>
        </p:spPr>
        <p:txBody>
          <a:bodyPr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grpSp>
        <p:nvGrpSpPr>
          <p:cNvPr id="470" name="Shape 470"/>
          <p:cNvGrpSpPr/>
          <p:nvPr/>
        </p:nvGrpSpPr>
        <p:grpSpPr>
          <a:xfrm>
            <a:off x="2650595" y="3612635"/>
            <a:ext cx="1200150" cy="1877697"/>
            <a:chOff x="1992" y="2616"/>
            <a:chExt cx="756" cy="1560"/>
          </a:xfrm>
        </p:grpSpPr>
        <p:sp>
          <p:nvSpPr>
            <p:cNvPr id="471" name="Shape 471"/>
            <p:cNvSpPr/>
            <p:nvPr/>
          </p:nvSpPr>
          <p:spPr>
            <a:xfrm>
              <a:off x="2637" y="2632"/>
              <a:ext cx="111" cy="111"/>
            </a:xfrm>
            <a:prstGeom prst="roundRect">
              <a:avLst>
                <a:gd name="adj" fmla="val 16667"/>
              </a:avLst>
            </a:prstGeom>
            <a:solidFill>
              <a:srgbClr val="FF0000"/>
            </a:solidFill>
            <a:ln w="9525" cap="flat" cmpd="sng">
              <a:solidFill>
                <a:schemeClr val="dk1"/>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72" name="Shape 472"/>
            <p:cNvSpPr/>
            <p:nvPr/>
          </p:nvSpPr>
          <p:spPr>
            <a:xfrm>
              <a:off x="2637" y="2995"/>
              <a:ext cx="111" cy="111"/>
            </a:xfrm>
            <a:prstGeom prst="roundRect">
              <a:avLst>
                <a:gd name="adj" fmla="val 16667"/>
              </a:avLst>
            </a:prstGeom>
            <a:solidFill>
              <a:schemeClr val="lt2"/>
            </a:solidFill>
            <a:ln w="9525" cap="flat" cmpd="sng">
              <a:solidFill>
                <a:schemeClr val="dk1"/>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cxnSp>
          <p:nvCxnSpPr>
            <p:cNvPr id="473" name="Shape 473"/>
            <p:cNvCxnSpPr>
              <a:stCxn id="474" idx="3"/>
              <a:endCxn id="471" idx="1"/>
            </p:cNvCxnSpPr>
            <p:nvPr/>
          </p:nvCxnSpPr>
          <p:spPr>
            <a:xfrm rot="10800000" flipH="1">
              <a:off x="1992" y="2616"/>
              <a:ext cx="600" cy="600"/>
            </a:xfrm>
            <a:prstGeom prst="straightConnector1">
              <a:avLst/>
            </a:prstGeom>
            <a:noFill/>
            <a:ln w="19050" cap="flat" cmpd="sng">
              <a:solidFill>
                <a:schemeClr val="dk1"/>
              </a:solidFill>
              <a:prstDash val="solid"/>
              <a:round/>
              <a:headEnd type="none" w="med" len="med"/>
              <a:tailEnd type="stealth" w="med" len="med"/>
            </a:ln>
          </p:spPr>
        </p:cxnSp>
        <p:cxnSp>
          <p:nvCxnSpPr>
            <p:cNvPr id="475" name="Shape 475"/>
            <p:cNvCxnSpPr>
              <a:stCxn id="474" idx="3"/>
              <a:endCxn id="472" idx="1"/>
            </p:cNvCxnSpPr>
            <p:nvPr/>
          </p:nvCxnSpPr>
          <p:spPr>
            <a:xfrm rot="10800000" flipH="1">
              <a:off x="1992" y="2916"/>
              <a:ext cx="600" cy="300"/>
            </a:xfrm>
            <a:prstGeom prst="straightConnector1">
              <a:avLst/>
            </a:prstGeom>
            <a:noFill/>
            <a:ln w="19050" cap="flat" cmpd="sng">
              <a:solidFill>
                <a:schemeClr val="dk1"/>
              </a:solidFill>
              <a:prstDash val="solid"/>
              <a:round/>
              <a:headEnd type="none" w="med" len="med"/>
              <a:tailEnd type="stealth" w="med" len="med"/>
            </a:ln>
          </p:spPr>
        </p:cxnSp>
        <p:sp>
          <p:nvSpPr>
            <p:cNvPr id="476" name="Shape 476"/>
            <p:cNvSpPr/>
            <p:nvPr/>
          </p:nvSpPr>
          <p:spPr>
            <a:xfrm>
              <a:off x="2637" y="3316"/>
              <a:ext cx="111" cy="111"/>
            </a:xfrm>
            <a:prstGeom prst="roundRect">
              <a:avLst>
                <a:gd name="adj" fmla="val 16667"/>
              </a:avLst>
            </a:prstGeom>
            <a:solidFill>
              <a:srgbClr val="FF0000"/>
            </a:solidFill>
            <a:ln w="9525" cap="flat" cmpd="sng">
              <a:solidFill>
                <a:schemeClr val="dk1"/>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77" name="Shape 477"/>
            <p:cNvSpPr/>
            <p:nvPr/>
          </p:nvSpPr>
          <p:spPr>
            <a:xfrm>
              <a:off x="2637" y="4065"/>
              <a:ext cx="111" cy="111"/>
            </a:xfrm>
            <a:prstGeom prst="roundRect">
              <a:avLst>
                <a:gd name="adj" fmla="val 16667"/>
              </a:avLst>
            </a:prstGeom>
            <a:solidFill>
              <a:schemeClr val="lt2"/>
            </a:solidFill>
            <a:ln w="9525" cap="flat" cmpd="sng">
              <a:solidFill>
                <a:schemeClr val="dk1"/>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78" name="Shape 478"/>
            <p:cNvSpPr/>
            <p:nvPr/>
          </p:nvSpPr>
          <p:spPr>
            <a:xfrm>
              <a:off x="2637" y="3602"/>
              <a:ext cx="111" cy="111"/>
            </a:xfrm>
            <a:prstGeom prst="roundRect">
              <a:avLst>
                <a:gd name="adj" fmla="val 16667"/>
              </a:avLst>
            </a:prstGeom>
            <a:solidFill>
              <a:schemeClr val="lt2"/>
            </a:solidFill>
            <a:ln w="9525" cap="flat" cmpd="sng">
              <a:solidFill>
                <a:schemeClr val="dk1"/>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cxnSp>
          <p:nvCxnSpPr>
            <p:cNvPr id="479" name="Shape 479"/>
            <p:cNvCxnSpPr>
              <a:stCxn id="480" idx="3"/>
              <a:endCxn id="478" idx="1"/>
            </p:cNvCxnSpPr>
            <p:nvPr/>
          </p:nvCxnSpPr>
          <p:spPr>
            <a:xfrm>
              <a:off x="1992" y="3404"/>
              <a:ext cx="600" cy="300"/>
            </a:xfrm>
            <a:prstGeom prst="straightConnector1">
              <a:avLst/>
            </a:prstGeom>
            <a:noFill/>
            <a:ln w="19050" cap="flat" cmpd="sng">
              <a:solidFill>
                <a:schemeClr val="dk1"/>
              </a:solidFill>
              <a:prstDash val="solid"/>
              <a:round/>
              <a:headEnd type="none" w="med" len="med"/>
              <a:tailEnd type="stealth" w="med" len="med"/>
            </a:ln>
          </p:spPr>
        </p:cxnSp>
        <p:cxnSp>
          <p:nvCxnSpPr>
            <p:cNvPr id="481" name="Shape 481"/>
            <p:cNvCxnSpPr>
              <a:stCxn id="480" idx="3"/>
              <a:endCxn id="477" idx="1"/>
            </p:cNvCxnSpPr>
            <p:nvPr/>
          </p:nvCxnSpPr>
          <p:spPr>
            <a:xfrm>
              <a:off x="1992" y="3404"/>
              <a:ext cx="600" cy="600"/>
            </a:xfrm>
            <a:prstGeom prst="straightConnector1">
              <a:avLst/>
            </a:prstGeom>
            <a:noFill/>
            <a:ln w="19050" cap="flat" cmpd="sng">
              <a:solidFill>
                <a:schemeClr val="dk1"/>
              </a:solidFill>
              <a:prstDash val="solid"/>
              <a:round/>
              <a:headEnd type="none" w="med" len="med"/>
              <a:tailEnd type="stealth" w="med" len="med"/>
            </a:ln>
          </p:spPr>
        </p:cxnSp>
        <p:cxnSp>
          <p:nvCxnSpPr>
            <p:cNvPr id="482" name="Shape 482"/>
            <p:cNvCxnSpPr>
              <a:stCxn id="474" idx="3"/>
              <a:endCxn id="476" idx="1"/>
            </p:cNvCxnSpPr>
            <p:nvPr/>
          </p:nvCxnSpPr>
          <p:spPr>
            <a:xfrm>
              <a:off x="1992" y="3216"/>
              <a:ext cx="600" cy="300"/>
            </a:xfrm>
            <a:prstGeom prst="straightConnector1">
              <a:avLst/>
            </a:prstGeom>
            <a:noFill/>
            <a:ln w="19050" cap="flat" cmpd="sng">
              <a:solidFill>
                <a:schemeClr val="dk1"/>
              </a:solidFill>
              <a:prstDash val="solid"/>
              <a:round/>
              <a:headEnd type="none" w="med" len="med"/>
              <a:tailEnd type="stealth" w="med" len="med"/>
            </a:ln>
          </p:spPr>
        </p:cxnSp>
      </p:grpSp>
      <p:grpSp>
        <p:nvGrpSpPr>
          <p:cNvPr id="483" name="Shape 483"/>
          <p:cNvGrpSpPr/>
          <p:nvPr/>
        </p:nvGrpSpPr>
        <p:grpSpPr>
          <a:xfrm>
            <a:off x="1521883" y="3283615"/>
            <a:ext cx="1128712" cy="2324194"/>
            <a:chOff x="1281" y="2319"/>
            <a:chExt cx="710" cy="1932"/>
          </a:xfrm>
        </p:grpSpPr>
        <p:sp>
          <p:nvSpPr>
            <p:cNvPr id="484" name="Shape 484"/>
            <p:cNvSpPr/>
            <p:nvPr/>
          </p:nvSpPr>
          <p:spPr>
            <a:xfrm>
              <a:off x="1880" y="2319"/>
              <a:ext cx="111" cy="111"/>
            </a:xfrm>
            <a:prstGeom prst="roundRect">
              <a:avLst>
                <a:gd name="adj" fmla="val 16667"/>
              </a:avLst>
            </a:prstGeom>
            <a:solidFill>
              <a:schemeClr val="lt2"/>
            </a:solidFill>
            <a:ln w="9525" cap="flat" cmpd="sng">
              <a:solidFill>
                <a:schemeClr val="dk1"/>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74" name="Shape 474"/>
            <p:cNvSpPr/>
            <p:nvPr/>
          </p:nvSpPr>
          <p:spPr>
            <a:xfrm>
              <a:off x="1880" y="3137"/>
              <a:ext cx="111" cy="111"/>
            </a:xfrm>
            <a:prstGeom prst="roundRect">
              <a:avLst>
                <a:gd name="adj" fmla="val 16667"/>
              </a:avLst>
            </a:prstGeom>
            <a:solidFill>
              <a:srgbClr val="3366FF"/>
            </a:solidFill>
            <a:ln w="9525" cap="flat" cmpd="sng">
              <a:solidFill>
                <a:schemeClr val="dk1"/>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cxnSp>
          <p:nvCxnSpPr>
            <p:cNvPr id="485" name="Shape 485"/>
            <p:cNvCxnSpPr>
              <a:endCxn id="484" idx="1"/>
            </p:cNvCxnSpPr>
            <p:nvPr/>
          </p:nvCxnSpPr>
          <p:spPr>
            <a:xfrm rot="10800000" flipH="1">
              <a:off x="1280" y="2374"/>
              <a:ext cx="600" cy="300"/>
            </a:xfrm>
            <a:prstGeom prst="straightConnector1">
              <a:avLst/>
            </a:prstGeom>
            <a:noFill/>
            <a:ln w="19050" cap="flat" cmpd="sng">
              <a:solidFill>
                <a:schemeClr val="dk1"/>
              </a:solidFill>
              <a:prstDash val="solid"/>
              <a:round/>
              <a:headEnd type="none" w="med" len="med"/>
              <a:tailEnd type="stealth" w="med" len="med"/>
            </a:ln>
          </p:spPr>
        </p:cxnSp>
        <p:cxnSp>
          <p:nvCxnSpPr>
            <p:cNvPr id="486" name="Shape 486"/>
            <p:cNvCxnSpPr>
              <a:stCxn id="487" idx="3"/>
              <a:endCxn id="474" idx="1"/>
            </p:cNvCxnSpPr>
            <p:nvPr/>
          </p:nvCxnSpPr>
          <p:spPr>
            <a:xfrm>
              <a:off x="1350" y="2596"/>
              <a:ext cx="600" cy="600"/>
            </a:xfrm>
            <a:prstGeom prst="straightConnector1">
              <a:avLst/>
            </a:prstGeom>
            <a:noFill/>
            <a:ln w="19050" cap="flat" cmpd="sng">
              <a:solidFill>
                <a:schemeClr val="dk1"/>
              </a:solidFill>
              <a:prstDash val="solid"/>
              <a:round/>
              <a:headEnd type="none" w="med" len="med"/>
              <a:tailEnd type="stealth" w="med" len="med"/>
            </a:ln>
          </p:spPr>
        </p:cxnSp>
        <p:sp>
          <p:nvSpPr>
            <p:cNvPr id="480" name="Shape 480"/>
            <p:cNvSpPr/>
            <p:nvPr/>
          </p:nvSpPr>
          <p:spPr>
            <a:xfrm>
              <a:off x="1880" y="3325"/>
              <a:ext cx="111" cy="111"/>
            </a:xfrm>
            <a:prstGeom prst="roundRect">
              <a:avLst>
                <a:gd name="adj" fmla="val 16667"/>
              </a:avLst>
            </a:prstGeom>
            <a:solidFill>
              <a:srgbClr val="3366FF"/>
            </a:solidFill>
            <a:ln w="9525" cap="flat" cmpd="sng">
              <a:solidFill>
                <a:schemeClr val="dk1"/>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88" name="Shape 488"/>
            <p:cNvSpPr/>
            <p:nvPr/>
          </p:nvSpPr>
          <p:spPr>
            <a:xfrm>
              <a:off x="1880" y="4140"/>
              <a:ext cx="111" cy="111"/>
            </a:xfrm>
            <a:prstGeom prst="roundRect">
              <a:avLst>
                <a:gd name="adj" fmla="val 16667"/>
              </a:avLst>
            </a:prstGeom>
            <a:solidFill>
              <a:schemeClr val="lt2"/>
            </a:solidFill>
            <a:ln w="9525" cap="flat" cmpd="sng">
              <a:solidFill>
                <a:schemeClr val="dk1"/>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89" name="Shape 489"/>
            <p:cNvSpPr/>
            <p:nvPr/>
          </p:nvSpPr>
          <p:spPr>
            <a:xfrm>
              <a:off x="1880" y="3681"/>
              <a:ext cx="111" cy="111"/>
            </a:xfrm>
            <a:prstGeom prst="roundRect">
              <a:avLst>
                <a:gd name="adj" fmla="val 16667"/>
              </a:avLst>
            </a:prstGeom>
            <a:solidFill>
              <a:schemeClr val="lt2"/>
            </a:solidFill>
            <a:ln w="9525" cap="flat" cmpd="sng">
              <a:solidFill>
                <a:schemeClr val="dk1"/>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cxnSp>
          <p:nvCxnSpPr>
            <p:cNvPr id="490" name="Shape 490"/>
            <p:cNvCxnSpPr>
              <a:stCxn id="491" idx="3"/>
              <a:endCxn id="489" idx="1"/>
            </p:cNvCxnSpPr>
            <p:nvPr/>
          </p:nvCxnSpPr>
          <p:spPr>
            <a:xfrm>
              <a:off x="1350" y="3459"/>
              <a:ext cx="600" cy="300"/>
            </a:xfrm>
            <a:prstGeom prst="straightConnector1">
              <a:avLst/>
            </a:prstGeom>
            <a:noFill/>
            <a:ln w="19050" cap="flat" cmpd="sng">
              <a:solidFill>
                <a:schemeClr val="dk1"/>
              </a:solidFill>
              <a:prstDash val="solid"/>
              <a:round/>
              <a:headEnd type="none" w="med" len="med"/>
              <a:tailEnd type="stealth" w="med" len="med"/>
            </a:ln>
          </p:spPr>
        </p:cxnSp>
        <p:cxnSp>
          <p:nvCxnSpPr>
            <p:cNvPr id="492" name="Shape 492"/>
            <p:cNvCxnSpPr>
              <a:stCxn id="491" idx="3"/>
              <a:endCxn id="488" idx="1"/>
            </p:cNvCxnSpPr>
            <p:nvPr/>
          </p:nvCxnSpPr>
          <p:spPr>
            <a:xfrm>
              <a:off x="1350" y="3459"/>
              <a:ext cx="600" cy="600"/>
            </a:xfrm>
            <a:prstGeom prst="straightConnector1">
              <a:avLst/>
            </a:prstGeom>
            <a:noFill/>
            <a:ln w="19050" cap="flat" cmpd="sng">
              <a:solidFill>
                <a:schemeClr val="dk1"/>
              </a:solidFill>
              <a:prstDash val="solid"/>
              <a:round/>
              <a:headEnd type="none" w="med" len="med"/>
              <a:tailEnd type="stealth" w="med" len="med"/>
            </a:ln>
          </p:spPr>
        </p:cxnSp>
        <p:cxnSp>
          <p:nvCxnSpPr>
            <p:cNvPr id="493" name="Shape 493"/>
            <p:cNvCxnSpPr>
              <a:stCxn id="491" idx="3"/>
              <a:endCxn id="480" idx="1"/>
            </p:cNvCxnSpPr>
            <p:nvPr/>
          </p:nvCxnSpPr>
          <p:spPr>
            <a:xfrm>
              <a:off x="1350" y="3459"/>
              <a:ext cx="600" cy="0"/>
            </a:xfrm>
            <a:prstGeom prst="straightConnector1">
              <a:avLst/>
            </a:prstGeom>
            <a:noFill/>
            <a:ln w="19050" cap="flat" cmpd="sng">
              <a:solidFill>
                <a:schemeClr val="dk1"/>
              </a:solidFill>
              <a:prstDash val="solid"/>
              <a:round/>
              <a:headEnd type="none" w="med" len="med"/>
              <a:tailEnd type="stealth" w="med" len="med"/>
            </a:ln>
          </p:spPr>
        </p:cxnSp>
      </p:grpSp>
      <p:grpSp>
        <p:nvGrpSpPr>
          <p:cNvPr id="494" name="Shape 494"/>
          <p:cNvGrpSpPr/>
          <p:nvPr/>
        </p:nvGrpSpPr>
        <p:grpSpPr>
          <a:xfrm>
            <a:off x="1455209" y="3550262"/>
            <a:ext cx="176212" cy="1171720"/>
            <a:chOff x="1239" y="2719"/>
            <a:chExt cx="111" cy="973"/>
          </a:xfrm>
        </p:grpSpPr>
        <p:sp>
          <p:nvSpPr>
            <p:cNvPr id="487" name="Shape 487"/>
            <p:cNvSpPr/>
            <p:nvPr/>
          </p:nvSpPr>
          <p:spPr>
            <a:xfrm>
              <a:off x="1239" y="2719"/>
              <a:ext cx="111" cy="111"/>
            </a:xfrm>
            <a:prstGeom prst="roundRect">
              <a:avLst>
                <a:gd name="adj" fmla="val 16667"/>
              </a:avLst>
            </a:prstGeom>
            <a:solidFill>
              <a:srgbClr val="7F7F7F"/>
            </a:solidFill>
            <a:ln w="9525" cap="flat" cmpd="sng">
              <a:solidFill>
                <a:schemeClr val="dk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Arial"/>
                <a:ea typeface="Arial"/>
                <a:cs typeface="Arial"/>
                <a:sym typeface="Arial"/>
              </a:endParaRPr>
            </a:p>
          </p:txBody>
        </p:sp>
        <p:sp>
          <p:nvSpPr>
            <p:cNvPr id="491" name="Shape 491"/>
            <p:cNvSpPr/>
            <p:nvPr/>
          </p:nvSpPr>
          <p:spPr>
            <a:xfrm>
              <a:off x="1239" y="3581"/>
              <a:ext cx="111" cy="111"/>
            </a:xfrm>
            <a:prstGeom prst="roundRect">
              <a:avLst>
                <a:gd name="adj" fmla="val 16667"/>
              </a:avLst>
            </a:prstGeom>
            <a:solidFill>
              <a:srgbClr val="71685A"/>
            </a:solidFill>
            <a:ln w="9525" cap="flat" cmpd="sng">
              <a:solidFill>
                <a:schemeClr val="dk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Arial"/>
                <a:ea typeface="Arial"/>
                <a:cs typeface="Arial"/>
                <a:sym typeface="Arial"/>
              </a:endParaRPr>
            </a:p>
          </p:txBody>
        </p:sp>
      </p:grpSp>
      <p:grpSp>
        <p:nvGrpSpPr>
          <p:cNvPr id="495" name="Shape 495"/>
          <p:cNvGrpSpPr/>
          <p:nvPr/>
        </p:nvGrpSpPr>
        <p:grpSpPr>
          <a:xfrm>
            <a:off x="2464859" y="3271858"/>
            <a:ext cx="207961" cy="2386749"/>
            <a:chOff x="1874" y="2299"/>
            <a:chExt cx="130" cy="1983"/>
          </a:xfrm>
        </p:grpSpPr>
        <p:grpSp>
          <p:nvGrpSpPr>
            <p:cNvPr id="496" name="Shape 496"/>
            <p:cNvGrpSpPr/>
            <p:nvPr/>
          </p:nvGrpSpPr>
          <p:grpSpPr>
            <a:xfrm>
              <a:off x="1874" y="4110"/>
              <a:ext cx="127" cy="173"/>
              <a:chOff x="367" y="2761"/>
              <a:chExt cx="127" cy="173"/>
            </a:xfrm>
          </p:grpSpPr>
          <p:cxnSp>
            <p:nvCxnSpPr>
              <p:cNvPr id="497" name="Shape 497"/>
              <p:cNvCxnSpPr/>
              <p:nvPr/>
            </p:nvCxnSpPr>
            <p:spPr>
              <a:xfrm>
                <a:off x="367" y="2761"/>
                <a:ext cx="126" cy="173"/>
              </a:xfrm>
              <a:prstGeom prst="straightConnector1">
                <a:avLst/>
              </a:prstGeom>
              <a:noFill/>
              <a:ln w="57150" cap="flat" cmpd="sng">
                <a:solidFill>
                  <a:schemeClr val="dk1"/>
                </a:solidFill>
                <a:prstDash val="solid"/>
                <a:round/>
                <a:headEnd type="none" w="med" len="med"/>
                <a:tailEnd type="none" w="med" len="med"/>
              </a:ln>
            </p:spPr>
          </p:cxnSp>
          <p:cxnSp>
            <p:nvCxnSpPr>
              <p:cNvPr id="498" name="Shape 498"/>
              <p:cNvCxnSpPr/>
              <p:nvPr/>
            </p:nvCxnSpPr>
            <p:spPr>
              <a:xfrm flipH="1">
                <a:off x="367" y="2761"/>
                <a:ext cx="126" cy="173"/>
              </a:xfrm>
              <a:prstGeom prst="straightConnector1">
                <a:avLst/>
              </a:prstGeom>
              <a:noFill/>
              <a:ln w="57150" cap="flat" cmpd="sng">
                <a:solidFill>
                  <a:schemeClr val="dk1"/>
                </a:solidFill>
                <a:prstDash val="solid"/>
                <a:round/>
                <a:headEnd type="none" w="med" len="med"/>
                <a:tailEnd type="none" w="med" len="med"/>
              </a:ln>
            </p:spPr>
          </p:cxnSp>
        </p:grpSp>
        <p:grpSp>
          <p:nvGrpSpPr>
            <p:cNvPr id="499" name="Shape 499"/>
            <p:cNvGrpSpPr/>
            <p:nvPr/>
          </p:nvGrpSpPr>
          <p:grpSpPr>
            <a:xfrm>
              <a:off x="1877" y="2299"/>
              <a:ext cx="127" cy="173"/>
              <a:chOff x="367" y="2761"/>
              <a:chExt cx="127" cy="173"/>
            </a:xfrm>
          </p:grpSpPr>
          <p:cxnSp>
            <p:nvCxnSpPr>
              <p:cNvPr id="500" name="Shape 500"/>
              <p:cNvCxnSpPr/>
              <p:nvPr/>
            </p:nvCxnSpPr>
            <p:spPr>
              <a:xfrm>
                <a:off x="367" y="2761"/>
                <a:ext cx="126" cy="173"/>
              </a:xfrm>
              <a:prstGeom prst="straightConnector1">
                <a:avLst/>
              </a:prstGeom>
              <a:noFill/>
              <a:ln w="57150" cap="flat" cmpd="sng">
                <a:solidFill>
                  <a:schemeClr val="dk1"/>
                </a:solidFill>
                <a:prstDash val="solid"/>
                <a:round/>
                <a:headEnd type="none" w="med" len="med"/>
                <a:tailEnd type="none" w="med" len="med"/>
              </a:ln>
            </p:spPr>
          </p:cxnSp>
          <p:cxnSp>
            <p:nvCxnSpPr>
              <p:cNvPr id="501" name="Shape 501"/>
              <p:cNvCxnSpPr/>
              <p:nvPr/>
            </p:nvCxnSpPr>
            <p:spPr>
              <a:xfrm flipH="1">
                <a:off x="367" y="2761"/>
                <a:ext cx="126" cy="173"/>
              </a:xfrm>
              <a:prstGeom prst="straightConnector1">
                <a:avLst/>
              </a:prstGeom>
              <a:noFill/>
              <a:ln w="57150" cap="flat" cmpd="sng">
                <a:solidFill>
                  <a:schemeClr val="dk1"/>
                </a:solidFill>
                <a:prstDash val="solid"/>
                <a:round/>
                <a:headEnd type="none" w="med" len="med"/>
                <a:tailEnd type="none" w="med" len="med"/>
              </a:ln>
            </p:spPr>
          </p:cxnSp>
        </p:grpSp>
        <p:grpSp>
          <p:nvGrpSpPr>
            <p:cNvPr id="502" name="Shape 502"/>
            <p:cNvGrpSpPr/>
            <p:nvPr/>
          </p:nvGrpSpPr>
          <p:grpSpPr>
            <a:xfrm>
              <a:off x="1878" y="3660"/>
              <a:ext cx="127" cy="173"/>
              <a:chOff x="367" y="2761"/>
              <a:chExt cx="127" cy="173"/>
            </a:xfrm>
          </p:grpSpPr>
          <p:cxnSp>
            <p:nvCxnSpPr>
              <p:cNvPr id="503" name="Shape 503"/>
              <p:cNvCxnSpPr/>
              <p:nvPr/>
            </p:nvCxnSpPr>
            <p:spPr>
              <a:xfrm>
                <a:off x="367" y="2761"/>
                <a:ext cx="126" cy="173"/>
              </a:xfrm>
              <a:prstGeom prst="straightConnector1">
                <a:avLst/>
              </a:prstGeom>
              <a:noFill/>
              <a:ln w="57150" cap="flat" cmpd="sng">
                <a:solidFill>
                  <a:schemeClr val="dk1"/>
                </a:solidFill>
                <a:prstDash val="solid"/>
                <a:round/>
                <a:headEnd type="none" w="med" len="med"/>
                <a:tailEnd type="none" w="med" len="med"/>
              </a:ln>
            </p:spPr>
          </p:cxnSp>
          <p:cxnSp>
            <p:nvCxnSpPr>
              <p:cNvPr id="504" name="Shape 504"/>
              <p:cNvCxnSpPr/>
              <p:nvPr/>
            </p:nvCxnSpPr>
            <p:spPr>
              <a:xfrm flipH="1">
                <a:off x="367" y="2761"/>
                <a:ext cx="126" cy="173"/>
              </a:xfrm>
              <a:prstGeom prst="straightConnector1">
                <a:avLst/>
              </a:prstGeom>
              <a:noFill/>
              <a:ln w="57150" cap="flat" cmpd="sng">
                <a:solidFill>
                  <a:schemeClr val="dk1"/>
                </a:solidFill>
                <a:prstDash val="solid"/>
                <a:round/>
                <a:headEnd type="none" w="med" len="med"/>
                <a:tailEnd type="none" w="med" len="med"/>
              </a:ln>
            </p:spPr>
          </p:cxnSp>
        </p:grpSp>
      </p:grpSp>
      <p:grpSp>
        <p:nvGrpSpPr>
          <p:cNvPr id="505" name="Shape 505"/>
          <p:cNvGrpSpPr/>
          <p:nvPr/>
        </p:nvGrpSpPr>
        <p:grpSpPr>
          <a:xfrm>
            <a:off x="3669771" y="4067793"/>
            <a:ext cx="212724" cy="1479688"/>
            <a:chOff x="2634" y="2983"/>
            <a:chExt cx="133" cy="1229"/>
          </a:xfrm>
        </p:grpSpPr>
        <p:grpSp>
          <p:nvGrpSpPr>
            <p:cNvPr id="506" name="Shape 506"/>
            <p:cNvGrpSpPr/>
            <p:nvPr/>
          </p:nvGrpSpPr>
          <p:grpSpPr>
            <a:xfrm>
              <a:off x="2634" y="2983"/>
              <a:ext cx="127" cy="173"/>
              <a:chOff x="367" y="2761"/>
              <a:chExt cx="127" cy="173"/>
            </a:xfrm>
          </p:grpSpPr>
          <p:cxnSp>
            <p:nvCxnSpPr>
              <p:cNvPr id="507" name="Shape 507"/>
              <p:cNvCxnSpPr/>
              <p:nvPr/>
            </p:nvCxnSpPr>
            <p:spPr>
              <a:xfrm>
                <a:off x="367" y="2761"/>
                <a:ext cx="126" cy="173"/>
              </a:xfrm>
              <a:prstGeom prst="straightConnector1">
                <a:avLst/>
              </a:prstGeom>
              <a:noFill/>
              <a:ln w="57150" cap="flat" cmpd="sng">
                <a:solidFill>
                  <a:schemeClr val="dk1"/>
                </a:solidFill>
                <a:prstDash val="solid"/>
                <a:round/>
                <a:headEnd type="none" w="med" len="med"/>
                <a:tailEnd type="none" w="med" len="med"/>
              </a:ln>
            </p:spPr>
          </p:cxnSp>
          <p:cxnSp>
            <p:nvCxnSpPr>
              <p:cNvPr id="508" name="Shape 508"/>
              <p:cNvCxnSpPr/>
              <p:nvPr/>
            </p:nvCxnSpPr>
            <p:spPr>
              <a:xfrm flipH="1">
                <a:off x="367" y="2761"/>
                <a:ext cx="126" cy="173"/>
              </a:xfrm>
              <a:prstGeom prst="straightConnector1">
                <a:avLst/>
              </a:prstGeom>
              <a:noFill/>
              <a:ln w="57150" cap="flat" cmpd="sng">
                <a:solidFill>
                  <a:schemeClr val="dk1"/>
                </a:solidFill>
                <a:prstDash val="solid"/>
                <a:round/>
                <a:headEnd type="none" w="med" len="med"/>
                <a:tailEnd type="none" w="med" len="med"/>
              </a:ln>
            </p:spPr>
          </p:cxnSp>
        </p:grpSp>
        <p:grpSp>
          <p:nvGrpSpPr>
            <p:cNvPr id="509" name="Shape 509"/>
            <p:cNvGrpSpPr/>
            <p:nvPr/>
          </p:nvGrpSpPr>
          <p:grpSpPr>
            <a:xfrm>
              <a:off x="2640" y="3579"/>
              <a:ext cx="127" cy="173"/>
              <a:chOff x="367" y="2761"/>
              <a:chExt cx="127" cy="173"/>
            </a:xfrm>
          </p:grpSpPr>
          <p:cxnSp>
            <p:nvCxnSpPr>
              <p:cNvPr id="510" name="Shape 510"/>
              <p:cNvCxnSpPr/>
              <p:nvPr/>
            </p:nvCxnSpPr>
            <p:spPr>
              <a:xfrm>
                <a:off x="367" y="2761"/>
                <a:ext cx="126" cy="173"/>
              </a:xfrm>
              <a:prstGeom prst="straightConnector1">
                <a:avLst/>
              </a:prstGeom>
              <a:noFill/>
              <a:ln w="57150" cap="flat" cmpd="sng">
                <a:solidFill>
                  <a:schemeClr val="dk1"/>
                </a:solidFill>
                <a:prstDash val="solid"/>
                <a:round/>
                <a:headEnd type="none" w="med" len="med"/>
                <a:tailEnd type="none" w="med" len="med"/>
              </a:ln>
            </p:spPr>
          </p:cxnSp>
          <p:cxnSp>
            <p:nvCxnSpPr>
              <p:cNvPr id="511" name="Shape 511"/>
              <p:cNvCxnSpPr/>
              <p:nvPr/>
            </p:nvCxnSpPr>
            <p:spPr>
              <a:xfrm flipH="1">
                <a:off x="367" y="2761"/>
                <a:ext cx="126" cy="173"/>
              </a:xfrm>
              <a:prstGeom prst="straightConnector1">
                <a:avLst/>
              </a:prstGeom>
              <a:noFill/>
              <a:ln w="57150" cap="flat" cmpd="sng">
                <a:solidFill>
                  <a:schemeClr val="dk1"/>
                </a:solidFill>
                <a:prstDash val="solid"/>
                <a:round/>
                <a:headEnd type="none" w="med" len="med"/>
                <a:tailEnd type="none" w="med" len="med"/>
              </a:ln>
            </p:spPr>
          </p:cxnSp>
        </p:grpSp>
        <p:grpSp>
          <p:nvGrpSpPr>
            <p:cNvPr id="512" name="Shape 512"/>
            <p:cNvGrpSpPr/>
            <p:nvPr/>
          </p:nvGrpSpPr>
          <p:grpSpPr>
            <a:xfrm>
              <a:off x="2640" y="4040"/>
              <a:ext cx="127" cy="173"/>
              <a:chOff x="367" y="2761"/>
              <a:chExt cx="127" cy="173"/>
            </a:xfrm>
          </p:grpSpPr>
          <p:cxnSp>
            <p:nvCxnSpPr>
              <p:cNvPr id="513" name="Shape 513"/>
              <p:cNvCxnSpPr/>
              <p:nvPr/>
            </p:nvCxnSpPr>
            <p:spPr>
              <a:xfrm>
                <a:off x="367" y="2761"/>
                <a:ext cx="126" cy="173"/>
              </a:xfrm>
              <a:prstGeom prst="straightConnector1">
                <a:avLst/>
              </a:prstGeom>
              <a:noFill/>
              <a:ln w="57150" cap="flat" cmpd="sng">
                <a:solidFill>
                  <a:schemeClr val="dk1"/>
                </a:solidFill>
                <a:prstDash val="solid"/>
                <a:round/>
                <a:headEnd type="none" w="med" len="med"/>
                <a:tailEnd type="none" w="med" len="med"/>
              </a:ln>
            </p:spPr>
          </p:cxnSp>
          <p:cxnSp>
            <p:nvCxnSpPr>
              <p:cNvPr id="514" name="Shape 514"/>
              <p:cNvCxnSpPr/>
              <p:nvPr/>
            </p:nvCxnSpPr>
            <p:spPr>
              <a:xfrm flipH="1">
                <a:off x="367" y="2761"/>
                <a:ext cx="126" cy="173"/>
              </a:xfrm>
              <a:prstGeom prst="straightConnector1">
                <a:avLst/>
              </a:prstGeom>
              <a:noFill/>
              <a:ln w="57150" cap="flat" cmpd="sng">
                <a:solidFill>
                  <a:schemeClr val="dk1"/>
                </a:solidFill>
                <a:prstDash val="solid"/>
                <a:round/>
                <a:headEnd type="none" w="med" len="med"/>
                <a:tailEnd type="none" w="med" len="med"/>
              </a:ln>
            </p:spPr>
          </p:cxnSp>
        </p:grpSp>
      </p:grpSp>
      <p:sp>
        <p:nvSpPr>
          <p:cNvPr id="515" name="Shape 515"/>
          <p:cNvSpPr txBox="1"/>
          <p:nvPr/>
        </p:nvSpPr>
        <p:spPr>
          <a:xfrm>
            <a:off x="316439" y="4108139"/>
            <a:ext cx="601810" cy="369332"/>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Arial"/>
                <a:ea typeface="Arial"/>
                <a:cs typeface="Arial"/>
                <a:sym typeface="Arial"/>
              </a:rPr>
              <a:t>K=2</a:t>
            </a:r>
          </a:p>
        </p:txBody>
      </p:sp>
      <p:pic>
        <p:nvPicPr>
          <p:cNvPr id="516" name="Shape 516"/>
          <p:cNvPicPr preferRelativeResize="0"/>
          <p:nvPr/>
        </p:nvPicPr>
        <p:blipFill rotWithShape="1">
          <a:blip r:embed="rId3">
            <a:alphaModFix/>
          </a:blip>
          <a:srcRect/>
          <a:stretch/>
        </p:blipFill>
        <p:spPr>
          <a:xfrm>
            <a:off x="4056269" y="3395853"/>
            <a:ext cx="4993859" cy="2252131"/>
          </a:xfrm>
          <a:prstGeom prst="rect">
            <a:avLst/>
          </a:prstGeom>
          <a:solidFill>
            <a:srgbClr val="FFFFFF"/>
          </a:solidFill>
          <a:ln>
            <a:noFill/>
          </a:ln>
        </p:spPr>
      </p:pic>
      <p:sp>
        <p:nvSpPr>
          <p:cNvPr id="517" name="Shape 517"/>
          <p:cNvSpPr/>
          <p:nvPr/>
        </p:nvSpPr>
        <p:spPr>
          <a:xfrm>
            <a:off x="6519332" y="4909139"/>
            <a:ext cx="101599" cy="83762"/>
          </a:xfrm>
          <a:prstGeom prst="ellipse">
            <a:avLst/>
          </a:prstGeom>
          <a:solidFill>
            <a:srgbClr val="7F7F7F"/>
          </a:solidFill>
          <a:ln w="12700" cap="flat" cmpd="sng">
            <a:solidFill>
              <a:srgbClr val="7F7F7F"/>
            </a:solidFill>
            <a:prstDash val="solid"/>
            <a:round/>
            <a:headEnd type="none" w="med" len="med"/>
            <a:tailEnd type="none" w="med" len="med"/>
          </a:ln>
          <a:effectLst>
            <a:outerShdw blurRad="39999" dist="23000" algn="bl" rotWithShape="0">
              <a:srgbClr val="000000">
                <a:alpha val="40000"/>
              </a:srgbClr>
            </a:outerShdw>
          </a:effectLst>
        </p:spPr>
        <p:txBody>
          <a:bodyPr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518" name="Shape 518"/>
          <p:cNvSpPr/>
          <p:nvPr/>
        </p:nvSpPr>
        <p:spPr>
          <a:xfrm>
            <a:off x="6070600" y="4613153"/>
            <a:ext cx="101599" cy="83762"/>
          </a:xfrm>
          <a:prstGeom prst="ellipse">
            <a:avLst/>
          </a:prstGeom>
          <a:solidFill>
            <a:srgbClr val="7F7F7F"/>
          </a:solidFill>
          <a:ln w="12700" cap="flat" cmpd="sng">
            <a:solidFill>
              <a:srgbClr val="7F7F7F"/>
            </a:solidFill>
            <a:prstDash val="solid"/>
            <a:round/>
            <a:headEnd type="none" w="med" len="med"/>
            <a:tailEnd type="none" w="med" len="med"/>
          </a:ln>
          <a:effectLst>
            <a:outerShdw blurRad="39999" dist="23000" algn="bl" rotWithShape="0">
              <a:srgbClr val="000000">
                <a:alpha val="40000"/>
              </a:srgbClr>
            </a:outerShdw>
          </a:effectLst>
        </p:spPr>
        <p:txBody>
          <a:bodyPr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519" name="Shape 519"/>
          <p:cNvSpPr txBox="1"/>
          <p:nvPr/>
        </p:nvSpPr>
        <p:spPr>
          <a:xfrm>
            <a:off x="4397373" y="4613942"/>
            <a:ext cx="601810" cy="369332"/>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400">
                <a:solidFill>
                  <a:schemeClr val="accent1"/>
                </a:solidFill>
                <a:latin typeface="Arial"/>
                <a:ea typeface="Arial"/>
                <a:cs typeface="Arial"/>
                <a:sym typeface="Arial"/>
              </a:rPr>
              <a:t>K=2</a:t>
            </a:r>
          </a:p>
        </p:txBody>
      </p:sp>
      <p:sp>
        <p:nvSpPr>
          <p:cNvPr id="520" name="Shape 520"/>
          <p:cNvSpPr/>
          <p:nvPr/>
        </p:nvSpPr>
        <p:spPr>
          <a:xfrm>
            <a:off x="6019800" y="4251692"/>
            <a:ext cx="101599" cy="83762"/>
          </a:xfrm>
          <a:prstGeom prst="ellipse">
            <a:avLst/>
          </a:prstGeom>
          <a:solidFill>
            <a:srgbClr val="345DFF"/>
          </a:solidFill>
          <a:ln w="12700" cap="flat" cmpd="sng">
            <a:solidFill>
              <a:srgbClr val="345DFF"/>
            </a:solidFill>
            <a:prstDash val="solid"/>
            <a:round/>
            <a:headEnd type="none" w="med" len="med"/>
            <a:tailEnd type="none" w="med" len="med"/>
          </a:ln>
          <a:effectLst>
            <a:outerShdw blurRad="39999" dist="23000" algn="bl" rotWithShape="0">
              <a:srgbClr val="000000">
                <a:alpha val="40000"/>
              </a:srgbClr>
            </a:outerShdw>
          </a:effectLst>
        </p:spPr>
        <p:txBody>
          <a:bodyPr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521" name="Shape 521"/>
          <p:cNvSpPr/>
          <p:nvPr/>
        </p:nvSpPr>
        <p:spPr>
          <a:xfrm>
            <a:off x="6697134" y="4458041"/>
            <a:ext cx="101599" cy="83762"/>
          </a:xfrm>
          <a:prstGeom prst="ellipse">
            <a:avLst/>
          </a:prstGeom>
          <a:solidFill>
            <a:srgbClr val="345DFF"/>
          </a:solidFill>
          <a:ln w="12700" cap="flat" cmpd="sng">
            <a:solidFill>
              <a:srgbClr val="345DFF"/>
            </a:solidFill>
            <a:prstDash val="solid"/>
            <a:round/>
            <a:headEnd type="none" w="med" len="med"/>
            <a:tailEnd type="none" w="med" len="med"/>
          </a:ln>
          <a:effectLst>
            <a:outerShdw blurRad="39999" dist="23000" algn="bl" rotWithShape="0">
              <a:srgbClr val="000000">
                <a:alpha val="40000"/>
              </a:srgbClr>
            </a:outerShdw>
          </a:effectLst>
        </p:spPr>
        <p:txBody>
          <a:bodyPr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522" name="Shape 522"/>
          <p:cNvSpPr/>
          <p:nvPr/>
        </p:nvSpPr>
        <p:spPr>
          <a:xfrm>
            <a:off x="5884332" y="3700271"/>
            <a:ext cx="101599" cy="83762"/>
          </a:xfrm>
          <a:prstGeom prst="ellipse">
            <a:avLst/>
          </a:prstGeom>
          <a:solidFill>
            <a:srgbClr val="FF0000"/>
          </a:solidFill>
          <a:ln w="12700" cap="flat" cmpd="sng">
            <a:solidFill>
              <a:srgbClr val="BB0E1D"/>
            </a:solidFill>
            <a:prstDash val="solid"/>
            <a:round/>
            <a:headEnd type="none" w="med" len="med"/>
            <a:tailEnd type="none" w="med" len="med"/>
          </a:ln>
          <a:effectLst>
            <a:outerShdw blurRad="39999" dist="23000" algn="bl" rotWithShape="0">
              <a:srgbClr val="000000">
                <a:alpha val="40000"/>
              </a:srgbClr>
            </a:outerShdw>
          </a:effectLst>
        </p:spPr>
        <p:txBody>
          <a:bodyPr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523" name="Shape 523"/>
          <p:cNvSpPr/>
          <p:nvPr/>
        </p:nvSpPr>
        <p:spPr>
          <a:xfrm>
            <a:off x="5969000" y="3911371"/>
            <a:ext cx="101599" cy="83762"/>
          </a:xfrm>
          <a:prstGeom prst="ellipse">
            <a:avLst/>
          </a:prstGeom>
          <a:solidFill>
            <a:srgbClr val="FF0000"/>
          </a:solidFill>
          <a:ln w="12700" cap="flat" cmpd="sng">
            <a:solidFill>
              <a:srgbClr val="BB0E1D"/>
            </a:solidFill>
            <a:prstDash val="solid"/>
            <a:round/>
            <a:headEnd type="none" w="med" len="med"/>
            <a:tailEnd type="none" w="med" len="med"/>
          </a:ln>
          <a:effectLst>
            <a:outerShdw blurRad="39999" dist="23000" algn="bl" rotWithShape="0">
              <a:srgbClr val="000000">
                <a:alpha val="40000"/>
              </a:srgbClr>
            </a:outerShdw>
          </a:effectLst>
        </p:spPr>
        <p:txBody>
          <a:bodyPr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Shape 529"/>
          <p:cNvSpPr txBox="1">
            <a:spLocks noGrp="1"/>
          </p:cNvSpPr>
          <p:nvPr>
            <p:ph type="title"/>
          </p:nvPr>
        </p:nvSpPr>
        <p:spPr>
          <a:xfrm>
            <a:off x="74937" y="67168"/>
            <a:ext cx="5838900" cy="1143000"/>
          </a:xfrm>
          <a:prstGeom prst="rect">
            <a:avLst/>
          </a:prstGeom>
          <a:noFill/>
          <a:ln>
            <a:noFill/>
          </a:ln>
        </p:spPr>
        <p:txBody>
          <a:bodyPr wrap="square" lIns="91425" tIns="45700" rIns="91425" bIns="45700" anchor="b" anchorCtr="0">
            <a:noAutofit/>
          </a:bodyPr>
          <a:lstStyle/>
          <a:p>
            <a:pPr marL="0" marR="0" lvl="0" indent="0" algn="l" rtl="0">
              <a:spcBef>
                <a:spcPts val="0"/>
              </a:spcBef>
              <a:buClr>
                <a:schemeClr val="dk2"/>
              </a:buClr>
              <a:buSzPct val="25000"/>
              <a:buFont typeface="Arial Black"/>
              <a:buNone/>
            </a:pPr>
            <a:r>
              <a:rPr lang="en-US" sz="3600" b="0" i="0" u="none" strike="noStrike" cap="none">
                <a:solidFill>
                  <a:schemeClr val="dk2"/>
                </a:solidFill>
                <a:latin typeface="Arial Black"/>
                <a:ea typeface="Arial Black"/>
                <a:cs typeface="Arial Black"/>
                <a:sym typeface="Arial Black"/>
              </a:rPr>
              <a:t>Simulated Annealing</a:t>
            </a:r>
          </a:p>
        </p:txBody>
      </p:sp>
      <p:sp>
        <p:nvSpPr>
          <p:cNvPr id="530" name="Shape 530"/>
          <p:cNvSpPr txBox="1">
            <a:spLocks noGrp="1"/>
          </p:cNvSpPr>
          <p:nvPr>
            <p:ph type="body" idx="1"/>
          </p:nvPr>
        </p:nvSpPr>
        <p:spPr>
          <a:xfrm>
            <a:off x="457860" y="2616125"/>
            <a:ext cx="8050213" cy="4114800"/>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2400" b="1" i="0" u="none" strike="noStrike" cap="none">
                <a:solidFill>
                  <a:schemeClr val="dk1"/>
                </a:solidFill>
                <a:latin typeface="Arial"/>
                <a:ea typeface="Arial"/>
                <a:cs typeface="Arial"/>
                <a:sym typeface="Arial"/>
              </a:rPr>
              <a:t>Escape local maxima by allowing “bad” moves</a:t>
            </a:r>
          </a:p>
          <a:p>
            <a:pPr marL="457200" marR="0" lvl="1" indent="-190500" algn="l" rtl="0">
              <a:spcBef>
                <a:spcPts val="1000"/>
              </a:spcBef>
              <a:spcAft>
                <a:spcPts val="0"/>
              </a:spcAft>
              <a:buClr>
                <a:schemeClr val="dk2"/>
              </a:buClr>
              <a:buSzPct val="100000"/>
              <a:buFont typeface="Arial"/>
              <a:buChar char="•"/>
            </a:pPr>
            <a:r>
              <a:rPr lang="en-US" sz="2000" b="0" i="0" u="none" strike="noStrike" cap="none">
                <a:solidFill>
                  <a:schemeClr val="dk1"/>
                </a:solidFill>
                <a:latin typeface="Arial"/>
                <a:ea typeface="Arial"/>
                <a:cs typeface="Arial"/>
                <a:sym typeface="Arial"/>
              </a:rPr>
              <a:t>The worse the move the less likely it is to be chosen</a:t>
            </a:r>
          </a:p>
          <a:p>
            <a:pPr marL="457200" marR="0" lvl="1" indent="-190500" algn="l" rtl="0">
              <a:spcBef>
                <a:spcPts val="420"/>
              </a:spcBef>
              <a:spcAft>
                <a:spcPts val="0"/>
              </a:spcAft>
              <a:buClr>
                <a:schemeClr val="dk2"/>
              </a:buClr>
              <a:buSzPct val="100000"/>
              <a:buFont typeface="Arial"/>
              <a:buChar char="•"/>
            </a:pPr>
            <a:r>
              <a:rPr lang="en-US" sz="2100" b="0" i="0" u="none" strike="noStrike" cap="none">
                <a:solidFill>
                  <a:schemeClr val="dk1"/>
                </a:solidFill>
                <a:latin typeface="Arial"/>
                <a:ea typeface="Arial"/>
                <a:cs typeface="Arial"/>
                <a:sym typeface="Arial"/>
              </a:rPr>
              <a:t>Gradually decrease likelihood of bad moves over time</a:t>
            </a:r>
          </a:p>
          <a:p>
            <a:pPr marL="0" marR="0" lvl="0" indent="0" algn="l" rtl="0">
              <a:spcBef>
                <a:spcPts val="480"/>
              </a:spcBef>
              <a:spcAft>
                <a:spcPts val="0"/>
              </a:spcAft>
              <a:buClr>
                <a:schemeClr val="dk1"/>
              </a:buClr>
              <a:buSzPct val="25000"/>
              <a:buFont typeface="Arial"/>
              <a:buNone/>
            </a:pPr>
            <a:r>
              <a:rPr lang="en-US" sz="2400" b="1" i="0" u="none" strike="noStrike" cap="none">
                <a:solidFill>
                  <a:schemeClr val="dk1"/>
                </a:solidFill>
                <a:latin typeface="Arial"/>
                <a:ea typeface="Arial"/>
                <a:cs typeface="Arial"/>
                <a:sym typeface="Arial"/>
              </a:rPr>
              <a:t>Ball analogy (assumes going for minimum)</a:t>
            </a:r>
          </a:p>
          <a:p>
            <a:pPr marL="457200" marR="0" lvl="1" indent="-190500" algn="l" rtl="0">
              <a:spcBef>
                <a:spcPts val="1020"/>
              </a:spcBef>
              <a:spcAft>
                <a:spcPts val="0"/>
              </a:spcAft>
              <a:buClr>
                <a:schemeClr val="dk2"/>
              </a:buClr>
              <a:buSzPct val="100000"/>
              <a:buFont typeface="Arial"/>
              <a:buChar char="•"/>
            </a:pPr>
            <a:r>
              <a:rPr lang="en-US" sz="2100" b="0" i="0" u="none" strike="noStrike" cap="none">
                <a:solidFill>
                  <a:schemeClr val="dk1"/>
                </a:solidFill>
                <a:latin typeface="Arial"/>
                <a:ea typeface="Arial"/>
                <a:cs typeface="Arial"/>
                <a:sym typeface="Arial"/>
              </a:rPr>
              <a:t>Ball rolls to lower regions</a:t>
            </a:r>
          </a:p>
          <a:p>
            <a:pPr marL="457200" marR="0" lvl="1" indent="-190500" algn="l" rtl="0">
              <a:spcBef>
                <a:spcPts val="420"/>
              </a:spcBef>
              <a:spcAft>
                <a:spcPts val="0"/>
              </a:spcAft>
              <a:buClr>
                <a:schemeClr val="dk2"/>
              </a:buClr>
              <a:buSzPct val="100000"/>
              <a:buFont typeface="Arial"/>
              <a:buChar char="•"/>
            </a:pPr>
            <a:r>
              <a:rPr lang="en-US" sz="2100" b="0" i="0" u="none" strike="noStrike" cap="none">
                <a:solidFill>
                  <a:schemeClr val="dk1"/>
                </a:solidFill>
                <a:latin typeface="Arial"/>
                <a:ea typeface="Arial"/>
                <a:cs typeface="Arial"/>
                <a:sym typeface="Arial"/>
              </a:rPr>
              <a:t>Shaking (temperature/vibrations) can move it to higher</a:t>
            </a:r>
          </a:p>
          <a:p>
            <a:pPr marL="0" marR="0" lvl="0" indent="0" algn="l" rtl="0">
              <a:spcBef>
                <a:spcPts val="480"/>
              </a:spcBef>
              <a:spcAft>
                <a:spcPts val="0"/>
              </a:spcAft>
              <a:buClr>
                <a:schemeClr val="dk1"/>
              </a:buClr>
              <a:buSzPct val="25000"/>
              <a:buFont typeface="Arial"/>
              <a:buNone/>
            </a:pPr>
            <a:r>
              <a:rPr lang="en-US" sz="2400" b="1" i="0" u="none" strike="noStrike" cap="none">
                <a:solidFill>
                  <a:schemeClr val="dk1"/>
                </a:solidFill>
                <a:latin typeface="Arial"/>
                <a:ea typeface="Arial"/>
                <a:cs typeface="Arial"/>
                <a:sym typeface="Arial"/>
              </a:rPr>
              <a:t>If </a:t>
            </a:r>
            <a:r>
              <a:rPr lang="en-US" sz="2400" b="1" i="1" u="none" strike="noStrike" cap="none">
                <a:solidFill>
                  <a:schemeClr val="dk1"/>
                </a:solidFill>
                <a:latin typeface="Arial"/>
                <a:ea typeface="Arial"/>
                <a:cs typeface="Arial"/>
                <a:sym typeface="Arial"/>
              </a:rPr>
              <a:t>T</a:t>
            </a:r>
            <a:r>
              <a:rPr lang="en-US" sz="2400" b="1" i="0" u="none" strike="noStrike" cap="none">
                <a:solidFill>
                  <a:schemeClr val="dk1"/>
                </a:solidFill>
                <a:latin typeface="Arial"/>
                <a:ea typeface="Arial"/>
                <a:cs typeface="Arial"/>
                <a:sym typeface="Arial"/>
              </a:rPr>
              <a:t> decreases slowly enough, optimal state is reached</a:t>
            </a:r>
          </a:p>
        </p:txBody>
      </p:sp>
      <p:sp>
        <p:nvSpPr>
          <p:cNvPr id="531" name="Shape 531"/>
          <p:cNvSpPr txBox="1">
            <a:spLocks noGrp="1"/>
          </p:cNvSpPr>
          <p:nvPr>
            <p:ph type="sldNum" idx="12"/>
          </p:nvPr>
        </p:nvSpPr>
        <p:spPr>
          <a:xfrm rot="-5400000">
            <a:off x="8227377" y="5885497"/>
            <a:ext cx="1315720" cy="365125"/>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2400" b="1">
                <a:solidFill>
                  <a:schemeClr val="dk2"/>
                </a:solidFill>
                <a:latin typeface="Arial"/>
                <a:ea typeface="Arial"/>
                <a:cs typeface="Arial"/>
                <a:sym typeface="Arial"/>
              </a:rPr>
              <a:t>34</a:t>
            </a:fld>
            <a:endParaRPr lang="en-US" sz="2400" b="1">
              <a:solidFill>
                <a:schemeClr val="dk2"/>
              </a:solidFill>
              <a:latin typeface="Arial"/>
              <a:ea typeface="Arial"/>
              <a:cs typeface="Arial"/>
              <a:sym typeface="Arial"/>
            </a:endParaRPr>
          </a:p>
        </p:txBody>
      </p:sp>
      <p:grpSp>
        <p:nvGrpSpPr>
          <p:cNvPr id="532" name="Shape 532"/>
          <p:cNvGrpSpPr/>
          <p:nvPr/>
        </p:nvGrpSpPr>
        <p:grpSpPr>
          <a:xfrm rot="10800000" flipH="1">
            <a:off x="5445294" y="195359"/>
            <a:ext cx="3411745" cy="2279217"/>
            <a:chOff x="800" y="1156"/>
            <a:chExt cx="4121" cy="2592"/>
          </a:xfrm>
        </p:grpSpPr>
        <p:pic>
          <p:nvPicPr>
            <p:cNvPr id="533" name="Shape 533"/>
            <p:cNvPicPr preferRelativeResize="0"/>
            <p:nvPr/>
          </p:nvPicPr>
          <p:blipFill rotWithShape="1">
            <a:blip r:embed="rId3">
              <a:alphaModFix/>
            </a:blip>
            <a:srcRect/>
            <a:stretch/>
          </p:blipFill>
          <p:spPr>
            <a:xfrm>
              <a:off x="800" y="1156"/>
              <a:ext cx="4121" cy="2592"/>
            </a:xfrm>
            <a:prstGeom prst="rect">
              <a:avLst/>
            </a:prstGeom>
            <a:noFill/>
            <a:ln>
              <a:noFill/>
            </a:ln>
          </p:spPr>
        </p:pic>
        <p:grpSp>
          <p:nvGrpSpPr>
            <p:cNvPr id="534" name="Shape 534"/>
            <p:cNvGrpSpPr/>
            <p:nvPr/>
          </p:nvGrpSpPr>
          <p:grpSpPr>
            <a:xfrm>
              <a:off x="1318" y="1214"/>
              <a:ext cx="3517" cy="1527"/>
              <a:chOff x="1318" y="1214"/>
              <a:chExt cx="3517" cy="1527"/>
            </a:xfrm>
          </p:grpSpPr>
          <p:sp>
            <p:nvSpPr>
              <p:cNvPr id="535" name="Shape 535"/>
              <p:cNvSpPr/>
              <p:nvPr/>
            </p:nvSpPr>
            <p:spPr>
              <a:xfrm>
                <a:off x="2176" y="1214"/>
                <a:ext cx="1231" cy="212"/>
              </a:xfrm>
              <a:prstGeom prst="rect">
                <a:avLst/>
              </a:prstGeom>
              <a:solidFill>
                <a:srgbClr val="FFFFFF"/>
              </a:solidFill>
              <a:ln>
                <a:noFill/>
              </a:ln>
            </p:spPr>
            <p:txBody>
              <a:bodyPr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36" name="Shape 536"/>
              <p:cNvSpPr/>
              <p:nvPr/>
            </p:nvSpPr>
            <p:spPr>
              <a:xfrm>
                <a:off x="1318" y="1837"/>
                <a:ext cx="629" cy="463"/>
              </a:xfrm>
              <a:prstGeom prst="rect">
                <a:avLst/>
              </a:prstGeom>
              <a:solidFill>
                <a:srgbClr val="FFFFFF"/>
              </a:solidFill>
              <a:ln>
                <a:noFill/>
              </a:ln>
            </p:spPr>
            <p:txBody>
              <a:bodyPr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37" name="Shape 537"/>
              <p:cNvSpPr/>
              <p:nvPr/>
            </p:nvSpPr>
            <p:spPr>
              <a:xfrm>
                <a:off x="3525" y="2361"/>
                <a:ext cx="1309" cy="379"/>
              </a:xfrm>
              <a:prstGeom prst="rect">
                <a:avLst/>
              </a:prstGeom>
              <a:solidFill>
                <a:srgbClr val="FFFFFF"/>
              </a:solidFill>
              <a:ln>
                <a:noFill/>
              </a:ln>
            </p:spPr>
            <p:txBody>
              <a:bodyPr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38" name="Shape 538"/>
              <p:cNvSpPr/>
              <p:nvPr/>
            </p:nvSpPr>
            <p:spPr>
              <a:xfrm>
                <a:off x="3114" y="2112"/>
                <a:ext cx="1163" cy="290"/>
              </a:xfrm>
              <a:prstGeom prst="rect">
                <a:avLst/>
              </a:prstGeom>
              <a:solidFill>
                <a:srgbClr val="FFFFFF"/>
              </a:solidFill>
              <a:ln>
                <a:noFill/>
              </a:ln>
            </p:spPr>
            <p:txBody>
              <a:bodyPr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sldNum" idx="12"/>
          </p:nvPr>
        </p:nvSpPr>
        <p:spPr>
          <a:xfrm rot="-5400000">
            <a:off x="8227377" y="5885497"/>
            <a:ext cx="1315720" cy="365125"/>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2400" b="1">
                <a:solidFill>
                  <a:schemeClr val="dk2"/>
                </a:solidFill>
                <a:latin typeface="Arial"/>
                <a:ea typeface="Arial"/>
                <a:cs typeface="Arial"/>
                <a:sym typeface="Arial"/>
              </a:rPr>
              <a:t>35</a:t>
            </a:fld>
            <a:endParaRPr lang="en-US" sz="2400" b="1">
              <a:solidFill>
                <a:schemeClr val="dk2"/>
              </a:solidFill>
              <a:latin typeface="Arial"/>
              <a:ea typeface="Arial"/>
              <a:cs typeface="Arial"/>
              <a:sym typeface="Arial"/>
            </a:endParaRPr>
          </a:p>
        </p:txBody>
      </p:sp>
      <p:pic>
        <p:nvPicPr>
          <p:cNvPr id="544" name="Shape 544"/>
          <p:cNvPicPr preferRelativeResize="0"/>
          <p:nvPr/>
        </p:nvPicPr>
        <p:blipFill rotWithShape="1">
          <a:blip r:embed="rId3">
            <a:alphaModFix/>
          </a:blip>
          <a:srcRect/>
          <a:stretch/>
        </p:blipFill>
        <p:spPr>
          <a:xfrm>
            <a:off x="9155" y="922775"/>
            <a:ext cx="8990507" cy="508896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xfrm>
            <a:off x="677862" y="433387"/>
            <a:ext cx="7772400" cy="1143000"/>
          </a:xfrm>
          <a:prstGeom prst="rect">
            <a:avLst/>
          </a:prstGeom>
          <a:noFill/>
          <a:ln>
            <a:noFill/>
          </a:ln>
        </p:spPr>
        <p:txBody>
          <a:bodyPr wrap="square" lIns="91425" tIns="45700" rIns="91425" bIns="45700" anchor="b" anchorCtr="0">
            <a:noAutofit/>
          </a:bodyPr>
          <a:lstStyle/>
          <a:p>
            <a:pPr marL="0" marR="0" lvl="0" indent="0" algn="l" rtl="0">
              <a:lnSpc>
                <a:spcPct val="90000"/>
              </a:lnSpc>
              <a:spcBef>
                <a:spcPts val="0"/>
              </a:spcBef>
              <a:buClr>
                <a:schemeClr val="dk2"/>
              </a:buClr>
              <a:buSzPct val="25000"/>
              <a:buFont typeface="Arial Black"/>
              <a:buNone/>
            </a:pPr>
            <a:r>
              <a:rPr lang="en-US" sz="3600" b="0" i="0" u="none" strike="noStrike" cap="none">
                <a:solidFill>
                  <a:schemeClr val="dk2"/>
                </a:solidFill>
                <a:latin typeface="Arial Black"/>
                <a:ea typeface="Arial Black"/>
                <a:cs typeface="Arial Black"/>
                <a:sym typeface="Arial Black"/>
              </a:rPr>
              <a:t>Simulated Annealing Algorithm</a:t>
            </a:r>
            <a:br>
              <a:rPr lang="en-US" sz="3600" b="0" i="0" u="none" strike="noStrike" cap="none">
                <a:solidFill>
                  <a:schemeClr val="dk2"/>
                </a:solidFill>
                <a:latin typeface="Arial Black"/>
                <a:ea typeface="Arial Black"/>
                <a:cs typeface="Arial Black"/>
                <a:sym typeface="Arial Black"/>
              </a:rPr>
            </a:br>
            <a:r>
              <a:rPr lang="en-US" sz="2880" b="0" i="0" u="none" strike="noStrike" cap="none">
                <a:solidFill>
                  <a:schemeClr val="accent2"/>
                </a:solidFill>
                <a:latin typeface="Arial Black"/>
                <a:ea typeface="Arial Black"/>
                <a:cs typeface="Arial Black"/>
                <a:sym typeface="Arial Black"/>
              </a:rPr>
              <a:t>Based on Maximization</a:t>
            </a:r>
          </a:p>
        </p:txBody>
      </p:sp>
      <p:sp>
        <p:nvSpPr>
          <p:cNvPr id="551" name="Shape 551"/>
          <p:cNvSpPr txBox="1">
            <a:spLocks noGrp="1"/>
          </p:cNvSpPr>
          <p:nvPr>
            <p:ph type="body" idx="1"/>
          </p:nvPr>
        </p:nvSpPr>
        <p:spPr>
          <a:xfrm>
            <a:off x="627591" y="1891771"/>
            <a:ext cx="7912100" cy="3374495"/>
          </a:xfrm>
          <a:prstGeom prst="rect">
            <a:avLst/>
          </a:prstGeom>
          <a:solidFill>
            <a:srgbClr val="FFFFFF"/>
          </a:solidFill>
          <a:ln w="9525" cap="flat" cmpd="sng">
            <a:solidFill>
              <a:schemeClr val="dk1"/>
            </a:solidFill>
            <a:prstDash val="solid"/>
            <a:round/>
            <a:headEnd type="none" w="med" len="med"/>
            <a:tailEnd type="none" w="med" len="med"/>
          </a:ln>
          <a:effectLst>
            <a:outerShdw blurRad="63500" dist="38098" dir="2700000" algn="ctr" rotWithShape="0">
              <a:schemeClr val="lt2">
                <a:alpha val="74901"/>
              </a:schemeClr>
            </a:outerShdw>
          </a:effectLst>
        </p:spPr>
        <p:txBody>
          <a:bodyPr wrap="square" lIns="91425" tIns="45700" rIns="91425" bIns="45700" anchor="t" anchorCtr="0">
            <a:noAutofit/>
          </a:bodyPr>
          <a:lstStyle/>
          <a:p>
            <a:pPr marL="0" marR="0" lvl="0" indent="0" algn="l" rtl="0">
              <a:lnSpc>
                <a:spcPct val="70000"/>
              </a:lnSpc>
              <a:spcBef>
                <a:spcPts val="0"/>
              </a:spcBef>
              <a:spcAft>
                <a:spcPts val="0"/>
              </a:spcAft>
              <a:buClr>
                <a:schemeClr val="dk1"/>
              </a:buClr>
              <a:buSzPct val="25000"/>
              <a:buFont typeface="Noto Sans Symbols"/>
              <a:buNone/>
            </a:pPr>
            <a:r>
              <a:rPr lang="en-US" sz="1480" b="1" i="0" u="none" strike="noStrike" cap="none">
                <a:solidFill>
                  <a:schemeClr val="dk1"/>
                </a:solidFill>
                <a:latin typeface="Arial"/>
                <a:ea typeface="Arial"/>
                <a:cs typeface="Arial"/>
                <a:sym typeface="Arial"/>
              </a:rPr>
              <a:t>function SIMULATED-ANNEALING(</a:t>
            </a:r>
            <a:r>
              <a:rPr lang="en-US" sz="1480" b="1" i="1" u="none" strike="noStrike" cap="none">
                <a:solidFill>
                  <a:schemeClr val="dk1"/>
                </a:solidFill>
                <a:latin typeface="Arial"/>
                <a:ea typeface="Arial"/>
                <a:cs typeface="Arial"/>
                <a:sym typeface="Arial"/>
              </a:rPr>
              <a:t>problem, schedule</a:t>
            </a:r>
            <a:r>
              <a:rPr lang="en-US" sz="1480" b="1" i="0" u="none" strike="noStrike" cap="none">
                <a:solidFill>
                  <a:schemeClr val="dk1"/>
                </a:solidFill>
                <a:latin typeface="Arial"/>
                <a:ea typeface="Arial"/>
                <a:cs typeface="Arial"/>
                <a:sym typeface="Arial"/>
              </a:rPr>
              <a:t>) return a solution state</a:t>
            </a:r>
          </a:p>
          <a:p>
            <a:pPr marL="0" marR="0" lvl="0" indent="0" algn="l" rtl="0">
              <a:lnSpc>
                <a:spcPct val="70000"/>
              </a:lnSpc>
              <a:spcBef>
                <a:spcPts val="896"/>
              </a:spcBef>
              <a:spcAft>
                <a:spcPts val="0"/>
              </a:spcAft>
              <a:buClr>
                <a:schemeClr val="dk1"/>
              </a:buClr>
              <a:buSzPct val="25000"/>
              <a:buFont typeface="Noto Sans Symbols"/>
              <a:buNone/>
            </a:pPr>
            <a:r>
              <a:rPr lang="en-US" sz="1480" b="1" i="0" u="none" strike="noStrike" cap="none">
                <a:solidFill>
                  <a:schemeClr val="dk1"/>
                </a:solidFill>
                <a:latin typeface="Arial"/>
                <a:ea typeface="Arial"/>
                <a:cs typeface="Arial"/>
                <a:sym typeface="Arial"/>
              </a:rPr>
              <a:t>	input: </a:t>
            </a:r>
            <a:r>
              <a:rPr lang="en-US" sz="1480" b="1" i="1" u="none" strike="noStrike" cap="none">
                <a:solidFill>
                  <a:schemeClr val="dk1"/>
                </a:solidFill>
                <a:latin typeface="Arial"/>
                <a:ea typeface="Arial"/>
                <a:cs typeface="Arial"/>
                <a:sym typeface="Arial"/>
              </a:rPr>
              <a:t>problem</a:t>
            </a:r>
            <a:r>
              <a:rPr lang="en-US" sz="1480" b="1" i="0" u="none" strike="noStrike" cap="none">
                <a:solidFill>
                  <a:schemeClr val="dk1"/>
                </a:solidFill>
                <a:latin typeface="Arial"/>
                <a:ea typeface="Arial"/>
                <a:cs typeface="Arial"/>
                <a:sym typeface="Arial"/>
              </a:rPr>
              <a:t>, a problem</a:t>
            </a:r>
          </a:p>
          <a:p>
            <a:pPr marL="0" marR="0" lvl="0" indent="0" algn="l" rtl="0">
              <a:lnSpc>
                <a:spcPct val="70000"/>
              </a:lnSpc>
              <a:spcBef>
                <a:spcPts val="896"/>
              </a:spcBef>
              <a:spcAft>
                <a:spcPts val="0"/>
              </a:spcAft>
              <a:buClr>
                <a:schemeClr val="dk1"/>
              </a:buClr>
              <a:buSzPct val="25000"/>
              <a:buFont typeface="Noto Sans Symbols"/>
              <a:buNone/>
            </a:pPr>
            <a:r>
              <a:rPr lang="en-US" sz="1480" b="1" i="0" u="none" strike="noStrike" cap="none">
                <a:solidFill>
                  <a:schemeClr val="dk1"/>
                </a:solidFill>
                <a:latin typeface="Arial"/>
                <a:ea typeface="Arial"/>
                <a:cs typeface="Arial"/>
                <a:sym typeface="Arial"/>
              </a:rPr>
              <a:t>		</a:t>
            </a:r>
            <a:r>
              <a:rPr lang="en-US" sz="1480" b="1" i="1" u="none" strike="noStrike" cap="none">
                <a:solidFill>
                  <a:schemeClr val="dk1"/>
                </a:solidFill>
                <a:latin typeface="Arial"/>
                <a:ea typeface="Arial"/>
                <a:cs typeface="Arial"/>
                <a:sym typeface="Arial"/>
              </a:rPr>
              <a:t>schedule</a:t>
            </a:r>
            <a:r>
              <a:rPr lang="en-US" sz="1480" b="1" i="0" u="none" strike="noStrike" cap="none">
                <a:solidFill>
                  <a:schemeClr val="dk1"/>
                </a:solidFill>
                <a:latin typeface="Arial"/>
                <a:ea typeface="Arial"/>
                <a:cs typeface="Arial"/>
                <a:sym typeface="Arial"/>
              </a:rPr>
              <a:t>, a mapping from time to temperature</a:t>
            </a:r>
          </a:p>
          <a:p>
            <a:pPr marL="0" marR="0" lvl="0" indent="0" algn="l" rtl="0">
              <a:lnSpc>
                <a:spcPct val="70000"/>
              </a:lnSpc>
              <a:spcBef>
                <a:spcPts val="896"/>
              </a:spcBef>
              <a:spcAft>
                <a:spcPts val="0"/>
              </a:spcAft>
              <a:buClr>
                <a:schemeClr val="dk1"/>
              </a:buClr>
              <a:buSzPct val="25000"/>
              <a:buFont typeface="Noto Sans Symbols"/>
              <a:buNone/>
            </a:pPr>
            <a:r>
              <a:rPr lang="en-US" sz="1480" b="1" i="1" u="none" strike="noStrike" cap="none">
                <a:solidFill>
                  <a:schemeClr val="dk1"/>
                </a:solidFill>
                <a:latin typeface="Arial"/>
                <a:ea typeface="Arial"/>
                <a:cs typeface="Arial"/>
                <a:sym typeface="Arial"/>
              </a:rPr>
              <a:t>	</a:t>
            </a:r>
          </a:p>
          <a:p>
            <a:pPr marL="0" marR="0" lvl="0" indent="0" algn="l" rtl="0">
              <a:lnSpc>
                <a:spcPct val="70000"/>
              </a:lnSpc>
              <a:spcBef>
                <a:spcPts val="896"/>
              </a:spcBef>
              <a:spcAft>
                <a:spcPts val="0"/>
              </a:spcAft>
              <a:buClr>
                <a:schemeClr val="dk1"/>
              </a:buClr>
              <a:buSzPct val="25000"/>
              <a:buFont typeface="Noto Sans Symbols"/>
              <a:buNone/>
            </a:pPr>
            <a:r>
              <a:rPr lang="en-US" sz="1480" b="1" i="1" u="none" strike="noStrike" cap="none">
                <a:solidFill>
                  <a:schemeClr val="dk1"/>
                </a:solidFill>
                <a:latin typeface="Arial"/>
                <a:ea typeface="Arial"/>
                <a:cs typeface="Arial"/>
                <a:sym typeface="Arial"/>
              </a:rPr>
              <a:t>	current ← </a:t>
            </a:r>
            <a:r>
              <a:rPr lang="en-US" sz="1480" b="1" i="0" u="none" strike="noStrike" cap="none">
                <a:solidFill>
                  <a:schemeClr val="dk1"/>
                </a:solidFill>
                <a:latin typeface="Arial"/>
                <a:ea typeface="Arial"/>
                <a:cs typeface="Arial"/>
                <a:sym typeface="Arial"/>
              </a:rPr>
              <a:t>MAKE-NODE(</a:t>
            </a:r>
            <a:r>
              <a:rPr lang="en-US" sz="1480" b="1" i="1" u="none" strike="noStrike" cap="none">
                <a:solidFill>
                  <a:schemeClr val="dk1"/>
                </a:solidFill>
                <a:latin typeface="Arial"/>
                <a:ea typeface="Arial"/>
                <a:cs typeface="Arial"/>
                <a:sym typeface="Arial"/>
              </a:rPr>
              <a:t>problem</a:t>
            </a:r>
            <a:r>
              <a:rPr lang="en-US" sz="1480" b="1" i="0" u="none" strike="noStrike" cap="none">
                <a:solidFill>
                  <a:schemeClr val="dk1"/>
                </a:solidFill>
                <a:latin typeface="Arial"/>
                <a:ea typeface="Arial"/>
                <a:cs typeface="Arial"/>
                <a:sym typeface="Arial"/>
              </a:rPr>
              <a:t>.INITIAL-STATE)</a:t>
            </a:r>
          </a:p>
          <a:p>
            <a:pPr marL="0" marR="0" lvl="0" indent="0" algn="l" rtl="0">
              <a:lnSpc>
                <a:spcPct val="70000"/>
              </a:lnSpc>
              <a:spcBef>
                <a:spcPts val="896"/>
              </a:spcBef>
              <a:spcAft>
                <a:spcPts val="0"/>
              </a:spcAft>
              <a:buClr>
                <a:schemeClr val="dk1"/>
              </a:buClr>
              <a:buSzPct val="25000"/>
              <a:buFont typeface="Noto Sans Symbols"/>
              <a:buNone/>
            </a:pPr>
            <a:r>
              <a:rPr lang="en-US" sz="1480" b="1" i="0" u="none" strike="noStrike" cap="none">
                <a:solidFill>
                  <a:schemeClr val="dk1"/>
                </a:solidFill>
                <a:latin typeface="Arial"/>
                <a:ea typeface="Arial"/>
                <a:cs typeface="Arial"/>
                <a:sym typeface="Arial"/>
              </a:rPr>
              <a:t>	for t ← 1 to ∞ do</a:t>
            </a:r>
          </a:p>
          <a:p>
            <a:pPr marL="0" marR="0" lvl="0" indent="0" algn="l" rtl="0">
              <a:lnSpc>
                <a:spcPct val="70000"/>
              </a:lnSpc>
              <a:spcBef>
                <a:spcPts val="896"/>
              </a:spcBef>
              <a:spcAft>
                <a:spcPts val="0"/>
              </a:spcAft>
              <a:buClr>
                <a:schemeClr val="dk1"/>
              </a:buClr>
              <a:buSzPct val="25000"/>
              <a:buFont typeface="Noto Sans Symbols"/>
              <a:buNone/>
            </a:pPr>
            <a:r>
              <a:rPr lang="en-US" sz="1480" b="1" i="0" u="none" strike="noStrike" cap="none">
                <a:solidFill>
                  <a:schemeClr val="dk1"/>
                </a:solidFill>
                <a:latin typeface="Arial"/>
                <a:ea typeface="Arial"/>
                <a:cs typeface="Arial"/>
                <a:sym typeface="Arial"/>
              </a:rPr>
              <a:t>		</a:t>
            </a:r>
            <a:r>
              <a:rPr lang="en-US" sz="1480" b="1" i="1" u="none" strike="noStrike" cap="none">
                <a:solidFill>
                  <a:schemeClr val="dk1"/>
                </a:solidFill>
                <a:latin typeface="Arial"/>
                <a:ea typeface="Arial"/>
                <a:cs typeface="Arial"/>
                <a:sym typeface="Arial"/>
              </a:rPr>
              <a:t>T ← schedule</a:t>
            </a:r>
            <a:r>
              <a:rPr lang="en-US" sz="1480" b="1" i="0" u="none" strike="noStrike" cap="none">
                <a:solidFill>
                  <a:schemeClr val="dk1"/>
                </a:solidFill>
                <a:latin typeface="Arial"/>
                <a:ea typeface="Arial"/>
                <a:cs typeface="Arial"/>
                <a:sym typeface="Arial"/>
              </a:rPr>
              <a:t>(</a:t>
            </a:r>
            <a:r>
              <a:rPr lang="en-US" sz="1480" b="1" i="1" u="none" strike="noStrike" cap="none">
                <a:solidFill>
                  <a:schemeClr val="dk1"/>
                </a:solidFill>
                <a:latin typeface="Arial"/>
                <a:ea typeface="Arial"/>
                <a:cs typeface="Arial"/>
                <a:sym typeface="Arial"/>
              </a:rPr>
              <a:t>t</a:t>
            </a:r>
            <a:r>
              <a:rPr lang="en-US" sz="1480" b="1" i="0" u="none" strike="noStrike" cap="none">
                <a:solidFill>
                  <a:schemeClr val="dk1"/>
                </a:solidFill>
                <a:latin typeface="Arial"/>
                <a:ea typeface="Arial"/>
                <a:cs typeface="Arial"/>
                <a:sym typeface="Arial"/>
              </a:rPr>
              <a:t>)</a:t>
            </a:r>
          </a:p>
          <a:p>
            <a:pPr marL="0" marR="0" lvl="0" indent="0" algn="l" rtl="0">
              <a:lnSpc>
                <a:spcPct val="70000"/>
              </a:lnSpc>
              <a:spcBef>
                <a:spcPts val="896"/>
              </a:spcBef>
              <a:spcAft>
                <a:spcPts val="0"/>
              </a:spcAft>
              <a:buClr>
                <a:schemeClr val="dk1"/>
              </a:buClr>
              <a:buSzPct val="25000"/>
              <a:buFont typeface="Noto Sans Symbols"/>
              <a:buNone/>
            </a:pPr>
            <a:r>
              <a:rPr lang="en-US" sz="1480" b="1" i="0" u="none" strike="noStrike" cap="none">
                <a:solidFill>
                  <a:schemeClr val="dk1"/>
                </a:solidFill>
                <a:latin typeface="Arial"/>
                <a:ea typeface="Arial"/>
                <a:cs typeface="Arial"/>
                <a:sym typeface="Arial"/>
              </a:rPr>
              <a:t>		if </a:t>
            </a:r>
            <a:r>
              <a:rPr lang="en-US" sz="1480" b="1" i="1" u="none" strike="noStrike" cap="none">
                <a:solidFill>
                  <a:schemeClr val="dk1"/>
                </a:solidFill>
                <a:latin typeface="Arial"/>
                <a:ea typeface="Arial"/>
                <a:cs typeface="Arial"/>
                <a:sym typeface="Arial"/>
              </a:rPr>
              <a:t>T = 0</a:t>
            </a:r>
            <a:r>
              <a:rPr lang="en-US" sz="1480" b="1" i="0" u="none" strike="noStrike" cap="none">
                <a:solidFill>
                  <a:schemeClr val="dk1"/>
                </a:solidFill>
                <a:latin typeface="Arial"/>
                <a:ea typeface="Arial"/>
                <a:cs typeface="Arial"/>
                <a:sym typeface="Arial"/>
              </a:rPr>
              <a:t> then return </a:t>
            </a:r>
            <a:r>
              <a:rPr lang="en-US" sz="1480" b="1" i="1" u="none" strike="noStrike" cap="none">
                <a:solidFill>
                  <a:schemeClr val="dk1"/>
                </a:solidFill>
                <a:latin typeface="Arial"/>
                <a:ea typeface="Arial"/>
                <a:cs typeface="Arial"/>
                <a:sym typeface="Arial"/>
              </a:rPr>
              <a:t>current</a:t>
            </a:r>
          </a:p>
          <a:p>
            <a:pPr marL="0" marR="0" lvl="0" indent="0" algn="l" rtl="0">
              <a:lnSpc>
                <a:spcPct val="70000"/>
              </a:lnSpc>
              <a:spcBef>
                <a:spcPts val="896"/>
              </a:spcBef>
              <a:spcAft>
                <a:spcPts val="0"/>
              </a:spcAft>
              <a:buClr>
                <a:schemeClr val="dk1"/>
              </a:buClr>
              <a:buSzPct val="25000"/>
              <a:buFont typeface="Noto Sans Symbols"/>
              <a:buNone/>
            </a:pPr>
            <a:r>
              <a:rPr lang="en-US" sz="1480" b="1" i="0" u="none" strike="noStrike" cap="none">
                <a:solidFill>
                  <a:schemeClr val="dk1"/>
                </a:solidFill>
                <a:latin typeface="Arial"/>
                <a:ea typeface="Arial"/>
                <a:cs typeface="Arial"/>
                <a:sym typeface="Arial"/>
              </a:rPr>
              <a:t>		</a:t>
            </a:r>
            <a:r>
              <a:rPr lang="en-US" sz="1480" b="1" i="1" u="none" strike="noStrike" cap="none">
                <a:solidFill>
                  <a:schemeClr val="dk1"/>
                </a:solidFill>
                <a:latin typeface="Arial"/>
                <a:ea typeface="Arial"/>
                <a:cs typeface="Arial"/>
                <a:sym typeface="Arial"/>
              </a:rPr>
              <a:t>next</a:t>
            </a:r>
            <a:r>
              <a:rPr lang="en-US" sz="1480" b="1" i="0" u="none" strike="noStrike" cap="none">
                <a:solidFill>
                  <a:schemeClr val="dk1"/>
                </a:solidFill>
                <a:latin typeface="Arial"/>
                <a:ea typeface="Arial"/>
                <a:cs typeface="Arial"/>
                <a:sym typeface="Arial"/>
              </a:rPr>
              <a:t> ← a randomly selected successor of </a:t>
            </a:r>
            <a:r>
              <a:rPr lang="en-US" sz="1480" b="1" i="1" u="none" strike="noStrike" cap="none">
                <a:solidFill>
                  <a:schemeClr val="dk1"/>
                </a:solidFill>
                <a:latin typeface="Arial"/>
                <a:ea typeface="Arial"/>
                <a:cs typeface="Arial"/>
                <a:sym typeface="Arial"/>
              </a:rPr>
              <a:t>current</a:t>
            </a:r>
          </a:p>
          <a:p>
            <a:pPr marL="0" marR="0" lvl="0" indent="0" algn="l" rtl="0">
              <a:lnSpc>
                <a:spcPct val="70000"/>
              </a:lnSpc>
              <a:spcBef>
                <a:spcPts val="896"/>
              </a:spcBef>
              <a:spcAft>
                <a:spcPts val="0"/>
              </a:spcAft>
              <a:buClr>
                <a:schemeClr val="dk1"/>
              </a:buClr>
              <a:buSzPct val="25000"/>
              <a:buFont typeface="Noto Sans Symbols"/>
              <a:buNone/>
            </a:pPr>
            <a:r>
              <a:rPr lang="en-US" sz="1480" b="1" i="1" u="none" strike="noStrike" cap="none">
                <a:solidFill>
                  <a:schemeClr val="dk1"/>
                </a:solidFill>
                <a:latin typeface="Arial"/>
                <a:ea typeface="Arial"/>
                <a:cs typeface="Arial"/>
                <a:sym typeface="Arial"/>
              </a:rPr>
              <a:t>		∆E</a:t>
            </a:r>
            <a:r>
              <a:rPr lang="en-US" sz="1480" b="1" i="0" u="none" strike="noStrike" cap="none">
                <a:solidFill>
                  <a:schemeClr val="dk1"/>
                </a:solidFill>
                <a:latin typeface="Arial"/>
                <a:ea typeface="Arial"/>
                <a:cs typeface="Arial"/>
                <a:sym typeface="Arial"/>
              </a:rPr>
              <a:t> ←</a:t>
            </a:r>
            <a:r>
              <a:rPr lang="en-US" sz="1480" b="1" i="1" u="none" strike="noStrike" cap="none">
                <a:solidFill>
                  <a:schemeClr val="dk1"/>
                </a:solidFill>
                <a:latin typeface="Arial"/>
                <a:ea typeface="Arial"/>
                <a:cs typeface="Arial"/>
                <a:sym typeface="Arial"/>
              </a:rPr>
              <a:t> next</a:t>
            </a:r>
            <a:r>
              <a:rPr lang="en-US" sz="1480" b="1" i="0" u="none" strike="noStrike" cap="none">
                <a:solidFill>
                  <a:schemeClr val="dk1"/>
                </a:solidFill>
                <a:latin typeface="Arial"/>
                <a:ea typeface="Arial"/>
                <a:cs typeface="Arial"/>
                <a:sym typeface="Arial"/>
              </a:rPr>
              <a:t>.VALUE – </a:t>
            </a:r>
            <a:r>
              <a:rPr lang="en-US" sz="1480" b="1" i="1" u="none" strike="noStrike" cap="none">
                <a:solidFill>
                  <a:schemeClr val="dk1"/>
                </a:solidFill>
                <a:latin typeface="Arial"/>
                <a:ea typeface="Arial"/>
                <a:cs typeface="Arial"/>
                <a:sym typeface="Arial"/>
              </a:rPr>
              <a:t>current</a:t>
            </a:r>
            <a:r>
              <a:rPr lang="en-US" sz="1480" b="1" i="0" u="none" strike="noStrike" cap="none">
                <a:solidFill>
                  <a:schemeClr val="dk1"/>
                </a:solidFill>
                <a:latin typeface="Arial"/>
                <a:ea typeface="Arial"/>
                <a:cs typeface="Arial"/>
                <a:sym typeface="Arial"/>
              </a:rPr>
              <a:t>.VALUE</a:t>
            </a:r>
          </a:p>
          <a:p>
            <a:pPr marL="0" marR="0" lvl="0" indent="0" algn="l" rtl="0">
              <a:lnSpc>
                <a:spcPct val="70000"/>
              </a:lnSpc>
              <a:spcBef>
                <a:spcPts val="896"/>
              </a:spcBef>
              <a:spcAft>
                <a:spcPts val="0"/>
              </a:spcAft>
              <a:buClr>
                <a:schemeClr val="dk1"/>
              </a:buClr>
              <a:buSzPct val="25000"/>
              <a:buFont typeface="Noto Sans Symbols"/>
              <a:buNone/>
            </a:pPr>
            <a:r>
              <a:rPr lang="en-US" sz="1480" b="1" i="0" u="none" strike="noStrike" cap="none">
                <a:solidFill>
                  <a:schemeClr val="dk1"/>
                </a:solidFill>
                <a:latin typeface="Arial"/>
                <a:ea typeface="Arial"/>
                <a:cs typeface="Arial"/>
                <a:sym typeface="Arial"/>
              </a:rPr>
              <a:t>		if </a:t>
            </a:r>
            <a:r>
              <a:rPr lang="en-US" sz="1480" b="1" i="1" u="none" strike="noStrike" cap="none">
                <a:solidFill>
                  <a:schemeClr val="dk1"/>
                </a:solidFill>
                <a:latin typeface="Arial"/>
                <a:ea typeface="Arial"/>
                <a:cs typeface="Arial"/>
                <a:sym typeface="Arial"/>
              </a:rPr>
              <a:t>∆E &gt; </a:t>
            </a:r>
            <a:r>
              <a:rPr lang="en-US" sz="1480" b="1" i="0" u="none" strike="noStrike" cap="none">
                <a:solidFill>
                  <a:schemeClr val="dk1"/>
                </a:solidFill>
                <a:latin typeface="Arial"/>
                <a:ea typeface="Arial"/>
                <a:cs typeface="Arial"/>
                <a:sym typeface="Arial"/>
              </a:rPr>
              <a:t>0 then </a:t>
            </a:r>
            <a:r>
              <a:rPr lang="en-US" sz="1480" b="1" i="1" u="none" strike="noStrike" cap="none">
                <a:solidFill>
                  <a:schemeClr val="dk1"/>
                </a:solidFill>
                <a:latin typeface="Arial"/>
                <a:ea typeface="Arial"/>
                <a:cs typeface="Arial"/>
                <a:sym typeface="Arial"/>
              </a:rPr>
              <a:t>current</a:t>
            </a:r>
            <a:r>
              <a:rPr lang="en-US" sz="1480" b="1" i="0" u="none" strike="noStrike" cap="none">
                <a:solidFill>
                  <a:schemeClr val="dk1"/>
                </a:solidFill>
                <a:latin typeface="Arial"/>
                <a:ea typeface="Arial"/>
                <a:cs typeface="Arial"/>
                <a:sym typeface="Arial"/>
              </a:rPr>
              <a:t> ← </a:t>
            </a:r>
            <a:r>
              <a:rPr lang="en-US" sz="1480" b="1" i="1" u="none" strike="noStrike" cap="none">
                <a:solidFill>
                  <a:schemeClr val="dk1"/>
                </a:solidFill>
                <a:latin typeface="Arial"/>
                <a:ea typeface="Arial"/>
                <a:cs typeface="Arial"/>
                <a:sym typeface="Arial"/>
              </a:rPr>
              <a:t>next </a:t>
            </a:r>
          </a:p>
          <a:p>
            <a:pPr marL="0" marR="0" lvl="0" indent="0" algn="l" rtl="0">
              <a:lnSpc>
                <a:spcPct val="70000"/>
              </a:lnSpc>
              <a:spcBef>
                <a:spcPts val="896"/>
              </a:spcBef>
              <a:spcAft>
                <a:spcPts val="0"/>
              </a:spcAft>
              <a:buClr>
                <a:schemeClr val="dk1"/>
              </a:buClr>
              <a:buSzPct val="25000"/>
              <a:buFont typeface="Noto Sans Symbols"/>
              <a:buNone/>
            </a:pPr>
            <a:r>
              <a:rPr lang="en-US" sz="1480" b="1" i="0" u="none" strike="noStrike" cap="none">
                <a:solidFill>
                  <a:schemeClr val="dk1"/>
                </a:solidFill>
                <a:latin typeface="Arial"/>
                <a:ea typeface="Arial"/>
                <a:cs typeface="Arial"/>
                <a:sym typeface="Arial"/>
              </a:rPr>
              <a:t>		else </a:t>
            </a:r>
            <a:r>
              <a:rPr lang="en-US" sz="1480" b="1" i="1" u="none" strike="noStrike" cap="none">
                <a:solidFill>
                  <a:schemeClr val="dk1"/>
                </a:solidFill>
                <a:latin typeface="Arial"/>
                <a:ea typeface="Arial"/>
                <a:cs typeface="Arial"/>
                <a:sym typeface="Arial"/>
              </a:rPr>
              <a:t>current</a:t>
            </a:r>
            <a:r>
              <a:rPr lang="en-US" sz="1480" b="1" i="0" u="none" strike="noStrike" cap="none">
                <a:solidFill>
                  <a:schemeClr val="dk1"/>
                </a:solidFill>
                <a:latin typeface="Arial"/>
                <a:ea typeface="Arial"/>
                <a:cs typeface="Arial"/>
                <a:sym typeface="Arial"/>
              </a:rPr>
              <a:t> ← </a:t>
            </a:r>
            <a:r>
              <a:rPr lang="en-US" sz="1480" b="1" i="1" u="none" strike="noStrike" cap="none">
                <a:solidFill>
                  <a:schemeClr val="dk1"/>
                </a:solidFill>
                <a:latin typeface="Arial"/>
                <a:ea typeface="Arial"/>
                <a:cs typeface="Arial"/>
                <a:sym typeface="Arial"/>
              </a:rPr>
              <a:t>next, </a:t>
            </a:r>
            <a:r>
              <a:rPr lang="en-US" sz="1480" b="1" i="0" u="none" strike="noStrike" cap="none">
                <a:solidFill>
                  <a:schemeClr val="dk1"/>
                </a:solidFill>
                <a:latin typeface="Arial"/>
                <a:ea typeface="Arial"/>
                <a:cs typeface="Arial"/>
                <a:sym typeface="Arial"/>
              </a:rPr>
              <a:t>only with probability </a:t>
            </a:r>
            <a:r>
              <a:rPr lang="en-US" sz="1480" b="1" i="1" u="none" strike="noStrike" cap="none">
                <a:solidFill>
                  <a:schemeClr val="dk1"/>
                </a:solidFill>
                <a:latin typeface="Arial"/>
                <a:ea typeface="Arial"/>
                <a:cs typeface="Arial"/>
                <a:sym typeface="Arial"/>
              </a:rPr>
              <a:t>e</a:t>
            </a:r>
            <a:r>
              <a:rPr lang="en-US" sz="1480" b="1" i="1" u="none" strike="noStrike" cap="none" baseline="30000">
                <a:solidFill>
                  <a:schemeClr val="dk1"/>
                </a:solidFill>
                <a:latin typeface="Arial"/>
                <a:ea typeface="Arial"/>
                <a:cs typeface="Arial"/>
                <a:sym typeface="Arial"/>
              </a:rPr>
              <a:t>∆E/T</a:t>
            </a:r>
          </a:p>
        </p:txBody>
      </p:sp>
      <p:sp>
        <p:nvSpPr>
          <p:cNvPr id="552" name="Shape 552"/>
          <p:cNvSpPr txBox="1">
            <a:spLocks noGrp="1"/>
          </p:cNvSpPr>
          <p:nvPr>
            <p:ph type="sldNum" idx="12"/>
          </p:nvPr>
        </p:nvSpPr>
        <p:spPr>
          <a:xfrm rot="-5400000">
            <a:off x="8227377" y="5885497"/>
            <a:ext cx="1315720" cy="365125"/>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2400" b="1">
                <a:solidFill>
                  <a:schemeClr val="dk2"/>
                </a:solidFill>
                <a:latin typeface="Arial"/>
                <a:ea typeface="Arial"/>
                <a:cs typeface="Arial"/>
                <a:sym typeface="Arial"/>
              </a:rPr>
              <a:t>36</a:t>
            </a:fld>
            <a:endParaRPr lang="en-US" sz="2400" b="1">
              <a:solidFill>
                <a:schemeClr val="dk2"/>
              </a:solidFill>
              <a:latin typeface="Arial"/>
              <a:ea typeface="Arial"/>
              <a:cs typeface="Arial"/>
              <a:sym typeface="Arial"/>
            </a:endParaRPr>
          </a:p>
        </p:txBody>
      </p:sp>
      <p:sp>
        <p:nvSpPr>
          <p:cNvPr id="553" name="Shape 553"/>
          <p:cNvSpPr txBox="1"/>
          <p:nvPr/>
        </p:nvSpPr>
        <p:spPr>
          <a:xfrm>
            <a:off x="1642533" y="5555189"/>
            <a:ext cx="5130799" cy="830996"/>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400" b="1">
                <a:solidFill>
                  <a:schemeClr val="hlink"/>
                </a:solidFill>
                <a:latin typeface="Arial"/>
                <a:ea typeface="Arial"/>
                <a:cs typeface="Arial"/>
                <a:sym typeface="Arial"/>
              </a:rPr>
              <a:t>Variant of stochastic hill climbing where can also go downhill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pic>
        <p:nvPicPr>
          <p:cNvPr id="559" name="Shape 559" descr="evolution.jpg"/>
          <p:cNvPicPr preferRelativeResize="0"/>
          <p:nvPr/>
        </p:nvPicPr>
        <p:blipFill rotWithShape="1">
          <a:blip r:embed="rId3">
            <a:alphaModFix/>
          </a:blip>
          <a:srcRect/>
          <a:stretch/>
        </p:blipFill>
        <p:spPr>
          <a:xfrm>
            <a:off x="1600200" y="2171700"/>
            <a:ext cx="6248399" cy="4686300"/>
          </a:xfrm>
          <a:prstGeom prst="rect">
            <a:avLst/>
          </a:prstGeom>
          <a:noFill/>
          <a:ln>
            <a:noFill/>
          </a:ln>
        </p:spPr>
      </p:pic>
      <p:sp>
        <p:nvSpPr>
          <p:cNvPr id="560" name="Shape 560"/>
          <p:cNvSpPr txBox="1">
            <a:spLocks noGrp="1"/>
          </p:cNvSpPr>
          <p:nvPr>
            <p:ph type="sldNum" idx="12"/>
          </p:nvPr>
        </p:nvSpPr>
        <p:spPr>
          <a:xfrm rot="-5400000">
            <a:off x="8227377" y="5885497"/>
            <a:ext cx="1315720" cy="365125"/>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2400" b="1">
                <a:solidFill>
                  <a:schemeClr val="dk1"/>
                </a:solidFill>
                <a:latin typeface="Arial"/>
                <a:ea typeface="Arial"/>
                <a:cs typeface="Arial"/>
                <a:sym typeface="Arial"/>
              </a:rPr>
              <a:t>37</a:t>
            </a:fld>
            <a:endParaRPr lang="en-US" sz="2400" b="1">
              <a:solidFill>
                <a:schemeClr val="dk1"/>
              </a:solidFill>
              <a:latin typeface="Arial"/>
              <a:ea typeface="Arial"/>
              <a:cs typeface="Arial"/>
              <a:sym typeface="Arial"/>
            </a:endParaRPr>
          </a:p>
        </p:txBody>
      </p:sp>
      <p:sp>
        <p:nvSpPr>
          <p:cNvPr id="561" name="Shape 561"/>
          <p:cNvSpPr txBox="1">
            <a:spLocks noGrp="1"/>
          </p:cNvSpPr>
          <p:nvPr>
            <p:ph type="ctrTitle"/>
          </p:nvPr>
        </p:nvSpPr>
        <p:spPr>
          <a:xfrm>
            <a:off x="685800" y="762000"/>
            <a:ext cx="7772400" cy="1143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buClr>
                <a:schemeClr val="dk1"/>
              </a:buClr>
              <a:buSzPct val="25000"/>
              <a:buFont typeface="Arial Black"/>
              <a:buNone/>
            </a:pPr>
            <a:r>
              <a:rPr lang="en-US" sz="6000" b="0" i="0" u="none" strike="noStrike" cap="none">
                <a:solidFill>
                  <a:schemeClr val="dk1"/>
                </a:solidFill>
                <a:latin typeface="Arial Black"/>
                <a:ea typeface="Arial Black"/>
                <a:cs typeface="Arial Black"/>
                <a:sym typeface="Arial Black"/>
              </a:rPr>
              <a:t>Genetic Algorithms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Shape 566"/>
          <p:cNvSpPr/>
          <p:nvPr/>
        </p:nvSpPr>
        <p:spPr>
          <a:xfrm>
            <a:off x="5257800" y="3276600"/>
            <a:ext cx="3429000" cy="838199"/>
          </a:xfrm>
          <a:prstGeom prst="ellipse">
            <a:avLst/>
          </a:prstGeom>
          <a:solidFill>
            <a:srgbClr val="8D0E19"/>
          </a:solidFill>
          <a:ln>
            <a:noFill/>
          </a:ln>
        </p:spPr>
        <p:txBody>
          <a:bodyPr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Times New Roman"/>
              <a:ea typeface="Times New Roman"/>
              <a:cs typeface="Times New Roman"/>
              <a:sym typeface="Times New Roman"/>
            </a:endParaRPr>
          </a:p>
        </p:txBody>
      </p:sp>
      <p:sp>
        <p:nvSpPr>
          <p:cNvPr id="567" name="Shape 567"/>
          <p:cNvSpPr txBox="1">
            <a:spLocks noGrp="1"/>
          </p:cNvSpPr>
          <p:nvPr>
            <p:ph type="ftr" idx="11"/>
          </p:nvPr>
        </p:nvSpPr>
        <p:spPr>
          <a:xfrm>
            <a:off x="457200" y="6492875"/>
            <a:ext cx="3429000" cy="283844"/>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400">
                <a:solidFill>
                  <a:srgbClr val="5E574E"/>
                </a:solidFill>
                <a:latin typeface="Arial"/>
                <a:ea typeface="Arial"/>
                <a:cs typeface="Arial"/>
                <a:sym typeface="Arial"/>
              </a:rPr>
              <a:t>CS 561</a:t>
            </a:r>
          </a:p>
        </p:txBody>
      </p:sp>
      <p:sp>
        <p:nvSpPr>
          <p:cNvPr id="568" name="Shape 568"/>
          <p:cNvSpPr txBox="1">
            <a:spLocks noGrp="1"/>
          </p:cNvSpPr>
          <p:nvPr>
            <p:ph type="sldNum" idx="12"/>
          </p:nvPr>
        </p:nvSpPr>
        <p:spPr>
          <a:xfrm rot="-5400000">
            <a:off x="8227377" y="5885497"/>
            <a:ext cx="1315720" cy="365125"/>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2400" b="1">
                <a:solidFill>
                  <a:srgbClr val="5E574E"/>
                </a:solidFill>
                <a:latin typeface="Arial"/>
                <a:ea typeface="Arial"/>
                <a:cs typeface="Arial"/>
                <a:sym typeface="Arial"/>
              </a:rPr>
              <a:t>38</a:t>
            </a:fld>
            <a:endParaRPr lang="en-US" sz="2400" b="1">
              <a:solidFill>
                <a:srgbClr val="5E574E"/>
              </a:solidFill>
              <a:latin typeface="Arial"/>
              <a:ea typeface="Arial"/>
              <a:cs typeface="Arial"/>
              <a:sym typeface="Arial"/>
            </a:endParaRPr>
          </a:p>
        </p:txBody>
      </p:sp>
      <p:sp>
        <p:nvSpPr>
          <p:cNvPr id="569" name="Shape 569"/>
          <p:cNvSpPr txBox="1">
            <a:spLocks noGrp="1"/>
          </p:cNvSpPr>
          <p:nvPr>
            <p:ph type="title"/>
          </p:nvPr>
        </p:nvSpPr>
        <p:spPr>
          <a:xfrm>
            <a:off x="133683" y="-315176"/>
            <a:ext cx="8903366" cy="1371599"/>
          </a:xfrm>
          <a:prstGeom prst="rect">
            <a:avLst/>
          </a:prstGeom>
          <a:noFill/>
          <a:ln>
            <a:noFill/>
          </a:ln>
        </p:spPr>
        <p:txBody>
          <a:bodyPr wrap="square" lIns="91425" tIns="45700" rIns="91425" bIns="45700" anchor="b" anchorCtr="0">
            <a:noAutofit/>
          </a:bodyPr>
          <a:lstStyle/>
          <a:p>
            <a:pPr marL="0" marR="0" lvl="0" indent="0" algn="l" rtl="0">
              <a:spcBef>
                <a:spcPts val="0"/>
              </a:spcBef>
              <a:buClr>
                <a:schemeClr val="dk2"/>
              </a:buClr>
              <a:buSzPct val="25000"/>
              <a:buFont typeface="Arial Black"/>
              <a:buNone/>
            </a:pPr>
            <a:r>
              <a:rPr lang="en-US" sz="3600" b="0" i="0" u="none" strike="noStrike" cap="none">
                <a:solidFill>
                  <a:schemeClr val="dk2"/>
                </a:solidFill>
                <a:latin typeface="Arial Black"/>
                <a:ea typeface="Arial Black"/>
                <a:cs typeface="Arial Black"/>
                <a:sym typeface="Arial Black"/>
              </a:rPr>
              <a:t>Example: Traveling Sales Person</a:t>
            </a:r>
          </a:p>
        </p:txBody>
      </p:sp>
      <p:sp>
        <p:nvSpPr>
          <p:cNvPr id="570" name="Shape 570"/>
          <p:cNvSpPr txBox="1">
            <a:spLocks noGrp="1"/>
          </p:cNvSpPr>
          <p:nvPr>
            <p:ph type="body" idx="1"/>
          </p:nvPr>
        </p:nvSpPr>
        <p:spPr>
          <a:xfrm>
            <a:off x="457200" y="935788"/>
            <a:ext cx="8178799" cy="5236410"/>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2400" b="1" i="0" u="none" strike="noStrike" cap="none">
                <a:solidFill>
                  <a:schemeClr val="dk1"/>
                </a:solidFill>
                <a:latin typeface="Arial"/>
                <a:ea typeface="Arial"/>
                <a:cs typeface="Arial"/>
                <a:sym typeface="Arial"/>
              </a:rPr>
              <a:t>Classic Example: You have N cities, find the shortest route such that your salesperson will visit each city once and return.</a:t>
            </a:r>
          </a:p>
          <a:p>
            <a:pPr marL="0" marR="0" lvl="0" indent="0" algn="l" rtl="0">
              <a:spcBef>
                <a:spcPts val="1080"/>
              </a:spcBef>
              <a:spcAft>
                <a:spcPts val="0"/>
              </a:spcAft>
              <a:buClr>
                <a:schemeClr val="dk1"/>
              </a:buClr>
              <a:buSzPct val="25000"/>
              <a:buFont typeface="Arial"/>
              <a:buNone/>
            </a:pPr>
            <a:r>
              <a:rPr lang="en-US" sz="2400" b="1" i="0" u="none" strike="noStrike" cap="none">
                <a:solidFill>
                  <a:schemeClr val="dk1"/>
                </a:solidFill>
                <a:latin typeface="Arial"/>
                <a:ea typeface="Arial"/>
                <a:cs typeface="Arial"/>
                <a:sym typeface="Arial"/>
              </a:rPr>
              <a:t>This problem is known to be </a:t>
            </a:r>
            <a:r>
              <a:rPr lang="en-US" sz="2400" b="1" i="0" u="none" strike="noStrike" cap="none">
                <a:solidFill>
                  <a:srgbClr val="D52300"/>
                </a:solidFill>
                <a:latin typeface="Arial"/>
                <a:ea typeface="Arial"/>
                <a:cs typeface="Arial"/>
                <a:sym typeface="Arial"/>
              </a:rPr>
              <a:t>NP-Hard</a:t>
            </a:r>
          </a:p>
          <a:p>
            <a:pPr marL="457200" marR="0" lvl="1" indent="-190500" algn="l" rtl="0">
              <a:spcBef>
                <a:spcPts val="960"/>
              </a:spcBef>
              <a:buClr>
                <a:schemeClr val="dk2"/>
              </a:buClr>
              <a:buSzPct val="100000"/>
              <a:buFont typeface="Arial"/>
              <a:buChar char="•"/>
            </a:pPr>
            <a:r>
              <a:rPr lang="en-US" sz="1800" b="0" i="0" u="none" strike="noStrike" cap="none">
                <a:solidFill>
                  <a:schemeClr val="dk1"/>
                </a:solidFill>
                <a:latin typeface="Arial"/>
                <a:ea typeface="Arial"/>
                <a:cs typeface="Arial"/>
                <a:sym typeface="Arial"/>
              </a:rPr>
              <a:t>As a new city is added to the problem, computation time in the classic solution increases exponentially </a:t>
            </a:r>
            <a:r>
              <a:rPr lang="en-US" sz="1800" b="0" i="1" u="none" strike="noStrike" cap="none">
                <a:solidFill>
                  <a:schemeClr val="dk1"/>
                </a:solidFill>
                <a:latin typeface="Arial"/>
                <a:ea typeface="Arial"/>
                <a:cs typeface="Arial"/>
                <a:sym typeface="Arial"/>
              </a:rPr>
              <a:t>O(2</a:t>
            </a:r>
            <a:r>
              <a:rPr lang="en-US" sz="1800" b="0" i="1" u="none" strike="noStrike" cap="none" baseline="30000">
                <a:solidFill>
                  <a:schemeClr val="dk1"/>
                </a:solidFill>
                <a:latin typeface="Arial"/>
                <a:ea typeface="Arial"/>
                <a:cs typeface="Arial"/>
                <a:sym typeface="Arial"/>
              </a:rPr>
              <a:t>n</a:t>
            </a:r>
            <a:r>
              <a:rPr lang="en-US" sz="1800" b="0" i="1" u="none" strike="noStrike" cap="none">
                <a:solidFill>
                  <a:schemeClr val="dk1"/>
                </a:solidFill>
                <a:latin typeface="Arial"/>
                <a:ea typeface="Arial"/>
                <a:cs typeface="Arial"/>
                <a:sym typeface="Arial"/>
              </a:rPr>
              <a:t>) … (as far as we know)</a:t>
            </a:r>
          </a:p>
        </p:txBody>
      </p:sp>
      <p:sp>
        <p:nvSpPr>
          <p:cNvPr id="571" name="Shape 571"/>
          <p:cNvSpPr/>
          <p:nvPr/>
        </p:nvSpPr>
        <p:spPr>
          <a:xfrm>
            <a:off x="3276600" y="4038600"/>
            <a:ext cx="152399" cy="152399"/>
          </a:xfrm>
          <a:prstGeom prst="ellipse">
            <a:avLst/>
          </a:prstGeom>
          <a:solidFill>
            <a:srgbClr val="C40B1B"/>
          </a:solidFill>
          <a:ln>
            <a:noFill/>
          </a:ln>
          <a:effectLst>
            <a:outerShdw blurRad="38100" dist="19050" algn="bl" rotWithShape="0">
              <a:srgbClr val="000000">
                <a:alpha val="60000"/>
              </a:srgbClr>
            </a:outerShdw>
          </a:effectLst>
        </p:spPr>
        <p:txBody>
          <a:bodyPr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Times New Roman"/>
              <a:ea typeface="Times New Roman"/>
              <a:cs typeface="Times New Roman"/>
              <a:sym typeface="Times New Roman"/>
            </a:endParaRPr>
          </a:p>
        </p:txBody>
      </p:sp>
      <p:sp>
        <p:nvSpPr>
          <p:cNvPr id="572" name="Shape 572"/>
          <p:cNvSpPr/>
          <p:nvPr/>
        </p:nvSpPr>
        <p:spPr>
          <a:xfrm>
            <a:off x="3352800" y="5638800"/>
            <a:ext cx="152399" cy="152399"/>
          </a:xfrm>
          <a:prstGeom prst="ellipse">
            <a:avLst/>
          </a:prstGeom>
          <a:solidFill>
            <a:srgbClr val="C40B1B"/>
          </a:solidFill>
          <a:ln>
            <a:noFill/>
          </a:ln>
          <a:effectLst>
            <a:outerShdw blurRad="38100" dist="19050" algn="bl" rotWithShape="0">
              <a:srgbClr val="000000">
                <a:alpha val="60000"/>
              </a:srgbClr>
            </a:outerShdw>
          </a:effectLst>
        </p:spPr>
        <p:txBody>
          <a:bodyPr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Times New Roman"/>
              <a:ea typeface="Times New Roman"/>
              <a:cs typeface="Times New Roman"/>
              <a:sym typeface="Times New Roman"/>
            </a:endParaRPr>
          </a:p>
        </p:txBody>
      </p:sp>
      <p:sp>
        <p:nvSpPr>
          <p:cNvPr id="573" name="Shape 573"/>
          <p:cNvSpPr/>
          <p:nvPr/>
        </p:nvSpPr>
        <p:spPr>
          <a:xfrm>
            <a:off x="5638800" y="4495800"/>
            <a:ext cx="152399" cy="152399"/>
          </a:xfrm>
          <a:prstGeom prst="ellipse">
            <a:avLst/>
          </a:prstGeom>
          <a:solidFill>
            <a:srgbClr val="C40B1B"/>
          </a:solidFill>
          <a:ln>
            <a:noFill/>
          </a:ln>
          <a:effectLst>
            <a:outerShdw blurRad="38100" dist="19050" algn="bl" rotWithShape="0">
              <a:srgbClr val="000000">
                <a:alpha val="60000"/>
              </a:srgbClr>
            </a:outerShdw>
          </a:effectLst>
        </p:spPr>
        <p:txBody>
          <a:bodyPr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Times New Roman"/>
              <a:ea typeface="Times New Roman"/>
              <a:cs typeface="Times New Roman"/>
              <a:sym typeface="Times New Roman"/>
            </a:endParaRPr>
          </a:p>
        </p:txBody>
      </p:sp>
      <p:sp>
        <p:nvSpPr>
          <p:cNvPr id="574" name="Shape 574"/>
          <p:cNvSpPr/>
          <p:nvPr/>
        </p:nvSpPr>
        <p:spPr>
          <a:xfrm>
            <a:off x="4572000" y="3886200"/>
            <a:ext cx="152399" cy="152399"/>
          </a:xfrm>
          <a:prstGeom prst="ellipse">
            <a:avLst/>
          </a:prstGeom>
          <a:solidFill>
            <a:srgbClr val="C40B1B"/>
          </a:solidFill>
          <a:ln>
            <a:noFill/>
          </a:ln>
          <a:effectLst>
            <a:outerShdw blurRad="38100" dist="19050" algn="bl" rotWithShape="0">
              <a:srgbClr val="000000">
                <a:alpha val="60000"/>
              </a:srgbClr>
            </a:outerShdw>
          </a:effectLst>
        </p:spPr>
        <p:txBody>
          <a:bodyPr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Times New Roman"/>
              <a:ea typeface="Times New Roman"/>
              <a:cs typeface="Times New Roman"/>
              <a:sym typeface="Times New Roman"/>
            </a:endParaRPr>
          </a:p>
        </p:txBody>
      </p:sp>
      <p:sp>
        <p:nvSpPr>
          <p:cNvPr id="575" name="Shape 575"/>
          <p:cNvSpPr/>
          <p:nvPr/>
        </p:nvSpPr>
        <p:spPr>
          <a:xfrm>
            <a:off x="4724400" y="6096000"/>
            <a:ext cx="152399" cy="152399"/>
          </a:xfrm>
          <a:prstGeom prst="ellipse">
            <a:avLst/>
          </a:prstGeom>
          <a:solidFill>
            <a:srgbClr val="C40B1B"/>
          </a:solidFill>
          <a:ln>
            <a:noFill/>
          </a:ln>
          <a:effectLst>
            <a:outerShdw blurRad="38100" dist="19050" algn="bl" rotWithShape="0">
              <a:srgbClr val="000000">
                <a:alpha val="60000"/>
              </a:srgbClr>
            </a:outerShdw>
          </a:effectLst>
        </p:spPr>
        <p:txBody>
          <a:bodyPr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Times New Roman"/>
              <a:ea typeface="Times New Roman"/>
              <a:cs typeface="Times New Roman"/>
              <a:sym typeface="Times New Roman"/>
            </a:endParaRPr>
          </a:p>
        </p:txBody>
      </p:sp>
      <p:cxnSp>
        <p:nvCxnSpPr>
          <p:cNvPr id="576" name="Shape 576"/>
          <p:cNvCxnSpPr/>
          <p:nvPr/>
        </p:nvCxnSpPr>
        <p:spPr>
          <a:xfrm rot="-5400000" flipH="1">
            <a:off x="4930774" y="3787775"/>
            <a:ext cx="479425" cy="936624"/>
          </a:xfrm>
          <a:prstGeom prst="straightConnector1">
            <a:avLst/>
          </a:prstGeom>
          <a:noFill/>
          <a:ln w="9525" cap="flat" cmpd="sng">
            <a:solidFill>
              <a:schemeClr val="dk1"/>
            </a:solidFill>
            <a:prstDash val="solid"/>
            <a:round/>
            <a:headEnd type="none" w="med" len="med"/>
            <a:tailEnd type="stealth" w="lg" len="lg"/>
          </a:ln>
        </p:spPr>
      </p:cxnSp>
      <p:cxnSp>
        <p:nvCxnSpPr>
          <p:cNvPr id="577" name="Shape 577"/>
          <p:cNvCxnSpPr/>
          <p:nvPr/>
        </p:nvCxnSpPr>
        <p:spPr>
          <a:xfrm rot="5400000">
            <a:off x="4511674" y="4968874"/>
            <a:ext cx="1492250" cy="806450"/>
          </a:xfrm>
          <a:prstGeom prst="straightConnector1">
            <a:avLst/>
          </a:prstGeom>
          <a:noFill/>
          <a:ln w="9525" cap="flat" cmpd="sng">
            <a:solidFill>
              <a:schemeClr val="dk1"/>
            </a:solidFill>
            <a:prstDash val="solid"/>
            <a:round/>
            <a:headEnd type="none" w="med" len="med"/>
            <a:tailEnd type="stealth" w="lg" len="lg"/>
          </a:ln>
        </p:spPr>
      </p:cxnSp>
      <p:cxnSp>
        <p:nvCxnSpPr>
          <p:cNvPr id="578" name="Shape 578"/>
          <p:cNvCxnSpPr/>
          <p:nvPr/>
        </p:nvCxnSpPr>
        <p:spPr>
          <a:xfrm rot="10800000">
            <a:off x="3505200" y="5714999"/>
            <a:ext cx="1219199" cy="457200"/>
          </a:xfrm>
          <a:prstGeom prst="straightConnector1">
            <a:avLst/>
          </a:prstGeom>
          <a:noFill/>
          <a:ln w="9525" cap="flat" cmpd="sng">
            <a:solidFill>
              <a:schemeClr val="dk1"/>
            </a:solidFill>
            <a:prstDash val="solid"/>
            <a:round/>
            <a:headEnd type="none" w="med" len="med"/>
            <a:tailEnd type="stealth" w="lg" len="lg"/>
          </a:ln>
        </p:spPr>
      </p:cxnSp>
      <p:cxnSp>
        <p:nvCxnSpPr>
          <p:cNvPr id="579" name="Shape 579"/>
          <p:cNvCxnSpPr/>
          <p:nvPr/>
        </p:nvCxnSpPr>
        <p:spPr>
          <a:xfrm rot="5400000" flipH="1">
            <a:off x="2666999" y="4876799"/>
            <a:ext cx="1447800" cy="76199"/>
          </a:xfrm>
          <a:prstGeom prst="straightConnector1">
            <a:avLst/>
          </a:prstGeom>
          <a:noFill/>
          <a:ln w="9525" cap="flat" cmpd="sng">
            <a:solidFill>
              <a:schemeClr val="dk1"/>
            </a:solidFill>
            <a:prstDash val="solid"/>
            <a:round/>
            <a:headEnd type="none" w="med" len="med"/>
            <a:tailEnd type="stealth" w="lg" len="lg"/>
          </a:ln>
        </p:spPr>
      </p:cxnSp>
      <p:cxnSp>
        <p:nvCxnSpPr>
          <p:cNvPr id="580" name="Shape 580"/>
          <p:cNvCxnSpPr/>
          <p:nvPr/>
        </p:nvCxnSpPr>
        <p:spPr>
          <a:xfrm rot="10800000" flipH="1">
            <a:off x="3429000" y="3962400"/>
            <a:ext cx="1143000" cy="152399"/>
          </a:xfrm>
          <a:prstGeom prst="straightConnector1">
            <a:avLst/>
          </a:prstGeom>
          <a:noFill/>
          <a:ln w="9525" cap="flat" cmpd="sng">
            <a:solidFill>
              <a:schemeClr val="dk1"/>
            </a:solidFill>
            <a:prstDash val="solid"/>
            <a:round/>
            <a:headEnd type="none" w="med" len="med"/>
            <a:tailEnd type="stealth" w="lg" len="lg"/>
          </a:ln>
        </p:spPr>
      </p:cxnSp>
      <p:pic>
        <p:nvPicPr>
          <p:cNvPr id="581" name="Shape 581" descr="22855394.jpg"/>
          <p:cNvPicPr preferRelativeResize="0"/>
          <p:nvPr/>
        </p:nvPicPr>
        <p:blipFill rotWithShape="1">
          <a:blip r:embed="rId3">
            <a:alphaModFix/>
          </a:blip>
          <a:srcRect/>
          <a:stretch/>
        </p:blipFill>
        <p:spPr>
          <a:xfrm>
            <a:off x="304800" y="4038600"/>
            <a:ext cx="1600199" cy="2395537"/>
          </a:xfrm>
          <a:prstGeom prst="rect">
            <a:avLst/>
          </a:prstGeom>
          <a:noFill/>
          <a:ln>
            <a:noFill/>
          </a:ln>
        </p:spPr>
      </p:pic>
      <p:sp>
        <p:nvSpPr>
          <p:cNvPr id="582" name="Shape 582"/>
          <p:cNvSpPr txBox="1"/>
          <p:nvPr/>
        </p:nvSpPr>
        <p:spPr>
          <a:xfrm>
            <a:off x="4114800" y="3429000"/>
            <a:ext cx="969963" cy="461962"/>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400">
                <a:solidFill>
                  <a:srgbClr val="000000"/>
                </a:solidFill>
                <a:latin typeface="Times New Roman"/>
                <a:ea typeface="Times New Roman"/>
                <a:cs typeface="Times New Roman"/>
                <a:sym typeface="Times New Roman"/>
              </a:rPr>
              <a:t>Dallas</a:t>
            </a:r>
          </a:p>
        </p:txBody>
      </p:sp>
      <p:sp>
        <p:nvSpPr>
          <p:cNvPr id="583" name="Shape 583"/>
          <p:cNvSpPr txBox="1"/>
          <p:nvPr/>
        </p:nvSpPr>
        <p:spPr>
          <a:xfrm>
            <a:off x="5791200" y="4343400"/>
            <a:ext cx="1228724" cy="461962"/>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400">
                <a:solidFill>
                  <a:srgbClr val="000000"/>
                </a:solidFill>
                <a:latin typeface="Times New Roman"/>
                <a:ea typeface="Times New Roman"/>
                <a:cs typeface="Times New Roman"/>
                <a:sym typeface="Times New Roman"/>
              </a:rPr>
              <a:t>Houston</a:t>
            </a:r>
          </a:p>
        </p:txBody>
      </p:sp>
      <p:sp>
        <p:nvSpPr>
          <p:cNvPr id="584" name="Shape 584"/>
          <p:cNvSpPr txBox="1"/>
          <p:nvPr/>
        </p:nvSpPr>
        <p:spPr>
          <a:xfrm>
            <a:off x="4953000" y="6019800"/>
            <a:ext cx="1714500" cy="461962"/>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400">
                <a:solidFill>
                  <a:srgbClr val="000000"/>
                </a:solidFill>
                <a:latin typeface="Times New Roman"/>
                <a:ea typeface="Times New Roman"/>
                <a:cs typeface="Times New Roman"/>
                <a:sym typeface="Times New Roman"/>
              </a:rPr>
              <a:t>San Antonio</a:t>
            </a:r>
          </a:p>
        </p:txBody>
      </p:sp>
      <p:sp>
        <p:nvSpPr>
          <p:cNvPr id="585" name="Shape 585"/>
          <p:cNvSpPr txBox="1"/>
          <p:nvPr/>
        </p:nvSpPr>
        <p:spPr>
          <a:xfrm>
            <a:off x="2209800" y="3881437"/>
            <a:ext cx="1004887" cy="461961"/>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400">
                <a:solidFill>
                  <a:srgbClr val="000000"/>
                </a:solidFill>
                <a:latin typeface="Times New Roman"/>
                <a:ea typeface="Times New Roman"/>
                <a:cs typeface="Times New Roman"/>
                <a:sym typeface="Times New Roman"/>
              </a:rPr>
              <a:t>Austin</a:t>
            </a:r>
          </a:p>
        </p:txBody>
      </p:sp>
      <p:sp>
        <p:nvSpPr>
          <p:cNvPr id="586" name="Shape 586"/>
          <p:cNvSpPr txBox="1"/>
          <p:nvPr/>
        </p:nvSpPr>
        <p:spPr>
          <a:xfrm>
            <a:off x="2286000" y="5943600"/>
            <a:ext cx="1577975" cy="461962"/>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400">
                <a:solidFill>
                  <a:srgbClr val="000000"/>
                </a:solidFill>
                <a:latin typeface="Times New Roman"/>
                <a:ea typeface="Times New Roman"/>
                <a:cs typeface="Times New Roman"/>
                <a:sym typeface="Times New Roman"/>
              </a:rPr>
              <a:t>Mos Eisley</a:t>
            </a:r>
          </a:p>
        </p:txBody>
      </p:sp>
      <p:sp>
        <p:nvSpPr>
          <p:cNvPr id="587" name="Shape 587"/>
          <p:cNvSpPr txBox="1"/>
          <p:nvPr/>
        </p:nvSpPr>
        <p:spPr>
          <a:xfrm>
            <a:off x="5497512" y="3486150"/>
            <a:ext cx="2884486" cy="400049"/>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000">
                <a:solidFill>
                  <a:srgbClr val="000000"/>
                </a:solidFill>
                <a:latin typeface="Times New Roman"/>
                <a:ea typeface="Times New Roman"/>
                <a:cs typeface="Times New Roman"/>
                <a:sym typeface="Times New Roman"/>
              </a:rPr>
              <a:t>Is this the shortest path???</a:t>
            </a:r>
          </a:p>
        </p:txBody>
      </p:sp>
      <p:pic>
        <p:nvPicPr>
          <p:cNvPr id="588" name="Shape 588" descr="Zurick-web-turned-around.jpg"/>
          <p:cNvPicPr preferRelativeResize="0"/>
          <p:nvPr/>
        </p:nvPicPr>
        <p:blipFill rotWithShape="1">
          <a:blip r:embed="rId4">
            <a:alphaModFix/>
          </a:blip>
          <a:srcRect/>
          <a:stretch/>
        </p:blipFill>
        <p:spPr>
          <a:xfrm>
            <a:off x="7315200" y="4267200"/>
            <a:ext cx="1066799" cy="1612900"/>
          </a:xfrm>
          <a:prstGeom prst="rect">
            <a:avLst/>
          </a:prstGeom>
          <a:noFill/>
          <a:ln>
            <a:noFill/>
          </a:ln>
        </p:spPr>
      </p:pic>
      <p:sp>
        <p:nvSpPr>
          <p:cNvPr id="589" name="Shape 589"/>
          <p:cNvSpPr/>
          <p:nvPr/>
        </p:nvSpPr>
        <p:spPr>
          <a:xfrm rot="10452904">
            <a:off x="7558087" y="3997324"/>
            <a:ext cx="336550" cy="609600"/>
          </a:xfrm>
          <a:prstGeom prst="triangle">
            <a:avLst>
              <a:gd name="adj" fmla="val 50000"/>
            </a:avLst>
          </a:prstGeom>
          <a:solidFill>
            <a:srgbClr val="8D0E19"/>
          </a:solidFill>
          <a:ln>
            <a:noFill/>
          </a:ln>
        </p:spPr>
        <p:txBody>
          <a:bodyPr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Times New Roman"/>
              <a:ea typeface="Times New Roman"/>
              <a:cs typeface="Times New Roman"/>
              <a:sym typeface="Times New Roman"/>
            </a:endParaRPr>
          </a:p>
        </p:txBody>
      </p:sp>
      <p:sp>
        <p:nvSpPr>
          <p:cNvPr id="590" name="Shape 590"/>
          <p:cNvSpPr txBox="1"/>
          <p:nvPr/>
        </p:nvSpPr>
        <p:spPr>
          <a:xfrm>
            <a:off x="7010400" y="5943600"/>
            <a:ext cx="1676399" cy="276224"/>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SzPct val="25000"/>
              <a:buNone/>
            </a:pPr>
            <a:r>
              <a:rPr lang="en-US" sz="1200">
                <a:solidFill>
                  <a:srgbClr val="000000"/>
                </a:solidFill>
                <a:latin typeface="Times New Roman"/>
                <a:ea typeface="Times New Roman"/>
                <a:cs typeface="Times New Roman"/>
                <a:sym typeface="Times New Roman"/>
              </a:rPr>
              <a:t>A  Texas Sales Person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sldNum" idx="12"/>
          </p:nvPr>
        </p:nvSpPr>
        <p:spPr>
          <a:xfrm rot="-5400000">
            <a:off x="8227377" y="5885497"/>
            <a:ext cx="1315720" cy="365125"/>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2400" b="1">
                <a:solidFill>
                  <a:srgbClr val="5E574E"/>
                </a:solidFill>
                <a:latin typeface="Arial"/>
                <a:ea typeface="Arial"/>
                <a:cs typeface="Arial"/>
                <a:sym typeface="Arial"/>
              </a:rPr>
              <a:t>39</a:t>
            </a:fld>
            <a:endParaRPr lang="en-US" sz="2400" b="1">
              <a:solidFill>
                <a:srgbClr val="5E574E"/>
              </a:solidFill>
              <a:latin typeface="Arial"/>
              <a:ea typeface="Arial"/>
              <a:cs typeface="Arial"/>
              <a:sym typeface="Arial"/>
            </a:endParaRPr>
          </a:p>
        </p:txBody>
      </p:sp>
      <p:sp>
        <p:nvSpPr>
          <p:cNvPr id="597" name="Shape 597"/>
          <p:cNvSpPr txBox="1">
            <a:spLocks noGrp="1"/>
          </p:cNvSpPr>
          <p:nvPr>
            <p:ph type="title"/>
          </p:nvPr>
        </p:nvSpPr>
        <p:spPr>
          <a:xfrm>
            <a:off x="457200" y="152718"/>
            <a:ext cx="5791200" cy="1371599"/>
          </a:xfrm>
          <a:prstGeom prst="rect">
            <a:avLst/>
          </a:prstGeom>
          <a:noFill/>
          <a:ln>
            <a:noFill/>
          </a:ln>
        </p:spPr>
        <p:txBody>
          <a:bodyPr wrap="square" lIns="91425" tIns="45700" rIns="91425" bIns="45700" anchor="b" anchorCtr="0">
            <a:noAutofit/>
          </a:bodyPr>
          <a:lstStyle/>
          <a:p>
            <a:pPr marL="0" marR="0" lvl="0" indent="0" algn="l" rtl="0">
              <a:spcBef>
                <a:spcPts val="0"/>
              </a:spcBef>
              <a:buClr>
                <a:schemeClr val="dk2"/>
              </a:buClr>
              <a:buSzPct val="25000"/>
              <a:buFont typeface="Arial Black"/>
              <a:buNone/>
            </a:pPr>
            <a:r>
              <a:rPr lang="en-US" sz="3600" b="0" i="0" u="none" strike="noStrike" cap="none">
                <a:solidFill>
                  <a:schemeClr val="dk2"/>
                </a:solidFill>
                <a:latin typeface="Arial Black"/>
                <a:ea typeface="Arial Black"/>
                <a:cs typeface="Arial Black"/>
                <a:sym typeface="Arial Black"/>
              </a:rPr>
              <a:t>Represent problem like a DNA sequence</a:t>
            </a:r>
          </a:p>
        </p:txBody>
      </p:sp>
      <p:sp>
        <p:nvSpPr>
          <p:cNvPr id="598" name="Shape 598"/>
          <p:cNvSpPr/>
          <p:nvPr/>
        </p:nvSpPr>
        <p:spPr>
          <a:xfrm>
            <a:off x="685800" y="609600"/>
            <a:ext cx="7772400" cy="114300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None/>
            </a:pPr>
            <a:endParaRPr sz="2400" b="1">
              <a:solidFill>
                <a:srgbClr val="000000"/>
              </a:solidFill>
              <a:latin typeface="Helvetica Neue"/>
              <a:ea typeface="Helvetica Neue"/>
              <a:cs typeface="Helvetica Neue"/>
              <a:sym typeface="Helvetica Neue"/>
            </a:endParaRPr>
          </a:p>
        </p:txBody>
      </p:sp>
      <p:pic>
        <p:nvPicPr>
          <p:cNvPr id="599" name="Shape 599" descr="mateselection"/>
          <p:cNvPicPr preferRelativeResize="0"/>
          <p:nvPr/>
        </p:nvPicPr>
        <p:blipFill rotWithShape="1">
          <a:blip r:embed="rId3">
            <a:alphaModFix/>
          </a:blip>
          <a:srcRect/>
          <a:stretch/>
        </p:blipFill>
        <p:spPr>
          <a:xfrm>
            <a:off x="2263775" y="1981200"/>
            <a:ext cx="4614862" cy="4114800"/>
          </a:xfrm>
          <a:prstGeom prst="rect">
            <a:avLst/>
          </a:prstGeom>
          <a:noFill/>
          <a:ln>
            <a:noFill/>
          </a:ln>
        </p:spPr>
      </p:pic>
      <p:sp>
        <p:nvSpPr>
          <p:cNvPr id="600" name="Shape 600"/>
          <p:cNvSpPr txBox="1"/>
          <p:nvPr/>
        </p:nvSpPr>
        <p:spPr>
          <a:xfrm>
            <a:off x="5410200" y="2819400"/>
            <a:ext cx="950913" cy="1754187"/>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1200">
                <a:solidFill>
                  <a:srgbClr val="0070C0"/>
                </a:solidFill>
                <a:latin typeface="Times New Roman"/>
                <a:ea typeface="Times New Roman"/>
                <a:cs typeface="Times New Roman"/>
                <a:sym typeface="Times New Roman"/>
              </a:rPr>
              <a:t>San Antonio</a:t>
            </a:r>
          </a:p>
          <a:p>
            <a:pPr marL="0" marR="0" lvl="0" indent="0" algn="l" rtl="0">
              <a:spcBef>
                <a:spcPts val="0"/>
              </a:spcBef>
              <a:spcAft>
                <a:spcPts val="0"/>
              </a:spcAft>
              <a:buNone/>
            </a:pPr>
            <a:endParaRPr sz="1200">
              <a:solidFill>
                <a:srgbClr val="0070C0"/>
              </a:solidFill>
              <a:latin typeface="Times New Roman"/>
              <a:ea typeface="Times New Roman"/>
              <a:cs typeface="Times New Roman"/>
              <a:sym typeface="Times New Roman"/>
            </a:endParaRPr>
          </a:p>
          <a:p>
            <a:pPr marL="0" marR="0" lvl="0" indent="0" algn="l" rtl="0">
              <a:spcBef>
                <a:spcPts val="0"/>
              </a:spcBef>
              <a:spcAft>
                <a:spcPts val="0"/>
              </a:spcAft>
              <a:buSzPct val="25000"/>
              <a:buNone/>
            </a:pPr>
            <a:r>
              <a:rPr lang="en-US" sz="1200">
                <a:solidFill>
                  <a:srgbClr val="0070C0"/>
                </a:solidFill>
                <a:latin typeface="Times New Roman"/>
                <a:ea typeface="Times New Roman"/>
                <a:cs typeface="Times New Roman"/>
                <a:sym typeface="Times New Roman"/>
              </a:rPr>
              <a:t>Dallas</a:t>
            </a:r>
          </a:p>
          <a:p>
            <a:pPr marL="0" marR="0" lvl="0" indent="0" algn="l" rtl="0">
              <a:spcBef>
                <a:spcPts val="0"/>
              </a:spcBef>
              <a:spcAft>
                <a:spcPts val="0"/>
              </a:spcAft>
              <a:buNone/>
            </a:pPr>
            <a:endParaRPr sz="1200">
              <a:solidFill>
                <a:srgbClr val="0070C0"/>
              </a:solidFill>
              <a:latin typeface="Times New Roman"/>
              <a:ea typeface="Times New Roman"/>
              <a:cs typeface="Times New Roman"/>
              <a:sym typeface="Times New Roman"/>
            </a:endParaRPr>
          </a:p>
          <a:p>
            <a:pPr marL="0" marR="0" lvl="0" indent="0" algn="l" rtl="0">
              <a:spcBef>
                <a:spcPts val="0"/>
              </a:spcBef>
              <a:spcAft>
                <a:spcPts val="0"/>
              </a:spcAft>
              <a:buSzPct val="25000"/>
              <a:buNone/>
            </a:pPr>
            <a:r>
              <a:rPr lang="en-US" sz="1200">
                <a:solidFill>
                  <a:srgbClr val="0070C0"/>
                </a:solidFill>
                <a:latin typeface="Times New Roman"/>
                <a:ea typeface="Times New Roman"/>
                <a:cs typeface="Times New Roman"/>
                <a:sym typeface="Times New Roman"/>
              </a:rPr>
              <a:t>Mos Eisely</a:t>
            </a:r>
          </a:p>
          <a:p>
            <a:pPr marL="0" marR="0" lvl="0" indent="0" algn="l" rtl="0">
              <a:spcBef>
                <a:spcPts val="0"/>
              </a:spcBef>
              <a:spcAft>
                <a:spcPts val="0"/>
              </a:spcAft>
              <a:buNone/>
            </a:pPr>
            <a:endParaRPr sz="1200">
              <a:solidFill>
                <a:srgbClr val="0070C0"/>
              </a:solidFill>
              <a:latin typeface="Times New Roman"/>
              <a:ea typeface="Times New Roman"/>
              <a:cs typeface="Times New Roman"/>
              <a:sym typeface="Times New Roman"/>
            </a:endParaRPr>
          </a:p>
          <a:p>
            <a:pPr marL="0" marR="0" lvl="0" indent="0" algn="l" rtl="0">
              <a:spcBef>
                <a:spcPts val="0"/>
              </a:spcBef>
              <a:spcAft>
                <a:spcPts val="0"/>
              </a:spcAft>
              <a:buSzPct val="25000"/>
              <a:buNone/>
            </a:pPr>
            <a:r>
              <a:rPr lang="en-US" sz="1200">
                <a:solidFill>
                  <a:srgbClr val="0070C0"/>
                </a:solidFill>
                <a:latin typeface="Times New Roman"/>
                <a:ea typeface="Times New Roman"/>
                <a:cs typeface="Times New Roman"/>
                <a:sym typeface="Times New Roman"/>
              </a:rPr>
              <a:t>Houston</a:t>
            </a:r>
          </a:p>
          <a:p>
            <a:pPr marL="0" marR="0" lvl="0" indent="0" algn="l" rtl="0">
              <a:spcBef>
                <a:spcPts val="0"/>
              </a:spcBef>
              <a:spcAft>
                <a:spcPts val="0"/>
              </a:spcAft>
              <a:buNone/>
            </a:pPr>
            <a:endParaRPr sz="1200">
              <a:solidFill>
                <a:srgbClr val="0070C0"/>
              </a:solidFill>
              <a:latin typeface="Times New Roman"/>
              <a:ea typeface="Times New Roman"/>
              <a:cs typeface="Times New Roman"/>
              <a:sym typeface="Times New Roman"/>
            </a:endParaRPr>
          </a:p>
          <a:p>
            <a:pPr marL="0" marR="0" lvl="0" indent="0" algn="l" rtl="0">
              <a:spcBef>
                <a:spcPts val="0"/>
              </a:spcBef>
              <a:spcAft>
                <a:spcPts val="0"/>
              </a:spcAft>
              <a:buSzPct val="25000"/>
              <a:buNone/>
            </a:pPr>
            <a:r>
              <a:rPr lang="en-US" sz="1200">
                <a:solidFill>
                  <a:srgbClr val="0070C0"/>
                </a:solidFill>
                <a:latin typeface="Times New Roman"/>
                <a:ea typeface="Times New Roman"/>
                <a:cs typeface="Times New Roman"/>
                <a:sym typeface="Times New Roman"/>
              </a:rPr>
              <a:t>Austin</a:t>
            </a:r>
          </a:p>
        </p:txBody>
      </p:sp>
      <p:sp>
        <p:nvSpPr>
          <p:cNvPr id="601" name="Shape 601"/>
          <p:cNvSpPr txBox="1"/>
          <p:nvPr/>
        </p:nvSpPr>
        <p:spPr>
          <a:xfrm>
            <a:off x="1752600" y="2819400"/>
            <a:ext cx="950913" cy="1754187"/>
          </a:xfrm>
          <a:prstGeom prst="rect">
            <a:avLst/>
          </a:prstGeom>
          <a:noFill/>
          <a:ln>
            <a:noFill/>
          </a:ln>
        </p:spPr>
        <p:txBody>
          <a:bodyPr wrap="square" lIns="91425" tIns="45700" rIns="91425" bIns="45700" anchor="t" anchorCtr="0">
            <a:noAutofit/>
          </a:bodyPr>
          <a:lstStyle/>
          <a:p>
            <a:pPr marL="0" marR="0" lvl="0" indent="0" algn="r" rtl="0">
              <a:spcBef>
                <a:spcPts val="0"/>
              </a:spcBef>
              <a:spcAft>
                <a:spcPts val="0"/>
              </a:spcAft>
              <a:buSzPct val="25000"/>
              <a:buNone/>
            </a:pPr>
            <a:r>
              <a:rPr lang="en-US" sz="1200">
                <a:solidFill>
                  <a:srgbClr val="0070C0"/>
                </a:solidFill>
                <a:latin typeface="Times New Roman"/>
                <a:ea typeface="Times New Roman"/>
                <a:cs typeface="Times New Roman"/>
                <a:sym typeface="Times New Roman"/>
              </a:rPr>
              <a:t>Dallas</a:t>
            </a:r>
          </a:p>
          <a:p>
            <a:pPr marL="0" marR="0" lvl="0" indent="0" algn="r" rtl="0">
              <a:spcBef>
                <a:spcPts val="0"/>
              </a:spcBef>
              <a:spcAft>
                <a:spcPts val="0"/>
              </a:spcAft>
              <a:buNone/>
            </a:pPr>
            <a:endParaRPr sz="1200">
              <a:solidFill>
                <a:srgbClr val="0070C0"/>
              </a:solidFill>
              <a:latin typeface="Times New Roman"/>
              <a:ea typeface="Times New Roman"/>
              <a:cs typeface="Times New Roman"/>
              <a:sym typeface="Times New Roman"/>
            </a:endParaRPr>
          </a:p>
          <a:p>
            <a:pPr marL="0" marR="0" lvl="0" indent="0" algn="r" rtl="0">
              <a:spcBef>
                <a:spcPts val="0"/>
              </a:spcBef>
              <a:spcAft>
                <a:spcPts val="0"/>
              </a:spcAft>
              <a:buSzPct val="25000"/>
              <a:buNone/>
            </a:pPr>
            <a:r>
              <a:rPr lang="en-US" sz="1200">
                <a:solidFill>
                  <a:srgbClr val="0070C0"/>
                </a:solidFill>
                <a:latin typeface="Times New Roman"/>
                <a:ea typeface="Times New Roman"/>
                <a:cs typeface="Times New Roman"/>
                <a:sym typeface="Times New Roman"/>
              </a:rPr>
              <a:t>Houston</a:t>
            </a:r>
          </a:p>
          <a:p>
            <a:pPr marL="0" marR="0" lvl="0" indent="0" algn="r" rtl="0">
              <a:spcBef>
                <a:spcPts val="0"/>
              </a:spcBef>
              <a:spcAft>
                <a:spcPts val="0"/>
              </a:spcAft>
              <a:buNone/>
            </a:pPr>
            <a:endParaRPr sz="1200">
              <a:solidFill>
                <a:srgbClr val="0070C0"/>
              </a:solidFill>
              <a:latin typeface="Times New Roman"/>
              <a:ea typeface="Times New Roman"/>
              <a:cs typeface="Times New Roman"/>
              <a:sym typeface="Times New Roman"/>
            </a:endParaRPr>
          </a:p>
          <a:p>
            <a:pPr marL="0" marR="0" lvl="0" indent="0" algn="r" rtl="0">
              <a:spcBef>
                <a:spcPts val="0"/>
              </a:spcBef>
              <a:spcAft>
                <a:spcPts val="0"/>
              </a:spcAft>
              <a:buSzPct val="25000"/>
              <a:buNone/>
            </a:pPr>
            <a:r>
              <a:rPr lang="en-US" sz="1200">
                <a:solidFill>
                  <a:srgbClr val="0070C0"/>
                </a:solidFill>
                <a:latin typeface="Times New Roman"/>
                <a:ea typeface="Times New Roman"/>
                <a:cs typeface="Times New Roman"/>
                <a:sym typeface="Times New Roman"/>
              </a:rPr>
              <a:t>Mos Eisely</a:t>
            </a:r>
          </a:p>
          <a:p>
            <a:pPr marL="0" marR="0" lvl="0" indent="0" algn="r" rtl="0">
              <a:spcBef>
                <a:spcPts val="0"/>
              </a:spcBef>
              <a:spcAft>
                <a:spcPts val="0"/>
              </a:spcAft>
              <a:buNone/>
            </a:pPr>
            <a:endParaRPr sz="1200">
              <a:solidFill>
                <a:srgbClr val="0070C0"/>
              </a:solidFill>
              <a:latin typeface="Times New Roman"/>
              <a:ea typeface="Times New Roman"/>
              <a:cs typeface="Times New Roman"/>
              <a:sym typeface="Times New Roman"/>
            </a:endParaRPr>
          </a:p>
          <a:p>
            <a:pPr marL="0" marR="0" lvl="0" indent="0" algn="r" rtl="0">
              <a:spcBef>
                <a:spcPts val="0"/>
              </a:spcBef>
              <a:spcAft>
                <a:spcPts val="0"/>
              </a:spcAft>
              <a:buSzPct val="25000"/>
              <a:buNone/>
            </a:pPr>
            <a:r>
              <a:rPr lang="en-US" sz="1200">
                <a:solidFill>
                  <a:srgbClr val="0070C0"/>
                </a:solidFill>
                <a:latin typeface="Times New Roman"/>
                <a:ea typeface="Times New Roman"/>
                <a:cs typeface="Times New Roman"/>
                <a:sym typeface="Times New Roman"/>
              </a:rPr>
              <a:t>San Antonio</a:t>
            </a:r>
          </a:p>
          <a:p>
            <a:pPr marL="0" marR="0" lvl="0" indent="0" algn="r" rtl="0">
              <a:spcBef>
                <a:spcPts val="0"/>
              </a:spcBef>
              <a:spcAft>
                <a:spcPts val="0"/>
              </a:spcAft>
              <a:buNone/>
            </a:pPr>
            <a:endParaRPr sz="1200">
              <a:solidFill>
                <a:srgbClr val="0070C0"/>
              </a:solidFill>
              <a:latin typeface="Times New Roman"/>
              <a:ea typeface="Times New Roman"/>
              <a:cs typeface="Times New Roman"/>
              <a:sym typeface="Times New Roman"/>
            </a:endParaRPr>
          </a:p>
          <a:p>
            <a:pPr marL="0" marR="0" lvl="0" indent="0" algn="r" rtl="0">
              <a:spcBef>
                <a:spcPts val="0"/>
              </a:spcBef>
              <a:spcAft>
                <a:spcPts val="0"/>
              </a:spcAft>
              <a:buSzPct val="25000"/>
              <a:buNone/>
            </a:pPr>
            <a:r>
              <a:rPr lang="en-US" sz="1200">
                <a:solidFill>
                  <a:srgbClr val="0070C0"/>
                </a:solidFill>
                <a:latin typeface="Times New Roman"/>
                <a:ea typeface="Times New Roman"/>
                <a:cs typeface="Times New Roman"/>
                <a:sym typeface="Times New Roman"/>
              </a:rPr>
              <a:t>Austin</a:t>
            </a:r>
          </a:p>
        </p:txBody>
      </p:sp>
      <p:sp>
        <p:nvSpPr>
          <p:cNvPr id="602" name="Shape 602"/>
          <p:cNvSpPr txBox="1"/>
          <p:nvPr/>
        </p:nvSpPr>
        <p:spPr>
          <a:xfrm>
            <a:off x="5486400" y="1219200"/>
            <a:ext cx="3303588" cy="1200150"/>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400">
                <a:solidFill>
                  <a:srgbClr val="000000"/>
                </a:solidFill>
                <a:latin typeface="Times New Roman"/>
                <a:ea typeface="Times New Roman"/>
                <a:cs typeface="Times New Roman"/>
                <a:sym typeface="Times New Roman"/>
              </a:rPr>
              <a:t>Each DNA sequence is a </a:t>
            </a:r>
          </a:p>
          <a:p>
            <a:pPr marL="0" marR="0" lvl="0" indent="0" algn="l" rtl="0">
              <a:spcBef>
                <a:spcPts val="0"/>
              </a:spcBef>
              <a:spcAft>
                <a:spcPts val="0"/>
              </a:spcAft>
              <a:buSzPct val="25000"/>
              <a:buNone/>
            </a:pPr>
            <a:r>
              <a:rPr lang="en-US" sz="2400">
                <a:solidFill>
                  <a:srgbClr val="000000"/>
                </a:solidFill>
                <a:latin typeface="Times New Roman"/>
                <a:ea typeface="Times New Roman"/>
                <a:cs typeface="Times New Roman"/>
                <a:sym typeface="Times New Roman"/>
              </a:rPr>
              <a:t>possible solution to the </a:t>
            </a:r>
          </a:p>
          <a:p>
            <a:pPr marL="0" marR="0" lvl="0" indent="0" algn="l" rtl="0">
              <a:spcBef>
                <a:spcPts val="0"/>
              </a:spcBef>
              <a:spcAft>
                <a:spcPts val="0"/>
              </a:spcAft>
              <a:buSzPct val="25000"/>
              <a:buNone/>
            </a:pPr>
            <a:r>
              <a:rPr lang="en-US" sz="2400">
                <a:solidFill>
                  <a:srgbClr val="000000"/>
                </a:solidFill>
                <a:latin typeface="Times New Roman"/>
                <a:ea typeface="Times New Roman"/>
                <a:cs typeface="Times New Roman"/>
                <a:sym typeface="Times New Roman"/>
              </a:rPr>
              <a:t>problem.</a:t>
            </a:r>
          </a:p>
        </p:txBody>
      </p:sp>
      <p:sp>
        <p:nvSpPr>
          <p:cNvPr id="603" name="Shape 603"/>
          <p:cNvSpPr txBox="1"/>
          <p:nvPr/>
        </p:nvSpPr>
        <p:spPr>
          <a:xfrm>
            <a:off x="2057400" y="2209800"/>
            <a:ext cx="2844800" cy="461962"/>
          </a:xfrm>
          <a:prstGeom prst="rect">
            <a:avLst/>
          </a:prstGeom>
          <a:noFill/>
          <a:ln>
            <a:noFill/>
          </a:ln>
          <a:effectLst>
            <a:outerShdw blurRad="63500" dist="38100" dir="2700000" algn="tl" rotWithShape="0">
              <a:srgbClr val="000000">
                <a:alpha val="39607"/>
              </a:srgbClr>
            </a:outerShdw>
          </a:effectLst>
        </p:spPr>
        <p:txBody>
          <a:bodyPr wrap="square" lIns="91425" tIns="45700" rIns="91425" bIns="45700" anchor="t" anchorCtr="0">
            <a:noAutofit/>
          </a:bodyPr>
          <a:lstStyle/>
          <a:p>
            <a:pPr marL="0" marR="0" lvl="0" indent="0" algn="l" rtl="0">
              <a:spcBef>
                <a:spcPts val="0"/>
              </a:spcBef>
              <a:spcAft>
                <a:spcPts val="0"/>
              </a:spcAft>
              <a:buSzPct val="25000"/>
              <a:buNone/>
            </a:pPr>
            <a:r>
              <a:rPr lang="en-US" sz="2400">
                <a:solidFill>
                  <a:srgbClr val="D52300"/>
                </a:solidFill>
                <a:latin typeface="Times New Roman"/>
                <a:ea typeface="Times New Roman"/>
                <a:cs typeface="Times New Roman"/>
                <a:sym typeface="Times New Roman"/>
              </a:rPr>
              <a:t>DNA - Salesperson A</a:t>
            </a:r>
          </a:p>
        </p:txBody>
      </p:sp>
      <p:sp>
        <p:nvSpPr>
          <p:cNvPr id="604" name="Shape 604"/>
          <p:cNvSpPr txBox="1"/>
          <p:nvPr/>
        </p:nvSpPr>
        <p:spPr>
          <a:xfrm>
            <a:off x="4038600" y="5486400"/>
            <a:ext cx="2844800" cy="461962"/>
          </a:xfrm>
          <a:prstGeom prst="rect">
            <a:avLst/>
          </a:prstGeom>
          <a:noFill/>
          <a:ln>
            <a:noFill/>
          </a:ln>
          <a:effectLst>
            <a:outerShdw blurRad="63500" dist="38100" dir="2700000" algn="tl" rotWithShape="0">
              <a:srgbClr val="000000">
                <a:alpha val="39607"/>
              </a:srgbClr>
            </a:outerShdw>
          </a:effectLst>
        </p:spPr>
        <p:txBody>
          <a:bodyPr wrap="square" lIns="91425" tIns="45700" rIns="91425" bIns="45700" anchor="t" anchorCtr="0">
            <a:noAutofit/>
          </a:bodyPr>
          <a:lstStyle/>
          <a:p>
            <a:pPr marL="0" marR="0" lvl="0" indent="0" algn="l" rtl="0">
              <a:spcBef>
                <a:spcPts val="0"/>
              </a:spcBef>
              <a:spcAft>
                <a:spcPts val="0"/>
              </a:spcAft>
              <a:buSzPct val="25000"/>
              <a:buNone/>
            </a:pPr>
            <a:r>
              <a:rPr lang="en-US" sz="2400">
                <a:solidFill>
                  <a:srgbClr val="D52300"/>
                </a:solidFill>
                <a:latin typeface="Times New Roman"/>
                <a:ea typeface="Times New Roman"/>
                <a:cs typeface="Times New Roman"/>
                <a:sym typeface="Times New Roman"/>
              </a:rPr>
              <a:t>DNA - Salesperson B</a:t>
            </a:r>
          </a:p>
        </p:txBody>
      </p:sp>
      <p:sp>
        <p:nvSpPr>
          <p:cNvPr id="605" name="Shape 605"/>
          <p:cNvSpPr txBox="1"/>
          <p:nvPr/>
        </p:nvSpPr>
        <p:spPr>
          <a:xfrm>
            <a:off x="200527" y="5657850"/>
            <a:ext cx="3546475" cy="1200150"/>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400">
                <a:solidFill>
                  <a:srgbClr val="000000"/>
                </a:solidFill>
                <a:latin typeface="Times New Roman"/>
                <a:ea typeface="Times New Roman"/>
                <a:cs typeface="Times New Roman"/>
                <a:sym typeface="Times New Roman"/>
              </a:rPr>
              <a:t>The order of the cities in </a:t>
            </a:r>
          </a:p>
          <a:p>
            <a:pPr marL="0" marR="0" lvl="0" indent="0" algn="l" rtl="0">
              <a:spcBef>
                <a:spcPts val="0"/>
              </a:spcBef>
              <a:spcAft>
                <a:spcPts val="0"/>
              </a:spcAft>
              <a:buSzPct val="25000"/>
              <a:buNone/>
            </a:pPr>
            <a:r>
              <a:rPr lang="en-US" sz="2400">
                <a:solidFill>
                  <a:srgbClr val="000000"/>
                </a:solidFill>
                <a:latin typeface="Times New Roman"/>
                <a:ea typeface="Times New Roman"/>
                <a:cs typeface="Times New Roman"/>
                <a:sym typeface="Times New Roman"/>
              </a:rPr>
              <a:t>the genes is the order of </a:t>
            </a:r>
          </a:p>
          <a:p>
            <a:pPr marL="0" marR="0" lvl="0" indent="0" algn="l" rtl="0">
              <a:spcBef>
                <a:spcPts val="0"/>
              </a:spcBef>
              <a:spcAft>
                <a:spcPts val="0"/>
              </a:spcAft>
              <a:buSzPct val="25000"/>
              <a:buNone/>
            </a:pPr>
            <a:r>
              <a:rPr lang="en-US" sz="2400">
                <a:solidFill>
                  <a:srgbClr val="000000"/>
                </a:solidFill>
                <a:latin typeface="Times New Roman"/>
                <a:ea typeface="Times New Roman"/>
                <a:cs typeface="Times New Roman"/>
                <a:sym typeface="Times New Roman"/>
              </a:rPr>
              <a:t>the cities the TSP will take.</a:t>
            </a:r>
          </a:p>
        </p:txBody>
      </p:sp>
      <p:cxnSp>
        <p:nvCxnSpPr>
          <p:cNvPr id="606" name="Shape 606"/>
          <p:cNvCxnSpPr>
            <a:stCxn id="605" idx="0"/>
          </p:cNvCxnSpPr>
          <p:nvPr/>
        </p:nvCxnSpPr>
        <p:spPr>
          <a:xfrm rot="10800000" flipH="1">
            <a:off x="1973764" y="4895850"/>
            <a:ext cx="436500" cy="762000"/>
          </a:xfrm>
          <a:prstGeom prst="straightConnector1">
            <a:avLst/>
          </a:prstGeom>
          <a:noFill/>
          <a:ln w="38100" cap="flat" cmpd="sng">
            <a:solidFill>
              <a:schemeClr val="accent1"/>
            </a:solidFill>
            <a:prstDash val="solid"/>
            <a:round/>
            <a:headEnd type="none" w="med" len="med"/>
            <a:tailEnd type="stealth" w="lg" len="lg"/>
          </a:ln>
          <a:effectLst>
            <a:outerShdw blurRad="63500" dist="23000" dir="5400000" rotWithShape="0">
              <a:srgbClr val="000000">
                <a:alpha val="34901"/>
              </a:srgbClr>
            </a:outerShdw>
          </a:effectLst>
        </p:spPr>
      </p:cxnSp>
      <p:cxnSp>
        <p:nvCxnSpPr>
          <p:cNvPr id="607" name="Shape 607"/>
          <p:cNvCxnSpPr>
            <a:stCxn id="605" idx="0"/>
          </p:cNvCxnSpPr>
          <p:nvPr/>
        </p:nvCxnSpPr>
        <p:spPr>
          <a:xfrm rot="10800000" flipH="1">
            <a:off x="1973764" y="4972050"/>
            <a:ext cx="2646300" cy="685800"/>
          </a:xfrm>
          <a:prstGeom prst="straightConnector1">
            <a:avLst/>
          </a:prstGeom>
          <a:noFill/>
          <a:ln w="38100" cap="flat" cmpd="sng">
            <a:solidFill>
              <a:schemeClr val="accent1"/>
            </a:solidFill>
            <a:prstDash val="solid"/>
            <a:round/>
            <a:headEnd type="none" w="med" len="med"/>
            <a:tailEnd type="stealth" w="lg" len="lg"/>
          </a:ln>
          <a:effectLst>
            <a:outerShdw blurRad="63500" dist="23000" dir="5400000" rotWithShape="0">
              <a:srgbClr val="000000">
                <a:alpha val="34901"/>
              </a:srgbClr>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896"/>
            <a:ext cx="5791200" cy="1371599"/>
          </a:xfrm>
        </p:spPr>
        <p:txBody>
          <a:bodyPr/>
          <a:lstStyle/>
          <a:p>
            <a:r>
              <a:rPr lang="en-US" dirty="0"/>
              <a:t>Homework 1</a:t>
            </a:r>
          </a:p>
        </p:txBody>
      </p:sp>
      <p:sp>
        <p:nvSpPr>
          <p:cNvPr id="3" name="Content Placeholder 2"/>
          <p:cNvSpPr>
            <a:spLocks noGrp="1"/>
          </p:cNvSpPr>
          <p:nvPr>
            <p:ph idx="1"/>
          </p:nvPr>
        </p:nvSpPr>
        <p:spPr>
          <a:xfrm>
            <a:off x="457200" y="1189703"/>
            <a:ext cx="8080642" cy="5415633"/>
          </a:xfrm>
        </p:spPr>
        <p:txBody>
          <a:bodyPr>
            <a:normAutofit/>
          </a:bodyPr>
          <a:lstStyle/>
          <a:p>
            <a:pPr marL="342900" indent="-342900">
              <a:lnSpc>
                <a:spcPct val="90000"/>
              </a:lnSpc>
              <a:buFont typeface="Arial"/>
              <a:buChar char="•"/>
            </a:pPr>
            <a:r>
              <a:rPr lang="en-US" b="0" dirty="0"/>
              <a:t>Homework assignments are to be solved </a:t>
            </a:r>
            <a:r>
              <a:rPr lang="en-US" dirty="0"/>
              <a:t>individually</a:t>
            </a:r>
            <a:r>
              <a:rPr lang="en-US" b="0" dirty="0"/>
              <a:t>.</a:t>
            </a:r>
          </a:p>
          <a:p>
            <a:pPr marL="342900" indent="-342900">
              <a:lnSpc>
                <a:spcPct val="90000"/>
              </a:lnSpc>
              <a:buFont typeface="Arial"/>
              <a:buChar char="•"/>
            </a:pPr>
            <a:r>
              <a:rPr lang="en-US" b="0" dirty="0"/>
              <a:t>You are welcome to discuss class material in review groups, but do </a:t>
            </a:r>
            <a:r>
              <a:rPr lang="en-US" dirty="0"/>
              <a:t>NOT</a:t>
            </a:r>
            <a:r>
              <a:rPr lang="en-US" b="0" dirty="0"/>
              <a:t> discuss how to solve the homework assignments.</a:t>
            </a:r>
          </a:p>
          <a:p>
            <a:pPr marL="342900" indent="-342900">
              <a:lnSpc>
                <a:spcPct val="90000"/>
              </a:lnSpc>
              <a:buFont typeface="Arial"/>
              <a:buChar char="•"/>
            </a:pPr>
            <a:r>
              <a:rPr lang="en-US" b="0" dirty="0"/>
              <a:t>Will run checks for cheating.</a:t>
            </a:r>
          </a:p>
          <a:p>
            <a:pPr marL="342900" indent="-342900">
              <a:lnSpc>
                <a:spcPct val="90000"/>
              </a:lnSpc>
              <a:buFont typeface="Arial"/>
              <a:buChar char="•"/>
            </a:pPr>
            <a:r>
              <a:rPr lang="en-US" b="0" dirty="0"/>
              <a:t>Questions? </a:t>
            </a:r>
          </a:p>
          <a:p>
            <a:pPr marL="800100" lvl="1" indent="-342900">
              <a:buFont typeface="Arial" charset="0"/>
              <a:buChar char="•"/>
            </a:pPr>
            <a:r>
              <a:rPr lang="en-US" dirty="0"/>
              <a:t>cs561-l@mymaillists.usc.edu</a:t>
            </a:r>
          </a:p>
          <a:p>
            <a:pPr marL="800100" lvl="1" indent="-342900">
              <a:buFont typeface="Arial" charset="0"/>
              <a:buChar char="•"/>
            </a:pPr>
            <a:r>
              <a:rPr lang="en-US" dirty="0"/>
              <a:t>Office hours of TA: </a:t>
            </a:r>
          </a:p>
          <a:p>
            <a:pPr marL="800100" lvl="1" indent="-342900">
              <a:buFont typeface="Arial" charset="0"/>
              <a:buChar char="•"/>
            </a:pPr>
            <a:r>
              <a:rPr lang="en-US" dirty="0"/>
              <a:t>http://www-</a:t>
            </a:r>
            <a:r>
              <a:rPr lang="en-US" dirty="0" err="1"/>
              <a:t>scf.usc.edu</a:t>
            </a:r>
            <a:r>
              <a:rPr lang="en-US" dirty="0"/>
              <a:t>/~csci561a/</a:t>
            </a:r>
            <a:r>
              <a:rPr lang="en-US" dirty="0" err="1"/>
              <a:t>calendar.htm</a:t>
            </a:r>
            <a:endParaRPr lang="en-US" dirty="0"/>
          </a:p>
        </p:txBody>
      </p:sp>
      <p:sp>
        <p:nvSpPr>
          <p:cNvPr id="4" name="Slide Number Placeholder 3"/>
          <p:cNvSpPr>
            <a:spLocks noGrp="1"/>
          </p:cNvSpPr>
          <p:nvPr>
            <p:ph type="sldNum" sz="quarter" idx="12"/>
          </p:nvPr>
        </p:nvSpPr>
        <p:spPr/>
        <p:txBody>
          <a:bodyPr/>
          <a:lstStyle/>
          <a:p>
            <a:fld id="{2D3A695E-CF49-844C-908C-762332DE5207}" type="slidenum">
              <a:rPr lang="en-US" smtClean="0"/>
              <a:pPr/>
              <a:t>4</a:t>
            </a:fld>
            <a:endParaRPr lang="en-US"/>
          </a:p>
        </p:txBody>
      </p:sp>
    </p:spTree>
    <p:extLst>
      <p:ext uri="{BB962C8B-B14F-4D97-AF65-F5344CB8AC3E}">
        <p14:creationId xmlns:p14="http://schemas.microsoft.com/office/powerpoint/2010/main" val="16493963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Shape 612"/>
          <p:cNvSpPr txBox="1">
            <a:spLocks noGrp="1"/>
          </p:cNvSpPr>
          <p:nvPr>
            <p:ph type="title"/>
          </p:nvPr>
        </p:nvSpPr>
        <p:spPr>
          <a:xfrm>
            <a:off x="457199" y="152718"/>
            <a:ext cx="8406063" cy="783071"/>
          </a:xfrm>
          <a:prstGeom prst="rect">
            <a:avLst/>
          </a:prstGeom>
          <a:noFill/>
          <a:ln>
            <a:noFill/>
          </a:ln>
        </p:spPr>
        <p:txBody>
          <a:bodyPr wrap="square" lIns="91425" tIns="45700" rIns="91425" bIns="45700" anchor="b" anchorCtr="0">
            <a:noAutofit/>
          </a:bodyPr>
          <a:lstStyle/>
          <a:p>
            <a:pPr marL="0" marR="0" lvl="0" indent="0" algn="l" rtl="0">
              <a:spcBef>
                <a:spcPts val="0"/>
              </a:spcBef>
              <a:buClr>
                <a:schemeClr val="dk2"/>
              </a:buClr>
              <a:buSzPct val="25000"/>
              <a:buFont typeface="Arial Black"/>
              <a:buNone/>
            </a:pPr>
            <a:r>
              <a:rPr lang="en-US" sz="3600" b="0" i="0" u="none" strike="noStrike" cap="none">
                <a:solidFill>
                  <a:schemeClr val="dk2"/>
                </a:solidFill>
                <a:latin typeface="Arial Black"/>
                <a:ea typeface="Arial Black"/>
                <a:cs typeface="Arial Black"/>
                <a:sym typeface="Arial Black"/>
              </a:rPr>
              <a:t>Crossover</a:t>
            </a:r>
          </a:p>
        </p:txBody>
      </p:sp>
      <p:sp>
        <p:nvSpPr>
          <p:cNvPr id="613" name="Shape 613"/>
          <p:cNvSpPr txBox="1">
            <a:spLocks noGrp="1"/>
          </p:cNvSpPr>
          <p:nvPr>
            <p:ph type="body" idx="1"/>
          </p:nvPr>
        </p:nvSpPr>
        <p:spPr>
          <a:xfrm>
            <a:off x="0" y="923758"/>
            <a:ext cx="9063788" cy="4373563"/>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2400" b="1" i="0" u="none" strike="noStrike" cap="none">
                <a:solidFill>
                  <a:schemeClr val="dk1"/>
                </a:solidFill>
                <a:latin typeface="Arial"/>
                <a:ea typeface="Arial"/>
                <a:cs typeface="Arial"/>
                <a:sym typeface="Arial"/>
              </a:rPr>
              <a:t>Not all crossed pairs are viable. </a:t>
            </a:r>
            <a:r>
              <a:rPr lang="en-US" sz="2400" b="1" i="0" u="none" strike="noStrike" cap="none">
                <a:solidFill>
                  <a:srgbClr val="D52300"/>
                </a:solidFill>
                <a:latin typeface="Arial"/>
                <a:ea typeface="Arial"/>
                <a:cs typeface="Arial"/>
                <a:sym typeface="Arial"/>
              </a:rPr>
              <a:t>We can only visit a city once.</a:t>
            </a:r>
          </a:p>
          <a:p>
            <a:pPr marL="0" marR="0" lvl="0" indent="0" algn="l" rtl="0">
              <a:spcBef>
                <a:spcPts val="1080"/>
              </a:spcBef>
              <a:spcAft>
                <a:spcPts val="0"/>
              </a:spcAft>
              <a:buClr>
                <a:srgbClr val="000000"/>
              </a:buClr>
              <a:buSzPct val="25000"/>
              <a:buFont typeface="Arial"/>
              <a:buNone/>
            </a:pPr>
            <a:r>
              <a:rPr lang="en-US" sz="2400" b="1" i="0" u="none" strike="noStrike" cap="none">
                <a:solidFill>
                  <a:srgbClr val="000000"/>
                </a:solidFill>
                <a:latin typeface="Arial"/>
                <a:ea typeface="Arial"/>
                <a:cs typeface="Arial"/>
                <a:sym typeface="Arial"/>
              </a:rPr>
              <a:t>Different GA problems may have different bounds.</a:t>
            </a:r>
          </a:p>
          <a:p>
            <a:pPr marL="0" marR="0" lvl="0" indent="0" algn="l" rtl="0">
              <a:spcBef>
                <a:spcPts val="1080"/>
              </a:spcBef>
              <a:spcAft>
                <a:spcPts val="0"/>
              </a:spcAft>
              <a:buClr>
                <a:schemeClr val="dk1"/>
              </a:buClr>
              <a:buSzPct val="25000"/>
              <a:buFont typeface="Arial"/>
              <a:buNone/>
            </a:pPr>
            <a:endParaRPr sz="2400" b="1" i="0" u="none" strike="noStrike" cap="none">
              <a:solidFill>
                <a:srgbClr val="D52300"/>
              </a:solidFill>
              <a:latin typeface="Arial"/>
              <a:ea typeface="Arial"/>
              <a:cs typeface="Arial"/>
              <a:sym typeface="Arial"/>
            </a:endParaRPr>
          </a:p>
        </p:txBody>
      </p:sp>
      <p:sp>
        <p:nvSpPr>
          <p:cNvPr id="614" name="Shape 614"/>
          <p:cNvSpPr txBox="1">
            <a:spLocks noGrp="1"/>
          </p:cNvSpPr>
          <p:nvPr>
            <p:ph type="sldNum" idx="12"/>
          </p:nvPr>
        </p:nvSpPr>
        <p:spPr>
          <a:xfrm rot="-5400000">
            <a:off x="8227377" y="5885497"/>
            <a:ext cx="1315720" cy="365125"/>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2400" b="1">
                <a:solidFill>
                  <a:srgbClr val="5E574E"/>
                </a:solidFill>
                <a:latin typeface="Arial"/>
                <a:ea typeface="Arial"/>
                <a:cs typeface="Arial"/>
                <a:sym typeface="Arial"/>
              </a:rPr>
              <a:t>40</a:t>
            </a:fld>
            <a:endParaRPr lang="en-US" sz="2400" b="1">
              <a:solidFill>
                <a:srgbClr val="5E574E"/>
              </a:solidFill>
              <a:latin typeface="Arial"/>
              <a:ea typeface="Arial"/>
              <a:cs typeface="Arial"/>
              <a:sym typeface="Arial"/>
            </a:endParaRPr>
          </a:p>
        </p:txBody>
      </p:sp>
      <p:pic>
        <p:nvPicPr>
          <p:cNvPr id="615" name="Shape 615" descr="mateselection"/>
          <p:cNvPicPr preferRelativeResize="0"/>
          <p:nvPr/>
        </p:nvPicPr>
        <p:blipFill rotWithShape="1">
          <a:blip r:embed="rId3">
            <a:alphaModFix/>
          </a:blip>
          <a:srcRect/>
          <a:stretch/>
        </p:blipFill>
        <p:spPr>
          <a:xfrm>
            <a:off x="358775" y="2355850"/>
            <a:ext cx="4365624" cy="3892550"/>
          </a:xfrm>
          <a:prstGeom prst="rect">
            <a:avLst/>
          </a:prstGeom>
          <a:noFill/>
          <a:ln>
            <a:noFill/>
          </a:ln>
        </p:spPr>
      </p:pic>
      <p:sp>
        <p:nvSpPr>
          <p:cNvPr id="616" name="Shape 616"/>
          <p:cNvSpPr txBox="1"/>
          <p:nvPr/>
        </p:nvSpPr>
        <p:spPr>
          <a:xfrm>
            <a:off x="3505200" y="3043238"/>
            <a:ext cx="898524" cy="1939925"/>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1200">
                <a:solidFill>
                  <a:srgbClr val="FF0000"/>
                </a:solidFill>
                <a:latin typeface="Times New Roman"/>
                <a:ea typeface="Times New Roman"/>
                <a:cs typeface="Times New Roman"/>
                <a:sym typeface="Times New Roman"/>
              </a:rPr>
              <a:t>San Antonio</a:t>
            </a:r>
          </a:p>
          <a:p>
            <a:pPr marL="0" marR="0" lvl="0" indent="0" algn="l" rtl="0">
              <a:spcBef>
                <a:spcPts val="0"/>
              </a:spcBef>
              <a:spcAft>
                <a:spcPts val="0"/>
              </a:spcAft>
              <a:buNone/>
            </a:pPr>
            <a:endParaRPr sz="1200">
              <a:solidFill>
                <a:srgbClr val="0070C0"/>
              </a:solidFill>
              <a:latin typeface="Times New Roman"/>
              <a:ea typeface="Times New Roman"/>
              <a:cs typeface="Times New Roman"/>
              <a:sym typeface="Times New Roman"/>
            </a:endParaRPr>
          </a:p>
          <a:p>
            <a:pPr marL="0" marR="0" lvl="0" indent="0" algn="l" rtl="0">
              <a:spcBef>
                <a:spcPts val="0"/>
              </a:spcBef>
              <a:spcAft>
                <a:spcPts val="0"/>
              </a:spcAft>
              <a:buSzPct val="25000"/>
              <a:buNone/>
            </a:pPr>
            <a:r>
              <a:rPr lang="en-US" sz="1200">
                <a:solidFill>
                  <a:srgbClr val="FF0000"/>
                </a:solidFill>
                <a:latin typeface="Times New Roman"/>
                <a:ea typeface="Times New Roman"/>
                <a:cs typeface="Times New Roman"/>
                <a:sym typeface="Times New Roman"/>
              </a:rPr>
              <a:t>Dallas</a:t>
            </a:r>
          </a:p>
          <a:p>
            <a:pPr marL="0" marR="0" lvl="0" indent="0" algn="l" rtl="0">
              <a:spcBef>
                <a:spcPts val="0"/>
              </a:spcBef>
              <a:spcAft>
                <a:spcPts val="0"/>
              </a:spcAft>
              <a:buNone/>
            </a:pPr>
            <a:endParaRPr sz="1200">
              <a:solidFill>
                <a:srgbClr val="0070C0"/>
              </a:solidFill>
              <a:latin typeface="Times New Roman"/>
              <a:ea typeface="Times New Roman"/>
              <a:cs typeface="Times New Roman"/>
              <a:sym typeface="Times New Roman"/>
            </a:endParaRPr>
          </a:p>
          <a:p>
            <a:pPr marL="0" marR="0" lvl="0" indent="0" algn="l" rtl="0">
              <a:spcBef>
                <a:spcPts val="0"/>
              </a:spcBef>
              <a:spcAft>
                <a:spcPts val="0"/>
              </a:spcAft>
              <a:buSzPct val="25000"/>
              <a:buNone/>
            </a:pPr>
            <a:r>
              <a:rPr lang="en-US" sz="1200">
                <a:solidFill>
                  <a:srgbClr val="0070C0"/>
                </a:solidFill>
                <a:latin typeface="Times New Roman"/>
                <a:ea typeface="Times New Roman"/>
                <a:cs typeface="Times New Roman"/>
                <a:sym typeface="Times New Roman"/>
              </a:rPr>
              <a:t>Mos Eisely</a:t>
            </a:r>
          </a:p>
          <a:p>
            <a:pPr marL="0" marR="0" lvl="0" indent="0" algn="l" rtl="0">
              <a:spcBef>
                <a:spcPts val="0"/>
              </a:spcBef>
              <a:spcAft>
                <a:spcPts val="0"/>
              </a:spcAft>
              <a:buNone/>
            </a:pPr>
            <a:endParaRPr sz="1200">
              <a:solidFill>
                <a:srgbClr val="0070C0"/>
              </a:solidFill>
              <a:latin typeface="Times New Roman"/>
              <a:ea typeface="Times New Roman"/>
              <a:cs typeface="Times New Roman"/>
              <a:sym typeface="Times New Roman"/>
            </a:endParaRPr>
          </a:p>
          <a:p>
            <a:pPr marL="0" marR="0" lvl="0" indent="0" algn="l" rtl="0">
              <a:spcBef>
                <a:spcPts val="0"/>
              </a:spcBef>
              <a:spcAft>
                <a:spcPts val="0"/>
              </a:spcAft>
              <a:buSzPct val="25000"/>
              <a:buNone/>
            </a:pPr>
            <a:r>
              <a:rPr lang="en-US" sz="1200">
                <a:solidFill>
                  <a:srgbClr val="0070C0"/>
                </a:solidFill>
                <a:latin typeface="Times New Roman"/>
                <a:ea typeface="Times New Roman"/>
                <a:cs typeface="Times New Roman"/>
                <a:sym typeface="Times New Roman"/>
              </a:rPr>
              <a:t>Houston</a:t>
            </a:r>
          </a:p>
          <a:p>
            <a:pPr marL="0" marR="0" lvl="0" indent="0" algn="l" rtl="0">
              <a:spcBef>
                <a:spcPts val="0"/>
              </a:spcBef>
              <a:spcAft>
                <a:spcPts val="0"/>
              </a:spcAft>
              <a:buNone/>
            </a:pPr>
            <a:endParaRPr sz="1200">
              <a:solidFill>
                <a:srgbClr val="0070C0"/>
              </a:solidFill>
              <a:latin typeface="Times New Roman"/>
              <a:ea typeface="Times New Roman"/>
              <a:cs typeface="Times New Roman"/>
              <a:sym typeface="Times New Roman"/>
            </a:endParaRPr>
          </a:p>
          <a:p>
            <a:pPr marL="0" marR="0" lvl="0" indent="0" algn="l" rtl="0">
              <a:spcBef>
                <a:spcPts val="0"/>
              </a:spcBef>
              <a:spcAft>
                <a:spcPts val="0"/>
              </a:spcAft>
              <a:buSzPct val="25000"/>
              <a:buNone/>
            </a:pPr>
            <a:r>
              <a:rPr lang="en-US" sz="1200">
                <a:solidFill>
                  <a:srgbClr val="0070C0"/>
                </a:solidFill>
                <a:latin typeface="Times New Roman"/>
                <a:ea typeface="Times New Roman"/>
                <a:cs typeface="Times New Roman"/>
                <a:sym typeface="Times New Roman"/>
              </a:rPr>
              <a:t>Austin</a:t>
            </a:r>
          </a:p>
        </p:txBody>
      </p:sp>
      <p:sp>
        <p:nvSpPr>
          <p:cNvPr id="617" name="Shape 617"/>
          <p:cNvSpPr txBox="1"/>
          <p:nvPr/>
        </p:nvSpPr>
        <p:spPr>
          <a:xfrm>
            <a:off x="0" y="3117850"/>
            <a:ext cx="898524" cy="1938338"/>
          </a:xfrm>
          <a:prstGeom prst="rect">
            <a:avLst/>
          </a:prstGeom>
          <a:noFill/>
          <a:ln>
            <a:noFill/>
          </a:ln>
        </p:spPr>
        <p:txBody>
          <a:bodyPr wrap="square" lIns="91425" tIns="45700" rIns="91425" bIns="45700" anchor="t" anchorCtr="0">
            <a:noAutofit/>
          </a:bodyPr>
          <a:lstStyle/>
          <a:p>
            <a:pPr marL="0" marR="0" lvl="0" indent="0" algn="r" rtl="0">
              <a:spcBef>
                <a:spcPts val="0"/>
              </a:spcBef>
              <a:spcAft>
                <a:spcPts val="0"/>
              </a:spcAft>
              <a:buSzPct val="25000"/>
              <a:buNone/>
            </a:pPr>
            <a:r>
              <a:rPr lang="en-US" sz="1200">
                <a:solidFill>
                  <a:srgbClr val="FF0000"/>
                </a:solidFill>
                <a:latin typeface="Times New Roman"/>
                <a:ea typeface="Times New Roman"/>
                <a:cs typeface="Times New Roman"/>
                <a:sym typeface="Times New Roman"/>
              </a:rPr>
              <a:t>Dallas</a:t>
            </a:r>
          </a:p>
          <a:p>
            <a:pPr marL="0" marR="0" lvl="0" indent="0" algn="r" rtl="0">
              <a:spcBef>
                <a:spcPts val="0"/>
              </a:spcBef>
              <a:spcAft>
                <a:spcPts val="0"/>
              </a:spcAft>
              <a:buNone/>
            </a:pPr>
            <a:endParaRPr sz="1200">
              <a:solidFill>
                <a:srgbClr val="0070C0"/>
              </a:solidFill>
              <a:latin typeface="Times New Roman"/>
              <a:ea typeface="Times New Roman"/>
              <a:cs typeface="Times New Roman"/>
              <a:sym typeface="Times New Roman"/>
            </a:endParaRPr>
          </a:p>
          <a:p>
            <a:pPr marL="0" marR="0" lvl="0" indent="0" algn="r" rtl="0">
              <a:spcBef>
                <a:spcPts val="0"/>
              </a:spcBef>
              <a:spcAft>
                <a:spcPts val="0"/>
              </a:spcAft>
              <a:buSzPct val="25000"/>
              <a:buNone/>
            </a:pPr>
            <a:r>
              <a:rPr lang="en-US" sz="1200">
                <a:solidFill>
                  <a:srgbClr val="FF0000"/>
                </a:solidFill>
                <a:latin typeface="Times New Roman"/>
                <a:ea typeface="Times New Roman"/>
                <a:cs typeface="Times New Roman"/>
                <a:sym typeface="Times New Roman"/>
              </a:rPr>
              <a:t>Houston</a:t>
            </a:r>
          </a:p>
          <a:p>
            <a:pPr marL="0" marR="0" lvl="0" indent="0" algn="r" rtl="0">
              <a:spcBef>
                <a:spcPts val="0"/>
              </a:spcBef>
              <a:spcAft>
                <a:spcPts val="0"/>
              </a:spcAft>
              <a:buNone/>
            </a:pPr>
            <a:endParaRPr sz="1200">
              <a:solidFill>
                <a:srgbClr val="0070C0"/>
              </a:solidFill>
              <a:latin typeface="Times New Roman"/>
              <a:ea typeface="Times New Roman"/>
              <a:cs typeface="Times New Roman"/>
              <a:sym typeface="Times New Roman"/>
            </a:endParaRPr>
          </a:p>
          <a:p>
            <a:pPr marL="0" marR="0" lvl="0" indent="0" algn="r" rtl="0">
              <a:spcBef>
                <a:spcPts val="0"/>
              </a:spcBef>
              <a:spcAft>
                <a:spcPts val="0"/>
              </a:spcAft>
              <a:buSzPct val="25000"/>
              <a:buNone/>
            </a:pPr>
            <a:r>
              <a:rPr lang="en-US" sz="1200">
                <a:solidFill>
                  <a:srgbClr val="0070C0"/>
                </a:solidFill>
                <a:latin typeface="Times New Roman"/>
                <a:ea typeface="Times New Roman"/>
                <a:cs typeface="Times New Roman"/>
                <a:sym typeface="Times New Roman"/>
              </a:rPr>
              <a:t>Austin</a:t>
            </a:r>
          </a:p>
          <a:p>
            <a:pPr marL="0" marR="0" lvl="0" indent="0" algn="r" rtl="0">
              <a:spcBef>
                <a:spcPts val="0"/>
              </a:spcBef>
              <a:spcAft>
                <a:spcPts val="0"/>
              </a:spcAft>
              <a:buNone/>
            </a:pPr>
            <a:endParaRPr sz="1200">
              <a:solidFill>
                <a:srgbClr val="0070C0"/>
              </a:solidFill>
              <a:latin typeface="Times New Roman"/>
              <a:ea typeface="Times New Roman"/>
              <a:cs typeface="Times New Roman"/>
              <a:sym typeface="Times New Roman"/>
            </a:endParaRPr>
          </a:p>
          <a:p>
            <a:pPr marL="0" marR="0" lvl="0" indent="0" algn="r" rtl="0">
              <a:spcBef>
                <a:spcPts val="0"/>
              </a:spcBef>
              <a:spcAft>
                <a:spcPts val="0"/>
              </a:spcAft>
              <a:buSzPct val="25000"/>
              <a:buNone/>
            </a:pPr>
            <a:r>
              <a:rPr lang="en-US" sz="1200">
                <a:solidFill>
                  <a:srgbClr val="0070C0"/>
                </a:solidFill>
                <a:latin typeface="Times New Roman"/>
                <a:ea typeface="Times New Roman"/>
                <a:cs typeface="Times New Roman"/>
                <a:sym typeface="Times New Roman"/>
              </a:rPr>
              <a:t>San Antonio</a:t>
            </a:r>
          </a:p>
          <a:p>
            <a:pPr marL="0" marR="0" lvl="0" indent="0" algn="r" rtl="0">
              <a:spcBef>
                <a:spcPts val="0"/>
              </a:spcBef>
              <a:spcAft>
                <a:spcPts val="0"/>
              </a:spcAft>
              <a:buNone/>
            </a:pPr>
            <a:endParaRPr sz="1200">
              <a:solidFill>
                <a:srgbClr val="0070C0"/>
              </a:solidFill>
              <a:latin typeface="Times New Roman"/>
              <a:ea typeface="Times New Roman"/>
              <a:cs typeface="Times New Roman"/>
              <a:sym typeface="Times New Roman"/>
            </a:endParaRPr>
          </a:p>
          <a:p>
            <a:pPr marL="0" marR="0" lvl="0" indent="0" algn="r" rtl="0">
              <a:spcBef>
                <a:spcPts val="0"/>
              </a:spcBef>
              <a:spcAft>
                <a:spcPts val="0"/>
              </a:spcAft>
              <a:buSzPct val="25000"/>
              <a:buNone/>
            </a:pPr>
            <a:r>
              <a:rPr lang="en-US" sz="1200">
                <a:solidFill>
                  <a:srgbClr val="0070C0"/>
                </a:solidFill>
                <a:latin typeface="Times New Roman"/>
                <a:ea typeface="Times New Roman"/>
                <a:cs typeface="Times New Roman"/>
                <a:sym typeface="Times New Roman"/>
              </a:rPr>
              <a:t>Mos Eisely</a:t>
            </a:r>
          </a:p>
        </p:txBody>
      </p:sp>
      <p:pic>
        <p:nvPicPr>
          <p:cNvPr id="618" name="Shape 618" descr="mateselection"/>
          <p:cNvPicPr preferRelativeResize="0"/>
          <p:nvPr/>
        </p:nvPicPr>
        <p:blipFill rotWithShape="1">
          <a:blip r:embed="rId3">
            <a:alphaModFix/>
          </a:blip>
          <a:srcRect/>
          <a:stretch/>
        </p:blipFill>
        <p:spPr>
          <a:xfrm>
            <a:off x="4778375" y="2355850"/>
            <a:ext cx="4365624" cy="3892550"/>
          </a:xfrm>
          <a:prstGeom prst="rect">
            <a:avLst/>
          </a:prstGeom>
          <a:noFill/>
          <a:ln>
            <a:noFill/>
          </a:ln>
        </p:spPr>
      </p:pic>
      <p:sp>
        <p:nvSpPr>
          <p:cNvPr id="619" name="Shape 619"/>
          <p:cNvSpPr txBox="1"/>
          <p:nvPr/>
        </p:nvSpPr>
        <p:spPr>
          <a:xfrm>
            <a:off x="7924800" y="3049588"/>
            <a:ext cx="898524" cy="1755774"/>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1200">
                <a:solidFill>
                  <a:srgbClr val="FF0000"/>
                </a:solidFill>
                <a:latin typeface="Times New Roman"/>
                <a:ea typeface="Times New Roman"/>
                <a:cs typeface="Times New Roman"/>
                <a:sym typeface="Times New Roman"/>
              </a:rPr>
              <a:t>Dallas</a:t>
            </a:r>
          </a:p>
          <a:p>
            <a:pPr marL="0" marR="0" lvl="0" indent="0" algn="l" rtl="0">
              <a:spcBef>
                <a:spcPts val="0"/>
              </a:spcBef>
              <a:spcAft>
                <a:spcPts val="0"/>
              </a:spcAft>
              <a:buNone/>
            </a:pPr>
            <a:endParaRPr sz="1200">
              <a:solidFill>
                <a:srgbClr val="0070C0"/>
              </a:solidFill>
              <a:latin typeface="Times New Roman"/>
              <a:ea typeface="Times New Roman"/>
              <a:cs typeface="Times New Roman"/>
              <a:sym typeface="Times New Roman"/>
            </a:endParaRPr>
          </a:p>
          <a:p>
            <a:pPr marL="0" marR="0" lvl="0" indent="0" algn="l" rtl="0">
              <a:spcBef>
                <a:spcPts val="0"/>
              </a:spcBef>
              <a:spcAft>
                <a:spcPts val="0"/>
              </a:spcAft>
              <a:buSzPct val="25000"/>
              <a:buNone/>
            </a:pPr>
            <a:r>
              <a:rPr lang="en-US" sz="1200">
                <a:solidFill>
                  <a:srgbClr val="FF0000"/>
                </a:solidFill>
                <a:latin typeface="Times New Roman"/>
                <a:ea typeface="Times New Roman"/>
                <a:cs typeface="Times New Roman"/>
                <a:sym typeface="Times New Roman"/>
              </a:rPr>
              <a:t>Houston</a:t>
            </a:r>
          </a:p>
          <a:p>
            <a:pPr marL="0" marR="0" lvl="0" indent="0" algn="l" rtl="0">
              <a:spcBef>
                <a:spcPts val="0"/>
              </a:spcBef>
              <a:spcAft>
                <a:spcPts val="0"/>
              </a:spcAft>
              <a:buNone/>
            </a:pPr>
            <a:endParaRPr sz="1200">
              <a:solidFill>
                <a:srgbClr val="0070C0"/>
              </a:solidFill>
              <a:latin typeface="Times New Roman"/>
              <a:ea typeface="Times New Roman"/>
              <a:cs typeface="Times New Roman"/>
              <a:sym typeface="Times New Roman"/>
            </a:endParaRPr>
          </a:p>
          <a:p>
            <a:pPr marL="0" marR="0" lvl="0" indent="0" algn="l" rtl="0">
              <a:spcBef>
                <a:spcPts val="0"/>
              </a:spcBef>
              <a:spcAft>
                <a:spcPts val="0"/>
              </a:spcAft>
              <a:buSzPct val="25000"/>
              <a:buNone/>
            </a:pPr>
            <a:r>
              <a:rPr lang="en-US" sz="1200">
                <a:solidFill>
                  <a:srgbClr val="0070C0"/>
                </a:solidFill>
                <a:latin typeface="Times New Roman"/>
                <a:ea typeface="Times New Roman"/>
                <a:cs typeface="Times New Roman"/>
                <a:sym typeface="Times New Roman"/>
              </a:rPr>
              <a:t>Mos Eisely</a:t>
            </a:r>
          </a:p>
          <a:p>
            <a:pPr marL="0" marR="0" lvl="0" indent="0" algn="l" rtl="0">
              <a:spcBef>
                <a:spcPts val="0"/>
              </a:spcBef>
              <a:spcAft>
                <a:spcPts val="0"/>
              </a:spcAft>
              <a:buNone/>
            </a:pPr>
            <a:endParaRPr sz="1200">
              <a:solidFill>
                <a:srgbClr val="0070C0"/>
              </a:solidFill>
              <a:latin typeface="Times New Roman"/>
              <a:ea typeface="Times New Roman"/>
              <a:cs typeface="Times New Roman"/>
              <a:sym typeface="Times New Roman"/>
            </a:endParaRPr>
          </a:p>
          <a:p>
            <a:pPr marL="0" marR="0" lvl="0" indent="0" algn="l" rtl="0">
              <a:spcBef>
                <a:spcPts val="0"/>
              </a:spcBef>
              <a:spcAft>
                <a:spcPts val="0"/>
              </a:spcAft>
              <a:buSzPct val="25000"/>
              <a:buNone/>
            </a:pPr>
            <a:r>
              <a:rPr lang="en-US" sz="1200">
                <a:solidFill>
                  <a:srgbClr val="0070C0"/>
                </a:solidFill>
                <a:latin typeface="Times New Roman"/>
                <a:ea typeface="Times New Roman"/>
                <a:cs typeface="Times New Roman"/>
                <a:sym typeface="Times New Roman"/>
              </a:rPr>
              <a:t>Houston</a:t>
            </a:r>
          </a:p>
          <a:p>
            <a:pPr marL="0" marR="0" lvl="0" indent="0" algn="l" rtl="0">
              <a:spcBef>
                <a:spcPts val="0"/>
              </a:spcBef>
              <a:spcAft>
                <a:spcPts val="0"/>
              </a:spcAft>
              <a:buNone/>
            </a:pPr>
            <a:endParaRPr sz="1200">
              <a:solidFill>
                <a:srgbClr val="0070C0"/>
              </a:solidFill>
              <a:latin typeface="Times New Roman"/>
              <a:ea typeface="Times New Roman"/>
              <a:cs typeface="Times New Roman"/>
              <a:sym typeface="Times New Roman"/>
            </a:endParaRPr>
          </a:p>
          <a:p>
            <a:pPr marL="0" marR="0" lvl="0" indent="0" algn="l" rtl="0">
              <a:spcBef>
                <a:spcPts val="0"/>
              </a:spcBef>
              <a:spcAft>
                <a:spcPts val="0"/>
              </a:spcAft>
              <a:buSzPct val="25000"/>
              <a:buNone/>
            </a:pPr>
            <a:r>
              <a:rPr lang="en-US" sz="1200">
                <a:solidFill>
                  <a:srgbClr val="0070C0"/>
                </a:solidFill>
                <a:latin typeface="Times New Roman"/>
                <a:ea typeface="Times New Roman"/>
                <a:cs typeface="Times New Roman"/>
                <a:sym typeface="Times New Roman"/>
              </a:rPr>
              <a:t>Austin</a:t>
            </a:r>
          </a:p>
        </p:txBody>
      </p:sp>
      <p:sp>
        <p:nvSpPr>
          <p:cNvPr id="620" name="Shape 620"/>
          <p:cNvSpPr txBox="1"/>
          <p:nvPr/>
        </p:nvSpPr>
        <p:spPr>
          <a:xfrm>
            <a:off x="4419600" y="3049588"/>
            <a:ext cx="898524" cy="2124074"/>
          </a:xfrm>
          <a:prstGeom prst="rect">
            <a:avLst/>
          </a:prstGeom>
          <a:noFill/>
          <a:ln>
            <a:noFill/>
          </a:ln>
        </p:spPr>
        <p:txBody>
          <a:bodyPr wrap="square" lIns="91425" tIns="45700" rIns="91425" bIns="45700" anchor="t" anchorCtr="0">
            <a:noAutofit/>
          </a:bodyPr>
          <a:lstStyle/>
          <a:p>
            <a:pPr marL="0" marR="0" lvl="0" indent="0" algn="r" rtl="0">
              <a:spcBef>
                <a:spcPts val="0"/>
              </a:spcBef>
              <a:spcAft>
                <a:spcPts val="0"/>
              </a:spcAft>
              <a:buSzPct val="25000"/>
              <a:buNone/>
            </a:pPr>
            <a:r>
              <a:rPr lang="en-US" sz="1200">
                <a:solidFill>
                  <a:srgbClr val="FF0000"/>
                </a:solidFill>
                <a:latin typeface="Times New Roman"/>
                <a:ea typeface="Times New Roman"/>
                <a:cs typeface="Times New Roman"/>
                <a:sym typeface="Times New Roman"/>
              </a:rPr>
              <a:t>San Antonio</a:t>
            </a:r>
          </a:p>
          <a:p>
            <a:pPr marL="0" marR="0" lvl="0" indent="0" algn="r" rtl="0">
              <a:spcBef>
                <a:spcPts val="0"/>
              </a:spcBef>
              <a:spcAft>
                <a:spcPts val="0"/>
              </a:spcAft>
              <a:buNone/>
            </a:pPr>
            <a:endParaRPr sz="1200">
              <a:solidFill>
                <a:srgbClr val="0070C0"/>
              </a:solidFill>
              <a:latin typeface="Times New Roman"/>
              <a:ea typeface="Times New Roman"/>
              <a:cs typeface="Times New Roman"/>
              <a:sym typeface="Times New Roman"/>
            </a:endParaRPr>
          </a:p>
          <a:p>
            <a:pPr marL="0" marR="0" lvl="0" indent="0" algn="r" rtl="0">
              <a:spcBef>
                <a:spcPts val="0"/>
              </a:spcBef>
              <a:spcAft>
                <a:spcPts val="0"/>
              </a:spcAft>
              <a:buSzPct val="25000"/>
              <a:buNone/>
            </a:pPr>
            <a:r>
              <a:rPr lang="en-US" sz="1200">
                <a:solidFill>
                  <a:srgbClr val="FF0000"/>
                </a:solidFill>
                <a:latin typeface="Times New Roman"/>
                <a:ea typeface="Times New Roman"/>
                <a:cs typeface="Times New Roman"/>
                <a:sym typeface="Times New Roman"/>
              </a:rPr>
              <a:t>Dallas</a:t>
            </a:r>
          </a:p>
          <a:p>
            <a:pPr marL="0" marR="0" lvl="0" indent="0" algn="r" rtl="0">
              <a:spcBef>
                <a:spcPts val="0"/>
              </a:spcBef>
              <a:spcAft>
                <a:spcPts val="0"/>
              </a:spcAft>
              <a:buNone/>
            </a:pPr>
            <a:endParaRPr sz="1200">
              <a:solidFill>
                <a:srgbClr val="0070C0"/>
              </a:solidFill>
              <a:latin typeface="Times New Roman"/>
              <a:ea typeface="Times New Roman"/>
              <a:cs typeface="Times New Roman"/>
              <a:sym typeface="Times New Roman"/>
            </a:endParaRPr>
          </a:p>
          <a:p>
            <a:pPr marL="0" marR="0" lvl="0" indent="0" algn="r" rtl="0">
              <a:spcBef>
                <a:spcPts val="0"/>
              </a:spcBef>
              <a:spcAft>
                <a:spcPts val="0"/>
              </a:spcAft>
              <a:buSzPct val="25000"/>
              <a:buNone/>
            </a:pPr>
            <a:r>
              <a:rPr lang="en-US" sz="1200">
                <a:solidFill>
                  <a:srgbClr val="0070C0"/>
                </a:solidFill>
                <a:latin typeface="Times New Roman"/>
                <a:ea typeface="Times New Roman"/>
                <a:cs typeface="Times New Roman"/>
                <a:sym typeface="Times New Roman"/>
              </a:rPr>
              <a:t>Austin</a:t>
            </a:r>
          </a:p>
          <a:p>
            <a:pPr marL="0" marR="0" lvl="0" indent="0" algn="r" rtl="0">
              <a:spcBef>
                <a:spcPts val="0"/>
              </a:spcBef>
              <a:spcAft>
                <a:spcPts val="0"/>
              </a:spcAft>
              <a:buNone/>
            </a:pPr>
            <a:endParaRPr sz="1200">
              <a:solidFill>
                <a:srgbClr val="0070C0"/>
              </a:solidFill>
              <a:latin typeface="Times New Roman"/>
              <a:ea typeface="Times New Roman"/>
              <a:cs typeface="Times New Roman"/>
              <a:sym typeface="Times New Roman"/>
            </a:endParaRPr>
          </a:p>
          <a:p>
            <a:pPr marL="0" marR="0" lvl="0" indent="0" algn="r" rtl="0">
              <a:spcBef>
                <a:spcPts val="0"/>
              </a:spcBef>
              <a:spcAft>
                <a:spcPts val="0"/>
              </a:spcAft>
              <a:buSzPct val="25000"/>
              <a:buNone/>
            </a:pPr>
            <a:r>
              <a:rPr lang="en-US" sz="1200">
                <a:solidFill>
                  <a:srgbClr val="0070C0"/>
                </a:solidFill>
                <a:latin typeface="Times New Roman"/>
                <a:ea typeface="Times New Roman"/>
                <a:cs typeface="Times New Roman"/>
                <a:sym typeface="Times New Roman"/>
              </a:rPr>
              <a:t>San Antonio</a:t>
            </a:r>
          </a:p>
          <a:p>
            <a:pPr marL="0" marR="0" lvl="0" indent="0" algn="r" rtl="0">
              <a:spcBef>
                <a:spcPts val="0"/>
              </a:spcBef>
              <a:spcAft>
                <a:spcPts val="0"/>
              </a:spcAft>
              <a:buNone/>
            </a:pPr>
            <a:endParaRPr sz="1200">
              <a:solidFill>
                <a:srgbClr val="0070C0"/>
              </a:solidFill>
              <a:latin typeface="Times New Roman"/>
              <a:ea typeface="Times New Roman"/>
              <a:cs typeface="Times New Roman"/>
              <a:sym typeface="Times New Roman"/>
            </a:endParaRPr>
          </a:p>
          <a:p>
            <a:pPr marL="0" marR="0" lvl="0" indent="0" algn="r" rtl="0">
              <a:spcBef>
                <a:spcPts val="0"/>
              </a:spcBef>
              <a:spcAft>
                <a:spcPts val="0"/>
              </a:spcAft>
              <a:buSzPct val="25000"/>
              <a:buNone/>
            </a:pPr>
            <a:r>
              <a:rPr lang="en-US" sz="1200">
                <a:solidFill>
                  <a:srgbClr val="0070C0"/>
                </a:solidFill>
                <a:latin typeface="Times New Roman"/>
                <a:ea typeface="Times New Roman"/>
                <a:cs typeface="Times New Roman"/>
                <a:sym typeface="Times New Roman"/>
              </a:rPr>
              <a:t>Mos Eisely</a:t>
            </a:r>
          </a:p>
        </p:txBody>
      </p:sp>
      <p:sp>
        <p:nvSpPr>
          <p:cNvPr id="621" name="Shape 621"/>
          <p:cNvSpPr txBox="1"/>
          <p:nvPr/>
        </p:nvSpPr>
        <p:spPr>
          <a:xfrm>
            <a:off x="1600200" y="2590800"/>
            <a:ext cx="1090613" cy="461962"/>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400">
                <a:solidFill>
                  <a:srgbClr val="000000"/>
                </a:solidFill>
                <a:latin typeface="Times New Roman"/>
                <a:ea typeface="Times New Roman"/>
                <a:cs typeface="Times New Roman"/>
                <a:sym typeface="Times New Roman"/>
              </a:rPr>
              <a:t>Parents</a:t>
            </a:r>
          </a:p>
        </p:txBody>
      </p:sp>
      <p:sp>
        <p:nvSpPr>
          <p:cNvPr id="622" name="Shape 622"/>
          <p:cNvSpPr txBox="1"/>
          <p:nvPr/>
        </p:nvSpPr>
        <p:spPr>
          <a:xfrm>
            <a:off x="6096000" y="2590800"/>
            <a:ext cx="1260474" cy="461962"/>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400">
                <a:solidFill>
                  <a:srgbClr val="000000"/>
                </a:solidFill>
                <a:latin typeface="Times New Roman"/>
                <a:ea typeface="Times New Roman"/>
                <a:cs typeface="Times New Roman"/>
                <a:sym typeface="Times New Roman"/>
              </a:rPr>
              <a:t>Children</a:t>
            </a:r>
          </a:p>
        </p:txBody>
      </p:sp>
      <p:cxnSp>
        <p:nvCxnSpPr>
          <p:cNvPr id="623" name="Shape 623"/>
          <p:cNvCxnSpPr/>
          <p:nvPr/>
        </p:nvCxnSpPr>
        <p:spPr>
          <a:xfrm>
            <a:off x="838200" y="3422650"/>
            <a:ext cx="2666999" cy="1587"/>
          </a:xfrm>
          <a:prstGeom prst="straightConnector1">
            <a:avLst/>
          </a:prstGeom>
          <a:noFill/>
          <a:ln w="12700" cap="flat" cmpd="sng">
            <a:solidFill>
              <a:srgbClr val="BB0E1D"/>
            </a:solidFill>
            <a:prstDash val="solid"/>
            <a:round/>
            <a:headEnd type="none" w="med" len="med"/>
            <a:tailEnd type="stealth" w="lg" len="lg"/>
          </a:ln>
        </p:spPr>
      </p:cxnSp>
      <p:cxnSp>
        <p:nvCxnSpPr>
          <p:cNvPr id="624" name="Shape 624"/>
          <p:cNvCxnSpPr/>
          <p:nvPr/>
        </p:nvCxnSpPr>
        <p:spPr>
          <a:xfrm rot="10800000">
            <a:off x="838200" y="3270250"/>
            <a:ext cx="2666999" cy="1587"/>
          </a:xfrm>
          <a:prstGeom prst="straightConnector1">
            <a:avLst/>
          </a:prstGeom>
          <a:noFill/>
          <a:ln w="12700" cap="flat" cmpd="sng">
            <a:solidFill>
              <a:srgbClr val="BB0E1D"/>
            </a:solidFill>
            <a:prstDash val="solid"/>
            <a:round/>
            <a:headEnd type="none" w="med" len="med"/>
            <a:tailEnd type="stealth" w="lg" len="lg"/>
          </a:ln>
        </p:spPr>
      </p:cxnSp>
      <p:sp>
        <p:nvSpPr>
          <p:cNvPr id="625" name="Shape 625"/>
          <p:cNvSpPr txBox="1"/>
          <p:nvPr/>
        </p:nvSpPr>
        <p:spPr>
          <a:xfrm>
            <a:off x="5257800" y="5632450"/>
            <a:ext cx="2819400" cy="461962"/>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SzPct val="25000"/>
              <a:buNone/>
            </a:pPr>
            <a:r>
              <a:rPr lang="en-US" sz="2400">
                <a:solidFill>
                  <a:srgbClr val="000000"/>
                </a:solidFill>
                <a:latin typeface="Times New Roman"/>
                <a:ea typeface="Times New Roman"/>
                <a:cs typeface="Times New Roman"/>
                <a:sym typeface="Times New Roman"/>
              </a:rPr>
              <a:t>Not Viable!!</a:t>
            </a:r>
          </a:p>
        </p:txBody>
      </p:sp>
      <p:sp>
        <p:nvSpPr>
          <p:cNvPr id="626" name="Shape 626"/>
          <p:cNvSpPr/>
          <p:nvPr/>
        </p:nvSpPr>
        <p:spPr>
          <a:xfrm>
            <a:off x="4572000" y="3041650"/>
            <a:ext cx="914400" cy="457200"/>
          </a:xfrm>
          <a:prstGeom prst="ellipse">
            <a:avLst/>
          </a:prstGeom>
          <a:noFill/>
          <a:ln w="28575" cap="flat" cmpd="sng">
            <a:solidFill>
              <a:schemeClr val="accent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Times New Roman"/>
              <a:ea typeface="Times New Roman"/>
              <a:cs typeface="Times New Roman"/>
              <a:sym typeface="Times New Roman"/>
            </a:endParaRPr>
          </a:p>
        </p:txBody>
      </p:sp>
      <p:sp>
        <p:nvSpPr>
          <p:cNvPr id="627" name="Shape 627"/>
          <p:cNvSpPr/>
          <p:nvPr/>
        </p:nvSpPr>
        <p:spPr>
          <a:xfrm>
            <a:off x="4495800" y="4337050"/>
            <a:ext cx="914400" cy="457200"/>
          </a:xfrm>
          <a:prstGeom prst="ellipse">
            <a:avLst/>
          </a:prstGeom>
          <a:noFill/>
          <a:ln w="28575" cap="flat" cmpd="sng">
            <a:solidFill>
              <a:schemeClr val="accent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Times New Roman"/>
              <a:ea typeface="Times New Roman"/>
              <a:cs typeface="Times New Roman"/>
              <a:sym typeface="Times New Roman"/>
            </a:endParaRPr>
          </a:p>
        </p:txBody>
      </p:sp>
      <p:sp>
        <p:nvSpPr>
          <p:cNvPr id="628" name="Shape 628"/>
          <p:cNvSpPr/>
          <p:nvPr/>
        </p:nvSpPr>
        <p:spPr>
          <a:xfrm>
            <a:off x="7772400" y="3346450"/>
            <a:ext cx="914400" cy="457200"/>
          </a:xfrm>
          <a:prstGeom prst="ellipse">
            <a:avLst/>
          </a:prstGeom>
          <a:noFill/>
          <a:ln w="28575" cap="flat" cmpd="sng">
            <a:solidFill>
              <a:schemeClr val="accent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Times New Roman"/>
              <a:ea typeface="Times New Roman"/>
              <a:cs typeface="Times New Roman"/>
              <a:sym typeface="Times New Roman"/>
            </a:endParaRPr>
          </a:p>
        </p:txBody>
      </p:sp>
      <p:sp>
        <p:nvSpPr>
          <p:cNvPr id="629" name="Shape 629"/>
          <p:cNvSpPr/>
          <p:nvPr/>
        </p:nvSpPr>
        <p:spPr>
          <a:xfrm>
            <a:off x="7772400" y="4032250"/>
            <a:ext cx="914400" cy="457200"/>
          </a:xfrm>
          <a:prstGeom prst="ellipse">
            <a:avLst/>
          </a:prstGeom>
          <a:noFill/>
          <a:ln w="28575" cap="flat" cmpd="sng">
            <a:solidFill>
              <a:schemeClr val="accent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Shape 635"/>
          <p:cNvSpPr txBox="1">
            <a:spLocks noGrp="1"/>
          </p:cNvSpPr>
          <p:nvPr>
            <p:ph type="title"/>
          </p:nvPr>
        </p:nvSpPr>
        <p:spPr>
          <a:xfrm>
            <a:off x="685800" y="-227920"/>
            <a:ext cx="7772400" cy="1143000"/>
          </a:xfrm>
          <a:prstGeom prst="rect">
            <a:avLst/>
          </a:prstGeom>
          <a:noFill/>
          <a:ln>
            <a:noFill/>
          </a:ln>
        </p:spPr>
        <p:txBody>
          <a:bodyPr wrap="square" lIns="91425" tIns="45700" rIns="91425" bIns="45700" anchor="b" anchorCtr="0">
            <a:noAutofit/>
          </a:bodyPr>
          <a:lstStyle/>
          <a:p>
            <a:pPr marL="0" marR="0" lvl="0" indent="0" algn="l" rtl="0">
              <a:spcBef>
                <a:spcPts val="0"/>
              </a:spcBef>
              <a:buClr>
                <a:schemeClr val="dk2"/>
              </a:buClr>
              <a:buSzPct val="25000"/>
              <a:buFont typeface="Arial Black"/>
              <a:buNone/>
            </a:pPr>
            <a:r>
              <a:rPr lang="en-US" sz="3600" b="0" i="0" u="none" strike="noStrike" cap="none">
                <a:solidFill>
                  <a:schemeClr val="dk2"/>
                </a:solidFill>
                <a:latin typeface="Arial Black"/>
                <a:ea typeface="Arial Black"/>
                <a:cs typeface="Arial Black"/>
                <a:sym typeface="Arial Black"/>
              </a:rPr>
              <a:t>The Genetic Algorithm Cycle</a:t>
            </a:r>
          </a:p>
        </p:txBody>
      </p:sp>
      <p:sp>
        <p:nvSpPr>
          <p:cNvPr id="636" name="Shape 636"/>
          <p:cNvSpPr txBox="1">
            <a:spLocks noGrp="1"/>
          </p:cNvSpPr>
          <p:nvPr>
            <p:ph type="sldNum" idx="12"/>
          </p:nvPr>
        </p:nvSpPr>
        <p:spPr>
          <a:xfrm rot="-5400000">
            <a:off x="8227377" y="5885497"/>
            <a:ext cx="1315720" cy="365125"/>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2400" b="1">
                <a:solidFill>
                  <a:schemeClr val="dk2"/>
                </a:solidFill>
                <a:latin typeface="Arial"/>
                <a:ea typeface="Arial"/>
                <a:cs typeface="Arial"/>
                <a:sym typeface="Arial"/>
              </a:rPr>
              <a:t>41</a:t>
            </a:fld>
            <a:endParaRPr lang="en-US" sz="2400" b="1">
              <a:solidFill>
                <a:schemeClr val="dk2"/>
              </a:solidFill>
              <a:latin typeface="Arial"/>
              <a:ea typeface="Arial"/>
              <a:cs typeface="Arial"/>
              <a:sym typeface="Arial"/>
            </a:endParaRPr>
          </a:p>
        </p:txBody>
      </p:sp>
      <p:grpSp>
        <p:nvGrpSpPr>
          <p:cNvPr id="637" name="Shape 637"/>
          <p:cNvGrpSpPr/>
          <p:nvPr/>
        </p:nvGrpSpPr>
        <p:grpSpPr>
          <a:xfrm>
            <a:off x="1600199" y="1014412"/>
            <a:ext cx="6409267" cy="4550569"/>
            <a:chOff x="911" y="911"/>
            <a:chExt cx="4272" cy="3297"/>
          </a:xfrm>
        </p:grpSpPr>
        <p:pic>
          <p:nvPicPr>
            <p:cNvPr id="638" name="Shape 638" descr="population"/>
            <p:cNvPicPr preferRelativeResize="0"/>
            <p:nvPr/>
          </p:nvPicPr>
          <p:blipFill rotWithShape="1">
            <a:blip r:embed="rId3">
              <a:alphaModFix/>
            </a:blip>
            <a:srcRect/>
            <a:stretch/>
          </p:blipFill>
          <p:spPr>
            <a:xfrm>
              <a:off x="1439" y="911"/>
              <a:ext cx="1104" cy="1011"/>
            </a:xfrm>
            <a:prstGeom prst="rect">
              <a:avLst/>
            </a:prstGeom>
            <a:noFill/>
            <a:ln>
              <a:noFill/>
            </a:ln>
          </p:spPr>
        </p:pic>
        <p:pic>
          <p:nvPicPr>
            <p:cNvPr id="639" name="Shape 639" descr="ranking"/>
            <p:cNvPicPr preferRelativeResize="0"/>
            <p:nvPr/>
          </p:nvPicPr>
          <p:blipFill rotWithShape="1">
            <a:blip r:embed="rId4">
              <a:alphaModFix/>
            </a:blip>
            <a:srcRect/>
            <a:stretch/>
          </p:blipFill>
          <p:spPr>
            <a:xfrm>
              <a:off x="3359" y="911"/>
              <a:ext cx="1152" cy="1047"/>
            </a:xfrm>
            <a:prstGeom prst="rect">
              <a:avLst/>
            </a:prstGeom>
            <a:noFill/>
            <a:ln>
              <a:noFill/>
            </a:ln>
          </p:spPr>
        </p:pic>
        <p:pic>
          <p:nvPicPr>
            <p:cNvPr id="640" name="Shape 640" descr="mateselection"/>
            <p:cNvPicPr preferRelativeResize="0"/>
            <p:nvPr/>
          </p:nvPicPr>
          <p:blipFill rotWithShape="1">
            <a:blip r:embed="rId5">
              <a:alphaModFix/>
            </a:blip>
            <a:srcRect/>
            <a:stretch/>
          </p:blipFill>
          <p:spPr>
            <a:xfrm>
              <a:off x="4031" y="2304"/>
              <a:ext cx="1152" cy="1027"/>
            </a:xfrm>
            <a:prstGeom prst="rect">
              <a:avLst/>
            </a:prstGeom>
            <a:noFill/>
            <a:ln>
              <a:noFill/>
            </a:ln>
          </p:spPr>
        </p:pic>
        <p:pic>
          <p:nvPicPr>
            <p:cNvPr id="641" name="Shape 641" descr="crossover"/>
            <p:cNvPicPr preferRelativeResize="0"/>
            <p:nvPr/>
          </p:nvPicPr>
          <p:blipFill rotWithShape="1">
            <a:blip r:embed="rId6">
              <a:alphaModFix/>
            </a:blip>
            <a:srcRect/>
            <a:stretch/>
          </p:blipFill>
          <p:spPr>
            <a:xfrm>
              <a:off x="2495" y="3168"/>
              <a:ext cx="1173" cy="1040"/>
            </a:xfrm>
            <a:prstGeom prst="rect">
              <a:avLst/>
            </a:prstGeom>
            <a:noFill/>
            <a:ln>
              <a:noFill/>
            </a:ln>
          </p:spPr>
        </p:pic>
        <p:pic>
          <p:nvPicPr>
            <p:cNvPr id="642" name="Shape 642" descr="mutation"/>
            <p:cNvPicPr preferRelativeResize="0"/>
            <p:nvPr/>
          </p:nvPicPr>
          <p:blipFill rotWithShape="1">
            <a:blip r:embed="rId7">
              <a:alphaModFix/>
            </a:blip>
            <a:srcRect/>
            <a:stretch/>
          </p:blipFill>
          <p:spPr>
            <a:xfrm>
              <a:off x="911" y="2255"/>
              <a:ext cx="1152" cy="1030"/>
            </a:xfrm>
            <a:prstGeom prst="rect">
              <a:avLst/>
            </a:prstGeom>
            <a:noFill/>
            <a:ln>
              <a:noFill/>
            </a:ln>
          </p:spPr>
        </p:pic>
        <p:pic>
          <p:nvPicPr>
            <p:cNvPr id="643" name="Shape 643" descr="best"/>
            <p:cNvPicPr preferRelativeResize="0"/>
            <p:nvPr/>
          </p:nvPicPr>
          <p:blipFill rotWithShape="1">
            <a:blip r:embed="rId8">
              <a:alphaModFix/>
            </a:blip>
            <a:srcRect/>
            <a:stretch/>
          </p:blipFill>
          <p:spPr>
            <a:xfrm>
              <a:off x="2495" y="1920"/>
              <a:ext cx="1142" cy="1002"/>
            </a:xfrm>
            <a:prstGeom prst="rect">
              <a:avLst/>
            </a:prstGeom>
            <a:noFill/>
            <a:ln>
              <a:noFill/>
            </a:ln>
          </p:spPr>
        </p:pic>
        <p:cxnSp>
          <p:nvCxnSpPr>
            <p:cNvPr id="644" name="Shape 644"/>
            <p:cNvCxnSpPr/>
            <p:nvPr/>
          </p:nvCxnSpPr>
          <p:spPr>
            <a:xfrm rot="10800000" flipH="1">
              <a:off x="1439" y="1872"/>
              <a:ext cx="144" cy="288"/>
            </a:xfrm>
            <a:prstGeom prst="straightConnector1">
              <a:avLst/>
            </a:prstGeom>
            <a:noFill/>
            <a:ln w="38100" cap="flat" cmpd="sng">
              <a:solidFill>
                <a:schemeClr val="accent1"/>
              </a:solidFill>
              <a:prstDash val="solid"/>
              <a:round/>
              <a:headEnd type="none" w="med" len="med"/>
              <a:tailEnd type="triangle" w="lg" len="lg"/>
            </a:ln>
            <a:effectLst>
              <a:outerShdw blurRad="63500" dist="23000" dir="5400000" rotWithShape="0">
                <a:srgbClr val="000000">
                  <a:alpha val="34901"/>
                </a:srgbClr>
              </a:outerShdw>
            </a:effectLst>
          </p:spPr>
        </p:cxnSp>
        <p:cxnSp>
          <p:nvCxnSpPr>
            <p:cNvPr id="645" name="Shape 645"/>
            <p:cNvCxnSpPr/>
            <p:nvPr/>
          </p:nvCxnSpPr>
          <p:spPr>
            <a:xfrm>
              <a:off x="2495" y="1296"/>
              <a:ext cx="767" cy="47"/>
            </a:xfrm>
            <a:prstGeom prst="straightConnector1">
              <a:avLst/>
            </a:prstGeom>
            <a:noFill/>
            <a:ln w="38100" cap="flat" cmpd="sng">
              <a:solidFill>
                <a:schemeClr val="accent1"/>
              </a:solidFill>
              <a:prstDash val="solid"/>
              <a:round/>
              <a:headEnd type="none" w="med" len="med"/>
              <a:tailEnd type="triangle" w="lg" len="lg"/>
            </a:ln>
            <a:effectLst>
              <a:outerShdw blurRad="63500" dist="23000" dir="5400000" rotWithShape="0">
                <a:srgbClr val="000000">
                  <a:alpha val="34901"/>
                </a:srgbClr>
              </a:outerShdw>
            </a:effectLst>
          </p:spPr>
        </p:cxnSp>
        <p:cxnSp>
          <p:nvCxnSpPr>
            <p:cNvPr id="646" name="Shape 646"/>
            <p:cNvCxnSpPr/>
            <p:nvPr/>
          </p:nvCxnSpPr>
          <p:spPr>
            <a:xfrm>
              <a:off x="4175" y="1968"/>
              <a:ext cx="144" cy="336"/>
            </a:xfrm>
            <a:prstGeom prst="straightConnector1">
              <a:avLst/>
            </a:prstGeom>
            <a:noFill/>
            <a:ln w="38100" cap="flat" cmpd="sng">
              <a:solidFill>
                <a:schemeClr val="accent1"/>
              </a:solidFill>
              <a:prstDash val="solid"/>
              <a:round/>
              <a:headEnd type="none" w="med" len="med"/>
              <a:tailEnd type="triangle" w="lg" len="lg"/>
            </a:ln>
            <a:effectLst>
              <a:outerShdw blurRad="63500" dist="23000" dir="5400000" rotWithShape="0">
                <a:srgbClr val="000000">
                  <a:alpha val="34901"/>
                </a:srgbClr>
              </a:outerShdw>
            </a:effectLst>
          </p:spPr>
        </p:cxnSp>
        <p:cxnSp>
          <p:nvCxnSpPr>
            <p:cNvPr id="647" name="Shape 647"/>
            <p:cNvCxnSpPr/>
            <p:nvPr/>
          </p:nvCxnSpPr>
          <p:spPr>
            <a:xfrm flipH="1">
              <a:off x="3600" y="3311"/>
              <a:ext cx="623" cy="239"/>
            </a:xfrm>
            <a:prstGeom prst="straightConnector1">
              <a:avLst/>
            </a:prstGeom>
            <a:noFill/>
            <a:ln w="38100" cap="flat" cmpd="sng">
              <a:solidFill>
                <a:schemeClr val="accent1"/>
              </a:solidFill>
              <a:prstDash val="solid"/>
              <a:round/>
              <a:headEnd type="none" w="med" len="med"/>
              <a:tailEnd type="triangle" w="lg" len="lg"/>
            </a:ln>
            <a:effectLst>
              <a:outerShdw blurRad="63500" dist="23000" dir="5400000" rotWithShape="0">
                <a:srgbClr val="000000">
                  <a:alpha val="34901"/>
                </a:srgbClr>
              </a:outerShdw>
            </a:effectLst>
          </p:spPr>
        </p:cxnSp>
        <p:cxnSp>
          <p:nvCxnSpPr>
            <p:cNvPr id="648" name="Shape 648"/>
            <p:cNvCxnSpPr/>
            <p:nvPr/>
          </p:nvCxnSpPr>
          <p:spPr>
            <a:xfrm rot="10800000">
              <a:off x="1919" y="3264"/>
              <a:ext cx="528" cy="239"/>
            </a:xfrm>
            <a:prstGeom prst="straightConnector1">
              <a:avLst/>
            </a:prstGeom>
            <a:noFill/>
            <a:ln w="38100" cap="flat" cmpd="sng">
              <a:solidFill>
                <a:schemeClr val="accent1"/>
              </a:solidFill>
              <a:prstDash val="solid"/>
              <a:round/>
              <a:headEnd type="none" w="med" len="med"/>
              <a:tailEnd type="triangle" w="lg" len="lg"/>
            </a:ln>
            <a:effectLst>
              <a:outerShdw blurRad="63500" dist="23000" dir="5400000" rotWithShape="0">
                <a:srgbClr val="000000">
                  <a:alpha val="34901"/>
                </a:srgbClr>
              </a:outerShdw>
            </a:effectLst>
          </p:spPr>
        </p:cxnSp>
        <p:cxnSp>
          <p:nvCxnSpPr>
            <p:cNvPr id="649" name="Shape 649"/>
            <p:cNvCxnSpPr/>
            <p:nvPr/>
          </p:nvCxnSpPr>
          <p:spPr>
            <a:xfrm>
              <a:off x="2015" y="2015"/>
              <a:ext cx="432" cy="191"/>
            </a:xfrm>
            <a:prstGeom prst="straightConnector1">
              <a:avLst/>
            </a:prstGeom>
            <a:noFill/>
            <a:ln w="38100" cap="flat" cmpd="sng">
              <a:solidFill>
                <a:schemeClr val="accent1"/>
              </a:solidFill>
              <a:prstDash val="solid"/>
              <a:round/>
              <a:headEnd type="none" w="med" len="med"/>
              <a:tailEnd type="triangle" w="lg" len="lg"/>
            </a:ln>
            <a:effectLst>
              <a:outerShdw blurRad="63500" dist="23000" dir="5400000" rotWithShape="0">
                <a:srgbClr val="000000">
                  <a:alpha val="34901"/>
                </a:srgbClr>
              </a:outerShdw>
            </a:effectLst>
          </p:spPr>
        </p:cxnSp>
      </p:grpSp>
      <p:sp>
        <p:nvSpPr>
          <p:cNvPr id="650" name="Shape 650"/>
          <p:cNvSpPr txBox="1"/>
          <p:nvPr/>
        </p:nvSpPr>
        <p:spPr>
          <a:xfrm>
            <a:off x="6858000" y="1295400"/>
            <a:ext cx="1057275" cy="461962"/>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Arial"/>
                <a:ea typeface="Arial"/>
                <a:cs typeface="Arial"/>
                <a:sym typeface="Arial"/>
              </a:rPr>
              <a:t>Fitness</a:t>
            </a:r>
          </a:p>
        </p:txBody>
      </p:sp>
      <p:sp>
        <p:nvSpPr>
          <p:cNvPr id="651" name="Shape 651"/>
          <p:cNvSpPr txBox="1"/>
          <p:nvPr/>
        </p:nvSpPr>
        <p:spPr>
          <a:xfrm>
            <a:off x="7550350" y="4302782"/>
            <a:ext cx="1327149" cy="461962"/>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Arial"/>
                <a:ea typeface="Arial"/>
                <a:cs typeface="Arial"/>
                <a:sym typeface="Arial"/>
              </a:rPr>
              <a:t>Selection</a:t>
            </a:r>
          </a:p>
        </p:txBody>
      </p:sp>
      <p:sp>
        <p:nvSpPr>
          <p:cNvPr id="652" name="Shape 652"/>
          <p:cNvSpPr txBox="1"/>
          <p:nvPr/>
        </p:nvSpPr>
        <p:spPr>
          <a:xfrm>
            <a:off x="5807180" y="4956496"/>
            <a:ext cx="1714792" cy="461962"/>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Arial"/>
                <a:ea typeface="Arial"/>
                <a:cs typeface="Arial"/>
                <a:sym typeface="Arial"/>
              </a:rPr>
              <a:t>Crossover</a:t>
            </a:r>
          </a:p>
        </p:txBody>
      </p:sp>
      <p:sp>
        <p:nvSpPr>
          <p:cNvPr id="653" name="Shape 653"/>
          <p:cNvSpPr txBox="1"/>
          <p:nvPr/>
        </p:nvSpPr>
        <p:spPr>
          <a:xfrm>
            <a:off x="1530445" y="4449205"/>
            <a:ext cx="1517548" cy="461962"/>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Arial"/>
                <a:ea typeface="Arial"/>
                <a:cs typeface="Arial"/>
                <a:sym typeface="Arial"/>
              </a:rPr>
              <a:t>Mutation</a:t>
            </a:r>
          </a:p>
        </p:txBody>
      </p:sp>
      <p:sp>
        <p:nvSpPr>
          <p:cNvPr id="654" name="Shape 654"/>
          <p:cNvSpPr txBox="1"/>
          <p:nvPr/>
        </p:nvSpPr>
        <p:spPr>
          <a:xfrm>
            <a:off x="0" y="1121520"/>
            <a:ext cx="2174875" cy="461962"/>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Arial"/>
                <a:ea typeface="Arial"/>
                <a:cs typeface="Arial"/>
                <a:sym typeface="Arial"/>
              </a:rPr>
              <a:t>New Population</a:t>
            </a:r>
          </a:p>
        </p:txBody>
      </p:sp>
      <p:pic>
        <p:nvPicPr>
          <p:cNvPr id="655" name="Shape 655"/>
          <p:cNvPicPr preferRelativeResize="0"/>
          <p:nvPr/>
        </p:nvPicPr>
        <p:blipFill rotWithShape="1">
          <a:blip r:embed="rId9">
            <a:alphaModFix/>
          </a:blip>
          <a:srcRect/>
          <a:stretch/>
        </p:blipFill>
        <p:spPr>
          <a:xfrm>
            <a:off x="3761398" y="5461000"/>
            <a:ext cx="4533899" cy="1320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Shape 661"/>
          <p:cNvSpPr txBox="1">
            <a:spLocks noGrp="1"/>
          </p:cNvSpPr>
          <p:nvPr>
            <p:ph type="title"/>
          </p:nvPr>
        </p:nvSpPr>
        <p:spPr>
          <a:xfrm>
            <a:off x="258233" y="-253535"/>
            <a:ext cx="7772400" cy="1143000"/>
          </a:xfrm>
          <a:prstGeom prst="rect">
            <a:avLst/>
          </a:prstGeom>
          <a:noFill/>
          <a:ln>
            <a:noFill/>
          </a:ln>
        </p:spPr>
        <p:txBody>
          <a:bodyPr wrap="square" lIns="91425" tIns="45700" rIns="91425" bIns="45700" anchor="b" anchorCtr="0">
            <a:noAutofit/>
          </a:bodyPr>
          <a:lstStyle/>
          <a:p>
            <a:pPr marL="0" marR="0" lvl="0" indent="0" algn="l" rtl="0">
              <a:spcBef>
                <a:spcPts val="0"/>
              </a:spcBef>
              <a:buClr>
                <a:schemeClr val="dk2"/>
              </a:buClr>
              <a:buSzPct val="25000"/>
              <a:buFont typeface="Arial Black"/>
              <a:buNone/>
            </a:pPr>
            <a:r>
              <a:rPr lang="en-US" sz="3600" b="0" i="0" u="none" strike="noStrike" cap="none">
                <a:solidFill>
                  <a:schemeClr val="dk2"/>
                </a:solidFill>
                <a:latin typeface="Arial Black"/>
                <a:ea typeface="Arial Black"/>
                <a:cs typeface="Arial Black"/>
                <a:sym typeface="Arial Black"/>
              </a:rPr>
              <a:t>Genetic algorithm </a:t>
            </a:r>
          </a:p>
        </p:txBody>
      </p:sp>
      <p:sp>
        <p:nvSpPr>
          <p:cNvPr id="662" name="Shape 662"/>
          <p:cNvSpPr txBox="1">
            <a:spLocks noGrp="1"/>
          </p:cNvSpPr>
          <p:nvPr>
            <p:ph type="body" idx="1"/>
          </p:nvPr>
        </p:nvSpPr>
        <p:spPr>
          <a:xfrm>
            <a:off x="228600" y="829694"/>
            <a:ext cx="8821528" cy="4546638"/>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2800" b="0" i="0" u="none" strike="noStrike" cap="none">
                <a:solidFill>
                  <a:schemeClr val="dk1"/>
                </a:solidFill>
                <a:latin typeface="Arial"/>
                <a:ea typeface="Arial"/>
                <a:cs typeface="Arial"/>
                <a:sym typeface="Arial"/>
              </a:rPr>
              <a:t>“A genetic algorithm is a variant of stochastic beam search in which successor states are generated by combining </a:t>
            </a:r>
            <a:r>
              <a:rPr lang="en-US" sz="2800" b="0" i="1" u="none" strike="noStrike" cap="none">
                <a:solidFill>
                  <a:schemeClr val="dk1"/>
                </a:solidFill>
                <a:latin typeface="Arial"/>
                <a:ea typeface="Arial"/>
                <a:cs typeface="Arial"/>
                <a:sym typeface="Arial"/>
              </a:rPr>
              <a:t>two </a:t>
            </a:r>
            <a:r>
              <a:rPr lang="en-US" sz="2800" b="0" i="0" u="none" strike="noStrike" cap="none">
                <a:solidFill>
                  <a:schemeClr val="dk1"/>
                </a:solidFill>
                <a:latin typeface="Arial"/>
                <a:ea typeface="Arial"/>
                <a:cs typeface="Arial"/>
                <a:sym typeface="Arial"/>
              </a:rPr>
              <a:t>parent states rather than by modifying a single state.”   </a:t>
            </a:r>
          </a:p>
          <a:p>
            <a:pPr marL="457200" marR="0" lvl="0" indent="-457200" algn="l" rtl="0">
              <a:spcBef>
                <a:spcPts val="10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What might be possible advantages of this approach over stochastic beam search?  </a:t>
            </a:r>
          </a:p>
          <a:p>
            <a:pPr marL="457200" marR="0" lvl="0" indent="-457200" algn="l" rtl="0">
              <a:spcBef>
                <a:spcPts val="108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For what kinds of problems is a genetic algorithm approach appropriate?  When not?  Why?</a:t>
            </a:r>
          </a:p>
          <a:p>
            <a:pPr marL="0" marR="0" lvl="0" indent="0" algn="l" rtl="0">
              <a:spcBef>
                <a:spcPts val="1080"/>
              </a:spcBef>
              <a:spcAft>
                <a:spcPts val="0"/>
              </a:spcAft>
              <a:buClr>
                <a:schemeClr val="dk1"/>
              </a:buClr>
              <a:buSzPct val="25000"/>
              <a:buFont typeface="Arial"/>
              <a:buNone/>
            </a:pPr>
            <a:endParaRPr sz="2400" b="0" i="0" u="none" strike="noStrike" cap="none">
              <a:solidFill>
                <a:schemeClr val="dk1"/>
              </a:solidFill>
              <a:latin typeface="Arial"/>
              <a:ea typeface="Arial"/>
              <a:cs typeface="Arial"/>
              <a:sym typeface="Arial"/>
            </a:endParaRPr>
          </a:p>
        </p:txBody>
      </p:sp>
      <p:sp>
        <p:nvSpPr>
          <p:cNvPr id="663" name="Shape 663"/>
          <p:cNvSpPr txBox="1">
            <a:spLocks noGrp="1"/>
          </p:cNvSpPr>
          <p:nvPr>
            <p:ph type="ftr" idx="11"/>
          </p:nvPr>
        </p:nvSpPr>
        <p:spPr>
          <a:xfrm>
            <a:off x="457200" y="6492875"/>
            <a:ext cx="3429000" cy="283844"/>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endParaRPr sz="2400">
              <a:solidFill>
                <a:schemeClr val="dk1"/>
              </a:solidFill>
              <a:latin typeface="Arial"/>
              <a:ea typeface="Arial"/>
              <a:cs typeface="Arial"/>
              <a:sym typeface="Arial"/>
            </a:endParaRPr>
          </a:p>
        </p:txBody>
      </p:sp>
      <p:sp>
        <p:nvSpPr>
          <p:cNvPr id="664" name="Shape 664"/>
          <p:cNvSpPr txBox="1">
            <a:spLocks noGrp="1"/>
          </p:cNvSpPr>
          <p:nvPr>
            <p:ph type="sldNum" idx="12"/>
          </p:nvPr>
        </p:nvSpPr>
        <p:spPr>
          <a:xfrm rot="-5400000">
            <a:off x="8227377" y="5885497"/>
            <a:ext cx="1315720" cy="365125"/>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2400" b="1">
                <a:solidFill>
                  <a:schemeClr val="dk2"/>
                </a:solidFill>
                <a:latin typeface="Arial"/>
                <a:ea typeface="Arial"/>
                <a:cs typeface="Arial"/>
                <a:sym typeface="Arial"/>
              </a:rPr>
              <a:t>42</a:t>
            </a:fld>
            <a:endParaRPr lang="en-US" sz="2400" b="1">
              <a:solidFill>
                <a:schemeClr val="dk2"/>
              </a:solidFill>
              <a:latin typeface="Arial"/>
              <a:ea typeface="Arial"/>
              <a:cs typeface="Arial"/>
              <a:sym typeface="Arial"/>
            </a:endParaRPr>
          </a:p>
        </p:txBody>
      </p:sp>
      <p:pic>
        <p:nvPicPr>
          <p:cNvPr id="665" name="Shape 665"/>
          <p:cNvPicPr preferRelativeResize="0"/>
          <p:nvPr/>
        </p:nvPicPr>
        <p:blipFill rotWithShape="1">
          <a:blip r:embed="rId3">
            <a:alphaModFix/>
          </a:blip>
          <a:srcRect/>
          <a:stretch/>
        </p:blipFill>
        <p:spPr>
          <a:xfrm>
            <a:off x="3536630" y="4358292"/>
            <a:ext cx="4993859" cy="2252131"/>
          </a:xfrm>
          <a:prstGeom prst="rect">
            <a:avLst/>
          </a:prstGeom>
          <a:solidFill>
            <a:srgbClr val="FFFFFF"/>
          </a:solidFill>
          <a:ln>
            <a:noFill/>
          </a:ln>
        </p:spPr>
      </p:pic>
      <p:sp>
        <p:nvSpPr>
          <p:cNvPr id="666" name="Shape 666"/>
          <p:cNvSpPr/>
          <p:nvPr/>
        </p:nvSpPr>
        <p:spPr>
          <a:xfrm>
            <a:off x="6185960" y="5474732"/>
            <a:ext cx="101599" cy="83762"/>
          </a:xfrm>
          <a:prstGeom prst="ellipse">
            <a:avLst/>
          </a:prstGeom>
          <a:solidFill>
            <a:srgbClr val="C40B1B"/>
          </a:solidFill>
          <a:ln w="12700" cap="flat" cmpd="sng">
            <a:solidFill>
              <a:srgbClr val="BB0E1D"/>
            </a:solidFill>
            <a:prstDash val="solid"/>
            <a:round/>
            <a:headEnd type="none" w="med" len="med"/>
            <a:tailEnd type="none" w="med" len="med"/>
          </a:ln>
          <a:effectLst>
            <a:outerShdw blurRad="39999" dist="23000" algn="bl" rotWithShape="0">
              <a:srgbClr val="000000">
                <a:alpha val="40000"/>
              </a:srgbClr>
            </a:outerShdw>
          </a:effectLst>
        </p:spPr>
        <p:txBody>
          <a:bodyPr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667" name="Shape 667"/>
          <p:cNvSpPr/>
          <p:nvPr/>
        </p:nvSpPr>
        <p:spPr>
          <a:xfrm>
            <a:off x="5483226" y="5104610"/>
            <a:ext cx="101599" cy="83762"/>
          </a:xfrm>
          <a:prstGeom prst="ellipse">
            <a:avLst/>
          </a:prstGeom>
          <a:solidFill>
            <a:srgbClr val="C40B1B"/>
          </a:solidFill>
          <a:ln w="12700" cap="flat" cmpd="sng">
            <a:solidFill>
              <a:srgbClr val="BB0E1D"/>
            </a:solidFill>
            <a:prstDash val="solid"/>
            <a:round/>
            <a:headEnd type="none" w="med" len="med"/>
            <a:tailEnd type="none" w="med" len="med"/>
          </a:ln>
          <a:effectLst>
            <a:outerShdw blurRad="39999" dist="23000" algn="bl" rotWithShape="0">
              <a:srgbClr val="000000">
                <a:alpha val="40000"/>
              </a:srgbClr>
            </a:outerShdw>
          </a:effectLst>
        </p:spPr>
        <p:txBody>
          <a:bodyPr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668" name="Shape 668"/>
          <p:cNvSpPr txBox="1"/>
          <p:nvPr/>
        </p:nvSpPr>
        <p:spPr>
          <a:xfrm>
            <a:off x="3810000" y="5105400"/>
            <a:ext cx="601810" cy="369332"/>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400">
                <a:solidFill>
                  <a:schemeClr val="accent1"/>
                </a:solidFill>
                <a:latin typeface="Arial"/>
                <a:ea typeface="Arial"/>
                <a:cs typeface="Arial"/>
                <a:sym typeface="Arial"/>
              </a:rPr>
              <a:t>K=2</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Shape 674"/>
          <p:cNvSpPr txBox="1">
            <a:spLocks noGrp="1"/>
          </p:cNvSpPr>
          <p:nvPr>
            <p:ph type="title"/>
          </p:nvPr>
        </p:nvSpPr>
        <p:spPr>
          <a:xfrm>
            <a:off x="321733" y="-21733"/>
            <a:ext cx="7772400" cy="1143000"/>
          </a:xfrm>
          <a:prstGeom prst="rect">
            <a:avLst/>
          </a:prstGeom>
          <a:noFill/>
          <a:ln>
            <a:noFill/>
          </a:ln>
        </p:spPr>
        <p:txBody>
          <a:bodyPr wrap="square" lIns="91425" tIns="45700" rIns="91425" bIns="45700" anchor="b" anchorCtr="0">
            <a:noAutofit/>
          </a:bodyPr>
          <a:lstStyle/>
          <a:p>
            <a:pPr marL="0" marR="0" lvl="0" indent="0" algn="l" rtl="0">
              <a:spcBef>
                <a:spcPts val="0"/>
              </a:spcBef>
              <a:buClr>
                <a:schemeClr val="dk2"/>
              </a:buClr>
              <a:buSzPct val="25000"/>
              <a:buFont typeface="Arial Black"/>
              <a:buNone/>
            </a:pPr>
            <a:r>
              <a:rPr lang="en-US" sz="3600" b="0" i="0" u="none" strike="noStrike" cap="none">
                <a:solidFill>
                  <a:schemeClr val="dk2"/>
                </a:solidFill>
                <a:latin typeface="Arial Black"/>
                <a:ea typeface="Arial Black"/>
                <a:cs typeface="Arial Black"/>
                <a:sym typeface="Arial Black"/>
              </a:rPr>
              <a:t>Exercise 4.1 </a:t>
            </a:r>
          </a:p>
        </p:txBody>
      </p:sp>
      <p:sp>
        <p:nvSpPr>
          <p:cNvPr id="675" name="Shape 675"/>
          <p:cNvSpPr txBox="1">
            <a:spLocks noGrp="1"/>
          </p:cNvSpPr>
          <p:nvPr>
            <p:ph type="body" idx="1"/>
          </p:nvPr>
        </p:nvSpPr>
        <p:spPr>
          <a:xfrm>
            <a:off x="270933" y="1075267"/>
            <a:ext cx="8582224" cy="4775200"/>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US" sz="2590" b="0" i="0" u="none" strike="noStrike" cap="none">
                <a:solidFill>
                  <a:schemeClr val="dk1"/>
                </a:solidFill>
                <a:latin typeface="Arial"/>
                <a:ea typeface="Arial"/>
                <a:cs typeface="Arial"/>
                <a:sym typeface="Arial"/>
              </a:rPr>
              <a:t>Give the name of the algorithm that results from each of the following special cases: </a:t>
            </a:r>
          </a:p>
          <a:p>
            <a:pPr marL="457200" marR="0" lvl="0" indent="-457200" algn="l" rtl="0">
              <a:lnSpc>
                <a:spcPct val="90000"/>
              </a:lnSpc>
              <a:spcBef>
                <a:spcPts val="1192"/>
              </a:spcBef>
              <a:spcAft>
                <a:spcPts val="0"/>
              </a:spcAft>
              <a:buClr>
                <a:schemeClr val="dk1"/>
              </a:buClr>
              <a:buSzPct val="98666"/>
              <a:buFont typeface="Noto Sans Symbols"/>
              <a:buChar char="▪"/>
            </a:pPr>
            <a:r>
              <a:rPr lang="en-US" sz="2960" b="0" i="0" u="none" strike="noStrike" cap="none">
                <a:solidFill>
                  <a:schemeClr val="dk1"/>
                </a:solidFill>
                <a:latin typeface="Arial"/>
                <a:ea typeface="Arial"/>
                <a:cs typeface="Arial"/>
                <a:sym typeface="Arial"/>
              </a:rPr>
              <a:t>Local beam search with k = 1. </a:t>
            </a:r>
          </a:p>
          <a:p>
            <a:pPr marL="457200" marR="0" lvl="0" indent="-457200" algn="l" rtl="0">
              <a:lnSpc>
                <a:spcPct val="90000"/>
              </a:lnSpc>
              <a:spcBef>
                <a:spcPts val="1192"/>
              </a:spcBef>
              <a:spcAft>
                <a:spcPts val="0"/>
              </a:spcAft>
              <a:buClr>
                <a:schemeClr val="dk1"/>
              </a:buClr>
              <a:buSzPct val="98666"/>
              <a:buFont typeface="Noto Sans Symbols"/>
              <a:buChar char="▪"/>
            </a:pPr>
            <a:r>
              <a:rPr lang="en-US" sz="2960" b="0" i="0" u="none" strike="noStrike" cap="none">
                <a:solidFill>
                  <a:schemeClr val="dk1"/>
                </a:solidFill>
                <a:latin typeface="Arial"/>
                <a:ea typeface="Arial"/>
                <a:cs typeface="Arial"/>
                <a:sym typeface="Arial"/>
              </a:rPr>
              <a:t>Local beam search with one initial state and no limit on the number of states retained. </a:t>
            </a:r>
          </a:p>
          <a:p>
            <a:pPr marL="457200" marR="0" lvl="0" indent="-457200" algn="l" rtl="0">
              <a:lnSpc>
                <a:spcPct val="90000"/>
              </a:lnSpc>
              <a:spcBef>
                <a:spcPts val="1192"/>
              </a:spcBef>
              <a:spcAft>
                <a:spcPts val="0"/>
              </a:spcAft>
              <a:buClr>
                <a:schemeClr val="dk1"/>
              </a:buClr>
              <a:buSzPct val="98666"/>
              <a:buFont typeface="Noto Sans Symbols"/>
              <a:buChar char="▪"/>
            </a:pPr>
            <a:r>
              <a:rPr lang="en-US" sz="2960" b="0" i="0" u="none" strike="noStrike" cap="none">
                <a:solidFill>
                  <a:schemeClr val="dk1"/>
                </a:solidFill>
                <a:latin typeface="Arial"/>
                <a:ea typeface="Arial"/>
                <a:cs typeface="Arial"/>
                <a:sym typeface="Arial"/>
              </a:rPr>
              <a:t>Simulated annealing with T = 0 at all times (and omitting the termination test). </a:t>
            </a:r>
          </a:p>
          <a:p>
            <a:pPr marL="457200" marR="0" lvl="0" indent="-457200" algn="l" rtl="0">
              <a:lnSpc>
                <a:spcPct val="90000"/>
              </a:lnSpc>
              <a:spcBef>
                <a:spcPts val="1192"/>
              </a:spcBef>
              <a:spcAft>
                <a:spcPts val="0"/>
              </a:spcAft>
              <a:buClr>
                <a:schemeClr val="dk1"/>
              </a:buClr>
              <a:buSzPct val="98666"/>
              <a:buFont typeface="Noto Sans Symbols"/>
              <a:buChar char="▪"/>
            </a:pPr>
            <a:r>
              <a:rPr lang="en-US" sz="2960" b="0" i="0" u="none" strike="noStrike" cap="none">
                <a:solidFill>
                  <a:schemeClr val="dk1"/>
                </a:solidFill>
                <a:latin typeface="Arial"/>
                <a:ea typeface="Arial"/>
                <a:cs typeface="Arial"/>
                <a:sym typeface="Arial"/>
              </a:rPr>
              <a:t>Simulated annealing with T = ∞ at all times. </a:t>
            </a:r>
          </a:p>
          <a:p>
            <a:pPr marL="457200" marR="0" lvl="0" indent="-457200" algn="l" rtl="0">
              <a:lnSpc>
                <a:spcPct val="90000"/>
              </a:lnSpc>
              <a:spcBef>
                <a:spcPts val="1192"/>
              </a:spcBef>
              <a:spcAft>
                <a:spcPts val="0"/>
              </a:spcAft>
              <a:buClr>
                <a:schemeClr val="dk1"/>
              </a:buClr>
              <a:buSzPct val="98666"/>
              <a:buFont typeface="Noto Sans Symbols"/>
              <a:buChar char="▪"/>
            </a:pPr>
            <a:r>
              <a:rPr lang="en-US" sz="2960" b="0" i="0" u="none" strike="noStrike" cap="none">
                <a:solidFill>
                  <a:schemeClr val="dk1"/>
                </a:solidFill>
                <a:latin typeface="Arial"/>
                <a:ea typeface="Arial"/>
                <a:cs typeface="Arial"/>
                <a:sym typeface="Arial"/>
              </a:rPr>
              <a:t>Genetic algorithm with population size N = 1. </a:t>
            </a:r>
          </a:p>
          <a:p>
            <a:pPr marL="285750" marR="0" lvl="0" indent="-285750" algn="l" rtl="0">
              <a:lnSpc>
                <a:spcPct val="90000"/>
              </a:lnSpc>
              <a:spcBef>
                <a:spcPts val="1044"/>
              </a:spcBef>
              <a:spcAft>
                <a:spcPts val="0"/>
              </a:spcAft>
              <a:buClr>
                <a:schemeClr val="dk1"/>
              </a:buClr>
              <a:buSzPct val="100909"/>
              <a:buFont typeface="Noto Sans Symbols"/>
              <a:buNone/>
            </a:pPr>
            <a:endParaRPr sz="2220" b="0" i="0" u="none" strike="noStrike" cap="none">
              <a:solidFill>
                <a:schemeClr val="dk1"/>
              </a:solidFill>
              <a:latin typeface="Arial"/>
              <a:ea typeface="Arial"/>
              <a:cs typeface="Arial"/>
              <a:sym typeface="Arial"/>
            </a:endParaRPr>
          </a:p>
        </p:txBody>
      </p:sp>
      <p:sp>
        <p:nvSpPr>
          <p:cNvPr id="676" name="Shape 676"/>
          <p:cNvSpPr txBox="1">
            <a:spLocks noGrp="1"/>
          </p:cNvSpPr>
          <p:nvPr>
            <p:ph type="ftr" idx="11"/>
          </p:nvPr>
        </p:nvSpPr>
        <p:spPr>
          <a:xfrm>
            <a:off x="457200" y="6492875"/>
            <a:ext cx="3429000" cy="283844"/>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endParaRPr sz="2400">
              <a:solidFill>
                <a:schemeClr val="dk1"/>
              </a:solidFill>
              <a:latin typeface="Arial"/>
              <a:ea typeface="Arial"/>
              <a:cs typeface="Arial"/>
              <a:sym typeface="Arial"/>
            </a:endParaRPr>
          </a:p>
        </p:txBody>
      </p:sp>
      <p:sp>
        <p:nvSpPr>
          <p:cNvPr id="677" name="Shape 677"/>
          <p:cNvSpPr txBox="1">
            <a:spLocks noGrp="1"/>
          </p:cNvSpPr>
          <p:nvPr>
            <p:ph type="sldNum" idx="12"/>
          </p:nvPr>
        </p:nvSpPr>
        <p:spPr>
          <a:xfrm rot="-5400000">
            <a:off x="8227377" y="5885497"/>
            <a:ext cx="1315720" cy="365125"/>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2400" b="1">
                <a:solidFill>
                  <a:schemeClr val="dk2"/>
                </a:solidFill>
                <a:latin typeface="Arial"/>
                <a:ea typeface="Arial"/>
                <a:cs typeface="Arial"/>
                <a:sym typeface="Arial"/>
              </a:rPr>
              <a:t>43</a:t>
            </a:fld>
            <a:endParaRPr lang="en-US" sz="2400" b="1">
              <a:solidFill>
                <a:schemeClr val="dk2"/>
              </a:solidFill>
              <a:latin typeface="Arial"/>
              <a:ea typeface="Arial"/>
              <a:cs typeface="Arial"/>
              <a:sym typeface="Arial"/>
            </a:endParaRPr>
          </a:p>
        </p:txBody>
      </p:sp>
      <p:sp>
        <p:nvSpPr>
          <p:cNvPr id="678" name="Shape 678"/>
          <p:cNvSpPr txBox="1"/>
          <p:nvPr/>
        </p:nvSpPr>
        <p:spPr>
          <a:xfrm>
            <a:off x="5889548" y="1812630"/>
            <a:ext cx="1787418" cy="369332"/>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400" b="1">
                <a:solidFill>
                  <a:srgbClr val="FF0000"/>
                </a:solidFill>
                <a:latin typeface="Arial Black"/>
                <a:ea typeface="Arial Black"/>
                <a:cs typeface="Arial Black"/>
                <a:sym typeface="Arial Black"/>
              </a:rPr>
              <a:t>Hill Climbing</a:t>
            </a:r>
          </a:p>
        </p:txBody>
      </p:sp>
      <p:sp>
        <p:nvSpPr>
          <p:cNvPr id="679" name="Shape 679"/>
          <p:cNvSpPr txBox="1"/>
          <p:nvPr/>
        </p:nvSpPr>
        <p:spPr>
          <a:xfrm>
            <a:off x="7236654" y="3002102"/>
            <a:ext cx="998700" cy="283800"/>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400" b="1">
                <a:solidFill>
                  <a:srgbClr val="FF0000"/>
                </a:solidFill>
                <a:latin typeface="Arial Black"/>
                <a:ea typeface="Arial Black"/>
                <a:cs typeface="Arial Black"/>
                <a:sym typeface="Arial Black"/>
              </a:rPr>
              <a:t>BFS</a:t>
            </a:r>
          </a:p>
        </p:txBody>
      </p:sp>
      <p:sp>
        <p:nvSpPr>
          <p:cNvPr id="680" name="Shape 680"/>
          <p:cNvSpPr txBox="1"/>
          <p:nvPr/>
        </p:nvSpPr>
        <p:spPr>
          <a:xfrm>
            <a:off x="5657072" y="3687877"/>
            <a:ext cx="1787400" cy="369300"/>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400" b="1">
                <a:solidFill>
                  <a:srgbClr val="FF0000"/>
                </a:solidFill>
                <a:latin typeface="Arial Black"/>
                <a:ea typeface="Arial Black"/>
                <a:cs typeface="Arial Black"/>
                <a:sym typeface="Arial Black"/>
              </a:rPr>
              <a:t>Hill Climbing</a:t>
            </a:r>
          </a:p>
        </p:txBody>
      </p:sp>
      <p:sp>
        <p:nvSpPr>
          <p:cNvPr id="681" name="Shape 681"/>
          <p:cNvSpPr txBox="1"/>
          <p:nvPr/>
        </p:nvSpPr>
        <p:spPr>
          <a:xfrm>
            <a:off x="7297225" y="4177212"/>
            <a:ext cx="1787400" cy="831000"/>
          </a:xfrm>
          <a:prstGeom prst="rect">
            <a:avLst/>
          </a:prstGeom>
          <a:noFill/>
          <a:ln>
            <a:noFill/>
          </a:ln>
        </p:spPr>
        <p:txBody>
          <a:bodyPr wrap="square" lIns="91425" tIns="45700" rIns="91425" bIns="45700" anchor="t" anchorCtr="0">
            <a:noAutofit/>
          </a:bodyPr>
          <a:lstStyle/>
          <a:p>
            <a:pPr marL="0" marR="0" lvl="0" indent="0" algn="r" rtl="0">
              <a:spcBef>
                <a:spcPts val="0"/>
              </a:spcBef>
              <a:spcAft>
                <a:spcPts val="0"/>
              </a:spcAft>
              <a:buSzPct val="25000"/>
              <a:buNone/>
            </a:pPr>
            <a:r>
              <a:rPr lang="en-US" sz="2400" b="1">
                <a:solidFill>
                  <a:srgbClr val="FF0000"/>
                </a:solidFill>
                <a:latin typeface="Arial Black"/>
                <a:ea typeface="Arial Black"/>
                <a:cs typeface="Arial Black"/>
                <a:sym typeface="Arial Black"/>
              </a:rPr>
              <a:t>Random</a:t>
            </a:r>
          </a:p>
          <a:p>
            <a:pPr marL="0" marR="0" lvl="0" indent="0" algn="r" rtl="0">
              <a:spcBef>
                <a:spcPts val="0"/>
              </a:spcBef>
              <a:spcAft>
                <a:spcPts val="0"/>
              </a:spcAft>
              <a:buSzPct val="25000"/>
              <a:buNone/>
            </a:pPr>
            <a:r>
              <a:rPr lang="en-US" sz="2400" b="1">
                <a:solidFill>
                  <a:srgbClr val="FF0000"/>
                </a:solidFill>
                <a:latin typeface="Arial Black"/>
                <a:ea typeface="Arial Black"/>
                <a:cs typeface="Arial Black"/>
                <a:sym typeface="Arial Black"/>
              </a:rPr>
              <a:t>Walk</a:t>
            </a:r>
          </a:p>
        </p:txBody>
      </p:sp>
      <p:sp>
        <p:nvSpPr>
          <p:cNvPr id="682" name="Shape 682"/>
          <p:cNvSpPr txBox="1"/>
          <p:nvPr/>
        </p:nvSpPr>
        <p:spPr>
          <a:xfrm>
            <a:off x="5868382" y="5511760"/>
            <a:ext cx="3004940" cy="461664"/>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400" b="1">
                <a:solidFill>
                  <a:srgbClr val="FF0000"/>
                </a:solidFill>
                <a:latin typeface="Arial Black"/>
                <a:ea typeface="Arial Black"/>
                <a:cs typeface="Arial Black"/>
                <a:sym typeface="Arial Black"/>
              </a:rPr>
              <a:t>Random Walk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Shape 687"/>
          <p:cNvSpPr txBox="1">
            <a:spLocks noGrp="1"/>
          </p:cNvSpPr>
          <p:nvPr>
            <p:ph type="title"/>
          </p:nvPr>
        </p:nvSpPr>
        <p:spPr>
          <a:xfrm>
            <a:off x="457200" y="152718"/>
            <a:ext cx="5791200" cy="1371599"/>
          </a:xfrm>
          <a:prstGeom prst="rect">
            <a:avLst/>
          </a:prstGeom>
          <a:noFill/>
          <a:ln>
            <a:noFill/>
          </a:ln>
        </p:spPr>
        <p:txBody>
          <a:bodyPr wrap="square" lIns="91425" tIns="45700" rIns="91425" bIns="45700" anchor="b" anchorCtr="0">
            <a:noAutofit/>
          </a:bodyPr>
          <a:lstStyle/>
          <a:p>
            <a:pPr marL="0" marR="0" lvl="0" indent="0" algn="l" rtl="0">
              <a:spcBef>
                <a:spcPts val="0"/>
              </a:spcBef>
              <a:buClr>
                <a:schemeClr val="dk2"/>
              </a:buClr>
              <a:buSzPct val="25000"/>
              <a:buFont typeface="Arial Black"/>
              <a:buNone/>
            </a:pPr>
            <a:r>
              <a:rPr lang="en-US" sz="3600" b="0" i="0" u="none" strike="noStrike" cap="none">
                <a:solidFill>
                  <a:schemeClr val="dk2"/>
                </a:solidFill>
                <a:latin typeface="Arial Black"/>
                <a:ea typeface="Arial Black"/>
                <a:cs typeface="Arial Black"/>
                <a:sym typeface="Arial Black"/>
              </a:rPr>
              <a:t>Next Time</a:t>
            </a:r>
          </a:p>
        </p:txBody>
      </p:sp>
      <p:sp>
        <p:nvSpPr>
          <p:cNvPr id="688" name="Shape 688"/>
          <p:cNvSpPr txBox="1">
            <a:spLocks noGrp="1"/>
          </p:cNvSpPr>
          <p:nvPr>
            <p:ph type="body" idx="1"/>
          </p:nvPr>
        </p:nvSpPr>
        <p:spPr>
          <a:xfrm>
            <a:off x="457200" y="1752600"/>
            <a:ext cx="7619999" cy="4373563"/>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2400" b="1" i="0" u="none" strike="noStrike" cap="none">
                <a:solidFill>
                  <a:schemeClr val="dk1"/>
                </a:solidFill>
                <a:latin typeface="Arial"/>
                <a:ea typeface="Arial"/>
                <a:cs typeface="Arial"/>
                <a:sym typeface="Arial"/>
              </a:rPr>
              <a:t>Adversarial Search (Games)</a:t>
            </a:r>
            <a:br>
              <a:rPr lang="en-US" sz="2400" b="1" i="0" u="none" strike="noStrike" cap="none">
                <a:solidFill>
                  <a:schemeClr val="dk1"/>
                </a:solidFill>
                <a:latin typeface="Arial"/>
                <a:ea typeface="Arial"/>
                <a:cs typeface="Arial"/>
                <a:sym typeface="Arial"/>
              </a:rPr>
            </a:br>
            <a:r>
              <a:rPr lang="en-US" sz="2400" b="1" i="0" u="none" strike="noStrike" cap="none">
                <a:solidFill>
                  <a:schemeClr val="dk1"/>
                </a:solidFill>
                <a:latin typeface="Arial"/>
                <a:ea typeface="Arial"/>
                <a:cs typeface="Arial"/>
                <a:sym typeface="Arial"/>
              </a:rPr>
              <a:t>(Chapter 5)</a:t>
            </a:r>
          </a:p>
          <a:p>
            <a:pPr marL="342900" marR="0" lvl="0" indent="-342900" algn="l" rtl="0">
              <a:spcBef>
                <a:spcPts val="1080"/>
              </a:spcBef>
              <a:spcAft>
                <a:spcPts val="0"/>
              </a:spcAft>
              <a:buClr>
                <a:schemeClr val="dk1"/>
              </a:buClr>
              <a:buSzPct val="100000"/>
              <a:buFont typeface="Arial"/>
              <a:buNone/>
            </a:pPr>
            <a:endParaRPr sz="2400" b="1" i="0" u="none" strike="noStrike" cap="none">
              <a:solidFill>
                <a:schemeClr val="dk1"/>
              </a:solidFill>
              <a:latin typeface="Arial"/>
              <a:ea typeface="Arial"/>
              <a:cs typeface="Arial"/>
              <a:sym typeface="Arial"/>
            </a:endParaRPr>
          </a:p>
          <a:p>
            <a:pPr marL="342900" marR="0" lvl="0" indent="-342900" algn="l" rtl="0">
              <a:spcBef>
                <a:spcPts val="1080"/>
              </a:spcBef>
              <a:spcAft>
                <a:spcPts val="0"/>
              </a:spcAft>
              <a:buClr>
                <a:schemeClr val="dk1"/>
              </a:buClr>
              <a:buSzPct val="100000"/>
              <a:buFont typeface="Arial"/>
              <a:buChar char="•"/>
            </a:pPr>
            <a:r>
              <a:rPr lang="en-US" sz="2400" b="1" i="0" u="none" strike="noStrike" cap="none">
                <a:solidFill>
                  <a:schemeClr val="dk1"/>
                </a:solidFill>
                <a:latin typeface="Arial"/>
                <a:ea typeface="Arial"/>
                <a:cs typeface="Arial"/>
                <a:sym typeface="Arial"/>
              </a:rPr>
              <a:t>Constraint Satisfaction Problems</a:t>
            </a:r>
            <a:br>
              <a:rPr lang="en-US" sz="2400" b="1" i="0" u="none" strike="noStrike" cap="none">
                <a:solidFill>
                  <a:schemeClr val="dk1"/>
                </a:solidFill>
                <a:latin typeface="Arial"/>
                <a:ea typeface="Arial"/>
                <a:cs typeface="Arial"/>
                <a:sym typeface="Arial"/>
              </a:rPr>
            </a:br>
            <a:r>
              <a:rPr lang="en-US" sz="2400" b="1" i="0" u="none" strike="noStrike" cap="none">
                <a:solidFill>
                  <a:schemeClr val="dk1"/>
                </a:solidFill>
                <a:latin typeface="Arial"/>
                <a:ea typeface="Arial"/>
                <a:cs typeface="Arial"/>
                <a:sym typeface="Arial"/>
              </a:rPr>
              <a:t>(Chapter 6)</a:t>
            </a:r>
          </a:p>
          <a:p>
            <a:pPr marL="342900" marR="0" lvl="0" indent="-342900" algn="l" rtl="0">
              <a:spcBef>
                <a:spcPts val="1080"/>
              </a:spcBef>
              <a:spcAft>
                <a:spcPts val="0"/>
              </a:spcAft>
              <a:buClr>
                <a:schemeClr val="dk1"/>
              </a:buClr>
              <a:buSzPct val="100000"/>
              <a:buFont typeface="Arial"/>
              <a:buNone/>
            </a:pPr>
            <a:endParaRPr sz="2400" b="1" i="0" u="none" strike="noStrike" cap="none">
              <a:solidFill>
                <a:schemeClr val="dk1"/>
              </a:solidFill>
              <a:latin typeface="Arial"/>
              <a:ea typeface="Arial"/>
              <a:cs typeface="Arial"/>
              <a:sym typeface="Arial"/>
            </a:endParaRPr>
          </a:p>
          <a:p>
            <a:pPr marL="0" marR="0" lvl="0" indent="0" algn="l" rtl="0">
              <a:spcBef>
                <a:spcPts val="1080"/>
              </a:spcBef>
              <a:spcAft>
                <a:spcPts val="0"/>
              </a:spcAft>
              <a:buClr>
                <a:schemeClr val="dk1"/>
              </a:buClr>
              <a:buSzPct val="25000"/>
              <a:buFont typeface="Arial"/>
              <a:buNone/>
            </a:pPr>
            <a:r>
              <a:rPr lang="en-US" sz="2400" b="1" i="0" u="none" strike="noStrike" cap="none">
                <a:solidFill>
                  <a:schemeClr val="dk1"/>
                </a:solidFill>
                <a:latin typeface="Arial"/>
                <a:ea typeface="Arial"/>
                <a:cs typeface="Arial"/>
                <a:sym typeface="Arial"/>
              </a:rPr>
              <a:t>Practice Exercises:</a:t>
            </a:r>
          </a:p>
          <a:p>
            <a:pPr marL="68580" marR="0" lvl="0" indent="-5080" algn="l" rtl="0">
              <a:spcBef>
                <a:spcPts val="1080"/>
              </a:spcBef>
              <a:spcAft>
                <a:spcPts val="0"/>
              </a:spcAft>
              <a:buClr>
                <a:schemeClr val="dk1"/>
              </a:buClr>
              <a:buSzPct val="25000"/>
              <a:buFont typeface="Arial"/>
              <a:buNone/>
            </a:pPr>
            <a:r>
              <a:rPr lang="en-US" sz="2400" b="1" i="0" u="none" strike="noStrike" cap="none">
                <a:solidFill>
                  <a:schemeClr val="dk1"/>
                </a:solidFill>
                <a:latin typeface="Arial"/>
                <a:ea typeface="Arial"/>
                <a:cs typeface="Arial"/>
                <a:sym typeface="Arial"/>
              </a:rPr>
              <a:t>	Chapter 4: # 4.1</a:t>
            </a:r>
          </a:p>
          <a:p>
            <a:pPr marL="68580" marR="0" lvl="0" indent="-5080" algn="l" rtl="0">
              <a:spcBef>
                <a:spcPts val="1080"/>
              </a:spcBef>
              <a:spcAft>
                <a:spcPts val="0"/>
              </a:spcAft>
              <a:buClr>
                <a:schemeClr val="dk1"/>
              </a:buClr>
              <a:buSzPct val="25000"/>
              <a:buFont typeface="Arial"/>
              <a:buNone/>
            </a:pPr>
            <a:r>
              <a:rPr lang="en-US" sz="2400" b="1" i="0" u="none" strike="noStrike" cap="none">
                <a:solidFill>
                  <a:schemeClr val="dk1"/>
                </a:solidFill>
                <a:latin typeface="Arial"/>
                <a:ea typeface="Arial"/>
                <a:cs typeface="Arial"/>
                <a:sym typeface="Arial"/>
              </a:rPr>
              <a:t>	Chapter 6: # 6.1, 6.5</a:t>
            </a:r>
          </a:p>
          <a:p>
            <a:pPr marL="342900" marR="0" lvl="0" indent="-342900" algn="l" rtl="0">
              <a:spcBef>
                <a:spcPts val="1080"/>
              </a:spcBef>
              <a:spcAft>
                <a:spcPts val="0"/>
              </a:spcAft>
              <a:buClr>
                <a:schemeClr val="dk1"/>
              </a:buClr>
              <a:buSzPct val="100000"/>
              <a:buFont typeface="Arial"/>
              <a:buNone/>
            </a:pPr>
            <a:endParaRPr sz="2400" b="1" i="0" u="none" strike="noStrike" cap="none">
              <a:solidFill>
                <a:schemeClr val="dk1"/>
              </a:solidFill>
              <a:latin typeface="Arial"/>
              <a:ea typeface="Arial"/>
              <a:cs typeface="Arial"/>
              <a:sym typeface="Arial"/>
            </a:endParaRPr>
          </a:p>
        </p:txBody>
      </p:sp>
      <p:sp>
        <p:nvSpPr>
          <p:cNvPr id="689" name="Shape 689"/>
          <p:cNvSpPr txBox="1">
            <a:spLocks noGrp="1"/>
          </p:cNvSpPr>
          <p:nvPr>
            <p:ph type="sldNum" idx="12"/>
          </p:nvPr>
        </p:nvSpPr>
        <p:spPr>
          <a:xfrm rot="-5400000">
            <a:off x="8227377" y="5885497"/>
            <a:ext cx="1315720" cy="365125"/>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2400" b="1">
                <a:solidFill>
                  <a:schemeClr val="dk2"/>
                </a:solidFill>
                <a:latin typeface="Arial"/>
                <a:ea typeface="Arial"/>
                <a:cs typeface="Arial"/>
                <a:sym typeface="Arial"/>
              </a:rPr>
              <a:t>44</a:t>
            </a:fld>
            <a:endParaRPr lang="en-US" sz="2400" b="1">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5"/>
          <p:cNvSpPr>
            <a:spLocks noGrp="1"/>
          </p:cNvSpPr>
          <p:nvPr>
            <p:ph type="sldNum" sz="quarter" idx="12"/>
          </p:nvPr>
        </p:nvSpPr>
        <p:spPr>
          <a:noFill/>
        </p:spPr>
        <p:txBody>
          <a:bodyPr/>
          <a:lstStyle/>
          <a:p>
            <a:fld id="{5790A8AC-C9EA-B945-ADD0-D7BF141A2955}" type="slidenum">
              <a:rPr lang="en-US" smtClean="0"/>
              <a:pPr/>
              <a:t>5</a:t>
            </a:fld>
            <a:endParaRPr lang="en-US"/>
          </a:p>
        </p:txBody>
      </p:sp>
      <p:sp>
        <p:nvSpPr>
          <p:cNvPr id="18436" name="Rectangle 2"/>
          <p:cNvSpPr>
            <a:spLocks noGrp="1" noChangeArrowheads="1"/>
          </p:cNvSpPr>
          <p:nvPr>
            <p:ph type="title"/>
          </p:nvPr>
        </p:nvSpPr>
        <p:spPr>
          <a:xfrm>
            <a:off x="457200" y="152718"/>
            <a:ext cx="7297116" cy="1371599"/>
          </a:xfrm>
        </p:spPr>
        <p:txBody>
          <a:bodyPr/>
          <a:lstStyle/>
          <a:p>
            <a:r>
              <a:rPr lang="en-US" dirty="0"/>
              <a:t>Exercise: Search Algorithms</a:t>
            </a:r>
          </a:p>
        </p:txBody>
      </p:sp>
      <p:sp>
        <p:nvSpPr>
          <p:cNvPr id="18437" name="Rectangle 3"/>
          <p:cNvSpPr>
            <a:spLocks noGrp="1" noChangeArrowheads="1"/>
          </p:cNvSpPr>
          <p:nvPr>
            <p:ph type="body" idx="1"/>
          </p:nvPr>
        </p:nvSpPr>
        <p:spPr>
          <a:xfrm>
            <a:off x="457200" y="1295400"/>
            <a:ext cx="7950200" cy="4762500"/>
          </a:xfrm>
        </p:spPr>
        <p:txBody>
          <a:bodyPr/>
          <a:lstStyle/>
          <a:p>
            <a:pPr>
              <a:buFontTx/>
              <a:buNone/>
            </a:pPr>
            <a:r>
              <a:rPr lang="en-US" sz="1800" dirty="0">
                <a:ea typeface="Times New Roman" charset="0"/>
                <a:cs typeface="Times New Roman" charset="0"/>
              </a:rPr>
              <a:t>The following figure shows a portion of a partially expanded search tree. Each arc between nodes is labeled with the cost of the corresponding operator, and the leaves are labeled with the value of the heuristic function, </a:t>
            </a:r>
            <a:r>
              <a:rPr lang="en-US" sz="1800" i="1" dirty="0">
                <a:ea typeface="Times New Roman" charset="0"/>
                <a:cs typeface="Times New Roman" charset="0"/>
              </a:rPr>
              <a:t>h</a:t>
            </a:r>
            <a:r>
              <a:rPr lang="en-US" sz="1800" dirty="0">
                <a:ea typeface="Times New Roman" charset="0"/>
                <a:cs typeface="Times New Roman" charset="0"/>
              </a:rPr>
              <a:t>.</a:t>
            </a:r>
          </a:p>
          <a:p>
            <a:pPr>
              <a:buFontTx/>
              <a:buNone/>
            </a:pPr>
            <a:r>
              <a:rPr lang="en-US" sz="1800" dirty="0">
                <a:ea typeface="Times New Roman" charset="0"/>
                <a:cs typeface="Times New Roman" charset="0"/>
              </a:rPr>
              <a:t>Which node (use the node’s letter) will be </a:t>
            </a:r>
            <a:r>
              <a:rPr lang="en-US" sz="1800" u="sng" dirty="0">
                <a:ea typeface="Times New Roman" charset="0"/>
                <a:cs typeface="Times New Roman" charset="0"/>
              </a:rPr>
              <a:t>expanded</a:t>
            </a:r>
            <a:r>
              <a:rPr lang="en-US" sz="1800" dirty="0">
                <a:ea typeface="Times New Roman" charset="0"/>
                <a:cs typeface="Times New Roman" charset="0"/>
              </a:rPr>
              <a:t> next by each of the following search algorithms?</a:t>
            </a:r>
          </a:p>
          <a:p>
            <a:endParaRPr lang="en-US" sz="1800" dirty="0">
              <a:ea typeface="Times New Roman" charset="0"/>
              <a:cs typeface="Times New Roman" charset="0"/>
            </a:endParaRPr>
          </a:p>
          <a:p>
            <a:pPr lvl="1">
              <a:buFontTx/>
              <a:buNone/>
            </a:pPr>
            <a:r>
              <a:rPr lang="en-US" sz="1600" dirty="0">
                <a:ea typeface="Times New Roman" charset="0"/>
                <a:cs typeface="Times New Roman" charset="0"/>
              </a:rPr>
              <a:t>(a)</a:t>
            </a:r>
            <a:r>
              <a:rPr lang="en-US" sz="1600" dirty="0">
                <a:latin typeface="Times New Roman" charset="0"/>
                <a:ea typeface="Times New Roman" charset="0"/>
                <a:cs typeface="Times New Roman" charset="0"/>
              </a:rPr>
              <a:t> </a:t>
            </a:r>
            <a:r>
              <a:rPr lang="en-US" sz="1600" dirty="0">
                <a:ea typeface="Times New Roman" charset="0"/>
                <a:cs typeface="Times New Roman" charset="0"/>
              </a:rPr>
              <a:t>Depth-first search</a:t>
            </a:r>
          </a:p>
          <a:p>
            <a:pPr lvl="1">
              <a:buFontTx/>
              <a:buNone/>
            </a:pPr>
            <a:r>
              <a:rPr lang="en-US" sz="1600" dirty="0">
                <a:ea typeface="Times New Roman" charset="0"/>
                <a:cs typeface="Times New Roman" charset="0"/>
              </a:rPr>
              <a:t>(b)</a:t>
            </a:r>
            <a:r>
              <a:rPr lang="en-US" sz="1600" dirty="0">
                <a:latin typeface="Times New Roman" charset="0"/>
                <a:ea typeface="Times New Roman" charset="0"/>
                <a:cs typeface="Times New Roman" charset="0"/>
              </a:rPr>
              <a:t> </a:t>
            </a:r>
            <a:r>
              <a:rPr lang="en-US" sz="1600" dirty="0">
                <a:ea typeface="Times New Roman" charset="0"/>
                <a:cs typeface="Times New Roman" charset="0"/>
              </a:rPr>
              <a:t>Breadth-first search</a:t>
            </a:r>
          </a:p>
          <a:p>
            <a:pPr lvl="1">
              <a:buFontTx/>
              <a:buNone/>
            </a:pPr>
            <a:r>
              <a:rPr lang="en-US" sz="1600" dirty="0">
                <a:ea typeface="Times New Roman" charset="0"/>
                <a:cs typeface="Times New Roman" charset="0"/>
              </a:rPr>
              <a:t>(c)</a:t>
            </a:r>
            <a:r>
              <a:rPr lang="en-US" sz="1600" dirty="0">
                <a:latin typeface="Times New Roman" charset="0"/>
                <a:ea typeface="Times New Roman" charset="0"/>
                <a:cs typeface="Times New Roman" charset="0"/>
              </a:rPr>
              <a:t> </a:t>
            </a:r>
            <a:r>
              <a:rPr lang="en-US" sz="1600" dirty="0">
                <a:ea typeface="Times New Roman" charset="0"/>
                <a:cs typeface="Times New Roman" charset="0"/>
              </a:rPr>
              <a:t>Uniform-cost search</a:t>
            </a:r>
          </a:p>
          <a:p>
            <a:pPr lvl="1">
              <a:buFontTx/>
              <a:buNone/>
            </a:pPr>
            <a:r>
              <a:rPr lang="en-US" sz="1600" dirty="0">
                <a:ea typeface="Times New Roman" charset="0"/>
                <a:cs typeface="Times New Roman" charset="0"/>
              </a:rPr>
              <a:t>(d)</a:t>
            </a:r>
            <a:r>
              <a:rPr lang="en-US" sz="1600" dirty="0">
                <a:latin typeface="Times New Roman" charset="0"/>
                <a:ea typeface="Times New Roman" charset="0"/>
                <a:cs typeface="Times New Roman" charset="0"/>
              </a:rPr>
              <a:t> </a:t>
            </a:r>
            <a:r>
              <a:rPr lang="en-US" sz="1600" dirty="0">
                <a:ea typeface="Times New Roman" charset="0"/>
                <a:cs typeface="Times New Roman" charset="0"/>
              </a:rPr>
              <a:t>Greedy search</a:t>
            </a:r>
          </a:p>
          <a:p>
            <a:pPr lvl="1">
              <a:buFontTx/>
              <a:buNone/>
            </a:pPr>
            <a:r>
              <a:rPr lang="en-US" sz="1600" dirty="0">
                <a:ea typeface="Times New Roman" charset="0"/>
                <a:cs typeface="Times New Roman" charset="0"/>
              </a:rPr>
              <a:t>(e) A* search</a:t>
            </a:r>
            <a:r>
              <a:rPr lang="en-US" sz="1800" dirty="0"/>
              <a:t> </a:t>
            </a:r>
          </a:p>
        </p:txBody>
      </p:sp>
      <p:grpSp>
        <p:nvGrpSpPr>
          <p:cNvPr id="2" name="Group 1"/>
          <p:cNvGrpSpPr/>
          <p:nvPr/>
        </p:nvGrpSpPr>
        <p:grpSpPr>
          <a:xfrm>
            <a:off x="2971800" y="3200400"/>
            <a:ext cx="5943600" cy="2928938"/>
            <a:chOff x="2971800" y="3200400"/>
            <a:chExt cx="5943600" cy="2928938"/>
          </a:xfrm>
        </p:grpSpPr>
        <p:grpSp>
          <p:nvGrpSpPr>
            <p:cNvPr id="18438" name="Group 4"/>
            <p:cNvGrpSpPr>
              <a:grpSpLocks/>
            </p:cNvGrpSpPr>
            <p:nvPr/>
          </p:nvGrpSpPr>
          <p:grpSpPr bwMode="auto">
            <a:xfrm>
              <a:off x="2971800" y="3200400"/>
              <a:ext cx="5943600" cy="2928938"/>
              <a:chOff x="1872" y="2016"/>
              <a:chExt cx="3744" cy="1845"/>
            </a:xfrm>
          </p:grpSpPr>
          <p:grpSp>
            <p:nvGrpSpPr>
              <p:cNvPr id="18441" name="Group 5"/>
              <p:cNvGrpSpPr>
                <a:grpSpLocks/>
              </p:cNvGrpSpPr>
              <p:nvPr/>
            </p:nvGrpSpPr>
            <p:grpSpPr bwMode="auto">
              <a:xfrm>
                <a:off x="1872" y="2016"/>
                <a:ext cx="3744" cy="1845"/>
                <a:chOff x="2208" y="2160"/>
                <a:chExt cx="3312" cy="1632"/>
              </a:xfrm>
            </p:grpSpPr>
            <p:sp>
              <p:nvSpPr>
                <p:cNvPr id="18443"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18444"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2000"/>
                    <a:t>D</a:t>
                  </a:r>
                </a:p>
              </p:txBody>
            </p:sp>
            <p:sp>
              <p:nvSpPr>
                <p:cNvPr id="18445" name="Text Box 8"/>
                <p:cNvSpPr txBox="1">
                  <a:spLocks noChangeArrowheads="1"/>
                </p:cNvSpPr>
                <p:nvPr/>
              </p:nvSpPr>
              <p:spPr bwMode="auto">
                <a:xfrm>
                  <a:off x="3007" y="3051"/>
                  <a:ext cx="267"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18446" name="Text Box 9"/>
                <p:cNvSpPr txBox="1">
                  <a:spLocks noChangeArrowheads="1"/>
                </p:cNvSpPr>
                <p:nvPr/>
              </p:nvSpPr>
              <p:spPr bwMode="auto">
                <a:xfrm>
                  <a:off x="3984" y="2160"/>
                  <a:ext cx="267" cy="297"/>
                </a:xfrm>
                <a:prstGeom prst="rect">
                  <a:avLst/>
                </a:prstGeom>
                <a:solidFill>
                  <a:srgbClr val="FFFFFF"/>
                </a:solidFill>
                <a:ln w="9525">
                  <a:noFill/>
                  <a:miter lim="800000"/>
                  <a:headEnd/>
                  <a:tailEnd/>
                </a:ln>
              </p:spPr>
              <p:txBody>
                <a:bodyPr>
                  <a:prstTxWarp prst="textNoShape">
                    <a:avLst/>
                  </a:prstTxWarp>
                </a:bodyPr>
                <a:lstStyle/>
                <a:p>
                  <a:r>
                    <a:rPr lang="en-US" sz="2000"/>
                    <a:t>A</a:t>
                  </a:r>
                </a:p>
              </p:txBody>
            </p:sp>
            <p:sp>
              <p:nvSpPr>
                <p:cNvPr id="18447" name="Text Box 10"/>
                <p:cNvSpPr txBox="1">
                  <a:spLocks noChangeArrowheads="1"/>
                </p:cNvSpPr>
                <p:nvPr/>
              </p:nvSpPr>
              <p:spPr bwMode="auto">
                <a:xfrm>
                  <a:off x="3984" y="2754"/>
                  <a:ext cx="267" cy="297"/>
                </a:xfrm>
                <a:prstGeom prst="rect">
                  <a:avLst/>
                </a:prstGeom>
                <a:solidFill>
                  <a:srgbClr val="FFFFFF"/>
                </a:solidFill>
                <a:ln w="9525">
                  <a:noFill/>
                  <a:miter lim="800000"/>
                  <a:headEnd/>
                  <a:tailEnd/>
                </a:ln>
              </p:spPr>
              <p:txBody>
                <a:bodyPr>
                  <a:prstTxWarp prst="textNoShape">
                    <a:avLst/>
                  </a:prstTxWarp>
                </a:bodyPr>
                <a:lstStyle/>
                <a:p>
                  <a:r>
                    <a:rPr lang="en-US" sz="2000"/>
                    <a:t>C</a:t>
                  </a:r>
                </a:p>
              </p:txBody>
            </p:sp>
            <p:sp>
              <p:nvSpPr>
                <p:cNvPr id="18448"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49"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50"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1800" i="1"/>
                    <a:t>5</a:t>
                  </a:r>
                </a:p>
              </p:txBody>
            </p:sp>
            <p:sp>
              <p:nvSpPr>
                <p:cNvPr id="18451" name="Text Box 14"/>
                <p:cNvSpPr txBox="1">
                  <a:spLocks noChangeArrowheads="1"/>
                </p:cNvSpPr>
                <p:nvPr/>
              </p:nvSpPr>
              <p:spPr bwMode="auto">
                <a:xfrm>
                  <a:off x="2652" y="3063"/>
                  <a:ext cx="266" cy="297"/>
                </a:xfrm>
                <a:prstGeom prst="rect">
                  <a:avLst/>
                </a:prstGeom>
                <a:solidFill>
                  <a:srgbClr val="FFFFFF"/>
                </a:solidFill>
                <a:ln w="9525">
                  <a:noFill/>
                  <a:miter lim="800000"/>
                  <a:headEnd/>
                  <a:tailEnd/>
                </a:ln>
              </p:spPr>
              <p:txBody>
                <a:bodyPr>
                  <a:prstTxWarp prst="textNoShape">
                    <a:avLst/>
                  </a:prstTxWarp>
                </a:bodyPr>
                <a:lstStyle/>
                <a:p>
                  <a:r>
                    <a:rPr lang="en-US" sz="1800" i="1"/>
                    <a:t>4</a:t>
                  </a:r>
                </a:p>
              </p:txBody>
            </p:sp>
            <p:sp>
              <p:nvSpPr>
                <p:cNvPr id="18452"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1800" i="1"/>
                    <a:t>19</a:t>
                  </a:r>
                </a:p>
              </p:txBody>
            </p:sp>
            <p:sp>
              <p:nvSpPr>
                <p:cNvPr id="18453"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1800" i="1"/>
                    <a:t>6</a:t>
                  </a:r>
                </a:p>
              </p:txBody>
            </p:sp>
            <p:sp>
              <p:nvSpPr>
                <p:cNvPr id="18454" name="Text Box 17"/>
                <p:cNvSpPr txBox="1">
                  <a:spLocks noChangeArrowheads="1"/>
                </p:cNvSpPr>
                <p:nvPr/>
              </p:nvSpPr>
              <p:spPr bwMode="auto">
                <a:xfrm>
                  <a:off x="3718" y="2457"/>
                  <a:ext cx="266" cy="297"/>
                </a:xfrm>
                <a:prstGeom prst="rect">
                  <a:avLst/>
                </a:prstGeom>
                <a:solidFill>
                  <a:srgbClr val="FFFFFF"/>
                </a:solidFill>
                <a:ln w="9525">
                  <a:noFill/>
                  <a:miter lim="800000"/>
                  <a:headEnd/>
                  <a:tailEnd/>
                </a:ln>
              </p:spPr>
              <p:txBody>
                <a:bodyPr>
                  <a:prstTxWarp prst="textNoShape">
                    <a:avLst/>
                  </a:prstTxWarp>
                </a:bodyPr>
                <a:lstStyle/>
                <a:p>
                  <a:r>
                    <a:rPr lang="en-US" sz="1800" i="1"/>
                    <a:t>3</a:t>
                  </a:r>
                </a:p>
              </p:txBody>
            </p:sp>
            <p:sp>
              <p:nvSpPr>
                <p:cNvPr id="18455"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1800" i="1"/>
                    <a:t>h=15</a:t>
                  </a:r>
                </a:p>
              </p:txBody>
            </p:sp>
            <p:sp>
              <p:nvSpPr>
                <p:cNvPr id="18456"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2000" dirty="0"/>
                    <a:t>B</a:t>
                  </a:r>
                </a:p>
              </p:txBody>
            </p:sp>
            <p:sp>
              <p:nvSpPr>
                <p:cNvPr id="18457" name="Text Box 20"/>
                <p:cNvSpPr txBox="1">
                  <a:spLocks noChangeArrowheads="1"/>
                </p:cNvSpPr>
                <p:nvPr/>
              </p:nvSpPr>
              <p:spPr bwMode="auto">
                <a:xfrm>
                  <a:off x="2741" y="3249"/>
                  <a:ext cx="266" cy="296"/>
                </a:xfrm>
                <a:prstGeom prst="rect">
                  <a:avLst/>
                </a:prstGeom>
                <a:solidFill>
                  <a:srgbClr val="FFFFFF"/>
                </a:solidFill>
                <a:ln w="9525">
                  <a:noFill/>
                  <a:miter lim="800000"/>
                  <a:headEnd/>
                  <a:tailEnd/>
                </a:ln>
              </p:spPr>
              <p:txBody>
                <a:bodyPr>
                  <a:prstTxWarp prst="textNoShape">
                    <a:avLst/>
                  </a:prstTxWarp>
                </a:bodyPr>
                <a:lstStyle/>
                <a:p>
                  <a:r>
                    <a:rPr lang="en-US" sz="2000"/>
                    <a:t>F</a:t>
                  </a:r>
                </a:p>
              </p:txBody>
            </p:sp>
            <p:sp>
              <p:nvSpPr>
                <p:cNvPr id="18458" name="Text Box 21"/>
                <p:cNvSpPr txBox="1">
                  <a:spLocks noChangeArrowheads="1"/>
                </p:cNvSpPr>
                <p:nvPr/>
              </p:nvSpPr>
              <p:spPr bwMode="auto">
                <a:xfrm>
                  <a:off x="3185" y="3249"/>
                  <a:ext cx="267" cy="296"/>
                </a:xfrm>
                <a:prstGeom prst="rect">
                  <a:avLst/>
                </a:prstGeom>
                <a:solidFill>
                  <a:srgbClr val="FFFFFF"/>
                </a:solidFill>
                <a:ln w="9525">
                  <a:noFill/>
                  <a:miter lim="800000"/>
                  <a:headEnd/>
                  <a:tailEnd/>
                </a:ln>
              </p:spPr>
              <p:txBody>
                <a:bodyPr>
                  <a:prstTxWarp prst="textNoShape">
                    <a:avLst/>
                  </a:prstTxWarp>
                </a:bodyPr>
                <a:lstStyle/>
                <a:p>
                  <a:r>
                    <a:rPr lang="en-US" sz="2000"/>
                    <a:t>G</a:t>
                  </a:r>
                </a:p>
              </p:txBody>
            </p:sp>
            <p:sp>
              <p:nvSpPr>
                <p:cNvPr id="18459" name="Text Box 22"/>
                <p:cNvSpPr txBox="1">
                  <a:spLocks noChangeArrowheads="1"/>
                </p:cNvSpPr>
                <p:nvPr/>
              </p:nvSpPr>
              <p:spPr bwMode="auto">
                <a:xfrm>
                  <a:off x="2208" y="3249"/>
                  <a:ext cx="267" cy="296"/>
                </a:xfrm>
                <a:prstGeom prst="rect">
                  <a:avLst/>
                </a:prstGeom>
                <a:solidFill>
                  <a:srgbClr val="FFFFFF"/>
                </a:solidFill>
                <a:ln w="9525">
                  <a:noFill/>
                  <a:miter lim="800000"/>
                  <a:headEnd/>
                  <a:tailEnd/>
                </a:ln>
              </p:spPr>
              <p:txBody>
                <a:bodyPr>
                  <a:prstTxWarp prst="textNoShape">
                    <a:avLst/>
                  </a:prstTxWarp>
                </a:bodyPr>
                <a:lstStyle/>
                <a:p>
                  <a:r>
                    <a:rPr lang="en-US" sz="2000"/>
                    <a:t>E</a:t>
                  </a:r>
                </a:p>
              </p:txBody>
            </p:sp>
            <p:sp>
              <p:nvSpPr>
                <p:cNvPr id="18460"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61"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62"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63"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a:p>
              </p:txBody>
            </p:sp>
            <p:sp>
              <p:nvSpPr>
                <p:cNvPr id="18464"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65"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66"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67"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68"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69"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70"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sp>
              <p:nvSpPr>
                <p:cNvPr id="18471"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1800" i="1"/>
                    <a:t>h=8</a:t>
                  </a:r>
                </a:p>
              </p:txBody>
            </p:sp>
            <p:sp>
              <p:nvSpPr>
                <p:cNvPr id="18472" name="Text Box 35"/>
                <p:cNvSpPr txBox="1">
                  <a:spLocks noChangeArrowheads="1"/>
                </p:cNvSpPr>
                <p:nvPr/>
              </p:nvSpPr>
              <p:spPr bwMode="auto">
                <a:xfrm>
                  <a:off x="2741" y="3495"/>
                  <a:ext cx="444" cy="297"/>
                </a:xfrm>
                <a:prstGeom prst="rect">
                  <a:avLst/>
                </a:prstGeom>
                <a:solidFill>
                  <a:srgbClr val="FFFFFF"/>
                </a:solidFill>
                <a:ln w="9525">
                  <a:noFill/>
                  <a:miter lim="800000"/>
                  <a:headEnd/>
                  <a:tailEnd/>
                </a:ln>
              </p:spPr>
              <p:txBody>
                <a:bodyPr>
                  <a:prstTxWarp prst="textNoShape">
                    <a:avLst/>
                  </a:prstTxWarp>
                </a:bodyPr>
                <a:lstStyle/>
                <a:p>
                  <a:r>
                    <a:rPr lang="en-US" sz="1800" i="1"/>
                    <a:t>h=12</a:t>
                  </a:r>
                </a:p>
              </p:txBody>
            </p:sp>
            <p:sp>
              <p:nvSpPr>
                <p:cNvPr id="18473"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1800" i="1"/>
                    <a:t>h=10</a:t>
                  </a:r>
                </a:p>
              </p:txBody>
            </p:sp>
            <p:sp>
              <p:nvSpPr>
                <p:cNvPr id="18474"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1800" i="1"/>
                    <a:t>h=10</a:t>
                  </a:r>
                </a:p>
              </p:txBody>
            </p:sp>
            <p:sp>
              <p:nvSpPr>
                <p:cNvPr id="18475"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1800" i="1"/>
                    <a:t>h=18</a:t>
                  </a:r>
                </a:p>
              </p:txBody>
            </p:sp>
            <p:sp>
              <p:nvSpPr>
                <p:cNvPr id="18476"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a:p>
              </p:txBody>
            </p:sp>
            <p:sp>
              <p:nvSpPr>
                <p:cNvPr id="18477"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a:p>
              </p:txBody>
            </p:sp>
          </p:grpSp>
          <p:sp>
            <p:nvSpPr>
              <p:cNvPr id="18442" name="Text Box 41"/>
              <p:cNvSpPr txBox="1">
                <a:spLocks noChangeArrowheads="1"/>
              </p:cNvSpPr>
              <p:nvPr/>
            </p:nvSpPr>
            <p:spPr bwMode="auto">
              <a:xfrm>
                <a:off x="3577" y="3244"/>
                <a:ext cx="232" cy="250"/>
              </a:xfrm>
              <a:prstGeom prst="rect">
                <a:avLst/>
              </a:prstGeom>
              <a:noFill/>
              <a:ln w="9525">
                <a:noFill/>
                <a:miter lim="800000"/>
                <a:headEnd/>
                <a:tailEnd/>
              </a:ln>
            </p:spPr>
            <p:txBody>
              <a:bodyPr wrap="none">
                <a:prstTxWarp prst="textNoShape">
                  <a:avLst/>
                </a:prstTxWarp>
                <a:spAutoFit/>
              </a:bodyPr>
              <a:lstStyle/>
              <a:p>
                <a:r>
                  <a:rPr lang="en-US" sz="2000"/>
                  <a:t>H</a:t>
                </a:r>
              </a:p>
            </p:txBody>
          </p:sp>
        </p:grpSp>
        <p:sp>
          <p:nvSpPr>
            <p:cNvPr id="18439" name="Text Box 42"/>
            <p:cNvSpPr txBox="1">
              <a:spLocks noChangeArrowheads="1"/>
            </p:cNvSpPr>
            <p:nvPr/>
          </p:nvSpPr>
          <p:spPr bwMode="auto">
            <a:xfrm>
              <a:off x="6781800" y="3276600"/>
              <a:ext cx="736600" cy="396875"/>
            </a:xfrm>
            <a:prstGeom prst="rect">
              <a:avLst/>
            </a:prstGeom>
            <a:noFill/>
            <a:ln w="9525">
              <a:noFill/>
              <a:miter lim="800000"/>
              <a:headEnd/>
              <a:tailEnd/>
            </a:ln>
          </p:spPr>
          <p:txBody>
            <a:bodyPr wrap="none">
              <a:prstTxWarp prst="textNoShape">
                <a:avLst/>
              </a:prstTxWarp>
              <a:spAutoFit/>
            </a:bodyPr>
            <a:lstStyle/>
            <a:p>
              <a:r>
                <a:rPr lang="en-US" sz="2000" i="1"/>
                <a:t>h=20</a:t>
              </a:r>
            </a:p>
          </p:txBody>
        </p:sp>
        <p:sp>
          <p:nvSpPr>
            <p:cNvPr id="18440" name="Text Box 43"/>
            <p:cNvSpPr txBox="1">
              <a:spLocks noChangeArrowheads="1"/>
            </p:cNvSpPr>
            <p:nvPr/>
          </p:nvSpPr>
          <p:spPr bwMode="auto">
            <a:xfrm>
              <a:off x="4419600" y="4267200"/>
              <a:ext cx="736600" cy="396875"/>
            </a:xfrm>
            <a:prstGeom prst="rect">
              <a:avLst/>
            </a:prstGeom>
            <a:noFill/>
            <a:ln w="9525">
              <a:noFill/>
              <a:miter lim="800000"/>
              <a:headEnd/>
              <a:tailEnd/>
            </a:ln>
          </p:spPr>
          <p:txBody>
            <a:bodyPr wrap="none">
              <a:prstTxWarp prst="textNoShape">
                <a:avLst/>
              </a:prstTxWarp>
              <a:spAutoFit/>
            </a:bodyPr>
            <a:lstStyle/>
            <a:p>
              <a:r>
                <a:rPr lang="en-US" sz="2000" i="1"/>
                <a:t>h=14</a:t>
              </a:r>
            </a:p>
          </p:txBody>
        </p:sp>
      </p:grpSp>
      <p:sp>
        <p:nvSpPr>
          <p:cNvPr id="3" name="Rectangle 2"/>
          <p:cNvSpPr/>
          <p:nvPr/>
        </p:nvSpPr>
        <p:spPr>
          <a:xfrm>
            <a:off x="745727" y="3617895"/>
            <a:ext cx="2343143" cy="32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0603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p:cNvSpPr>
            <a:spLocks noGrp="1"/>
          </p:cNvSpPr>
          <p:nvPr>
            <p:ph type="sldNum" sz="quarter" idx="12"/>
          </p:nvPr>
        </p:nvSpPr>
        <p:spPr>
          <a:noFill/>
        </p:spPr>
        <p:txBody>
          <a:bodyPr/>
          <a:lstStyle/>
          <a:p>
            <a:fld id="{86B5FCEF-42FB-0349-BC08-32390356A73A}" type="slidenum">
              <a:rPr lang="en-US" smtClean="0"/>
              <a:pPr/>
              <a:t>6</a:t>
            </a:fld>
            <a:endParaRPr lang="en-US"/>
          </a:p>
        </p:txBody>
      </p:sp>
      <p:sp>
        <p:nvSpPr>
          <p:cNvPr id="21508" name="Rectangle 2"/>
          <p:cNvSpPr>
            <a:spLocks noGrp="1" noChangeArrowheads="1"/>
          </p:cNvSpPr>
          <p:nvPr>
            <p:ph type="title"/>
          </p:nvPr>
        </p:nvSpPr>
        <p:spPr/>
        <p:txBody>
          <a:bodyPr/>
          <a:lstStyle/>
          <a:p>
            <a:r>
              <a:rPr lang="en-US"/>
              <a:t>Depth-first search</a:t>
            </a:r>
          </a:p>
        </p:txBody>
      </p:sp>
      <p:sp>
        <p:nvSpPr>
          <p:cNvPr id="21509" name="Rectangle 3"/>
          <p:cNvSpPr>
            <a:spLocks noGrp="1" noChangeArrowheads="1"/>
          </p:cNvSpPr>
          <p:nvPr>
            <p:ph type="body" idx="1"/>
          </p:nvPr>
        </p:nvSpPr>
        <p:spPr>
          <a:xfrm>
            <a:off x="457200" y="1295400"/>
            <a:ext cx="8178800" cy="5105400"/>
          </a:xfrm>
        </p:spPr>
        <p:txBody>
          <a:bodyPr>
            <a:normAutofit fontScale="77500" lnSpcReduction="20000"/>
          </a:bodyPr>
          <a:lstStyle/>
          <a:p>
            <a:pPr>
              <a:buFontTx/>
              <a:buNone/>
            </a:pPr>
            <a:r>
              <a:rPr lang="en-US" dirty="0"/>
              <a:t>Node queue: initialization</a:t>
            </a:r>
          </a:p>
          <a:p>
            <a:pPr>
              <a:buFontTx/>
              <a:buNone/>
            </a:pPr>
            <a:endParaRPr lang="en-US" dirty="0"/>
          </a:p>
          <a:p>
            <a:pPr>
              <a:buFontTx/>
              <a:buNone/>
            </a:pPr>
            <a:r>
              <a:rPr lang="en-US" dirty="0"/>
              <a:t>#	     state		   depth		 path cost	  parent #</a:t>
            </a:r>
          </a:p>
          <a:p>
            <a:pPr>
              <a:buFontTx/>
              <a:buNone/>
            </a:pPr>
            <a:endParaRPr lang="en-US" dirty="0"/>
          </a:p>
          <a:p>
            <a:pPr>
              <a:buFontTx/>
              <a:buNone/>
            </a:pPr>
            <a:endParaRPr lang="en-US" dirty="0"/>
          </a:p>
          <a:p>
            <a:pPr>
              <a:buFontTx/>
              <a:buNone/>
            </a:pPr>
            <a:endParaRPr lang="en-US" dirty="0">
              <a:solidFill>
                <a:srgbClr val="C0C0C0"/>
              </a:solidFill>
            </a:endParaRPr>
          </a:p>
          <a:p>
            <a:pPr>
              <a:buFontTx/>
              <a:buNone/>
            </a:pPr>
            <a:endParaRPr lang="en-US" dirty="0">
              <a:solidFill>
                <a:srgbClr val="C0C0C0"/>
              </a:solidFill>
            </a:endParaRPr>
          </a:p>
          <a:p>
            <a:pPr>
              <a:buFontTx/>
              <a:buNone/>
            </a:pPr>
            <a:endParaRPr lang="en-US" dirty="0">
              <a:solidFill>
                <a:srgbClr val="C0C0C0"/>
              </a:solidFill>
            </a:endParaRPr>
          </a:p>
          <a:p>
            <a:pPr>
              <a:buFontTx/>
              <a:buNone/>
            </a:pPr>
            <a:endParaRPr lang="en-US" dirty="0">
              <a:solidFill>
                <a:srgbClr val="C0C0C0"/>
              </a:solidFill>
            </a:endParaRPr>
          </a:p>
          <a:p>
            <a:pPr>
              <a:buFontTx/>
              <a:buNone/>
            </a:pPr>
            <a:endParaRPr lang="en-US" dirty="0">
              <a:solidFill>
                <a:srgbClr val="C0C0C0"/>
              </a:solidFill>
            </a:endParaRPr>
          </a:p>
          <a:p>
            <a:pPr>
              <a:buFontTx/>
              <a:buNone/>
            </a:pPr>
            <a:endParaRPr lang="en-US" dirty="0">
              <a:solidFill>
                <a:srgbClr val="C0C0C0"/>
              </a:solidFill>
            </a:endParaRPr>
          </a:p>
          <a:p>
            <a:pPr>
              <a:buFontTx/>
              <a:buNone/>
            </a:pPr>
            <a:endParaRPr lang="en-US" dirty="0">
              <a:solidFill>
                <a:srgbClr val="C0C0C0"/>
              </a:solidFill>
            </a:endParaRPr>
          </a:p>
          <a:p>
            <a:pPr>
              <a:buFontTx/>
              <a:buNone/>
            </a:pPr>
            <a:r>
              <a:rPr lang="en-US" dirty="0"/>
              <a:t>1		A		0		0		--</a:t>
            </a:r>
          </a:p>
        </p:txBody>
      </p:sp>
      <p:sp>
        <p:nvSpPr>
          <p:cNvPr id="21510" name="Line 4"/>
          <p:cNvSpPr>
            <a:spLocks noChangeShapeType="1"/>
          </p:cNvSpPr>
          <p:nvPr/>
        </p:nvSpPr>
        <p:spPr bwMode="auto">
          <a:xfrm>
            <a:off x="533400" y="2443576"/>
            <a:ext cx="7772400" cy="0"/>
          </a:xfrm>
          <a:prstGeom prst="line">
            <a:avLst/>
          </a:prstGeom>
          <a:noFill/>
          <a:ln w="28575">
            <a:solidFill>
              <a:schemeClr val="tx1"/>
            </a:solidFill>
            <a:round/>
            <a:headEnd/>
            <a:tailEnd/>
          </a:ln>
        </p:spPr>
        <p:txBody>
          <a:bodyPr>
            <a:prstTxWarp prst="textNoShape">
              <a:avLst/>
            </a:prstTxWarp>
          </a:bodyPr>
          <a:lstStyle/>
          <a:p>
            <a:endParaRPr lang="en-US"/>
          </a:p>
        </p:txBody>
      </p:sp>
      <p:grpSp>
        <p:nvGrpSpPr>
          <p:cNvPr id="89" name="Group 88"/>
          <p:cNvGrpSpPr/>
          <p:nvPr/>
        </p:nvGrpSpPr>
        <p:grpSpPr>
          <a:xfrm>
            <a:off x="5930283" y="-21736"/>
            <a:ext cx="3066011" cy="1317904"/>
            <a:chOff x="2881314" y="3238500"/>
            <a:chExt cx="6030915" cy="2894013"/>
          </a:xfrm>
        </p:grpSpPr>
        <p:grpSp>
          <p:nvGrpSpPr>
            <p:cNvPr id="90" name="Group 4"/>
            <p:cNvGrpSpPr>
              <a:grpSpLocks/>
            </p:cNvGrpSpPr>
            <p:nvPr/>
          </p:nvGrpSpPr>
          <p:grpSpPr bwMode="auto">
            <a:xfrm>
              <a:off x="2881314" y="3238500"/>
              <a:ext cx="6030915" cy="2894013"/>
              <a:chOff x="1815" y="2040"/>
              <a:chExt cx="3799" cy="1823"/>
            </a:xfrm>
          </p:grpSpPr>
          <p:grpSp>
            <p:nvGrpSpPr>
              <p:cNvPr id="93" name="Group 92"/>
              <p:cNvGrpSpPr>
                <a:grpSpLocks/>
              </p:cNvGrpSpPr>
              <p:nvPr/>
            </p:nvGrpSpPr>
            <p:grpSpPr bwMode="auto">
              <a:xfrm>
                <a:off x="1815" y="2040"/>
                <a:ext cx="3799" cy="1823"/>
                <a:chOff x="2158" y="2180"/>
                <a:chExt cx="3362" cy="1612"/>
              </a:xfrm>
            </p:grpSpPr>
            <p:sp>
              <p:nvSpPr>
                <p:cNvPr id="95"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96"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1000"/>
                    <a:t>D</a:t>
                  </a:r>
                </a:p>
              </p:txBody>
            </p:sp>
            <p:sp>
              <p:nvSpPr>
                <p:cNvPr id="97" name="Text Box 8"/>
                <p:cNvSpPr txBox="1">
                  <a:spLocks noChangeArrowheads="1"/>
                </p:cNvSpPr>
                <p:nvPr/>
              </p:nvSpPr>
              <p:spPr bwMode="auto">
                <a:xfrm>
                  <a:off x="2957" y="3051"/>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98" name="Text Box 9"/>
                <p:cNvSpPr txBox="1">
                  <a:spLocks noChangeArrowheads="1"/>
                </p:cNvSpPr>
                <p:nvPr/>
              </p:nvSpPr>
              <p:spPr bwMode="auto">
                <a:xfrm>
                  <a:off x="3874" y="2180"/>
                  <a:ext cx="267" cy="297"/>
                </a:xfrm>
                <a:prstGeom prst="rect">
                  <a:avLst/>
                </a:prstGeom>
                <a:solidFill>
                  <a:srgbClr val="FFFFFF"/>
                </a:solidFill>
                <a:ln w="9525">
                  <a:noFill/>
                  <a:miter lim="800000"/>
                  <a:headEnd/>
                  <a:tailEnd/>
                </a:ln>
              </p:spPr>
              <p:txBody>
                <a:bodyPr>
                  <a:prstTxWarp prst="textNoShape">
                    <a:avLst/>
                  </a:prstTxWarp>
                </a:bodyPr>
                <a:lstStyle/>
                <a:p>
                  <a:r>
                    <a:rPr lang="en-US" sz="1000"/>
                    <a:t>A</a:t>
                  </a:r>
                </a:p>
              </p:txBody>
            </p:sp>
            <p:sp>
              <p:nvSpPr>
                <p:cNvPr id="99" name="Text Box 10"/>
                <p:cNvSpPr txBox="1">
                  <a:spLocks noChangeArrowheads="1"/>
                </p:cNvSpPr>
                <p:nvPr/>
              </p:nvSpPr>
              <p:spPr bwMode="auto">
                <a:xfrm>
                  <a:off x="3924" y="2754"/>
                  <a:ext cx="267" cy="297"/>
                </a:xfrm>
                <a:prstGeom prst="rect">
                  <a:avLst/>
                </a:prstGeom>
                <a:solidFill>
                  <a:srgbClr val="FFFFFF"/>
                </a:solidFill>
                <a:ln w="9525">
                  <a:noFill/>
                  <a:miter lim="800000"/>
                  <a:headEnd/>
                  <a:tailEnd/>
                </a:ln>
              </p:spPr>
              <p:txBody>
                <a:bodyPr>
                  <a:prstTxWarp prst="textNoShape">
                    <a:avLst/>
                  </a:prstTxWarp>
                </a:bodyPr>
                <a:lstStyle/>
                <a:p>
                  <a:r>
                    <a:rPr lang="en-US" sz="1000"/>
                    <a:t>C</a:t>
                  </a:r>
                </a:p>
              </p:txBody>
            </p:sp>
            <p:sp>
              <p:nvSpPr>
                <p:cNvPr id="100"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101"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900" i="1" dirty="0"/>
                    <a:t>5</a:t>
                  </a:r>
                </a:p>
              </p:txBody>
            </p:sp>
            <p:sp>
              <p:nvSpPr>
                <p:cNvPr id="102" name="Text Box 14"/>
                <p:cNvSpPr txBox="1">
                  <a:spLocks noChangeArrowheads="1"/>
                </p:cNvSpPr>
                <p:nvPr/>
              </p:nvSpPr>
              <p:spPr bwMode="auto">
                <a:xfrm>
                  <a:off x="2518" y="3023"/>
                  <a:ext cx="266" cy="297"/>
                </a:xfrm>
                <a:prstGeom prst="rect">
                  <a:avLst/>
                </a:prstGeom>
                <a:solidFill>
                  <a:srgbClr val="FFFFFF"/>
                </a:solidFill>
                <a:ln w="9525">
                  <a:noFill/>
                  <a:miter lim="800000"/>
                  <a:headEnd/>
                  <a:tailEnd/>
                </a:ln>
              </p:spPr>
              <p:txBody>
                <a:bodyPr>
                  <a:prstTxWarp prst="textNoShape">
                    <a:avLst/>
                  </a:prstTxWarp>
                </a:bodyPr>
                <a:lstStyle/>
                <a:p>
                  <a:r>
                    <a:rPr lang="en-US" sz="900" i="1"/>
                    <a:t>4</a:t>
                  </a:r>
                </a:p>
              </p:txBody>
            </p:sp>
            <p:sp>
              <p:nvSpPr>
                <p:cNvPr id="103"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900" i="1"/>
                    <a:t>19</a:t>
                  </a:r>
                </a:p>
              </p:txBody>
            </p:sp>
            <p:sp>
              <p:nvSpPr>
                <p:cNvPr id="104"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900" i="1"/>
                    <a:t>6</a:t>
                  </a:r>
                </a:p>
              </p:txBody>
            </p:sp>
            <p:sp>
              <p:nvSpPr>
                <p:cNvPr id="105" name="Text Box 17"/>
                <p:cNvSpPr txBox="1">
                  <a:spLocks noChangeArrowheads="1"/>
                </p:cNvSpPr>
                <p:nvPr/>
              </p:nvSpPr>
              <p:spPr bwMode="auto">
                <a:xfrm>
                  <a:off x="3668" y="2424"/>
                  <a:ext cx="266" cy="297"/>
                </a:xfrm>
                <a:prstGeom prst="rect">
                  <a:avLst/>
                </a:prstGeom>
                <a:solidFill>
                  <a:srgbClr val="FFFFFF"/>
                </a:solidFill>
                <a:ln w="9525">
                  <a:noFill/>
                  <a:miter lim="800000"/>
                  <a:headEnd/>
                  <a:tailEnd/>
                </a:ln>
              </p:spPr>
              <p:txBody>
                <a:bodyPr>
                  <a:prstTxWarp prst="textNoShape">
                    <a:avLst/>
                  </a:prstTxWarp>
                </a:bodyPr>
                <a:lstStyle/>
                <a:p>
                  <a:r>
                    <a:rPr lang="en-US" sz="900" i="1"/>
                    <a:t>3</a:t>
                  </a:r>
                </a:p>
              </p:txBody>
            </p:sp>
            <p:sp>
              <p:nvSpPr>
                <p:cNvPr id="106"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900" i="1"/>
                    <a:t>h=15</a:t>
                  </a:r>
                </a:p>
              </p:txBody>
            </p:sp>
            <p:sp>
              <p:nvSpPr>
                <p:cNvPr id="107"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1000" dirty="0"/>
                    <a:t>B</a:t>
                  </a:r>
                </a:p>
              </p:txBody>
            </p:sp>
            <p:sp>
              <p:nvSpPr>
                <p:cNvPr id="108" name="Text Box 20"/>
                <p:cNvSpPr txBox="1">
                  <a:spLocks noChangeArrowheads="1"/>
                </p:cNvSpPr>
                <p:nvPr/>
              </p:nvSpPr>
              <p:spPr bwMode="auto">
                <a:xfrm>
                  <a:off x="2691" y="3249"/>
                  <a:ext cx="266" cy="296"/>
                </a:xfrm>
                <a:prstGeom prst="rect">
                  <a:avLst/>
                </a:prstGeom>
                <a:solidFill>
                  <a:srgbClr val="FFFFFF"/>
                </a:solidFill>
                <a:ln w="9525">
                  <a:noFill/>
                  <a:miter lim="800000"/>
                  <a:headEnd/>
                  <a:tailEnd/>
                </a:ln>
              </p:spPr>
              <p:txBody>
                <a:bodyPr>
                  <a:prstTxWarp prst="textNoShape">
                    <a:avLst/>
                  </a:prstTxWarp>
                </a:bodyPr>
                <a:lstStyle/>
                <a:p>
                  <a:r>
                    <a:rPr lang="en-US" sz="1000"/>
                    <a:t>F</a:t>
                  </a:r>
                </a:p>
              </p:txBody>
            </p:sp>
            <p:sp>
              <p:nvSpPr>
                <p:cNvPr id="109" name="Text Box 21"/>
                <p:cNvSpPr txBox="1">
                  <a:spLocks noChangeArrowheads="1"/>
                </p:cNvSpPr>
                <p:nvPr/>
              </p:nvSpPr>
              <p:spPr bwMode="auto">
                <a:xfrm>
                  <a:off x="3135"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G</a:t>
                  </a:r>
                </a:p>
              </p:txBody>
            </p:sp>
            <p:sp>
              <p:nvSpPr>
                <p:cNvPr id="110" name="Text Box 22"/>
                <p:cNvSpPr txBox="1">
                  <a:spLocks noChangeArrowheads="1"/>
                </p:cNvSpPr>
                <p:nvPr/>
              </p:nvSpPr>
              <p:spPr bwMode="auto">
                <a:xfrm>
                  <a:off x="2158"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E</a:t>
                  </a:r>
                </a:p>
              </p:txBody>
            </p:sp>
            <p:sp>
              <p:nvSpPr>
                <p:cNvPr id="111"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112"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113"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114"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115"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116"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117"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118"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119"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120"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121"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h=8</a:t>
                  </a:r>
                </a:p>
              </p:txBody>
            </p:sp>
            <p:sp>
              <p:nvSpPr>
                <p:cNvPr id="122" name="Text Box 35"/>
                <p:cNvSpPr txBox="1">
                  <a:spLocks noChangeArrowheads="1"/>
                </p:cNvSpPr>
                <p:nvPr/>
              </p:nvSpPr>
              <p:spPr bwMode="auto">
                <a:xfrm>
                  <a:off x="2741" y="3495"/>
                  <a:ext cx="510" cy="297"/>
                </a:xfrm>
                <a:prstGeom prst="rect">
                  <a:avLst/>
                </a:prstGeom>
                <a:solidFill>
                  <a:srgbClr val="FFFFFF"/>
                </a:solidFill>
                <a:ln w="9525">
                  <a:noFill/>
                  <a:miter lim="800000"/>
                  <a:headEnd/>
                  <a:tailEnd/>
                </a:ln>
              </p:spPr>
              <p:txBody>
                <a:bodyPr>
                  <a:prstTxWarp prst="textNoShape">
                    <a:avLst/>
                  </a:prstTxWarp>
                </a:bodyPr>
                <a:lstStyle/>
                <a:p>
                  <a:r>
                    <a:rPr lang="en-US" sz="900" i="1"/>
                    <a:t>h=12</a:t>
                  </a:r>
                </a:p>
              </p:txBody>
            </p:sp>
            <p:sp>
              <p:nvSpPr>
                <p:cNvPr id="123"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124"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125"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900" i="1"/>
                    <a:t>h=18</a:t>
                  </a:r>
                </a:p>
              </p:txBody>
            </p:sp>
            <p:sp>
              <p:nvSpPr>
                <p:cNvPr id="126"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sz="1050"/>
                </a:p>
              </p:txBody>
            </p:sp>
            <p:sp>
              <p:nvSpPr>
                <p:cNvPr id="127"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128"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129"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sz="1050"/>
                </a:p>
              </p:txBody>
            </p:sp>
          </p:grpSp>
          <p:sp>
            <p:nvSpPr>
              <p:cNvPr id="94" name="Text Box 41"/>
              <p:cNvSpPr txBox="1">
                <a:spLocks noChangeArrowheads="1"/>
              </p:cNvSpPr>
              <p:nvPr/>
            </p:nvSpPr>
            <p:spPr bwMode="auto">
              <a:xfrm>
                <a:off x="3553" y="3244"/>
                <a:ext cx="313" cy="277"/>
              </a:xfrm>
              <a:prstGeom prst="rect">
                <a:avLst/>
              </a:prstGeom>
              <a:noFill/>
              <a:ln w="9525">
                <a:noFill/>
                <a:miter lim="800000"/>
                <a:headEnd/>
                <a:tailEnd/>
              </a:ln>
            </p:spPr>
            <p:txBody>
              <a:bodyPr wrap="none">
                <a:prstTxWarp prst="textNoShape">
                  <a:avLst/>
                </a:prstTxWarp>
                <a:spAutoFit/>
              </a:bodyPr>
              <a:lstStyle/>
              <a:p>
                <a:r>
                  <a:rPr lang="en-US" sz="1000"/>
                  <a:t>H</a:t>
                </a:r>
              </a:p>
            </p:txBody>
          </p:sp>
        </p:grpSp>
        <p:sp>
          <p:nvSpPr>
            <p:cNvPr id="91" name="Text Box 42"/>
            <p:cNvSpPr txBox="1">
              <a:spLocks noChangeArrowheads="1"/>
            </p:cNvSpPr>
            <p:nvPr/>
          </p:nvSpPr>
          <p:spPr bwMode="auto">
            <a:xfrm>
              <a:off x="6781800" y="3276600"/>
              <a:ext cx="843677" cy="440477"/>
            </a:xfrm>
            <a:prstGeom prst="rect">
              <a:avLst/>
            </a:prstGeom>
            <a:noFill/>
            <a:ln w="9525">
              <a:noFill/>
              <a:miter lim="800000"/>
              <a:headEnd/>
              <a:tailEnd/>
            </a:ln>
          </p:spPr>
          <p:txBody>
            <a:bodyPr wrap="none">
              <a:prstTxWarp prst="textNoShape">
                <a:avLst/>
              </a:prstTxWarp>
              <a:spAutoFit/>
            </a:bodyPr>
            <a:lstStyle/>
            <a:p>
              <a:r>
                <a:rPr lang="en-US" sz="1000" i="1"/>
                <a:t>h=20</a:t>
              </a:r>
            </a:p>
          </p:txBody>
        </p:sp>
        <p:sp>
          <p:nvSpPr>
            <p:cNvPr id="92" name="Text Box 43"/>
            <p:cNvSpPr txBox="1">
              <a:spLocks noChangeArrowheads="1"/>
            </p:cNvSpPr>
            <p:nvPr/>
          </p:nvSpPr>
          <p:spPr bwMode="auto">
            <a:xfrm>
              <a:off x="4252147" y="4155563"/>
              <a:ext cx="843676" cy="440477"/>
            </a:xfrm>
            <a:prstGeom prst="rect">
              <a:avLst/>
            </a:prstGeom>
            <a:noFill/>
            <a:ln w="9525">
              <a:noFill/>
              <a:miter lim="800000"/>
              <a:headEnd/>
              <a:tailEnd/>
            </a:ln>
          </p:spPr>
          <p:txBody>
            <a:bodyPr wrap="none">
              <a:prstTxWarp prst="textNoShape">
                <a:avLst/>
              </a:prstTxWarp>
              <a:spAutoFit/>
            </a:bodyPr>
            <a:lstStyle/>
            <a:p>
              <a:r>
                <a:rPr lang="en-US" sz="1000" i="1"/>
                <a:t>h=14</a:t>
              </a:r>
            </a:p>
          </p:txBody>
        </p:sp>
      </p:grpSp>
    </p:spTree>
    <p:extLst>
      <p:ext uri="{BB962C8B-B14F-4D97-AF65-F5344CB8AC3E}">
        <p14:creationId xmlns:p14="http://schemas.microsoft.com/office/powerpoint/2010/main" val="907419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p:cNvSpPr>
            <a:spLocks noGrp="1"/>
          </p:cNvSpPr>
          <p:nvPr>
            <p:ph type="sldNum" sz="quarter" idx="12"/>
          </p:nvPr>
        </p:nvSpPr>
        <p:spPr>
          <a:noFill/>
        </p:spPr>
        <p:txBody>
          <a:bodyPr/>
          <a:lstStyle/>
          <a:p>
            <a:fld id="{86B5FCEF-42FB-0349-BC08-32390356A73A}" type="slidenum">
              <a:rPr lang="en-US" smtClean="0"/>
              <a:pPr/>
              <a:t>7</a:t>
            </a:fld>
            <a:endParaRPr lang="en-US"/>
          </a:p>
        </p:txBody>
      </p:sp>
      <p:sp>
        <p:nvSpPr>
          <p:cNvPr id="21508" name="Rectangle 2"/>
          <p:cNvSpPr>
            <a:spLocks noGrp="1" noChangeArrowheads="1"/>
          </p:cNvSpPr>
          <p:nvPr>
            <p:ph type="title"/>
          </p:nvPr>
        </p:nvSpPr>
        <p:spPr/>
        <p:txBody>
          <a:bodyPr/>
          <a:lstStyle/>
          <a:p>
            <a:r>
              <a:rPr lang="en-US"/>
              <a:t>Depth-first search</a:t>
            </a:r>
          </a:p>
        </p:txBody>
      </p:sp>
      <p:sp>
        <p:nvSpPr>
          <p:cNvPr id="21509" name="Rectangle 3"/>
          <p:cNvSpPr>
            <a:spLocks noGrp="1" noChangeArrowheads="1"/>
          </p:cNvSpPr>
          <p:nvPr>
            <p:ph type="body" idx="1"/>
          </p:nvPr>
        </p:nvSpPr>
        <p:spPr>
          <a:xfrm>
            <a:off x="457200" y="1295400"/>
            <a:ext cx="8178800" cy="5105400"/>
          </a:xfrm>
        </p:spPr>
        <p:txBody>
          <a:bodyPr>
            <a:normAutofit fontScale="77500" lnSpcReduction="20000"/>
          </a:bodyPr>
          <a:lstStyle/>
          <a:p>
            <a:pPr>
              <a:buFontTx/>
              <a:buNone/>
            </a:pPr>
            <a:r>
              <a:rPr lang="en-US" dirty="0"/>
              <a:t>Node queue: add successors to queue front; empty queue from top</a:t>
            </a:r>
          </a:p>
          <a:p>
            <a:pPr>
              <a:buFontTx/>
              <a:buNone/>
            </a:pPr>
            <a:endParaRPr lang="en-US" dirty="0"/>
          </a:p>
          <a:p>
            <a:pPr>
              <a:buFontTx/>
              <a:buNone/>
            </a:pPr>
            <a:r>
              <a:rPr lang="en-US" dirty="0"/>
              <a:t>#	     state		   depth		 path cost	  parent #</a:t>
            </a:r>
          </a:p>
          <a:p>
            <a:pPr>
              <a:buFontTx/>
              <a:buNone/>
            </a:pPr>
            <a:endParaRPr lang="en-US" dirty="0"/>
          </a:p>
          <a:p>
            <a:pPr>
              <a:buFontTx/>
              <a:buNone/>
            </a:pPr>
            <a:endParaRPr lang="en-US" dirty="0"/>
          </a:p>
          <a:p>
            <a:pPr>
              <a:buFontTx/>
              <a:buNone/>
            </a:pPr>
            <a:endParaRPr lang="en-US" dirty="0">
              <a:solidFill>
                <a:srgbClr val="C0C0C0"/>
              </a:solidFill>
            </a:endParaRPr>
          </a:p>
          <a:p>
            <a:pPr>
              <a:buFontTx/>
              <a:buNone/>
            </a:pPr>
            <a:endParaRPr lang="en-US" dirty="0">
              <a:solidFill>
                <a:srgbClr val="C0C0C0"/>
              </a:solidFill>
            </a:endParaRPr>
          </a:p>
          <a:p>
            <a:pPr>
              <a:buFontTx/>
              <a:buNone/>
            </a:pPr>
            <a:endParaRPr lang="en-US" dirty="0">
              <a:solidFill>
                <a:srgbClr val="C0C0C0"/>
              </a:solidFill>
            </a:endParaRPr>
          </a:p>
          <a:p>
            <a:pPr>
              <a:buFontTx/>
              <a:buNone/>
            </a:pPr>
            <a:endParaRPr lang="en-US" dirty="0">
              <a:solidFill>
                <a:srgbClr val="C0C0C0"/>
              </a:solidFill>
            </a:endParaRPr>
          </a:p>
          <a:p>
            <a:pPr>
              <a:buFontTx/>
              <a:buNone/>
            </a:pPr>
            <a:r>
              <a:rPr lang="en-US" dirty="0"/>
              <a:t>2		B		1		3		1</a:t>
            </a:r>
          </a:p>
          <a:p>
            <a:pPr>
              <a:buFontTx/>
              <a:buNone/>
            </a:pPr>
            <a:r>
              <a:rPr lang="en-US" dirty="0"/>
              <a:t>3		C		1		19		1</a:t>
            </a:r>
          </a:p>
          <a:p>
            <a:pPr>
              <a:buFontTx/>
              <a:buNone/>
            </a:pPr>
            <a:r>
              <a:rPr lang="en-US" dirty="0"/>
              <a:t>4		D		1		5		1</a:t>
            </a:r>
          </a:p>
          <a:p>
            <a:pPr>
              <a:buFontTx/>
              <a:buNone/>
            </a:pPr>
            <a:r>
              <a:rPr lang="en-US" dirty="0">
                <a:solidFill>
                  <a:srgbClr val="C0C0C0"/>
                </a:solidFill>
              </a:rPr>
              <a:t>1		A		0		0		--</a:t>
            </a:r>
          </a:p>
        </p:txBody>
      </p:sp>
      <p:sp>
        <p:nvSpPr>
          <p:cNvPr id="21510" name="Line 4"/>
          <p:cNvSpPr>
            <a:spLocks noChangeShapeType="1"/>
          </p:cNvSpPr>
          <p:nvPr/>
        </p:nvSpPr>
        <p:spPr bwMode="auto">
          <a:xfrm>
            <a:off x="533400" y="2443576"/>
            <a:ext cx="7772400" cy="0"/>
          </a:xfrm>
          <a:prstGeom prst="line">
            <a:avLst/>
          </a:prstGeom>
          <a:noFill/>
          <a:ln w="28575">
            <a:solidFill>
              <a:schemeClr val="tx1"/>
            </a:solidFill>
            <a:round/>
            <a:headEnd/>
            <a:tailEnd/>
          </a:ln>
        </p:spPr>
        <p:txBody>
          <a:bodyPr>
            <a:prstTxWarp prst="textNoShape">
              <a:avLst/>
            </a:prstTxWarp>
          </a:bodyPr>
          <a:lstStyle/>
          <a:p>
            <a:endParaRPr lang="en-US"/>
          </a:p>
        </p:txBody>
      </p:sp>
      <p:grpSp>
        <p:nvGrpSpPr>
          <p:cNvPr id="6" name="Group 5"/>
          <p:cNvGrpSpPr/>
          <p:nvPr/>
        </p:nvGrpSpPr>
        <p:grpSpPr>
          <a:xfrm>
            <a:off x="5930283" y="-21736"/>
            <a:ext cx="3066011" cy="1317904"/>
            <a:chOff x="2881314" y="3238500"/>
            <a:chExt cx="6030915" cy="2894013"/>
          </a:xfrm>
        </p:grpSpPr>
        <p:grpSp>
          <p:nvGrpSpPr>
            <p:cNvPr id="7" name="Group 4"/>
            <p:cNvGrpSpPr>
              <a:grpSpLocks/>
            </p:cNvGrpSpPr>
            <p:nvPr/>
          </p:nvGrpSpPr>
          <p:grpSpPr bwMode="auto">
            <a:xfrm>
              <a:off x="2881314" y="3238500"/>
              <a:ext cx="6030915" cy="2894013"/>
              <a:chOff x="1815" y="2040"/>
              <a:chExt cx="3799" cy="1823"/>
            </a:xfrm>
          </p:grpSpPr>
          <p:grpSp>
            <p:nvGrpSpPr>
              <p:cNvPr id="10" name="Group 9"/>
              <p:cNvGrpSpPr>
                <a:grpSpLocks/>
              </p:cNvGrpSpPr>
              <p:nvPr/>
            </p:nvGrpSpPr>
            <p:grpSpPr bwMode="auto">
              <a:xfrm>
                <a:off x="1815" y="2040"/>
                <a:ext cx="3799" cy="1823"/>
                <a:chOff x="2158" y="2180"/>
                <a:chExt cx="3362" cy="1612"/>
              </a:xfrm>
            </p:grpSpPr>
            <p:sp>
              <p:nvSpPr>
                <p:cNvPr id="12"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3"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1000"/>
                    <a:t>D</a:t>
                  </a:r>
                </a:p>
              </p:txBody>
            </p:sp>
            <p:sp>
              <p:nvSpPr>
                <p:cNvPr id="14" name="Text Box 8"/>
                <p:cNvSpPr txBox="1">
                  <a:spLocks noChangeArrowheads="1"/>
                </p:cNvSpPr>
                <p:nvPr/>
              </p:nvSpPr>
              <p:spPr bwMode="auto">
                <a:xfrm>
                  <a:off x="2957" y="3051"/>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5" name="Text Box 9"/>
                <p:cNvSpPr txBox="1">
                  <a:spLocks noChangeArrowheads="1"/>
                </p:cNvSpPr>
                <p:nvPr/>
              </p:nvSpPr>
              <p:spPr bwMode="auto">
                <a:xfrm>
                  <a:off x="3874" y="2180"/>
                  <a:ext cx="267" cy="297"/>
                </a:xfrm>
                <a:prstGeom prst="rect">
                  <a:avLst/>
                </a:prstGeom>
                <a:solidFill>
                  <a:srgbClr val="FFFFFF"/>
                </a:solidFill>
                <a:ln w="9525">
                  <a:noFill/>
                  <a:miter lim="800000"/>
                  <a:headEnd/>
                  <a:tailEnd/>
                </a:ln>
              </p:spPr>
              <p:txBody>
                <a:bodyPr>
                  <a:prstTxWarp prst="textNoShape">
                    <a:avLst/>
                  </a:prstTxWarp>
                </a:bodyPr>
                <a:lstStyle/>
                <a:p>
                  <a:r>
                    <a:rPr lang="en-US" sz="1000"/>
                    <a:t>A</a:t>
                  </a:r>
                </a:p>
              </p:txBody>
            </p:sp>
            <p:sp>
              <p:nvSpPr>
                <p:cNvPr id="16" name="Text Box 10"/>
                <p:cNvSpPr txBox="1">
                  <a:spLocks noChangeArrowheads="1"/>
                </p:cNvSpPr>
                <p:nvPr/>
              </p:nvSpPr>
              <p:spPr bwMode="auto">
                <a:xfrm>
                  <a:off x="3924" y="2754"/>
                  <a:ext cx="267" cy="297"/>
                </a:xfrm>
                <a:prstGeom prst="rect">
                  <a:avLst/>
                </a:prstGeom>
                <a:solidFill>
                  <a:srgbClr val="FFFFFF"/>
                </a:solidFill>
                <a:ln w="9525">
                  <a:noFill/>
                  <a:miter lim="800000"/>
                  <a:headEnd/>
                  <a:tailEnd/>
                </a:ln>
              </p:spPr>
              <p:txBody>
                <a:bodyPr>
                  <a:prstTxWarp prst="textNoShape">
                    <a:avLst/>
                  </a:prstTxWarp>
                </a:bodyPr>
                <a:lstStyle/>
                <a:p>
                  <a:r>
                    <a:rPr lang="en-US" sz="1000"/>
                    <a:t>C</a:t>
                  </a:r>
                </a:p>
              </p:txBody>
            </p:sp>
            <p:sp>
              <p:nvSpPr>
                <p:cNvPr id="17"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18"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900" i="1" dirty="0"/>
                    <a:t>5</a:t>
                  </a:r>
                </a:p>
              </p:txBody>
            </p:sp>
            <p:sp>
              <p:nvSpPr>
                <p:cNvPr id="19" name="Text Box 14"/>
                <p:cNvSpPr txBox="1">
                  <a:spLocks noChangeArrowheads="1"/>
                </p:cNvSpPr>
                <p:nvPr/>
              </p:nvSpPr>
              <p:spPr bwMode="auto">
                <a:xfrm>
                  <a:off x="2518" y="3023"/>
                  <a:ext cx="266" cy="297"/>
                </a:xfrm>
                <a:prstGeom prst="rect">
                  <a:avLst/>
                </a:prstGeom>
                <a:solidFill>
                  <a:srgbClr val="FFFFFF"/>
                </a:solidFill>
                <a:ln w="9525">
                  <a:noFill/>
                  <a:miter lim="800000"/>
                  <a:headEnd/>
                  <a:tailEnd/>
                </a:ln>
              </p:spPr>
              <p:txBody>
                <a:bodyPr>
                  <a:prstTxWarp prst="textNoShape">
                    <a:avLst/>
                  </a:prstTxWarp>
                </a:bodyPr>
                <a:lstStyle/>
                <a:p>
                  <a:r>
                    <a:rPr lang="en-US" sz="900" i="1"/>
                    <a:t>4</a:t>
                  </a:r>
                </a:p>
              </p:txBody>
            </p:sp>
            <p:sp>
              <p:nvSpPr>
                <p:cNvPr id="20"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900" i="1"/>
                    <a:t>19</a:t>
                  </a:r>
                </a:p>
              </p:txBody>
            </p:sp>
            <p:sp>
              <p:nvSpPr>
                <p:cNvPr id="21"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900" i="1"/>
                    <a:t>6</a:t>
                  </a:r>
                </a:p>
              </p:txBody>
            </p:sp>
            <p:sp>
              <p:nvSpPr>
                <p:cNvPr id="22" name="Text Box 17"/>
                <p:cNvSpPr txBox="1">
                  <a:spLocks noChangeArrowheads="1"/>
                </p:cNvSpPr>
                <p:nvPr/>
              </p:nvSpPr>
              <p:spPr bwMode="auto">
                <a:xfrm>
                  <a:off x="3668" y="2424"/>
                  <a:ext cx="266" cy="297"/>
                </a:xfrm>
                <a:prstGeom prst="rect">
                  <a:avLst/>
                </a:prstGeom>
                <a:solidFill>
                  <a:srgbClr val="FFFFFF"/>
                </a:solidFill>
                <a:ln w="9525">
                  <a:noFill/>
                  <a:miter lim="800000"/>
                  <a:headEnd/>
                  <a:tailEnd/>
                </a:ln>
              </p:spPr>
              <p:txBody>
                <a:bodyPr>
                  <a:prstTxWarp prst="textNoShape">
                    <a:avLst/>
                  </a:prstTxWarp>
                </a:bodyPr>
                <a:lstStyle/>
                <a:p>
                  <a:r>
                    <a:rPr lang="en-US" sz="900" i="1"/>
                    <a:t>3</a:t>
                  </a:r>
                </a:p>
              </p:txBody>
            </p:sp>
            <p:sp>
              <p:nvSpPr>
                <p:cNvPr id="23"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900" i="1" dirty="0"/>
                    <a:t>h=15</a:t>
                  </a:r>
                </a:p>
              </p:txBody>
            </p:sp>
            <p:sp>
              <p:nvSpPr>
                <p:cNvPr id="24"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1000" dirty="0"/>
                    <a:t>B</a:t>
                  </a:r>
                </a:p>
              </p:txBody>
            </p:sp>
            <p:sp>
              <p:nvSpPr>
                <p:cNvPr id="25" name="Text Box 20"/>
                <p:cNvSpPr txBox="1">
                  <a:spLocks noChangeArrowheads="1"/>
                </p:cNvSpPr>
                <p:nvPr/>
              </p:nvSpPr>
              <p:spPr bwMode="auto">
                <a:xfrm>
                  <a:off x="2691" y="3249"/>
                  <a:ext cx="266" cy="296"/>
                </a:xfrm>
                <a:prstGeom prst="rect">
                  <a:avLst/>
                </a:prstGeom>
                <a:solidFill>
                  <a:srgbClr val="FFFFFF"/>
                </a:solidFill>
                <a:ln w="9525">
                  <a:noFill/>
                  <a:miter lim="800000"/>
                  <a:headEnd/>
                  <a:tailEnd/>
                </a:ln>
              </p:spPr>
              <p:txBody>
                <a:bodyPr>
                  <a:prstTxWarp prst="textNoShape">
                    <a:avLst/>
                  </a:prstTxWarp>
                </a:bodyPr>
                <a:lstStyle/>
                <a:p>
                  <a:r>
                    <a:rPr lang="en-US" sz="1000"/>
                    <a:t>F</a:t>
                  </a:r>
                </a:p>
              </p:txBody>
            </p:sp>
            <p:sp>
              <p:nvSpPr>
                <p:cNvPr id="26" name="Text Box 21"/>
                <p:cNvSpPr txBox="1">
                  <a:spLocks noChangeArrowheads="1"/>
                </p:cNvSpPr>
                <p:nvPr/>
              </p:nvSpPr>
              <p:spPr bwMode="auto">
                <a:xfrm>
                  <a:off x="3135"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G</a:t>
                  </a:r>
                </a:p>
              </p:txBody>
            </p:sp>
            <p:sp>
              <p:nvSpPr>
                <p:cNvPr id="27" name="Text Box 22"/>
                <p:cNvSpPr txBox="1">
                  <a:spLocks noChangeArrowheads="1"/>
                </p:cNvSpPr>
                <p:nvPr/>
              </p:nvSpPr>
              <p:spPr bwMode="auto">
                <a:xfrm>
                  <a:off x="2158"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E</a:t>
                  </a:r>
                </a:p>
              </p:txBody>
            </p:sp>
            <p:sp>
              <p:nvSpPr>
                <p:cNvPr id="28"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29"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0"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1"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2"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3"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4"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5"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6"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7"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8"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h=8</a:t>
                  </a:r>
                </a:p>
              </p:txBody>
            </p:sp>
            <p:sp>
              <p:nvSpPr>
                <p:cNvPr id="39" name="Text Box 35"/>
                <p:cNvSpPr txBox="1">
                  <a:spLocks noChangeArrowheads="1"/>
                </p:cNvSpPr>
                <p:nvPr/>
              </p:nvSpPr>
              <p:spPr bwMode="auto">
                <a:xfrm>
                  <a:off x="2741" y="3495"/>
                  <a:ext cx="510" cy="297"/>
                </a:xfrm>
                <a:prstGeom prst="rect">
                  <a:avLst/>
                </a:prstGeom>
                <a:solidFill>
                  <a:srgbClr val="FFFFFF"/>
                </a:solidFill>
                <a:ln w="9525">
                  <a:noFill/>
                  <a:miter lim="800000"/>
                  <a:headEnd/>
                  <a:tailEnd/>
                </a:ln>
              </p:spPr>
              <p:txBody>
                <a:bodyPr>
                  <a:prstTxWarp prst="textNoShape">
                    <a:avLst/>
                  </a:prstTxWarp>
                </a:bodyPr>
                <a:lstStyle/>
                <a:p>
                  <a:r>
                    <a:rPr lang="en-US" sz="900" i="1"/>
                    <a:t>h=12</a:t>
                  </a:r>
                </a:p>
              </p:txBody>
            </p:sp>
            <p:sp>
              <p:nvSpPr>
                <p:cNvPr id="40"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1"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2"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900" i="1"/>
                    <a:t>h=18</a:t>
                  </a:r>
                </a:p>
              </p:txBody>
            </p:sp>
            <p:sp>
              <p:nvSpPr>
                <p:cNvPr id="43"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sz="1050"/>
                </a:p>
              </p:txBody>
            </p:sp>
            <p:sp>
              <p:nvSpPr>
                <p:cNvPr id="44"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45"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46"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sz="1050"/>
                </a:p>
              </p:txBody>
            </p:sp>
          </p:grpSp>
          <p:sp>
            <p:nvSpPr>
              <p:cNvPr id="11" name="Text Box 41"/>
              <p:cNvSpPr txBox="1">
                <a:spLocks noChangeArrowheads="1"/>
              </p:cNvSpPr>
              <p:nvPr/>
            </p:nvSpPr>
            <p:spPr bwMode="auto">
              <a:xfrm>
                <a:off x="3553" y="3244"/>
                <a:ext cx="313" cy="277"/>
              </a:xfrm>
              <a:prstGeom prst="rect">
                <a:avLst/>
              </a:prstGeom>
              <a:noFill/>
              <a:ln w="9525">
                <a:noFill/>
                <a:miter lim="800000"/>
                <a:headEnd/>
                <a:tailEnd/>
              </a:ln>
            </p:spPr>
            <p:txBody>
              <a:bodyPr wrap="none">
                <a:prstTxWarp prst="textNoShape">
                  <a:avLst/>
                </a:prstTxWarp>
                <a:spAutoFit/>
              </a:bodyPr>
              <a:lstStyle/>
              <a:p>
                <a:r>
                  <a:rPr lang="en-US" sz="1000"/>
                  <a:t>H</a:t>
                </a:r>
              </a:p>
            </p:txBody>
          </p:sp>
        </p:grpSp>
        <p:sp>
          <p:nvSpPr>
            <p:cNvPr id="8" name="Text Box 42"/>
            <p:cNvSpPr txBox="1">
              <a:spLocks noChangeArrowheads="1"/>
            </p:cNvSpPr>
            <p:nvPr/>
          </p:nvSpPr>
          <p:spPr bwMode="auto">
            <a:xfrm>
              <a:off x="6781800" y="3276600"/>
              <a:ext cx="843677" cy="440477"/>
            </a:xfrm>
            <a:prstGeom prst="rect">
              <a:avLst/>
            </a:prstGeom>
            <a:noFill/>
            <a:ln w="9525">
              <a:noFill/>
              <a:miter lim="800000"/>
              <a:headEnd/>
              <a:tailEnd/>
            </a:ln>
          </p:spPr>
          <p:txBody>
            <a:bodyPr wrap="none">
              <a:prstTxWarp prst="textNoShape">
                <a:avLst/>
              </a:prstTxWarp>
              <a:spAutoFit/>
            </a:bodyPr>
            <a:lstStyle/>
            <a:p>
              <a:r>
                <a:rPr lang="en-US" sz="1000" i="1"/>
                <a:t>h=20</a:t>
              </a:r>
            </a:p>
          </p:txBody>
        </p:sp>
        <p:sp>
          <p:nvSpPr>
            <p:cNvPr id="9" name="Text Box 43"/>
            <p:cNvSpPr txBox="1">
              <a:spLocks noChangeArrowheads="1"/>
            </p:cNvSpPr>
            <p:nvPr/>
          </p:nvSpPr>
          <p:spPr bwMode="auto">
            <a:xfrm>
              <a:off x="4252147" y="4155563"/>
              <a:ext cx="843676" cy="440477"/>
            </a:xfrm>
            <a:prstGeom prst="rect">
              <a:avLst/>
            </a:prstGeom>
            <a:noFill/>
            <a:ln w="9525">
              <a:noFill/>
              <a:miter lim="800000"/>
              <a:headEnd/>
              <a:tailEnd/>
            </a:ln>
          </p:spPr>
          <p:txBody>
            <a:bodyPr wrap="none">
              <a:prstTxWarp prst="textNoShape">
                <a:avLst/>
              </a:prstTxWarp>
              <a:spAutoFit/>
            </a:bodyPr>
            <a:lstStyle/>
            <a:p>
              <a:r>
                <a:rPr lang="en-US" sz="1000" i="1"/>
                <a:t>h=14</a:t>
              </a:r>
            </a:p>
          </p:txBody>
        </p:sp>
      </p:grpSp>
    </p:spTree>
    <p:extLst>
      <p:ext uri="{BB962C8B-B14F-4D97-AF65-F5344CB8AC3E}">
        <p14:creationId xmlns:p14="http://schemas.microsoft.com/office/powerpoint/2010/main" val="3053475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p:cNvSpPr>
            <a:spLocks noGrp="1"/>
          </p:cNvSpPr>
          <p:nvPr>
            <p:ph type="sldNum" sz="quarter" idx="12"/>
          </p:nvPr>
        </p:nvSpPr>
        <p:spPr>
          <a:noFill/>
        </p:spPr>
        <p:txBody>
          <a:bodyPr/>
          <a:lstStyle/>
          <a:p>
            <a:fld id="{86B5FCEF-42FB-0349-BC08-32390356A73A}" type="slidenum">
              <a:rPr lang="en-US" smtClean="0"/>
              <a:pPr/>
              <a:t>8</a:t>
            </a:fld>
            <a:endParaRPr lang="en-US"/>
          </a:p>
        </p:txBody>
      </p:sp>
      <p:sp>
        <p:nvSpPr>
          <p:cNvPr id="21508" name="Rectangle 2"/>
          <p:cNvSpPr>
            <a:spLocks noGrp="1" noChangeArrowheads="1"/>
          </p:cNvSpPr>
          <p:nvPr>
            <p:ph type="title"/>
          </p:nvPr>
        </p:nvSpPr>
        <p:spPr/>
        <p:txBody>
          <a:bodyPr/>
          <a:lstStyle/>
          <a:p>
            <a:r>
              <a:rPr lang="en-US"/>
              <a:t>Depth-first search</a:t>
            </a:r>
          </a:p>
        </p:txBody>
      </p:sp>
      <p:sp>
        <p:nvSpPr>
          <p:cNvPr id="21509" name="Rectangle 3"/>
          <p:cNvSpPr>
            <a:spLocks noGrp="1" noChangeArrowheads="1"/>
          </p:cNvSpPr>
          <p:nvPr>
            <p:ph type="body" idx="1"/>
          </p:nvPr>
        </p:nvSpPr>
        <p:spPr>
          <a:xfrm>
            <a:off x="457200" y="1295400"/>
            <a:ext cx="8178800" cy="5105400"/>
          </a:xfrm>
        </p:spPr>
        <p:txBody>
          <a:bodyPr>
            <a:normAutofit fontScale="77500" lnSpcReduction="20000"/>
          </a:bodyPr>
          <a:lstStyle/>
          <a:p>
            <a:pPr>
              <a:buFontTx/>
              <a:buNone/>
            </a:pPr>
            <a:r>
              <a:rPr lang="en-US" dirty="0"/>
              <a:t>Node queue: add successors to queue front; empty queue from top</a:t>
            </a:r>
          </a:p>
          <a:p>
            <a:pPr>
              <a:buFontTx/>
              <a:buNone/>
            </a:pPr>
            <a:endParaRPr lang="en-US" dirty="0"/>
          </a:p>
          <a:p>
            <a:pPr>
              <a:buFontTx/>
              <a:buNone/>
            </a:pPr>
            <a:r>
              <a:rPr lang="en-US" dirty="0"/>
              <a:t>#	     state		   depth		 path cost	  parent #</a:t>
            </a:r>
          </a:p>
          <a:p>
            <a:pPr>
              <a:buFontTx/>
              <a:buNone/>
            </a:pPr>
            <a:endParaRPr lang="en-US" dirty="0"/>
          </a:p>
          <a:p>
            <a:pPr>
              <a:buFontTx/>
              <a:buNone/>
            </a:pPr>
            <a:endParaRPr lang="en-US" dirty="0"/>
          </a:p>
          <a:p>
            <a:pPr>
              <a:buFontTx/>
              <a:buNone/>
            </a:pPr>
            <a:r>
              <a:rPr lang="en-US" dirty="0"/>
              <a:t>5		E		2		7		2</a:t>
            </a:r>
          </a:p>
          <a:p>
            <a:pPr>
              <a:buFontTx/>
              <a:buNone/>
            </a:pPr>
            <a:r>
              <a:rPr lang="en-US" dirty="0"/>
              <a:t>6		F		2		8		2</a:t>
            </a:r>
          </a:p>
          <a:p>
            <a:pPr>
              <a:buFontTx/>
              <a:buNone/>
            </a:pPr>
            <a:r>
              <a:rPr lang="en-US" dirty="0"/>
              <a:t>7		G		2		8		2</a:t>
            </a:r>
          </a:p>
          <a:p>
            <a:pPr>
              <a:buFontTx/>
              <a:buNone/>
            </a:pPr>
            <a:r>
              <a:rPr lang="en-US" dirty="0"/>
              <a:t>8		H		2		9		2</a:t>
            </a:r>
          </a:p>
          <a:p>
            <a:pPr>
              <a:buFontTx/>
              <a:buNone/>
            </a:pPr>
            <a:r>
              <a:rPr lang="en-US" dirty="0">
                <a:solidFill>
                  <a:srgbClr val="C0C0C0"/>
                </a:solidFill>
              </a:rPr>
              <a:t>2		B		1		3		1</a:t>
            </a:r>
          </a:p>
          <a:p>
            <a:pPr>
              <a:buFontTx/>
              <a:buNone/>
            </a:pPr>
            <a:r>
              <a:rPr lang="en-US" dirty="0"/>
              <a:t>3		C		1		19		1</a:t>
            </a:r>
          </a:p>
          <a:p>
            <a:pPr>
              <a:buFontTx/>
              <a:buNone/>
            </a:pPr>
            <a:r>
              <a:rPr lang="en-US" dirty="0"/>
              <a:t>4		D		1		5		1</a:t>
            </a:r>
          </a:p>
          <a:p>
            <a:pPr>
              <a:buFontTx/>
              <a:buNone/>
            </a:pPr>
            <a:r>
              <a:rPr lang="en-US" dirty="0">
                <a:solidFill>
                  <a:srgbClr val="C0C0C0"/>
                </a:solidFill>
              </a:rPr>
              <a:t>1		A		0		0		--</a:t>
            </a:r>
          </a:p>
        </p:txBody>
      </p:sp>
      <p:sp>
        <p:nvSpPr>
          <p:cNvPr id="21510" name="Line 4"/>
          <p:cNvSpPr>
            <a:spLocks noChangeShapeType="1"/>
          </p:cNvSpPr>
          <p:nvPr/>
        </p:nvSpPr>
        <p:spPr bwMode="auto">
          <a:xfrm>
            <a:off x="533400" y="2443576"/>
            <a:ext cx="7772400" cy="0"/>
          </a:xfrm>
          <a:prstGeom prst="line">
            <a:avLst/>
          </a:prstGeom>
          <a:noFill/>
          <a:ln w="28575">
            <a:solidFill>
              <a:schemeClr val="tx1"/>
            </a:solidFill>
            <a:round/>
            <a:headEnd/>
            <a:tailEnd/>
          </a:ln>
        </p:spPr>
        <p:txBody>
          <a:bodyPr>
            <a:prstTxWarp prst="textNoShape">
              <a:avLst/>
            </a:prstTxWarp>
          </a:bodyPr>
          <a:lstStyle/>
          <a:p>
            <a:endParaRPr lang="en-US"/>
          </a:p>
        </p:txBody>
      </p:sp>
      <p:grpSp>
        <p:nvGrpSpPr>
          <p:cNvPr id="7" name="Group 6"/>
          <p:cNvGrpSpPr/>
          <p:nvPr/>
        </p:nvGrpSpPr>
        <p:grpSpPr>
          <a:xfrm>
            <a:off x="5930283" y="-21736"/>
            <a:ext cx="3066011" cy="1317904"/>
            <a:chOff x="2881314" y="3238500"/>
            <a:chExt cx="6030915" cy="2894013"/>
          </a:xfrm>
        </p:grpSpPr>
        <p:grpSp>
          <p:nvGrpSpPr>
            <p:cNvPr id="8" name="Group 4"/>
            <p:cNvGrpSpPr>
              <a:grpSpLocks/>
            </p:cNvGrpSpPr>
            <p:nvPr/>
          </p:nvGrpSpPr>
          <p:grpSpPr bwMode="auto">
            <a:xfrm>
              <a:off x="2881314" y="3238500"/>
              <a:ext cx="6030915" cy="2894013"/>
              <a:chOff x="1815" y="2040"/>
              <a:chExt cx="3799" cy="1823"/>
            </a:xfrm>
          </p:grpSpPr>
          <p:grpSp>
            <p:nvGrpSpPr>
              <p:cNvPr id="11" name="Group 10"/>
              <p:cNvGrpSpPr>
                <a:grpSpLocks/>
              </p:cNvGrpSpPr>
              <p:nvPr/>
            </p:nvGrpSpPr>
            <p:grpSpPr bwMode="auto">
              <a:xfrm>
                <a:off x="1815" y="2040"/>
                <a:ext cx="3799" cy="1823"/>
                <a:chOff x="2158" y="2180"/>
                <a:chExt cx="3362" cy="1612"/>
              </a:xfrm>
            </p:grpSpPr>
            <p:sp>
              <p:nvSpPr>
                <p:cNvPr id="13"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4"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1000"/>
                    <a:t>D</a:t>
                  </a:r>
                </a:p>
              </p:txBody>
            </p:sp>
            <p:sp>
              <p:nvSpPr>
                <p:cNvPr id="15" name="Text Box 8"/>
                <p:cNvSpPr txBox="1">
                  <a:spLocks noChangeArrowheads="1"/>
                </p:cNvSpPr>
                <p:nvPr/>
              </p:nvSpPr>
              <p:spPr bwMode="auto">
                <a:xfrm>
                  <a:off x="2957" y="3051"/>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6" name="Text Box 9"/>
                <p:cNvSpPr txBox="1">
                  <a:spLocks noChangeArrowheads="1"/>
                </p:cNvSpPr>
                <p:nvPr/>
              </p:nvSpPr>
              <p:spPr bwMode="auto">
                <a:xfrm>
                  <a:off x="3874" y="2180"/>
                  <a:ext cx="267" cy="297"/>
                </a:xfrm>
                <a:prstGeom prst="rect">
                  <a:avLst/>
                </a:prstGeom>
                <a:solidFill>
                  <a:srgbClr val="FFFFFF"/>
                </a:solidFill>
                <a:ln w="9525">
                  <a:noFill/>
                  <a:miter lim="800000"/>
                  <a:headEnd/>
                  <a:tailEnd/>
                </a:ln>
              </p:spPr>
              <p:txBody>
                <a:bodyPr>
                  <a:prstTxWarp prst="textNoShape">
                    <a:avLst/>
                  </a:prstTxWarp>
                </a:bodyPr>
                <a:lstStyle/>
                <a:p>
                  <a:r>
                    <a:rPr lang="en-US" sz="1000"/>
                    <a:t>A</a:t>
                  </a:r>
                </a:p>
              </p:txBody>
            </p:sp>
            <p:sp>
              <p:nvSpPr>
                <p:cNvPr id="17" name="Text Box 10"/>
                <p:cNvSpPr txBox="1">
                  <a:spLocks noChangeArrowheads="1"/>
                </p:cNvSpPr>
                <p:nvPr/>
              </p:nvSpPr>
              <p:spPr bwMode="auto">
                <a:xfrm>
                  <a:off x="3924" y="2754"/>
                  <a:ext cx="267" cy="297"/>
                </a:xfrm>
                <a:prstGeom prst="rect">
                  <a:avLst/>
                </a:prstGeom>
                <a:solidFill>
                  <a:srgbClr val="FFFFFF"/>
                </a:solidFill>
                <a:ln w="9525">
                  <a:noFill/>
                  <a:miter lim="800000"/>
                  <a:headEnd/>
                  <a:tailEnd/>
                </a:ln>
              </p:spPr>
              <p:txBody>
                <a:bodyPr>
                  <a:prstTxWarp prst="textNoShape">
                    <a:avLst/>
                  </a:prstTxWarp>
                </a:bodyPr>
                <a:lstStyle/>
                <a:p>
                  <a:r>
                    <a:rPr lang="en-US" sz="1000"/>
                    <a:t>C</a:t>
                  </a:r>
                </a:p>
              </p:txBody>
            </p:sp>
            <p:sp>
              <p:nvSpPr>
                <p:cNvPr id="18"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19"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900" i="1" dirty="0"/>
                    <a:t>5</a:t>
                  </a:r>
                </a:p>
              </p:txBody>
            </p:sp>
            <p:sp>
              <p:nvSpPr>
                <p:cNvPr id="20" name="Text Box 14"/>
                <p:cNvSpPr txBox="1">
                  <a:spLocks noChangeArrowheads="1"/>
                </p:cNvSpPr>
                <p:nvPr/>
              </p:nvSpPr>
              <p:spPr bwMode="auto">
                <a:xfrm>
                  <a:off x="2518" y="3023"/>
                  <a:ext cx="266" cy="297"/>
                </a:xfrm>
                <a:prstGeom prst="rect">
                  <a:avLst/>
                </a:prstGeom>
                <a:solidFill>
                  <a:srgbClr val="FFFFFF"/>
                </a:solidFill>
                <a:ln w="9525">
                  <a:noFill/>
                  <a:miter lim="800000"/>
                  <a:headEnd/>
                  <a:tailEnd/>
                </a:ln>
              </p:spPr>
              <p:txBody>
                <a:bodyPr>
                  <a:prstTxWarp prst="textNoShape">
                    <a:avLst/>
                  </a:prstTxWarp>
                </a:bodyPr>
                <a:lstStyle/>
                <a:p>
                  <a:r>
                    <a:rPr lang="en-US" sz="900" i="1"/>
                    <a:t>4</a:t>
                  </a:r>
                </a:p>
              </p:txBody>
            </p:sp>
            <p:sp>
              <p:nvSpPr>
                <p:cNvPr id="21"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900" i="1"/>
                    <a:t>19</a:t>
                  </a:r>
                </a:p>
              </p:txBody>
            </p:sp>
            <p:sp>
              <p:nvSpPr>
                <p:cNvPr id="22"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900" i="1"/>
                    <a:t>6</a:t>
                  </a:r>
                </a:p>
              </p:txBody>
            </p:sp>
            <p:sp>
              <p:nvSpPr>
                <p:cNvPr id="23" name="Text Box 17"/>
                <p:cNvSpPr txBox="1">
                  <a:spLocks noChangeArrowheads="1"/>
                </p:cNvSpPr>
                <p:nvPr/>
              </p:nvSpPr>
              <p:spPr bwMode="auto">
                <a:xfrm>
                  <a:off x="3668" y="2424"/>
                  <a:ext cx="266" cy="297"/>
                </a:xfrm>
                <a:prstGeom prst="rect">
                  <a:avLst/>
                </a:prstGeom>
                <a:solidFill>
                  <a:srgbClr val="FFFFFF"/>
                </a:solidFill>
                <a:ln w="9525">
                  <a:noFill/>
                  <a:miter lim="800000"/>
                  <a:headEnd/>
                  <a:tailEnd/>
                </a:ln>
              </p:spPr>
              <p:txBody>
                <a:bodyPr>
                  <a:prstTxWarp prst="textNoShape">
                    <a:avLst/>
                  </a:prstTxWarp>
                </a:bodyPr>
                <a:lstStyle/>
                <a:p>
                  <a:r>
                    <a:rPr lang="en-US" sz="900" i="1"/>
                    <a:t>3</a:t>
                  </a:r>
                </a:p>
              </p:txBody>
            </p:sp>
            <p:sp>
              <p:nvSpPr>
                <p:cNvPr id="24"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900" i="1"/>
                    <a:t>h=15</a:t>
                  </a:r>
                </a:p>
              </p:txBody>
            </p:sp>
            <p:sp>
              <p:nvSpPr>
                <p:cNvPr id="25"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1000" dirty="0"/>
                    <a:t>B</a:t>
                  </a:r>
                </a:p>
              </p:txBody>
            </p:sp>
            <p:sp>
              <p:nvSpPr>
                <p:cNvPr id="26" name="Text Box 20"/>
                <p:cNvSpPr txBox="1">
                  <a:spLocks noChangeArrowheads="1"/>
                </p:cNvSpPr>
                <p:nvPr/>
              </p:nvSpPr>
              <p:spPr bwMode="auto">
                <a:xfrm>
                  <a:off x="2691" y="3249"/>
                  <a:ext cx="266" cy="296"/>
                </a:xfrm>
                <a:prstGeom prst="rect">
                  <a:avLst/>
                </a:prstGeom>
                <a:solidFill>
                  <a:srgbClr val="FFFFFF"/>
                </a:solidFill>
                <a:ln w="9525">
                  <a:noFill/>
                  <a:miter lim="800000"/>
                  <a:headEnd/>
                  <a:tailEnd/>
                </a:ln>
              </p:spPr>
              <p:txBody>
                <a:bodyPr>
                  <a:prstTxWarp prst="textNoShape">
                    <a:avLst/>
                  </a:prstTxWarp>
                </a:bodyPr>
                <a:lstStyle/>
                <a:p>
                  <a:r>
                    <a:rPr lang="en-US" sz="1000"/>
                    <a:t>F</a:t>
                  </a:r>
                </a:p>
              </p:txBody>
            </p:sp>
            <p:sp>
              <p:nvSpPr>
                <p:cNvPr id="27" name="Text Box 21"/>
                <p:cNvSpPr txBox="1">
                  <a:spLocks noChangeArrowheads="1"/>
                </p:cNvSpPr>
                <p:nvPr/>
              </p:nvSpPr>
              <p:spPr bwMode="auto">
                <a:xfrm>
                  <a:off x="3135"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G</a:t>
                  </a:r>
                </a:p>
              </p:txBody>
            </p:sp>
            <p:sp>
              <p:nvSpPr>
                <p:cNvPr id="28" name="Text Box 22"/>
                <p:cNvSpPr txBox="1">
                  <a:spLocks noChangeArrowheads="1"/>
                </p:cNvSpPr>
                <p:nvPr/>
              </p:nvSpPr>
              <p:spPr bwMode="auto">
                <a:xfrm>
                  <a:off x="2158"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E</a:t>
                  </a:r>
                </a:p>
              </p:txBody>
            </p:sp>
            <p:sp>
              <p:nvSpPr>
                <p:cNvPr id="29"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0"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1"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2"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3"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4"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5"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6"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7"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8"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9"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h=8</a:t>
                  </a:r>
                </a:p>
              </p:txBody>
            </p:sp>
            <p:sp>
              <p:nvSpPr>
                <p:cNvPr id="40" name="Text Box 35"/>
                <p:cNvSpPr txBox="1">
                  <a:spLocks noChangeArrowheads="1"/>
                </p:cNvSpPr>
                <p:nvPr/>
              </p:nvSpPr>
              <p:spPr bwMode="auto">
                <a:xfrm>
                  <a:off x="2741" y="3495"/>
                  <a:ext cx="510" cy="297"/>
                </a:xfrm>
                <a:prstGeom prst="rect">
                  <a:avLst/>
                </a:prstGeom>
                <a:solidFill>
                  <a:srgbClr val="FFFFFF"/>
                </a:solidFill>
                <a:ln w="9525">
                  <a:noFill/>
                  <a:miter lim="800000"/>
                  <a:headEnd/>
                  <a:tailEnd/>
                </a:ln>
              </p:spPr>
              <p:txBody>
                <a:bodyPr>
                  <a:prstTxWarp prst="textNoShape">
                    <a:avLst/>
                  </a:prstTxWarp>
                </a:bodyPr>
                <a:lstStyle/>
                <a:p>
                  <a:r>
                    <a:rPr lang="en-US" sz="900" i="1"/>
                    <a:t>h=12</a:t>
                  </a:r>
                </a:p>
              </p:txBody>
            </p:sp>
            <p:sp>
              <p:nvSpPr>
                <p:cNvPr id="41"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2"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3"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900" i="1"/>
                    <a:t>h=18</a:t>
                  </a:r>
                </a:p>
              </p:txBody>
            </p:sp>
            <p:sp>
              <p:nvSpPr>
                <p:cNvPr id="44"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sz="1050"/>
                </a:p>
              </p:txBody>
            </p:sp>
            <p:sp>
              <p:nvSpPr>
                <p:cNvPr id="45"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46"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47"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sz="1050"/>
                </a:p>
              </p:txBody>
            </p:sp>
          </p:grpSp>
          <p:sp>
            <p:nvSpPr>
              <p:cNvPr id="12" name="Text Box 41"/>
              <p:cNvSpPr txBox="1">
                <a:spLocks noChangeArrowheads="1"/>
              </p:cNvSpPr>
              <p:nvPr/>
            </p:nvSpPr>
            <p:spPr bwMode="auto">
              <a:xfrm>
                <a:off x="3553" y="3244"/>
                <a:ext cx="313" cy="277"/>
              </a:xfrm>
              <a:prstGeom prst="rect">
                <a:avLst/>
              </a:prstGeom>
              <a:noFill/>
              <a:ln w="9525">
                <a:noFill/>
                <a:miter lim="800000"/>
                <a:headEnd/>
                <a:tailEnd/>
              </a:ln>
            </p:spPr>
            <p:txBody>
              <a:bodyPr wrap="none">
                <a:prstTxWarp prst="textNoShape">
                  <a:avLst/>
                </a:prstTxWarp>
                <a:spAutoFit/>
              </a:bodyPr>
              <a:lstStyle/>
              <a:p>
                <a:r>
                  <a:rPr lang="en-US" sz="1000"/>
                  <a:t>H</a:t>
                </a:r>
              </a:p>
            </p:txBody>
          </p:sp>
        </p:grpSp>
        <p:sp>
          <p:nvSpPr>
            <p:cNvPr id="9" name="Text Box 42"/>
            <p:cNvSpPr txBox="1">
              <a:spLocks noChangeArrowheads="1"/>
            </p:cNvSpPr>
            <p:nvPr/>
          </p:nvSpPr>
          <p:spPr bwMode="auto">
            <a:xfrm>
              <a:off x="6781800" y="3276600"/>
              <a:ext cx="843677" cy="440477"/>
            </a:xfrm>
            <a:prstGeom prst="rect">
              <a:avLst/>
            </a:prstGeom>
            <a:noFill/>
            <a:ln w="9525">
              <a:noFill/>
              <a:miter lim="800000"/>
              <a:headEnd/>
              <a:tailEnd/>
            </a:ln>
          </p:spPr>
          <p:txBody>
            <a:bodyPr wrap="none">
              <a:prstTxWarp prst="textNoShape">
                <a:avLst/>
              </a:prstTxWarp>
              <a:spAutoFit/>
            </a:bodyPr>
            <a:lstStyle/>
            <a:p>
              <a:r>
                <a:rPr lang="en-US" sz="1000" i="1"/>
                <a:t>h=20</a:t>
              </a:r>
            </a:p>
          </p:txBody>
        </p:sp>
        <p:sp>
          <p:nvSpPr>
            <p:cNvPr id="10" name="Text Box 43"/>
            <p:cNvSpPr txBox="1">
              <a:spLocks noChangeArrowheads="1"/>
            </p:cNvSpPr>
            <p:nvPr/>
          </p:nvSpPr>
          <p:spPr bwMode="auto">
            <a:xfrm>
              <a:off x="4252147" y="4155563"/>
              <a:ext cx="843676" cy="440477"/>
            </a:xfrm>
            <a:prstGeom prst="rect">
              <a:avLst/>
            </a:prstGeom>
            <a:noFill/>
            <a:ln w="9525">
              <a:noFill/>
              <a:miter lim="800000"/>
              <a:headEnd/>
              <a:tailEnd/>
            </a:ln>
          </p:spPr>
          <p:txBody>
            <a:bodyPr wrap="none">
              <a:prstTxWarp prst="textNoShape">
                <a:avLst/>
              </a:prstTxWarp>
              <a:spAutoFit/>
            </a:bodyPr>
            <a:lstStyle/>
            <a:p>
              <a:r>
                <a:rPr lang="en-US" sz="1000" i="1"/>
                <a:t>h=14</a:t>
              </a:r>
            </a:p>
          </p:txBody>
        </p:sp>
      </p:grpSp>
    </p:spTree>
    <p:extLst>
      <p:ext uri="{BB962C8B-B14F-4D97-AF65-F5344CB8AC3E}">
        <p14:creationId xmlns:p14="http://schemas.microsoft.com/office/powerpoint/2010/main" val="2235651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390524" y="3050956"/>
            <a:ext cx="7915275" cy="381000"/>
          </a:xfrm>
          <a:prstGeom prst="rect">
            <a:avLst/>
          </a:prstGeom>
          <a:solidFill>
            <a:srgbClr val="FFC000"/>
          </a:solidFill>
          <a:ln w="9525">
            <a:solidFill>
              <a:schemeClr val="tx1"/>
            </a:solidFill>
            <a:miter lim="800000"/>
            <a:headEnd/>
            <a:tailEnd/>
          </a:ln>
        </p:spPr>
        <p:txBody>
          <a:bodyPr wrap="none" anchor="ctr">
            <a:prstTxWarp prst="textNoShape">
              <a:avLst/>
            </a:prstTxWarp>
          </a:bodyPr>
          <a:lstStyle/>
          <a:p>
            <a:endParaRPr lang="en-US"/>
          </a:p>
        </p:txBody>
      </p:sp>
      <p:sp>
        <p:nvSpPr>
          <p:cNvPr id="21507" name="Slide Number Placeholder 5"/>
          <p:cNvSpPr>
            <a:spLocks noGrp="1"/>
          </p:cNvSpPr>
          <p:nvPr>
            <p:ph type="sldNum" sz="quarter" idx="12"/>
          </p:nvPr>
        </p:nvSpPr>
        <p:spPr>
          <a:noFill/>
        </p:spPr>
        <p:txBody>
          <a:bodyPr/>
          <a:lstStyle/>
          <a:p>
            <a:fld id="{86B5FCEF-42FB-0349-BC08-32390356A73A}" type="slidenum">
              <a:rPr lang="en-US" smtClean="0"/>
              <a:pPr/>
              <a:t>9</a:t>
            </a:fld>
            <a:endParaRPr lang="en-US"/>
          </a:p>
        </p:txBody>
      </p:sp>
      <p:sp>
        <p:nvSpPr>
          <p:cNvPr id="21508" name="Rectangle 2"/>
          <p:cNvSpPr>
            <a:spLocks noGrp="1" noChangeArrowheads="1"/>
          </p:cNvSpPr>
          <p:nvPr>
            <p:ph type="title"/>
          </p:nvPr>
        </p:nvSpPr>
        <p:spPr/>
        <p:txBody>
          <a:bodyPr/>
          <a:lstStyle/>
          <a:p>
            <a:r>
              <a:rPr lang="en-US"/>
              <a:t>Depth-first search</a:t>
            </a:r>
          </a:p>
        </p:txBody>
      </p:sp>
      <p:sp>
        <p:nvSpPr>
          <p:cNvPr id="21509" name="Rectangle 3"/>
          <p:cNvSpPr>
            <a:spLocks noGrp="1" noChangeArrowheads="1"/>
          </p:cNvSpPr>
          <p:nvPr>
            <p:ph type="body" idx="1"/>
          </p:nvPr>
        </p:nvSpPr>
        <p:spPr>
          <a:xfrm>
            <a:off x="457200" y="1295400"/>
            <a:ext cx="8178800" cy="5105400"/>
          </a:xfrm>
        </p:spPr>
        <p:txBody>
          <a:bodyPr>
            <a:normAutofit fontScale="77500" lnSpcReduction="20000"/>
          </a:bodyPr>
          <a:lstStyle/>
          <a:p>
            <a:pPr>
              <a:buFontTx/>
              <a:buNone/>
            </a:pPr>
            <a:r>
              <a:rPr lang="en-US" dirty="0"/>
              <a:t>Node queue: add successors to queue front; empty queue from top</a:t>
            </a:r>
          </a:p>
          <a:p>
            <a:pPr>
              <a:buFontTx/>
              <a:buNone/>
            </a:pPr>
            <a:endParaRPr lang="en-US" dirty="0"/>
          </a:p>
          <a:p>
            <a:pPr>
              <a:buFontTx/>
              <a:buNone/>
            </a:pPr>
            <a:r>
              <a:rPr lang="en-US" dirty="0"/>
              <a:t>#	     state		   depth		 path cost	  parent #</a:t>
            </a:r>
          </a:p>
          <a:p>
            <a:pPr>
              <a:buFontTx/>
              <a:buNone/>
            </a:pPr>
            <a:endParaRPr lang="en-US" dirty="0"/>
          </a:p>
          <a:p>
            <a:pPr>
              <a:buFontTx/>
              <a:buNone/>
            </a:pPr>
            <a:endParaRPr lang="en-US" dirty="0"/>
          </a:p>
          <a:p>
            <a:pPr>
              <a:buFontTx/>
              <a:buNone/>
            </a:pPr>
            <a:r>
              <a:rPr lang="en-US" dirty="0"/>
              <a:t>5		E		2		7		2</a:t>
            </a:r>
          </a:p>
          <a:p>
            <a:pPr>
              <a:buFontTx/>
              <a:buNone/>
            </a:pPr>
            <a:r>
              <a:rPr lang="en-US" dirty="0"/>
              <a:t>6		F		2		8		2</a:t>
            </a:r>
          </a:p>
          <a:p>
            <a:pPr>
              <a:buFontTx/>
              <a:buNone/>
            </a:pPr>
            <a:r>
              <a:rPr lang="en-US" dirty="0"/>
              <a:t>7		G		2		8		2</a:t>
            </a:r>
          </a:p>
          <a:p>
            <a:pPr>
              <a:buFontTx/>
              <a:buNone/>
            </a:pPr>
            <a:r>
              <a:rPr lang="en-US" dirty="0"/>
              <a:t>8		H		2		9		2</a:t>
            </a:r>
          </a:p>
          <a:p>
            <a:pPr>
              <a:buFontTx/>
              <a:buNone/>
            </a:pPr>
            <a:r>
              <a:rPr lang="en-US" dirty="0">
                <a:solidFill>
                  <a:srgbClr val="C0C0C0"/>
                </a:solidFill>
              </a:rPr>
              <a:t>2		B		1		3		1</a:t>
            </a:r>
          </a:p>
          <a:p>
            <a:pPr>
              <a:buFontTx/>
              <a:buNone/>
            </a:pPr>
            <a:r>
              <a:rPr lang="en-US" dirty="0"/>
              <a:t>3		C		1		19		1</a:t>
            </a:r>
          </a:p>
          <a:p>
            <a:pPr>
              <a:buFontTx/>
              <a:buNone/>
            </a:pPr>
            <a:r>
              <a:rPr lang="en-US" dirty="0"/>
              <a:t>4		D		1		5		1</a:t>
            </a:r>
          </a:p>
          <a:p>
            <a:pPr>
              <a:buFontTx/>
              <a:buNone/>
            </a:pPr>
            <a:r>
              <a:rPr lang="en-US" dirty="0">
                <a:solidFill>
                  <a:srgbClr val="C0C0C0"/>
                </a:solidFill>
              </a:rPr>
              <a:t>1		A		0		0		--</a:t>
            </a:r>
          </a:p>
        </p:txBody>
      </p:sp>
      <p:sp>
        <p:nvSpPr>
          <p:cNvPr id="21510" name="Line 4"/>
          <p:cNvSpPr>
            <a:spLocks noChangeShapeType="1"/>
          </p:cNvSpPr>
          <p:nvPr/>
        </p:nvSpPr>
        <p:spPr bwMode="auto">
          <a:xfrm>
            <a:off x="533400" y="2443576"/>
            <a:ext cx="7772400" cy="0"/>
          </a:xfrm>
          <a:prstGeom prst="line">
            <a:avLst/>
          </a:prstGeom>
          <a:noFill/>
          <a:ln w="28575">
            <a:solidFill>
              <a:schemeClr val="tx1"/>
            </a:solidFill>
            <a:round/>
            <a:headEnd/>
            <a:tailEnd/>
          </a:ln>
        </p:spPr>
        <p:txBody>
          <a:bodyPr>
            <a:prstTxWarp prst="textNoShape">
              <a:avLst/>
            </a:prstTxWarp>
          </a:bodyPr>
          <a:lstStyle/>
          <a:p>
            <a:endParaRPr lang="en-US"/>
          </a:p>
        </p:txBody>
      </p:sp>
      <p:grpSp>
        <p:nvGrpSpPr>
          <p:cNvPr id="7" name="Group 6"/>
          <p:cNvGrpSpPr/>
          <p:nvPr/>
        </p:nvGrpSpPr>
        <p:grpSpPr>
          <a:xfrm>
            <a:off x="5930283" y="-21736"/>
            <a:ext cx="3066011" cy="1317904"/>
            <a:chOff x="2881314" y="3238500"/>
            <a:chExt cx="6030915" cy="2894013"/>
          </a:xfrm>
        </p:grpSpPr>
        <p:grpSp>
          <p:nvGrpSpPr>
            <p:cNvPr id="8" name="Group 4"/>
            <p:cNvGrpSpPr>
              <a:grpSpLocks/>
            </p:cNvGrpSpPr>
            <p:nvPr/>
          </p:nvGrpSpPr>
          <p:grpSpPr bwMode="auto">
            <a:xfrm>
              <a:off x="2881314" y="3238500"/>
              <a:ext cx="6030915" cy="2894013"/>
              <a:chOff x="1815" y="2040"/>
              <a:chExt cx="3799" cy="1823"/>
            </a:xfrm>
          </p:grpSpPr>
          <p:grpSp>
            <p:nvGrpSpPr>
              <p:cNvPr id="11" name="Group 10"/>
              <p:cNvGrpSpPr>
                <a:grpSpLocks/>
              </p:cNvGrpSpPr>
              <p:nvPr/>
            </p:nvGrpSpPr>
            <p:grpSpPr bwMode="auto">
              <a:xfrm>
                <a:off x="1815" y="2040"/>
                <a:ext cx="3799" cy="1823"/>
                <a:chOff x="2158" y="2180"/>
                <a:chExt cx="3362" cy="1612"/>
              </a:xfrm>
            </p:grpSpPr>
            <p:sp>
              <p:nvSpPr>
                <p:cNvPr id="13" name="Text Box 6"/>
                <p:cNvSpPr txBox="1">
                  <a:spLocks noChangeArrowheads="1"/>
                </p:cNvSpPr>
                <p:nvPr/>
              </p:nvSpPr>
              <p:spPr bwMode="auto">
                <a:xfrm>
                  <a:off x="4784" y="2457"/>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4" name="Text Box 7"/>
                <p:cNvSpPr txBox="1">
                  <a:spLocks noChangeArrowheads="1"/>
                </p:cNvSpPr>
                <p:nvPr/>
              </p:nvSpPr>
              <p:spPr bwMode="auto">
                <a:xfrm>
                  <a:off x="4873" y="2754"/>
                  <a:ext cx="266" cy="297"/>
                </a:xfrm>
                <a:prstGeom prst="rect">
                  <a:avLst/>
                </a:prstGeom>
                <a:solidFill>
                  <a:srgbClr val="FFFFFF"/>
                </a:solidFill>
                <a:ln w="9525">
                  <a:noFill/>
                  <a:miter lim="800000"/>
                  <a:headEnd/>
                  <a:tailEnd/>
                </a:ln>
              </p:spPr>
              <p:txBody>
                <a:bodyPr>
                  <a:prstTxWarp prst="textNoShape">
                    <a:avLst/>
                  </a:prstTxWarp>
                </a:bodyPr>
                <a:lstStyle/>
                <a:p>
                  <a:r>
                    <a:rPr lang="en-US" sz="1000"/>
                    <a:t>D</a:t>
                  </a:r>
                </a:p>
              </p:txBody>
            </p:sp>
            <p:sp>
              <p:nvSpPr>
                <p:cNvPr id="15" name="Text Box 8"/>
                <p:cNvSpPr txBox="1">
                  <a:spLocks noChangeArrowheads="1"/>
                </p:cNvSpPr>
                <p:nvPr/>
              </p:nvSpPr>
              <p:spPr bwMode="auto">
                <a:xfrm>
                  <a:off x="2957" y="3051"/>
                  <a:ext cx="267" cy="297"/>
                </a:xfrm>
                <a:prstGeom prst="rect">
                  <a:avLst/>
                </a:prstGeom>
                <a:solidFill>
                  <a:srgbClr val="FFFFFF"/>
                </a:solidFill>
                <a:ln w="9525">
                  <a:noFill/>
                  <a:miter lim="800000"/>
                  <a:headEnd/>
                  <a:tailEnd/>
                </a:ln>
              </p:spPr>
              <p:txBody>
                <a:bodyPr>
                  <a:prstTxWarp prst="textNoShape">
                    <a:avLst/>
                  </a:prstTxWarp>
                </a:bodyPr>
                <a:lstStyle/>
                <a:p>
                  <a:r>
                    <a:rPr lang="en-US" sz="900" i="1"/>
                    <a:t>5</a:t>
                  </a:r>
                </a:p>
              </p:txBody>
            </p:sp>
            <p:sp>
              <p:nvSpPr>
                <p:cNvPr id="16" name="Text Box 9"/>
                <p:cNvSpPr txBox="1">
                  <a:spLocks noChangeArrowheads="1"/>
                </p:cNvSpPr>
                <p:nvPr/>
              </p:nvSpPr>
              <p:spPr bwMode="auto">
                <a:xfrm>
                  <a:off x="3874" y="2180"/>
                  <a:ext cx="267" cy="297"/>
                </a:xfrm>
                <a:prstGeom prst="rect">
                  <a:avLst/>
                </a:prstGeom>
                <a:solidFill>
                  <a:srgbClr val="FFFFFF"/>
                </a:solidFill>
                <a:ln w="9525">
                  <a:noFill/>
                  <a:miter lim="800000"/>
                  <a:headEnd/>
                  <a:tailEnd/>
                </a:ln>
              </p:spPr>
              <p:txBody>
                <a:bodyPr>
                  <a:prstTxWarp prst="textNoShape">
                    <a:avLst/>
                  </a:prstTxWarp>
                </a:bodyPr>
                <a:lstStyle/>
                <a:p>
                  <a:r>
                    <a:rPr lang="en-US" sz="1000"/>
                    <a:t>A</a:t>
                  </a:r>
                </a:p>
              </p:txBody>
            </p:sp>
            <p:sp>
              <p:nvSpPr>
                <p:cNvPr id="17" name="Text Box 10"/>
                <p:cNvSpPr txBox="1">
                  <a:spLocks noChangeArrowheads="1"/>
                </p:cNvSpPr>
                <p:nvPr/>
              </p:nvSpPr>
              <p:spPr bwMode="auto">
                <a:xfrm>
                  <a:off x="3924" y="2754"/>
                  <a:ext cx="267" cy="297"/>
                </a:xfrm>
                <a:prstGeom prst="rect">
                  <a:avLst/>
                </a:prstGeom>
                <a:solidFill>
                  <a:srgbClr val="FFFFFF"/>
                </a:solidFill>
                <a:ln w="9525">
                  <a:noFill/>
                  <a:miter lim="800000"/>
                  <a:headEnd/>
                  <a:tailEnd/>
                </a:ln>
              </p:spPr>
              <p:txBody>
                <a:bodyPr>
                  <a:prstTxWarp prst="textNoShape">
                    <a:avLst/>
                  </a:prstTxWarp>
                </a:bodyPr>
                <a:lstStyle/>
                <a:p>
                  <a:r>
                    <a:rPr lang="en-US" sz="1000"/>
                    <a:t>C</a:t>
                  </a:r>
                </a:p>
              </p:txBody>
            </p:sp>
            <p:sp>
              <p:nvSpPr>
                <p:cNvPr id="18" name="Line 11"/>
                <p:cNvSpPr>
                  <a:spLocks noChangeShapeType="1"/>
                </p:cNvSpPr>
                <p:nvPr/>
              </p:nvSpPr>
              <p:spPr bwMode="auto">
                <a:xfrm>
                  <a:off x="4251" y="2358"/>
                  <a:ext cx="976"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19" name="Text Box 13"/>
                <p:cNvSpPr txBox="1">
                  <a:spLocks noChangeArrowheads="1"/>
                </p:cNvSpPr>
                <p:nvPr/>
              </p:nvSpPr>
              <p:spPr bwMode="auto">
                <a:xfrm>
                  <a:off x="3452" y="3051"/>
                  <a:ext cx="266" cy="297"/>
                </a:xfrm>
                <a:prstGeom prst="rect">
                  <a:avLst/>
                </a:prstGeom>
                <a:solidFill>
                  <a:srgbClr val="FFFFFF"/>
                </a:solidFill>
                <a:ln w="9525">
                  <a:noFill/>
                  <a:miter lim="800000"/>
                  <a:headEnd/>
                  <a:tailEnd/>
                </a:ln>
              </p:spPr>
              <p:txBody>
                <a:bodyPr>
                  <a:prstTxWarp prst="textNoShape">
                    <a:avLst/>
                  </a:prstTxWarp>
                </a:bodyPr>
                <a:lstStyle/>
                <a:p>
                  <a:r>
                    <a:rPr lang="en-US" sz="900" i="1" dirty="0"/>
                    <a:t>5</a:t>
                  </a:r>
                </a:p>
              </p:txBody>
            </p:sp>
            <p:sp>
              <p:nvSpPr>
                <p:cNvPr id="20" name="Text Box 14"/>
                <p:cNvSpPr txBox="1">
                  <a:spLocks noChangeArrowheads="1"/>
                </p:cNvSpPr>
                <p:nvPr/>
              </p:nvSpPr>
              <p:spPr bwMode="auto">
                <a:xfrm>
                  <a:off x="2518" y="3023"/>
                  <a:ext cx="266" cy="297"/>
                </a:xfrm>
                <a:prstGeom prst="rect">
                  <a:avLst/>
                </a:prstGeom>
                <a:solidFill>
                  <a:srgbClr val="FFFFFF"/>
                </a:solidFill>
                <a:ln w="9525">
                  <a:noFill/>
                  <a:miter lim="800000"/>
                  <a:headEnd/>
                  <a:tailEnd/>
                </a:ln>
              </p:spPr>
              <p:txBody>
                <a:bodyPr>
                  <a:prstTxWarp prst="textNoShape">
                    <a:avLst/>
                  </a:prstTxWarp>
                </a:bodyPr>
                <a:lstStyle/>
                <a:p>
                  <a:r>
                    <a:rPr lang="en-US" sz="900" i="1"/>
                    <a:t>4</a:t>
                  </a:r>
                </a:p>
              </p:txBody>
            </p:sp>
            <p:sp>
              <p:nvSpPr>
                <p:cNvPr id="21" name="Text Box 15"/>
                <p:cNvSpPr txBox="1">
                  <a:spLocks noChangeArrowheads="1"/>
                </p:cNvSpPr>
                <p:nvPr/>
              </p:nvSpPr>
              <p:spPr bwMode="auto">
                <a:xfrm>
                  <a:off x="4251" y="2556"/>
                  <a:ext cx="266" cy="297"/>
                </a:xfrm>
                <a:prstGeom prst="rect">
                  <a:avLst/>
                </a:prstGeom>
                <a:solidFill>
                  <a:srgbClr val="FFFFFF"/>
                </a:solidFill>
                <a:ln w="9525">
                  <a:noFill/>
                  <a:miter lim="800000"/>
                  <a:headEnd/>
                  <a:tailEnd/>
                </a:ln>
              </p:spPr>
              <p:txBody>
                <a:bodyPr>
                  <a:prstTxWarp prst="textNoShape">
                    <a:avLst/>
                  </a:prstTxWarp>
                </a:bodyPr>
                <a:lstStyle/>
                <a:p>
                  <a:r>
                    <a:rPr lang="en-US" sz="900" i="1"/>
                    <a:t>19</a:t>
                  </a:r>
                </a:p>
              </p:txBody>
            </p:sp>
            <p:sp>
              <p:nvSpPr>
                <p:cNvPr id="22" name="Text Box 16"/>
                <p:cNvSpPr txBox="1">
                  <a:spLocks noChangeArrowheads="1"/>
                </p:cNvSpPr>
                <p:nvPr/>
              </p:nvSpPr>
              <p:spPr bwMode="auto">
                <a:xfrm>
                  <a:off x="3718" y="2952"/>
                  <a:ext cx="266" cy="297"/>
                </a:xfrm>
                <a:prstGeom prst="rect">
                  <a:avLst/>
                </a:prstGeom>
                <a:solidFill>
                  <a:srgbClr val="FFFFFF"/>
                </a:solidFill>
                <a:ln w="9525">
                  <a:noFill/>
                  <a:miter lim="800000"/>
                  <a:headEnd/>
                  <a:tailEnd/>
                </a:ln>
              </p:spPr>
              <p:txBody>
                <a:bodyPr>
                  <a:prstTxWarp prst="textNoShape">
                    <a:avLst/>
                  </a:prstTxWarp>
                </a:bodyPr>
                <a:lstStyle/>
                <a:p>
                  <a:r>
                    <a:rPr lang="en-US" sz="900" i="1"/>
                    <a:t>6</a:t>
                  </a:r>
                </a:p>
              </p:txBody>
            </p:sp>
            <p:sp>
              <p:nvSpPr>
                <p:cNvPr id="23" name="Text Box 17"/>
                <p:cNvSpPr txBox="1">
                  <a:spLocks noChangeArrowheads="1"/>
                </p:cNvSpPr>
                <p:nvPr/>
              </p:nvSpPr>
              <p:spPr bwMode="auto">
                <a:xfrm>
                  <a:off x="3668" y="2424"/>
                  <a:ext cx="266" cy="297"/>
                </a:xfrm>
                <a:prstGeom prst="rect">
                  <a:avLst/>
                </a:prstGeom>
                <a:solidFill>
                  <a:srgbClr val="FFFFFF"/>
                </a:solidFill>
                <a:ln w="9525">
                  <a:noFill/>
                  <a:miter lim="800000"/>
                  <a:headEnd/>
                  <a:tailEnd/>
                </a:ln>
              </p:spPr>
              <p:txBody>
                <a:bodyPr>
                  <a:prstTxWarp prst="textNoShape">
                    <a:avLst/>
                  </a:prstTxWarp>
                </a:bodyPr>
                <a:lstStyle/>
                <a:p>
                  <a:r>
                    <a:rPr lang="en-US" sz="900" i="1"/>
                    <a:t>3</a:t>
                  </a:r>
                </a:p>
              </p:txBody>
            </p:sp>
            <p:sp>
              <p:nvSpPr>
                <p:cNvPr id="24" name="Text Box 18"/>
                <p:cNvSpPr txBox="1">
                  <a:spLocks noChangeArrowheads="1"/>
                </p:cNvSpPr>
                <p:nvPr/>
              </p:nvSpPr>
              <p:spPr bwMode="auto">
                <a:xfrm>
                  <a:off x="4987" y="3020"/>
                  <a:ext cx="533" cy="297"/>
                </a:xfrm>
                <a:prstGeom prst="rect">
                  <a:avLst/>
                </a:prstGeom>
                <a:solidFill>
                  <a:srgbClr val="FFFFFF"/>
                </a:solidFill>
                <a:ln w="9525">
                  <a:noFill/>
                  <a:miter lim="800000"/>
                  <a:headEnd/>
                  <a:tailEnd/>
                </a:ln>
              </p:spPr>
              <p:txBody>
                <a:bodyPr>
                  <a:prstTxWarp prst="textNoShape">
                    <a:avLst/>
                  </a:prstTxWarp>
                </a:bodyPr>
                <a:lstStyle/>
                <a:p>
                  <a:r>
                    <a:rPr lang="en-US" sz="900" i="1"/>
                    <a:t>h=15</a:t>
                  </a:r>
                </a:p>
              </p:txBody>
            </p:sp>
            <p:sp>
              <p:nvSpPr>
                <p:cNvPr id="25" name="Text Box 19"/>
                <p:cNvSpPr txBox="1">
                  <a:spLocks noChangeArrowheads="1"/>
                </p:cNvSpPr>
                <p:nvPr/>
              </p:nvSpPr>
              <p:spPr bwMode="auto">
                <a:xfrm>
                  <a:off x="3274" y="2556"/>
                  <a:ext cx="266" cy="297"/>
                </a:xfrm>
                <a:prstGeom prst="rect">
                  <a:avLst/>
                </a:prstGeom>
                <a:solidFill>
                  <a:srgbClr val="FFFFFF"/>
                </a:solidFill>
                <a:ln w="9525">
                  <a:noFill/>
                  <a:miter lim="800000"/>
                  <a:headEnd/>
                  <a:tailEnd/>
                </a:ln>
              </p:spPr>
              <p:txBody>
                <a:bodyPr>
                  <a:prstTxWarp prst="textNoShape">
                    <a:avLst/>
                  </a:prstTxWarp>
                </a:bodyPr>
                <a:lstStyle/>
                <a:p>
                  <a:r>
                    <a:rPr lang="en-US" sz="1000" dirty="0"/>
                    <a:t>B</a:t>
                  </a:r>
                </a:p>
              </p:txBody>
            </p:sp>
            <p:sp>
              <p:nvSpPr>
                <p:cNvPr id="26" name="Text Box 20"/>
                <p:cNvSpPr txBox="1">
                  <a:spLocks noChangeArrowheads="1"/>
                </p:cNvSpPr>
                <p:nvPr/>
              </p:nvSpPr>
              <p:spPr bwMode="auto">
                <a:xfrm>
                  <a:off x="2691" y="3249"/>
                  <a:ext cx="266" cy="296"/>
                </a:xfrm>
                <a:prstGeom prst="rect">
                  <a:avLst/>
                </a:prstGeom>
                <a:solidFill>
                  <a:srgbClr val="FFFFFF"/>
                </a:solidFill>
                <a:ln w="9525">
                  <a:noFill/>
                  <a:miter lim="800000"/>
                  <a:headEnd/>
                  <a:tailEnd/>
                </a:ln>
              </p:spPr>
              <p:txBody>
                <a:bodyPr>
                  <a:prstTxWarp prst="textNoShape">
                    <a:avLst/>
                  </a:prstTxWarp>
                </a:bodyPr>
                <a:lstStyle/>
                <a:p>
                  <a:r>
                    <a:rPr lang="en-US" sz="1000"/>
                    <a:t>F</a:t>
                  </a:r>
                </a:p>
              </p:txBody>
            </p:sp>
            <p:sp>
              <p:nvSpPr>
                <p:cNvPr id="27" name="Text Box 21"/>
                <p:cNvSpPr txBox="1">
                  <a:spLocks noChangeArrowheads="1"/>
                </p:cNvSpPr>
                <p:nvPr/>
              </p:nvSpPr>
              <p:spPr bwMode="auto">
                <a:xfrm>
                  <a:off x="3135"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G</a:t>
                  </a:r>
                </a:p>
              </p:txBody>
            </p:sp>
            <p:sp>
              <p:nvSpPr>
                <p:cNvPr id="28" name="Text Box 22"/>
                <p:cNvSpPr txBox="1">
                  <a:spLocks noChangeArrowheads="1"/>
                </p:cNvSpPr>
                <p:nvPr/>
              </p:nvSpPr>
              <p:spPr bwMode="auto">
                <a:xfrm>
                  <a:off x="2158" y="3249"/>
                  <a:ext cx="267" cy="296"/>
                </a:xfrm>
                <a:prstGeom prst="rect">
                  <a:avLst/>
                </a:prstGeom>
                <a:solidFill>
                  <a:srgbClr val="FFFFFF"/>
                </a:solidFill>
                <a:ln w="9525">
                  <a:noFill/>
                  <a:miter lim="800000"/>
                  <a:headEnd/>
                  <a:tailEnd/>
                </a:ln>
              </p:spPr>
              <p:txBody>
                <a:bodyPr>
                  <a:prstTxWarp prst="textNoShape">
                    <a:avLst/>
                  </a:prstTxWarp>
                </a:bodyPr>
                <a:lstStyle/>
                <a:p>
                  <a:r>
                    <a:rPr lang="en-US" sz="1000"/>
                    <a:t>E</a:t>
                  </a:r>
                </a:p>
              </p:txBody>
            </p:sp>
            <p:sp>
              <p:nvSpPr>
                <p:cNvPr id="29" name="Line 23"/>
                <p:cNvSpPr>
                  <a:spLocks noChangeShapeType="1"/>
                </p:cNvSpPr>
                <p:nvPr/>
              </p:nvSpPr>
              <p:spPr bwMode="auto">
                <a:xfrm flipH="1">
                  <a:off x="3540" y="2358"/>
                  <a:ext cx="711"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0" name="Line 25"/>
                <p:cNvSpPr>
                  <a:spLocks noChangeShapeType="1"/>
                </p:cNvSpPr>
                <p:nvPr/>
              </p:nvSpPr>
              <p:spPr bwMode="auto">
                <a:xfrm flipH="1">
                  <a:off x="3452" y="2853"/>
                  <a:ext cx="88"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1" name="Line 26"/>
                <p:cNvSpPr>
                  <a:spLocks noChangeShapeType="1"/>
                </p:cNvSpPr>
                <p:nvPr/>
              </p:nvSpPr>
              <p:spPr bwMode="auto">
                <a:xfrm>
                  <a:off x="3540" y="2853"/>
                  <a:ext cx="444"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32" name="Oval 27"/>
                <p:cNvSpPr>
                  <a:spLocks noChangeArrowheads="1"/>
                </p:cNvSpPr>
                <p:nvPr/>
              </p:nvSpPr>
              <p:spPr bwMode="auto">
                <a:xfrm>
                  <a:off x="4162" y="225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3" name="Oval 28"/>
                <p:cNvSpPr>
                  <a:spLocks noChangeArrowheads="1"/>
                </p:cNvSpPr>
                <p:nvPr/>
              </p:nvSpPr>
              <p:spPr bwMode="auto">
                <a:xfrm>
                  <a:off x="345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4" name="Oval 29"/>
                <p:cNvSpPr>
                  <a:spLocks noChangeArrowheads="1"/>
                </p:cNvSpPr>
                <p:nvPr/>
              </p:nvSpPr>
              <p:spPr bwMode="auto">
                <a:xfrm>
                  <a:off x="4162" y="2754"/>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5" name="Oval 30"/>
                <p:cNvSpPr>
                  <a:spLocks noChangeArrowheads="1"/>
                </p:cNvSpPr>
                <p:nvPr/>
              </p:nvSpPr>
              <p:spPr bwMode="auto">
                <a:xfrm>
                  <a:off x="2918"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6" name="Oval 31"/>
                <p:cNvSpPr>
                  <a:spLocks noChangeArrowheads="1"/>
                </p:cNvSpPr>
                <p:nvPr/>
              </p:nvSpPr>
              <p:spPr bwMode="auto">
                <a:xfrm>
                  <a:off x="3363"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7" name="Oval 32"/>
                <p:cNvSpPr>
                  <a:spLocks noChangeArrowheads="1"/>
                </p:cNvSpPr>
                <p:nvPr/>
              </p:nvSpPr>
              <p:spPr bwMode="auto">
                <a:xfrm>
                  <a:off x="2386" y="3249"/>
                  <a:ext cx="178"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8" name="Oval 33"/>
                <p:cNvSpPr>
                  <a:spLocks noChangeArrowheads="1"/>
                </p:cNvSpPr>
                <p:nvPr/>
              </p:nvSpPr>
              <p:spPr bwMode="auto">
                <a:xfrm>
                  <a:off x="3896" y="324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39" name="Text Box 34"/>
                <p:cNvSpPr txBox="1">
                  <a:spLocks noChangeArrowheads="1"/>
                </p:cNvSpPr>
                <p:nvPr/>
              </p:nvSpPr>
              <p:spPr bwMode="auto">
                <a:xfrm>
                  <a:off x="3274"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h=8</a:t>
                  </a:r>
                </a:p>
              </p:txBody>
            </p:sp>
            <p:sp>
              <p:nvSpPr>
                <p:cNvPr id="40" name="Text Box 35"/>
                <p:cNvSpPr txBox="1">
                  <a:spLocks noChangeArrowheads="1"/>
                </p:cNvSpPr>
                <p:nvPr/>
              </p:nvSpPr>
              <p:spPr bwMode="auto">
                <a:xfrm>
                  <a:off x="2741" y="3495"/>
                  <a:ext cx="510" cy="297"/>
                </a:xfrm>
                <a:prstGeom prst="rect">
                  <a:avLst/>
                </a:prstGeom>
                <a:solidFill>
                  <a:srgbClr val="FFFFFF"/>
                </a:solidFill>
                <a:ln w="9525">
                  <a:noFill/>
                  <a:miter lim="800000"/>
                  <a:headEnd/>
                  <a:tailEnd/>
                </a:ln>
              </p:spPr>
              <p:txBody>
                <a:bodyPr>
                  <a:prstTxWarp prst="textNoShape">
                    <a:avLst/>
                  </a:prstTxWarp>
                </a:bodyPr>
                <a:lstStyle/>
                <a:p>
                  <a:r>
                    <a:rPr lang="en-US" sz="900" i="1"/>
                    <a:t>h=12</a:t>
                  </a:r>
                </a:p>
              </p:txBody>
            </p:sp>
            <p:sp>
              <p:nvSpPr>
                <p:cNvPr id="41" name="Text Box 36"/>
                <p:cNvSpPr txBox="1">
                  <a:spLocks noChangeArrowheads="1"/>
                </p:cNvSpPr>
                <p:nvPr/>
              </p:nvSpPr>
              <p:spPr bwMode="auto">
                <a:xfrm>
                  <a:off x="2208" y="3495"/>
                  <a:ext cx="533"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2" name="Text Box 37"/>
                <p:cNvSpPr txBox="1">
                  <a:spLocks noChangeArrowheads="1"/>
                </p:cNvSpPr>
                <p:nvPr/>
              </p:nvSpPr>
              <p:spPr bwMode="auto">
                <a:xfrm>
                  <a:off x="3807" y="3495"/>
                  <a:ext cx="532" cy="297"/>
                </a:xfrm>
                <a:prstGeom prst="rect">
                  <a:avLst/>
                </a:prstGeom>
                <a:solidFill>
                  <a:srgbClr val="FFFFFF"/>
                </a:solidFill>
                <a:ln w="9525">
                  <a:noFill/>
                  <a:miter lim="800000"/>
                  <a:headEnd/>
                  <a:tailEnd/>
                </a:ln>
              </p:spPr>
              <p:txBody>
                <a:bodyPr>
                  <a:prstTxWarp prst="textNoShape">
                    <a:avLst/>
                  </a:prstTxWarp>
                </a:bodyPr>
                <a:lstStyle/>
                <a:p>
                  <a:r>
                    <a:rPr lang="en-US" sz="900" i="1"/>
                    <a:t>h=10</a:t>
                  </a:r>
                </a:p>
              </p:txBody>
            </p:sp>
            <p:sp>
              <p:nvSpPr>
                <p:cNvPr id="43" name="Text Box 38"/>
                <p:cNvSpPr txBox="1">
                  <a:spLocks noChangeArrowheads="1"/>
                </p:cNvSpPr>
                <p:nvPr/>
              </p:nvSpPr>
              <p:spPr bwMode="auto">
                <a:xfrm>
                  <a:off x="4251" y="2952"/>
                  <a:ext cx="533" cy="297"/>
                </a:xfrm>
                <a:prstGeom prst="rect">
                  <a:avLst/>
                </a:prstGeom>
                <a:solidFill>
                  <a:srgbClr val="FFFFFF"/>
                </a:solidFill>
                <a:ln w="9525">
                  <a:noFill/>
                  <a:miter lim="800000"/>
                  <a:headEnd/>
                  <a:tailEnd/>
                </a:ln>
              </p:spPr>
              <p:txBody>
                <a:bodyPr>
                  <a:prstTxWarp prst="textNoShape">
                    <a:avLst/>
                  </a:prstTxWarp>
                </a:bodyPr>
                <a:lstStyle/>
                <a:p>
                  <a:r>
                    <a:rPr lang="en-US" sz="900" i="1"/>
                    <a:t>h=18</a:t>
                  </a:r>
                </a:p>
              </p:txBody>
            </p:sp>
            <p:sp>
              <p:nvSpPr>
                <p:cNvPr id="44" name="Line 39"/>
                <p:cNvSpPr>
                  <a:spLocks noChangeShapeType="1"/>
                </p:cNvSpPr>
                <p:nvPr/>
              </p:nvSpPr>
              <p:spPr bwMode="auto">
                <a:xfrm>
                  <a:off x="4243" y="2468"/>
                  <a:ext cx="0" cy="316"/>
                </a:xfrm>
                <a:prstGeom prst="line">
                  <a:avLst/>
                </a:prstGeom>
                <a:noFill/>
                <a:ln w="19050">
                  <a:solidFill>
                    <a:schemeClr val="tx1"/>
                  </a:solidFill>
                  <a:round/>
                  <a:headEnd/>
                  <a:tailEnd/>
                </a:ln>
              </p:spPr>
              <p:txBody>
                <a:bodyPr>
                  <a:prstTxWarp prst="textNoShape">
                    <a:avLst/>
                  </a:prstTxWarp>
                </a:bodyPr>
                <a:lstStyle/>
                <a:p>
                  <a:endParaRPr lang="en-US" sz="1050"/>
                </a:p>
              </p:txBody>
            </p:sp>
            <p:sp>
              <p:nvSpPr>
                <p:cNvPr id="45" name="Oval 40"/>
                <p:cNvSpPr>
                  <a:spLocks noChangeArrowheads="1"/>
                </p:cNvSpPr>
                <p:nvPr/>
              </p:nvSpPr>
              <p:spPr bwMode="auto">
                <a:xfrm>
                  <a:off x="5136" y="2839"/>
                  <a:ext cx="177" cy="198"/>
                </a:xfrm>
                <a:prstGeom prst="ellipse">
                  <a:avLst/>
                </a:prstGeom>
                <a:solidFill>
                  <a:srgbClr val="969696"/>
                </a:solidFill>
                <a:ln w="9525">
                  <a:solidFill>
                    <a:srgbClr val="000000"/>
                  </a:solidFill>
                  <a:round/>
                  <a:headEnd/>
                  <a:tailEnd/>
                </a:ln>
              </p:spPr>
              <p:txBody>
                <a:bodyPr>
                  <a:prstTxWarp prst="textNoShape">
                    <a:avLst/>
                  </a:prstTxWarp>
                </a:bodyPr>
                <a:lstStyle/>
                <a:p>
                  <a:endParaRPr lang="en-US" sz="1050"/>
                </a:p>
              </p:txBody>
            </p:sp>
            <p:sp>
              <p:nvSpPr>
                <p:cNvPr id="46" name="Line 24"/>
                <p:cNvSpPr>
                  <a:spLocks noChangeShapeType="1"/>
                </p:cNvSpPr>
                <p:nvPr/>
              </p:nvSpPr>
              <p:spPr bwMode="auto">
                <a:xfrm flipH="1">
                  <a:off x="2475" y="2853"/>
                  <a:ext cx="1065" cy="495"/>
                </a:xfrm>
                <a:prstGeom prst="line">
                  <a:avLst/>
                </a:prstGeom>
                <a:noFill/>
                <a:ln w="19050">
                  <a:solidFill>
                    <a:srgbClr val="000000"/>
                  </a:solidFill>
                  <a:round/>
                  <a:headEnd/>
                  <a:tailEnd/>
                </a:ln>
              </p:spPr>
              <p:txBody>
                <a:bodyPr>
                  <a:prstTxWarp prst="textNoShape">
                    <a:avLst/>
                  </a:prstTxWarp>
                </a:bodyPr>
                <a:lstStyle/>
                <a:p>
                  <a:endParaRPr lang="en-US" sz="1050"/>
                </a:p>
              </p:txBody>
            </p:sp>
            <p:sp>
              <p:nvSpPr>
                <p:cNvPr id="47" name="Line 12"/>
                <p:cNvSpPr>
                  <a:spLocks noChangeShapeType="1"/>
                </p:cNvSpPr>
                <p:nvPr/>
              </p:nvSpPr>
              <p:spPr bwMode="auto">
                <a:xfrm flipH="1">
                  <a:off x="3007" y="2853"/>
                  <a:ext cx="533" cy="495"/>
                </a:xfrm>
                <a:prstGeom prst="line">
                  <a:avLst/>
                </a:prstGeom>
                <a:noFill/>
                <a:ln w="19050">
                  <a:solidFill>
                    <a:srgbClr val="000000"/>
                  </a:solidFill>
                  <a:round/>
                  <a:headEnd/>
                  <a:tailEnd/>
                </a:ln>
              </p:spPr>
              <p:txBody>
                <a:bodyPr>
                  <a:prstTxWarp prst="textNoShape">
                    <a:avLst/>
                  </a:prstTxWarp>
                </a:bodyPr>
                <a:lstStyle/>
                <a:p>
                  <a:endParaRPr lang="en-US" sz="1050"/>
                </a:p>
              </p:txBody>
            </p:sp>
          </p:grpSp>
          <p:sp>
            <p:nvSpPr>
              <p:cNvPr id="12" name="Text Box 41"/>
              <p:cNvSpPr txBox="1">
                <a:spLocks noChangeArrowheads="1"/>
              </p:cNvSpPr>
              <p:nvPr/>
            </p:nvSpPr>
            <p:spPr bwMode="auto">
              <a:xfrm>
                <a:off x="3553" y="3244"/>
                <a:ext cx="313" cy="277"/>
              </a:xfrm>
              <a:prstGeom prst="rect">
                <a:avLst/>
              </a:prstGeom>
              <a:noFill/>
              <a:ln w="9525">
                <a:noFill/>
                <a:miter lim="800000"/>
                <a:headEnd/>
                <a:tailEnd/>
              </a:ln>
            </p:spPr>
            <p:txBody>
              <a:bodyPr wrap="none">
                <a:prstTxWarp prst="textNoShape">
                  <a:avLst/>
                </a:prstTxWarp>
                <a:spAutoFit/>
              </a:bodyPr>
              <a:lstStyle/>
              <a:p>
                <a:r>
                  <a:rPr lang="en-US" sz="1000"/>
                  <a:t>H</a:t>
                </a:r>
              </a:p>
            </p:txBody>
          </p:sp>
        </p:grpSp>
        <p:sp>
          <p:nvSpPr>
            <p:cNvPr id="9" name="Text Box 42"/>
            <p:cNvSpPr txBox="1">
              <a:spLocks noChangeArrowheads="1"/>
            </p:cNvSpPr>
            <p:nvPr/>
          </p:nvSpPr>
          <p:spPr bwMode="auto">
            <a:xfrm>
              <a:off x="6781800" y="3276600"/>
              <a:ext cx="843677" cy="440477"/>
            </a:xfrm>
            <a:prstGeom prst="rect">
              <a:avLst/>
            </a:prstGeom>
            <a:noFill/>
            <a:ln w="9525">
              <a:noFill/>
              <a:miter lim="800000"/>
              <a:headEnd/>
              <a:tailEnd/>
            </a:ln>
          </p:spPr>
          <p:txBody>
            <a:bodyPr wrap="none">
              <a:prstTxWarp prst="textNoShape">
                <a:avLst/>
              </a:prstTxWarp>
              <a:spAutoFit/>
            </a:bodyPr>
            <a:lstStyle/>
            <a:p>
              <a:r>
                <a:rPr lang="en-US" sz="1000" i="1"/>
                <a:t>h=20</a:t>
              </a:r>
            </a:p>
          </p:txBody>
        </p:sp>
        <p:sp>
          <p:nvSpPr>
            <p:cNvPr id="10" name="Text Box 43"/>
            <p:cNvSpPr txBox="1">
              <a:spLocks noChangeArrowheads="1"/>
            </p:cNvSpPr>
            <p:nvPr/>
          </p:nvSpPr>
          <p:spPr bwMode="auto">
            <a:xfrm>
              <a:off x="4252147" y="4155563"/>
              <a:ext cx="843676" cy="440477"/>
            </a:xfrm>
            <a:prstGeom prst="rect">
              <a:avLst/>
            </a:prstGeom>
            <a:noFill/>
            <a:ln w="9525">
              <a:noFill/>
              <a:miter lim="800000"/>
              <a:headEnd/>
              <a:tailEnd/>
            </a:ln>
          </p:spPr>
          <p:txBody>
            <a:bodyPr wrap="none">
              <a:prstTxWarp prst="textNoShape">
                <a:avLst/>
              </a:prstTxWarp>
              <a:spAutoFit/>
            </a:bodyPr>
            <a:lstStyle/>
            <a:p>
              <a:r>
                <a:rPr lang="en-US" sz="1000" i="1"/>
                <a:t>h=14</a:t>
              </a:r>
            </a:p>
          </p:txBody>
        </p:sp>
      </p:grpSp>
    </p:spTree>
    <p:extLst>
      <p:ext uri="{BB962C8B-B14F-4D97-AF65-F5344CB8AC3E}">
        <p14:creationId xmlns:p14="http://schemas.microsoft.com/office/powerpoint/2010/main" val="365448035"/>
      </p:ext>
    </p:extLst>
  </p:cSld>
  <p:clrMapOvr>
    <a:masterClrMapping/>
  </p:clrMapOvr>
</p:sld>
</file>

<file path=ppt/theme/theme1.xml><?xml version="1.0" encoding="utf-8"?>
<a:theme xmlns:a="http://schemas.openxmlformats.org/drawingml/2006/main" name="AI Spring 2015">
  <a:themeElements>
    <a:clrScheme name="Custom 1">
      <a:dk1>
        <a:srgbClr val="000000"/>
      </a:dk1>
      <a:lt1>
        <a:srgbClr val="FFFFFF"/>
      </a:lt1>
      <a:dk2>
        <a:srgbClr val="D1282E"/>
      </a:dk2>
      <a:lt2>
        <a:srgbClr val="C8C8B1"/>
      </a:lt2>
      <a:accent1>
        <a:srgbClr val="BC1422"/>
      </a:accent1>
      <a:accent2>
        <a:srgbClr val="0023AB"/>
      </a:accent2>
      <a:accent3>
        <a:srgbClr val="526DB0"/>
      </a:accent3>
      <a:accent4>
        <a:srgbClr val="989AAC"/>
      </a:accent4>
      <a:accent5>
        <a:srgbClr val="DC5924"/>
      </a:accent5>
      <a:accent6>
        <a:srgbClr val="B4B392"/>
      </a:accent6>
      <a:hlink>
        <a:srgbClr val="0023AB"/>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3303</Words>
  <Application>Microsoft Macintosh PowerPoint</Application>
  <PresentationFormat>On-screen Show (4:3)</PresentationFormat>
  <Paragraphs>1145</Paragraphs>
  <Slides>44</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Times New Roman</vt:lpstr>
      <vt:lpstr>Noto Sans Symbols</vt:lpstr>
      <vt:lpstr>Arial Black</vt:lpstr>
      <vt:lpstr>Calibri</vt:lpstr>
      <vt:lpstr>Arial</vt:lpstr>
      <vt:lpstr>Helvetica Neue</vt:lpstr>
      <vt:lpstr>Tahoma</vt:lpstr>
      <vt:lpstr>AI Spring 2015</vt:lpstr>
      <vt:lpstr>CSCI 561 Foundations of Artificial Intelligence Beyond Classical Search Chapter 4 [except 4.2])</vt:lpstr>
      <vt:lpstr>Homework 1b</vt:lpstr>
      <vt:lpstr>PowerPoint Presentation</vt:lpstr>
      <vt:lpstr>Homework 1</vt:lpstr>
      <vt:lpstr>Exercise: Search Algorithms</vt:lpstr>
      <vt:lpstr>Depth-first search</vt:lpstr>
      <vt:lpstr>Depth-first search</vt:lpstr>
      <vt:lpstr>Depth-first search</vt:lpstr>
      <vt:lpstr>Depth-first search</vt:lpstr>
      <vt:lpstr>Exercise: Search Algorithms</vt:lpstr>
      <vt:lpstr>Breadth-first search</vt:lpstr>
      <vt:lpstr>Breadth-first search</vt:lpstr>
      <vt:lpstr>Breadth-first search</vt:lpstr>
      <vt:lpstr>Breadth-first search</vt:lpstr>
      <vt:lpstr>Exercise: Search Algorithms</vt:lpstr>
      <vt:lpstr>Uniform-Cost search</vt:lpstr>
      <vt:lpstr>Uniform-Cost search</vt:lpstr>
      <vt:lpstr>Uniform-Cost search</vt:lpstr>
      <vt:lpstr>Uniform-Cost search</vt:lpstr>
      <vt:lpstr>Exercise: Search Algorithms</vt:lpstr>
      <vt:lpstr>Greedy search</vt:lpstr>
      <vt:lpstr>Greedy search</vt:lpstr>
      <vt:lpstr>Greedy search</vt:lpstr>
      <vt:lpstr>Greedy search</vt:lpstr>
      <vt:lpstr>Exercise: Search Algorithms</vt:lpstr>
      <vt:lpstr>A* search</vt:lpstr>
      <vt:lpstr>A* search</vt:lpstr>
      <vt:lpstr>A* search</vt:lpstr>
      <vt:lpstr>A* search</vt:lpstr>
      <vt:lpstr>Hill Climbing</vt:lpstr>
      <vt:lpstr>N-Queens problem</vt:lpstr>
      <vt:lpstr>Hill Climbing</vt:lpstr>
      <vt:lpstr>Local beam search</vt:lpstr>
      <vt:lpstr>Simulated Annealing</vt:lpstr>
      <vt:lpstr>PowerPoint Presentation</vt:lpstr>
      <vt:lpstr>Simulated Annealing Algorithm Based on Maximization</vt:lpstr>
      <vt:lpstr>Genetic Algorithms</vt:lpstr>
      <vt:lpstr>Example: Traveling Sales Person</vt:lpstr>
      <vt:lpstr>Represent problem like a DNA sequence</vt:lpstr>
      <vt:lpstr>Crossover</vt:lpstr>
      <vt:lpstr>The Genetic Algorithm Cycle</vt:lpstr>
      <vt:lpstr>Genetic algorithm </vt:lpstr>
      <vt:lpstr>Exercise 4.1 </vt:lpstr>
      <vt:lpstr>Next Time</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561 Foundations of Artificial Intelligence Beyond Classical Search Chapter 4 [except 4.2])</dc:title>
  <cp:lastModifiedBy>Sheila Tejada</cp:lastModifiedBy>
  <cp:revision>2</cp:revision>
  <dcterms:modified xsi:type="dcterms:W3CDTF">2018-09-10T20:47:20Z</dcterms:modified>
</cp:coreProperties>
</file>