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17.xml" ContentType="application/vnd.openxmlformats-officedocument.presentationml.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s/slide127.xml" ContentType="application/vnd.openxmlformats-officedocument.presentationml.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embeddings/Microsoft_Equation3.bin" ContentType="application/vnd.openxmlformats-officedocument.oleObject"/>
  <Override PartName="/ppt/slides/slide136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s/slide146.xml" ContentType="application/vnd.openxmlformats-officedocument.presentationml.slide+xml"/>
  <Override PartName="/ppt/slides/slide47.xml" ContentType="application/vnd.openxmlformats-officedocument.presentationml.slide+xml"/>
  <Override PartName="/ppt/slides/slide1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s/slide75.xml" ContentType="application/vnd.openxmlformats-officedocument.presentationml.slide+xml"/>
  <Override PartName="/ppt/slides/slide85.xml" ContentType="application/vnd.openxmlformats-officedocument.presentationml.slide+xml"/>
  <Override PartName="/ppt/embeddings/oleObject1.bin" ContentType="application/vnd.openxmlformats-officedocument.oleObject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jpeg" ContentType="image/jpeg"/>
  <Override PartName="/ppt/slides/slide112.xml" ContentType="application/vnd.openxmlformats-officedocument.presentationml.slide+xml"/>
  <Override PartName="/ppt/slides/slide13.xml" ContentType="application/vnd.openxmlformats-officedocument.presentationml.slide+xml"/>
  <Override PartName="/ppt/slides/slide122.xml" ContentType="application/vnd.openxmlformats-officedocument.presentationml.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slides/slide1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108.xml" ContentType="application/vnd.openxmlformats-officedocument.presentationml.slide+xml"/>
  <Override PartName="/ppt/slides/slide1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50.xml" ContentType="application/vnd.openxmlformats-officedocument.presentationml.slide+xml"/>
  <Override PartName="/ppt/slides/slide118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s/slide128.xml" ContentType="application/vnd.openxmlformats-officedocument.presentationml.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37.xml" ContentType="application/vnd.openxmlformats-officedocument.presentationml.slide+xml"/>
  <Override PartName="/ppt/embeddings/Microsoft_Equation4.bin" ContentType="application/vnd.openxmlformats-officedocument.oleObject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s/slide147.xml" ContentType="application/vnd.openxmlformats-officedocument.presentationml.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156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s/slide76.xml" ContentType="application/vnd.openxmlformats-officedocument.presentationml.slide+xml"/>
  <Override PartName="/ppt/slides/slide86.xml" ContentType="application/vnd.openxmlformats-officedocument.presentationml.slide+xml"/>
  <Override PartName="/ppt/embeddings/oleObject2.bin" ContentType="application/vnd.openxmlformats-officedocument.oleObject"/>
  <Override PartName="/ppt/slides/slide113.xml" ContentType="application/vnd.openxmlformats-officedocument.presentationml.slide+xml"/>
  <Override PartName="/ppt/slides/slide14.xml" ContentType="application/vnd.openxmlformats-officedocument.presentationml.slide+xml"/>
  <Override PartName="/ppt/slides/slide123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s/slide132.xml" ContentType="application/vnd.openxmlformats-officedocument.presentationml.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s/slide109.xml" ContentType="application/vnd.openxmlformats-officedocument.presentationml.slide+xml"/>
  <Override PartName="/ppt/slides/slide142.xml" ContentType="application/vnd.openxmlformats-officedocument.presentationml.slide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slides/slide151.xml" ContentType="application/vnd.openxmlformats-officedocument.presentationml.slide+xml"/>
  <Override PartName="/ppt/slides/slide119.xml" ContentType="application/vnd.openxmlformats-officedocument.presentationml.slide+xml"/>
  <Override PartName="/ppt/slides/slide5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s/slide138.xml" ContentType="application/vnd.openxmlformats-officedocument.presentationml.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s/slide148.xml" ContentType="application/vnd.openxmlformats-officedocument.presentationml.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157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slides/slide77.xml" ContentType="application/vnd.openxmlformats-officedocument.presentationml.slide+xml"/>
  <Override PartName="/ppt/slides/slide87.xml" ContentType="application/vnd.openxmlformats-officedocument.presentationml.slide+xml"/>
  <Override PartName="/ppt/embeddings/oleObject3.bin" ContentType="application/vnd.openxmlformats-officedocument.oleObject"/>
  <Override PartName="/ppt/slides/slide96.xml" ContentType="application/vnd.openxmlformats-officedocument.presentationml.slide+xml"/>
  <Override PartName="/ppt/slides/slide104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14.xml" ContentType="application/vnd.openxmlformats-officedocument.presentationml.slide+xml"/>
  <Override PartName="/ppt/slides/slide15.xml" ContentType="application/vnd.openxmlformats-officedocument.presentationml.slide+xml"/>
  <Override PartName="/ppt/slides/slide124.xml" ContentType="application/vnd.openxmlformats-officedocument.presentationml.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slides/slide133.xml" ContentType="application/vnd.openxmlformats-officedocument.presentationml.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143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44.xml" ContentType="application/vnd.openxmlformats-officedocument.presentationml.slide+xml"/>
  <Override PartName="/ppt/slides/slide152.xml" ContentType="application/vnd.openxmlformats-officedocument.presentationml.slide+xml"/>
  <Override PartName="/ppt/slides/slide53.xml" ContentType="application/vnd.openxmlformats-officedocument.presentationml.slide+xml"/>
  <Override PartName="/ppt/slides/slide129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slides/slide139.xml" ContentType="application/vnd.openxmlformats-officedocument.presentationml.slide+xml"/>
  <Override PartName="/ppt/slides/slide72.xml" ContentType="application/vnd.openxmlformats-officedocument.presentationml.slide+xml"/>
  <Override PartName="/ppt/slides/slide149.xml" ContentType="application/vnd.openxmlformats-officedocument.presentationml.slide+xml"/>
  <Override PartName="/ppt/slides/slide82.xml" ContentType="application/vnd.openxmlformats-officedocument.presentationml.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slides/slide88.xml" ContentType="application/vnd.openxmlformats-officedocument.presentationml.slide+xml"/>
  <Override PartName="/ppt/embeddings/oleObject4.bin" ContentType="application/vnd.openxmlformats-officedocument.oleObject"/>
  <Override PartName="/ppt/slides/slide20.xml" ContentType="application/vnd.openxmlformats-officedocument.presentationml.slide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s/slide10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15.xml" ContentType="application/vnd.openxmlformats-officedocument.presentationml.slide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125.xml" ContentType="application/vnd.openxmlformats-officedocument.presentationml.slide+xml"/>
  <Override PartName="/ppt/embeddings/Microsoft_Equation1.bin" ContentType="application/vnd.openxmlformats-officedocument.oleObject"/>
  <Override PartName="/ppt/slides/slide26.xml" ContentType="application/vnd.openxmlformats-officedocument.presentationml.slide+xml"/>
  <Default Extension="rels" ContentType="application/vnd.openxmlformats-package.relationships+xml"/>
  <Override PartName="/ppt/slides/slide134.xml" ContentType="application/vnd.openxmlformats-officedocument.presentationml.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Default Extension="wmf" ContentType="image/x-wmf"/>
  <Override PartName="/ppt/slides/slide14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153.xml" ContentType="application/vnd.openxmlformats-officedocument.presentationml.slide+xml"/>
  <Override PartName="/ppt/slides/slide54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s/slide83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79.xml" ContentType="application/vnd.openxmlformats-officedocument.presentationml.slide+xml"/>
  <Override PartName="/ppt/slides/slide110.xml" ContentType="application/vnd.openxmlformats-officedocument.presentationml.slide+xml"/>
  <Override PartName="/ppt/slides/slide11.xml" ContentType="application/vnd.openxmlformats-officedocument.presentationml.slide+xml"/>
  <Override PartName="/ppt/slides/slide120.xml" ContentType="application/vnd.openxmlformats-officedocument.presentationml.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embeddings/oleObject5.bin" ContentType="application/vnd.openxmlformats-officedocument.oleObject"/>
  <Override PartName="/ppt/slides/slide98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4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6.xml" ContentType="application/vnd.openxmlformats-officedocument.presentationml.slide+xml"/>
  <Override PartName="/ppt/slides/slide17.xml" ContentType="application/vnd.openxmlformats-officedocument.presentationml.slide+xml"/>
  <Override PartName="/ppt/slides/slide126.xml" ContentType="application/vnd.openxmlformats-officedocument.presentationml.slide+xml"/>
  <Override PartName="/ppt/embeddings/Microsoft_Equation2.bin" ContentType="application/vnd.openxmlformats-officedocument.oleObject"/>
  <Override PartName="/ppt/slides/slide27.xml" ContentType="application/vnd.openxmlformats-officedocument.presentationml.slide+xml"/>
  <Override PartName="/ppt/slides/slide135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4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154.xml" ContentType="application/vnd.openxmlformats-officedocument.presentationml.slide+xml"/>
  <Override PartName="/ppt/slides/slide55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s/slide84.xml" ContentType="application/vnd.openxmlformats-officedocument.presentationml.slide+xml"/>
  <Override PartName="/ppt/slides/slide94.xml" ContentType="application/vnd.openxmlformats-officedocument.presentationml.slide+xml"/>
  <Override PartName="/ppt/slides/slide102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21.xml" ContentType="application/vnd.openxmlformats-officedocument.presentationml.slide+xml"/>
  <Override PartName="/ppt/embeddings/oleObject6.bin" ContentType="application/vnd.openxmlformats-officedocument.oleObject"/>
  <Override PartName="/ppt/slides/slide22.xml" ContentType="application/vnd.openxmlformats-officedocument.presentationml.slide+xml"/>
  <Override PartName="/ppt/slides/slide130.xml" ContentType="application/vnd.openxmlformats-officedocument.presentationml.slide+xml"/>
  <Override PartName="/ppt/slides/slide99.xml" ContentType="application/vnd.openxmlformats-officedocument.presentationml.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s/slide107.xml" ContentType="application/vnd.openxmlformats-officedocument.presentationml.slide+xml"/>
  <Override PartName="/ppt/slides/slide1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159"/>
  </p:notesMasterIdLst>
  <p:handoutMasterIdLst>
    <p:handoutMasterId r:id="rId160"/>
  </p:handoutMasterIdLst>
  <p:sldIdLst>
    <p:sldId id="408" r:id="rId2"/>
    <p:sldId id="291" r:id="rId3"/>
    <p:sldId id="292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464" r:id="rId15"/>
    <p:sldId id="344" r:id="rId16"/>
    <p:sldId id="347" r:id="rId17"/>
    <p:sldId id="348" r:id="rId18"/>
    <p:sldId id="351" r:id="rId19"/>
    <p:sldId id="350" r:id="rId20"/>
    <p:sldId id="306" r:id="rId21"/>
    <p:sldId id="307" r:id="rId22"/>
    <p:sldId id="368" r:id="rId23"/>
    <p:sldId id="308" r:id="rId24"/>
    <p:sldId id="437" r:id="rId25"/>
    <p:sldId id="438" r:id="rId26"/>
    <p:sldId id="439" r:id="rId27"/>
    <p:sldId id="440" r:id="rId28"/>
    <p:sldId id="309" r:id="rId29"/>
    <p:sldId id="461" r:id="rId30"/>
    <p:sldId id="462" r:id="rId31"/>
    <p:sldId id="463" r:id="rId32"/>
    <p:sldId id="465" r:id="rId33"/>
    <p:sldId id="367" r:id="rId34"/>
    <p:sldId id="310" r:id="rId35"/>
    <p:sldId id="311" r:id="rId36"/>
    <p:sldId id="369" r:id="rId37"/>
    <p:sldId id="313" r:id="rId38"/>
    <p:sldId id="314" r:id="rId39"/>
    <p:sldId id="410" r:id="rId40"/>
    <p:sldId id="370" r:id="rId41"/>
    <p:sldId id="371" r:id="rId42"/>
    <p:sldId id="372" r:id="rId43"/>
    <p:sldId id="362" r:id="rId44"/>
    <p:sldId id="363" r:id="rId45"/>
    <p:sldId id="441" r:id="rId46"/>
    <p:sldId id="364" r:id="rId47"/>
    <p:sldId id="365" r:id="rId48"/>
    <p:sldId id="315" r:id="rId49"/>
    <p:sldId id="388" r:id="rId50"/>
    <p:sldId id="389" r:id="rId51"/>
    <p:sldId id="390" r:id="rId52"/>
    <p:sldId id="391" r:id="rId53"/>
    <p:sldId id="392" r:id="rId54"/>
    <p:sldId id="393" r:id="rId55"/>
    <p:sldId id="412" r:id="rId56"/>
    <p:sldId id="413" r:id="rId57"/>
    <p:sldId id="4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442" r:id="rId66"/>
    <p:sldId id="355" r:id="rId67"/>
    <p:sldId id="443" r:id="rId68"/>
    <p:sldId id="444" r:id="rId69"/>
    <p:sldId id="445" r:id="rId70"/>
    <p:sldId id="446" r:id="rId71"/>
    <p:sldId id="447" r:id="rId72"/>
    <p:sldId id="448" r:id="rId73"/>
    <p:sldId id="449" r:id="rId74"/>
    <p:sldId id="356" r:id="rId75"/>
    <p:sldId id="450" r:id="rId76"/>
    <p:sldId id="357" r:id="rId77"/>
    <p:sldId id="386" r:id="rId78"/>
    <p:sldId id="352" r:id="rId79"/>
    <p:sldId id="451" r:id="rId80"/>
    <p:sldId id="361" r:id="rId81"/>
    <p:sldId id="354" r:id="rId82"/>
    <p:sldId id="358" r:id="rId83"/>
    <p:sldId id="359" r:id="rId84"/>
    <p:sldId id="360" r:id="rId85"/>
    <p:sldId id="353" r:id="rId86"/>
    <p:sldId id="385" r:id="rId87"/>
    <p:sldId id="396" r:id="rId88"/>
    <p:sldId id="397" r:id="rId89"/>
    <p:sldId id="415" r:id="rId90"/>
    <p:sldId id="323" r:id="rId91"/>
    <p:sldId id="324" r:id="rId92"/>
    <p:sldId id="452" r:id="rId93"/>
    <p:sldId id="401" r:id="rId94"/>
    <p:sldId id="325" r:id="rId95"/>
    <p:sldId id="326" r:id="rId96"/>
    <p:sldId id="327" r:id="rId97"/>
    <p:sldId id="328" r:id="rId98"/>
    <p:sldId id="329" r:id="rId99"/>
    <p:sldId id="418" r:id="rId100"/>
    <p:sldId id="419" r:id="rId101"/>
    <p:sldId id="330" r:id="rId102"/>
    <p:sldId id="398" r:id="rId103"/>
    <p:sldId id="331" r:id="rId104"/>
    <p:sldId id="332" r:id="rId105"/>
    <p:sldId id="333" r:id="rId106"/>
    <p:sldId id="336" r:id="rId107"/>
    <p:sldId id="409" r:id="rId108"/>
    <p:sldId id="411" r:id="rId109"/>
    <p:sldId id="423" r:id="rId110"/>
    <p:sldId id="422" r:id="rId111"/>
    <p:sldId id="421" r:id="rId112"/>
    <p:sldId id="420" r:id="rId113"/>
    <p:sldId id="424" r:id="rId114"/>
    <p:sldId id="426" r:id="rId115"/>
    <p:sldId id="427" r:id="rId116"/>
    <p:sldId id="428" r:id="rId117"/>
    <p:sldId id="429" r:id="rId118"/>
    <p:sldId id="430" r:id="rId119"/>
    <p:sldId id="431" r:id="rId120"/>
    <p:sldId id="432" r:id="rId121"/>
    <p:sldId id="433" r:id="rId122"/>
    <p:sldId id="434" r:id="rId123"/>
    <p:sldId id="435" r:id="rId124"/>
    <p:sldId id="436" r:id="rId125"/>
    <p:sldId id="425" r:id="rId126"/>
    <p:sldId id="334" r:id="rId127"/>
    <p:sldId id="453" r:id="rId128"/>
    <p:sldId id="399" r:id="rId129"/>
    <p:sldId id="335" r:id="rId130"/>
    <p:sldId id="337" r:id="rId131"/>
    <p:sldId id="338" r:id="rId132"/>
    <p:sldId id="339" r:id="rId133"/>
    <p:sldId id="416" r:id="rId134"/>
    <p:sldId id="417" r:id="rId135"/>
    <p:sldId id="387" r:id="rId136"/>
    <p:sldId id="340" r:id="rId137"/>
    <p:sldId id="341" r:id="rId138"/>
    <p:sldId id="400" r:id="rId139"/>
    <p:sldId id="377" r:id="rId140"/>
    <p:sldId id="378" r:id="rId141"/>
    <p:sldId id="379" r:id="rId142"/>
    <p:sldId id="380" r:id="rId143"/>
    <p:sldId id="381" r:id="rId144"/>
    <p:sldId id="382" r:id="rId145"/>
    <p:sldId id="383" r:id="rId146"/>
    <p:sldId id="384" r:id="rId147"/>
    <p:sldId id="375" r:id="rId148"/>
    <p:sldId id="454" r:id="rId149"/>
    <p:sldId id="376" r:id="rId150"/>
    <p:sldId id="455" r:id="rId151"/>
    <p:sldId id="456" r:id="rId152"/>
    <p:sldId id="457" r:id="rId153"/>
    <p:sldId id="460" r:id="rId154"/>
    <p:sldId id="458" r:id="rId155"/>
    <p:sldId id="459" r:id="rId156"/>
    <p:sldId id="374" r:id="rId157"/>
    <p:sldId id="373" r:id="rId15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69696"/>
    <a:srgbClr val="C0C0C0"/>
    <a:srgbClr val="003399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handoutMaster" Target="handoutMasters/handoutMaster1.xml"/><Relationship Id="rId161" Type="http://schemas.openxmlformats.org/officeDocument/2006/relationships/printerSettings" Target="printerSettings/printerSettings1.bin"/><Relationship Id="rId16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viewProps" Target="viewProps.xml"/><Relationship Id="rId164" Type="http://schemas.openxmlformats.org/officeDocument/2006/relationships/theme" Target="theme/theme1.xml"/><Relationship Id="rId16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54.xml"/><Relationship Id="rId20" Type="http://schemas.openxmlformats.org/officeDocument/2006/relationships/slide" Target="slides/slide134.xml"/><Relationship Id="rId21" Type="http://schemas.openxmlformats.org/officeDocument/2006/relationships/slide" Target="slides/slide137.xml"/><Relationship Id="rId22" Type="http://schemas.openxmlformats.org/officeDocument/2006/relationships/slide" Target="slides/slide138.xml"/><Relationship Id="rId10" Type="http://schemas.openxmlformats.org/officeDocument/2006/relationships/slide" Target="slides/slide57.xml"/><Relationship Id="rId11" Type="http://schemas.openxmlformats.org/officeDocument/2006/relationships/slide" Target="slides/slide74.xml"/><Relationship Id="rId12" Type="http://schemas.openxmlformats.org/officeDocument/2006/relationships/slide" Target="slides/slide75.xml"/><Relationship Id="rId13" Type="http://schemas.openxmlformats.org/officeDocument/2006/relationships/slide" Target="slides/slide82.xml"/><Relationship Id="rId14" Type="http://schemas.openxmlformats.org/officeDocument/2006/relationships/slide" Target="slides/slide89.xml"/><Relationship Id="rId15" Type="http://schemas.openxmlformats.org/officeDocument/2006/relationships/slide" Target="slides/slide102.xml"/><Relationship Id="rId16" Type="http://schemas.openxmlformats.org/officeDocument/2006/relationships/slide" Target="slides/slide108.xml"/><Relationship Id="rId17" Type="http://schemas.openxmlformats.org/officeDocument/2006/relationships/slide" Target="slides/slide114.xml"/><Relationship Id="rId18" Type="http://schemas.openxmlformats.org/officeDocument/2006/relationships/slide" Target="slides/slide115.xml"/><Relationship Id="rId19" Type="http://schemas.openxmlformats.org/officeDocument/2006/relationships/slide" Target="slides/slide128.xml"/><Relationship Id="rId1" Type="http://schemas.openxmlformats.org/officeDocument/2006/relationships/slide" Target="slides/slide20.xml"/><Relationship Id="rId2" Type="http://schemas.openxmlformats.org/officeDocument/2006/relationships/slide" Target="slides/slide39.xml"/><Relationship Id="rId3" Type="http://schemas.openxmlformats.org/officeDocument/2006/relationships/slide" Target="slides/slide40.xml"/><Relationship Id="rId4" Type="http://schemas.openxmlformats.org/officeDocument/2006/relationships/slide" Target="slides/slide41.xml"/><Relationship Id="rId5" Type="http://schemas.openxmlformats.org/officeDocument/2006/relationships/slide" Target="slides/slide44.xml"/><Relationship Id="rId6" Type="http://schemas.openxmlformats.org/officeDocument/2006/relationships/slide" Target="slides/slide48.xml"/><Relationship Id="rId7" Type="http://schemas.openxmlformats.org/officeDocument/2006/relationships/slide" Target="slides/slide52.xml"/><Relationship Id="rId8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1B957AC-2312-584E-9C62-5AAE35963E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0CB69BF2-84F9-A545-911E-B9238632FA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51376F3-0A95-4D49-A2AE-50F1DEE4EE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2D6C0-7763-1D41-B5F8-0512F73E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D5F56-70C3-1E40-B8D8-AA3ED2D0E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EE02C-9D47-D34D-8714-C7EF8E192C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F0D92-C902-D140-8AA4-356D250D4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C2D2F-702E-ED43-904D-4C3A7D529C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0B679-54B8-5144-8E69-41525E46D1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278E9-9CB1-CB45-93E2-317D2D0D4B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57F5E-EB8A-2C43-B417-A9B425085E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C73AD-60CA-B34E-A513-9916ADA334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680BD-DDF6-944C-BCE6-34541CD58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0E111-C40B-FE46-96EF-3B405B0BB6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Lectures 3-5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8066FA38-86FE-F443-A3DE-9BEEF7ADC0C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Volumes/Users/itti/Movies/Class/roombacleans.mpg" TargetMode="Externa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Volumes/Users/itti/Movies/Class/roombanavigates.mpg" TargetMode="Externa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Volumes/Users/itti/Movies/Class/roombaontable.mpg" TargetMode="Externa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Volumes/Users/itti/Movies/Class/roomba-kitten.mp4" TargetMode="Externa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kuleuven.ac.be/~dannyd/FAI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tosoft.com.au/jason/Articles/HistoryOfComputers/Pentium.gif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kuleuven.ac.be/~dannyd/FA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41600-A000-E94C-9577-96B6FC08E8B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Summary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Definition of AI?</a:t>
            </a:r>
          </a:p>
          <a:p>
            <a:r>
              <a:rPr lang="en-US" b="1"/>
              <a:t>Turing Test?</a:t>
            </a:r>
          </a:p>
          <a:p>
            <a:r>
              <a:rPr lang="en-US" b="1"/>
              <a:t>Intelligent Agents:</a:t>
            </a:r>
          </a:p>
          <a:p>
            <a:pPr lvl="1"/>
            <a:r>
              <a:rPr lang="en-US" sz="1800"/>
              <a:t>Anything that can be </a:t>
            </a:r>
            <a:r>
              <a:rPr lang="en-US" sz="1800" i="1">
                <a:solidFill>
                  <a:srgbClr val="CC3300"/>
                </a:solidFill>
              </a:rPr>
              <a:t>viewed</a:t>
            </a:r>
            <a:r>
              <a:rPr lang="en-US" sz="1800" i="1"/>
              <a:t> as</a:t>
            </a:r>
            <a:r>
              <a:rPr lang="en-US" sz="1800"/>
              <a:t> </a:t>
            </a:r>
            <a:r>
              <a:rPr lang="en-US" sz="1800" b="1"/>
              <a:t>perceiving </a:t>
            </a:r>
            <a:r>
              <a:rPr lang="en-US" sz="1800"/>
              <a:t>its </a:t>
            </a:r>
            <a:r>
              <a:rPr lang="en-US" sz="1800" b="1"/>
              <a:t>environment</a:t>
            </a:r>
            <a:r>
              <a:rPr lang="en-US" sz="1800"/>
              <a:t> through </a:t>
            </a:r>
            <a:r>
              <a:rPr lang="en-US" sz="1800" b="1"/>
              <a:t>sensors</a:t>
            </a:r>
            <a:r>
              <a:rPr lang="en-US" sz="1800"/>
              <a:t> and </a:t>
            </a:r>
            <a:r>
              <a:rPr lang="en-US" sz="1800" b="1"/>
              <a:t>acting</a:t>
            </a:r>
            <a:r>
              <a:rPr lang="en-US" sz="1800"/>
              <a:t> upon that environment through its </a:t>
            </a:r>
            <a:r>
              <a:rPr lang="en-US" sz="1800" b="1"/>
              <a:t>effectors </a:t>
            </a:r>
            <a:r>
              <a:rPr lang="en-US" sz="1800"/>
              <a:t>to maximize progress towards its </a:t>
            </a:r>
            <a:r>
              <a:rPr lang="en-US" sz="1800" b="1"/>
              <a:t>goals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PAGE (Percepts, Actions, Goals, Environment)</a:t>
            </a:r>
          </a:p>
          <a:p>
            <a:pPr lvl="1"/>
            <a:r>
              <a:rPr lang="en-US" sz="1800"/>
              <a:t>Described as a Perception (sequence) to Action Mapping: </a:t>
            </a:r>
            <a:r>
              <a:rPr lang="en-US" sz="1800" i="1"/>
              <a:t>f </a:t>
            </a:r>
            <a:r>
              <a:rPr lang="en-US" sz="1800"/>
              <a:t>: </a:t>
            </a:r>
            <a:r>
              <a:rPr lang="en-US" sz="1800">
                <a:latin typeface="Lucida Calligraphy" charset="0"/>
              </a:rPr>
              <a:t>P</a:t>
            </a:r>
            <a:r>
              <a:rPr lang="en-US" sz="1800"/>
              <a:t>*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 </a:t>
            </a:r>
            <a:r>
              <a:rPr lang="en-US" sz="1800">
                <a:latin typeface="Lucida Calligraphy" charset="0"/>
              </a:rPr>
              <a:t>A</a:t>
            </a:r>
          </a:p>
          <a:p>
            <a:pPr lvl="1"/>
            <a:r>
              <a:rPr lang="en-US" sz="1800"/>
              <a:t>Using look-up-table, closed form, etc.</a:t>
            </a:r>
          </a:p>
          <a:p>
            <a:pPr lvl="1"/>
            <a:endParaRPr lang="en-US" sz="1800"/>
          </a:p>
          <a:p>
            <a:r>
              <a:rPr lang="en-US" b="1"/>
              <a:t>Agent Types:</a:t>
            </a:r>
            <a:r>
              <a:rPr lang="en-US"/>
              <a:t> Reflex, state-based, goal-based, utility-based</a:t>
            </a:r>
          </a:p>
          <a:p>
            <a:endParaRPr lang="en-US" b="1"/>
          </a:p>
          <a:p>
            <a:r>
              <a:rPr lang="en-US" b="1"/>
              <a:t>Rational Action:</a:t>
            </a:r>
            <a:r>
              <a:rPr lang="en-US"/>
              <a:t> The action that maximizes the expected value of the performance measure </a:t>
            </a:r>
            <a:r>
              <a:rPr lang="en-US" u="sng"/>
              <a:t>given the percept sequence to date</a:t>
            </a:r>
          </a:p>
          <a:p>
            <a:endParaRPr lang="en-US" sz="2400"/>
          </a:p>
          <a:p>
            <a:pPr lvl="1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879C8-A518-9E4B-B84A-65EA6C97D8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56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768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5608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561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561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561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609600" y="4724400"/>
            <a:ext cx="4191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DF26-9D62-B94B-9345-3263E7A479C4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16740" name="Rectangle 34"/>
          <p:cNvSpPr>
            <a:spLocks noChangeArrowheads="1"/>
          </p:cNvSpPr>
          <p:nvPr/>
        </p:nvSpPr>
        <p:spPr bwMode="auto">
          <a:xfrm>
            <a:off x="457200" y="52578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QUEUE contains all         nodes.  (Thus: 4) 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In General: b</a:t>
            </a:r>
            <a:r>
              <a:rPr kumimoji="1" lang="en-US" b="1" baseline="30000">
                <a:solidFill>
                  <a:srgbClr val="CC0000"/>
                </a:solidFill>
                <a:latin typeface="Tahoma" charset="0"/>
              </a:rPr>
              <a:t>d+1</a:t>
            </a:r>
            <a:r>
              <a:rPr kumimoji="1" lang="en-US" sz="2000" b="1">
                <a:solidFill>
                  <a:srgbClr val="CC0000"/>
                </a:solidFill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– b ~ b</a:t>
            </a:r>
            <a:r>
              <a:rPr kumimoji="1" lang="en-US" b="1" baseline="30000">
                <a:solidFill>
                  <a:srgbClr val="CC0000"/>
                </a:solidFill>
                <a:latin typeface="Tahoma" charset="0"/>
              </a:rPr>
              <a:t>d</a:t>
            </a:r>
            <a:endParaRPr kumimoji="1" lang="en-US">
              <a:latin typeface="Tahoma" charset="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 of breadth-first</a:t>
            </a:r>
          </a:p>
        </p:txBody>
      </p:sp>
      <p:sp>
        <p:nvSpPr>
          <p:cNvPr id="116742" name="Rectangle 4"/>
          <p:cNvSpPr>
            <a:spLocks noChangeArrowheads="1"/>
          </p:cNvSpPr>
          <p:nvPr/>
        </p:nvSpPr>
        <p:spPr bwMode="auto">
          <a:xfrm>
            <a:off x="457200" y="13716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Largest number of nodes in QUEUE is reached on the level </a:t>
            </a:r>
            <a:r>
              <a:rPr kumimoji="1" lang="en-US" sz="2000">
                <a:solidFill>
                  <a:srgbClr val="CC0000"/>
                </a:solidFill>
                <a:latin typeface="Tahoma" charset="0"/>
              </a:rPr>
              <a:t>d+1</a:t>
            </a:r>
            <a:r>
              <a:rPr kumimoji="1" lang="en-US" sz="2000">
                <a:latin typeface="Tahoma" charset="0"/>
              </a:rPr>
              <a:t> just beyond the goal node.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000">
              <a:latin typeface="Tahoma" charset="0"/>
            </a:endParaRPr>
          </a:p>
        </p:txBody>
      </p:sp>
      <p:grpSp>
        <p:nvGrpSpPr>
          <p:cNvPr id="116743" name="Group 5"/>
          <p:cNvGrpSpPr>
            <a:grpSpLocks/>
          </p:cNvGrpSpPr>
          <p:nvPr/>
        </p:nvGrpSpPr>
        <p:grpSpPr bwMode="auto">
          <a:xfrm>
            <a:off x="1447800" y="2209800"/>
            <a:ext cx="6400800" cy="2971800"/>
            <a:chOff x="912" y="1152"/>
            <a:chExt cx="4032" cy="1872"/>
          </a:xfrm>
        </p:grpSpPr>
        <p:sp>
          <p:nvSpPr>
            <p:cNvPr id="116745" name="Rectangle 6"/>
            <p:cNvSpPr>
              <a:spLocks noChangeArrowheads="1"/>
            </p:cNvSpPr>
            <p:nvPr/>
          </p:nvSpPr>
          <p:spPr bwMode="auto">
            <a:xfrm>
              <a:off x="912" y="1152"/>
              <a:ext cx="403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6" name="Line 7"/>
            <p:cNvSpPr>
              <a:spLocks noChangeShapeType="1"/>
            </p:cNvSpPr>
            <p:nvPr/>
          </p:nvSpPr>
          <p:spPr bwMode="auto">
            <a:xfrm>
              <a:off x="2592" y="1344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7" name="Line 8"/>
            <p:cNvSpPr>
              <a:spLocks noChangeShapeType="1"/>
            </p:cNvSpPr>
            <p:nvPr/>
          </p:nvSpPr>
          <p:spPr bwMode="auto">
            <a:xfrm>
              <a:off x="2880" y="2242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8" name="Line 9"/>
            <p:cNvSpPr>
              <a:spLocks noChangeShapeType="1"/>
            </p:cNvSpPr>
            <p:nvPr/>
          </p:nvSpPr>
          <p:spPr bwMode="auto">
            <a:xfrm flipH="1">
              <a:off x="2688" y="2193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9" name="Line 10"/>
            <p:cNvSpPr>
              <a:spLocks noChangeShapeType="1"/>
            </p:cNvSpPr>
            <p:nvPr/>
          </p:nvSpPr>
          <p:spPr bwMode="auto">
            <a:xfrm flipH="1">
              <a:off x="1536" y="2242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0" name="Line 11"/>
            <p:cNvSpPr>
              <a:spLocks noChangeShapeType="1"/>
            </p:cNvSpPr>
            <p:nvPr/>
          </p:nvSpPr>
          <p:spPr bwMode="auto">
            <a:xfrm flipH="1">
              <a:off x="2880" y="1763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1" name="Line 12"/>
            <p:cNvSpPr>
              <a:spLocks noChangeShapeType="1"/>
            </p:cNvSpPr>
            <p:nvPr/>
          </p:nvSpPr>
          <p:spPr bwMode="auto">
            <a:xfrm>
              <a:off x="2256" y="1763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2" name="Line 13"/>
            <p:cNvSpPr>
              <a:spLocks noChangeShapeType="1"/>
            </p:cNvSpPr>
            <p:nvPr/>
          </p:nvSpPr>
          <p:spPr bwMode="auto">
            <a:xfrm flipH="1">
              <a:off x="1200" y="1306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3" name="Oval 14"/>
            <p:cNvSpPr>
              <a:spLocks noChangeArrowheads="1"/>
            </p:cNvSpPr>
            <p:nvPr/>
          </p:nvSpPr>
          <p:spPr bwMode="auto">
            <a:xfrm>
              <a:off x="2496" y="1243"/>
              <a:ext cx="240" cy="197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4" name="Oval 15"/>
            <p:cNvSpPr>
              <a:spLocks noChangeArrowheads="1"/>
            </p:cNvSpPr>
            <p:nvPr/>
          </p:nvSpPr>
          <p:spPr bwMode="auto">
            <a:xfrm>
              <a:off x="1632" y="2131"/>
              <a:ext cx="240" cy="197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5" name="Oval 16"/>
            <p:cNvSpPr>
              <a:spLocks noChangeArrowheads="1"/>
            </p:cNvSpPr>
            <p:nvPr/>
          </p:nvSpPr>
          <p:spPr bwMode="auto">
            <a:xfrm>
              <a:off x="2112" y="1675"/>
              <a:ext cx="240" cy="197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6" name="Oval 17"/>
            <p:cNvSpPr>
              <a:spLocks noChangeArrowheads="1"/>
            </p:cNvSpPr>
            <p:nvPr/>
          </p:nvSpPr>
          <p:spPr bwMode="auto">
            <a:xfrm>
              <a:off x="2880" y="1675"/>
              <a:ext cx="240" cy="197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7" name="Oval 18"/>
            <p:cNvSpPr>
              <a:spLocks noChangeArrowheads="1"/>
            </p:cNvSpPr>
            <p:nvPr/>
          </p:nvSpPr>
          <p:spPr bwMode="auto">
            <a:xfrm>
              <a:off x="2784" y="2131"/>
              <a:ext cx="240" cy="197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8" name="Oval 19"/>
            <p:cNvSpPr>
              <a:spLocks noChangeArrowheads="1"/>
            </p:cNvSpPr>
            <p:nvPr/>
          </p:nvSpPr>
          <p:spPr bwMode="auto">
            <a:xfrm>
              <a:off x="2208" y="2131"/>
              <a:ext cx="240" cy="197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9" name="Oval 20"/>
            <p:cNvSpPr>
              <a:spLocks noChangeArrowheads="1"/>
            </p:cNvSpPr>
            <p:nvPr/>
          </p:nvSpPr>
          <p:spPr bwMode="auto">
            <a:xfrm>
              <a:off x="2976" y="2659"/>
              <a:ext cx="240" cy="1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0" name="Oval 21"/>
            <p:cNvSpPr>
              <a:spLocks noChangeArrowheads="1"/>
            </p:cNvSpPr>
            <p:nvPr/>
          </p:nvSpPr>
          <p:spPr bwMode="auto">
            <a:xfrm>
              <a:off x="1056" y="2659"/>
              <a:ext cx="240" cy="1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10" name="Oval 22"/>
            <p:cNvSpPr>
              <a:spLocks noChangeArrowheads="1"/>
            </p:cNvSpPr>
            <p:nvPr/>
          </p:nvSpPr>
          <p:spPr bwMode="auto">
            <a:xfrm>
              <a:off x="3312" y="2112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charset="0"/>
                </a:rPr>
                <a:t>G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16762" name="Oval 23"/>
            <p:cNvSpPr>
              <a:spLocks noChangeArrowheads="1"/>
            </p:cNvSpPr>
            <p:nvPr/>
          </p:nvSpPr>
          <p:spPr bwMode="auto">
            <a:xfrm>
              <a:off x="2592" y="2659"/>
              <a:ext cx="240" cy="1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3" name="Oval 24"/>
            <p:cNvSpPr>
              <a:spLocks noChangeArrowheads="1"/>
            </p:cNvSpPr>
            <p:nvPr/>
          </p:nvSpPr>
          <p:spPr bwMode="auto">
            <a:xfrm>
              <a:off x="1440" y="2659"/>
              <a:ext cx="240" cy="1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4" name="AutoShape 27"/>
            <p:cNvSpPr>
              <a:spLocks/>
            </p:cNvSpPr>
            <p:nvPr/>
          </p:nvSpPr>
          <p:spPr bwMode="auto">
            <a:xfrm rot="-5400000">
              <a:off x="2568" y="1512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16" name="Text Box 28"/>
            <p:cNvSpPr txBox="1">
              <a:spLocks noChangeArrowheads="1"/>
            </p:cNvSpPr>
            <p:nvPr/>
          </p:nvSpPr>
          <p:spPr bwMode="auto">
            <a:xfrm>
              <a:off x="2534" y="201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16766" name="AutoShape 29"/>
            <p:cNvSpPr>
              <a:spLocks/>
            </p:cNvSpPr>
            <p:nvPr/>
          </p:nvSpPr>
          <p:spPr bwMode="auto">
            <a:xfrm>
              <a:off x="3600" y="1344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18" name="Text Box 30"/>
            <p:cNvSpPr txBox="1">
              <a:spLocks noChangeArrowheads="1"/>
            </p:cNvSpPr>
            <p:nvPr/>
          </p:nvSpPr>
          <p:spPr bwMode="auto">
            <a:xfrm>
              <a:off x="3696" y="1680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</p:grpSp>
      <p:sp>
        <p:nvSpPr>
          <p:cNvPr id="116744" name="Oval 32"/>
          <p:cNvSpPr>
            <a:spLocks noChangeArrowheads="1"/>
          </p:cNvSpPr>
          <p:nvPr/>
        </p:nvSpPr>
        <p:spPr bwMode="auto">
          <a:xfrm>
            <a:off x="3200400" y="5334000"/>
            <a:ext cx="381000" cy="3127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77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B934B3-2634-994B-89CC-43B93018A84A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</a:t>
            </a:r>
          </a:p>
        </p:txBody>
      </p:sp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52400" y="1295400"/>
            <a:ext cx="76200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57200" y="3352800"/>
            <a:ext cx="7902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solidFill>
                  <a:srgbClr val="0066FF"/>
                </a:solidFill>
                <a:latin typeface="Tahoma" charset="0"/>
              </a:rPr>
              <a:t>So, the queueing function keeps the node list sorted by increasing path cost, and we expand the first unexpanded node (hence with smallest path cost) </a:t>
            </a:r>
          </a:p>
          <a:p>
            <a:endParaRPr lang="en-US" sz="2000" i="1">
              <a:solidFill>
                <a:srgbClr val="0066FF"/>
              </a:solidFill>
              <a:latin typeface="Tahoma" charset="0"/>
            </a:endParaRP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A refinement of the breadth-first strategy: 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Breadth-first = uniform-cost with path cost = node depth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964A4-9F27-7E4B-AD88-D6B3AEF1FB26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0" y="1576388"/>
          <a:ext cx="9144000" cy="4519612"/>
        </p:xfrm>
        <a:graphic>
          <a:graphicData uri="http://schemas.openxmlformats.org/presentationml/2006/ole">
            <p:oleObj spid="_x0000_s118786" name="Image" r:id="rId3" imgW="13266502" imgH="65570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98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6D6C2-1CEE-A34C-869B-B6EA00E19776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</a:t>
            </a:r>
          </a:p>
        </p:txBody>
      </p:sp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2819400" y="2439988"/>
            <a:ext cx="3352800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52C8E-E3A8-E647-920C-EE4BA0C1AEC3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</a:t>
            </a:r>
          </a:p>
        </p:txBody>
      </p:sp>
      <p:pic>
        <p:nvPicPr>
          <p:cNvPr id="120837" name="Picture 4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166688" y="2362200"/>
            <a:ext cx="6081712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06406-FC70-5C4E-9A53-1D5CB0468DE6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</a:t>
            </a:r>
          </a:p>
        </p:txBody>
      </p:sp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-304800" y="2346325"/>
            <a:ext cx="9372600" cy="260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28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A6EE5-D290-AA4E-9DD4-923456C194CF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uniform-cost search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762500"/>
          </a:xfrm>
        </p:spPr>
        <p:txBody>
          <a:bodyPr/>
          <a:lstStyle/>
          <a:p>
            <a:r>
              <a:rPr lang="en-US"/>
              <a:t>Completeness: 	Yes, if step cost </a:t>
            </a:r>
            <a:r>
              <a:rPr lang="en-US">
                <a:sym typeface="Symbol" charset="2"/>
              </a:rPr>
              <a:t> </a:t>
            </a:r>
            <a:r>
              <a:rPr lang="en-US" i="1">
                <a:sym typeface="Symbol" charset="2"/>
              </a:rPr>
              <a:t></a:t>
            </a:r>
            <a:r>
              <a:rPr lang="en-US"/>
              <a:t> &gt;0</a:t>
            </a:r>
            <a:endParaRPr lang="en-US" i="1"/>
          </a:p>
          <a:p>
            <a:r>
              <a:rPr lang="en-US"/>
              <a:t>Time complexity:	# nodes with g </a:t>
            </a:r>
            <a:r>
              <a:rPr lang="en-US">
                <a:sym typeface="Symbol" charset="2"/>
              </a:rPr>
              <a:t> cost of optimal solution,  </a:t>
            </a:r>
            <a:r>
              <a:rPr lang="en-US" sz="1800" i="1"/>
              <a:t>O(b </a:t>
            </a:r>
            <a:r>
              <a:rPr lang="en-US" sz="1800" i="1" baseline="30000"/>
              <a:t>d</a:t>
            </a:r>
            <a:r>
              <a:rPr lang="en-US" sz="1800" i="1"/>
              <a:t>)</a:t>
            </a:r>
            <a:endParaRPr lang="en-US" sz="1800"/>
          </a:p>
          <a:p>
            <a:r>
              <a:rPr lang="en-US"/>
              <a:t>Space complexity:	# nodes with g </a:t>
            </a:r>
            <a:r>
              <a:rPr lang="en-US">
                <a:sym typeface="Symbol" charset="2"/>
              </a:rPr>
              <a:t> cost of optimal solution,  </a:t>
            </a:r>
            <a:r>
              <a:rPr lang="en-US" sz="1800" i="1"/>
              <a:t>O(b </a:t>
            </a:r>
            <a:r>
              <a:rPr lang="en-US" sz="1800" i="1" baseline="30000"/>
              <a:t>d</a:t>
            </a:r>
            <a:r>
              <a:rPr lang="en-US" sz="1800" i="1"/>
              <a:t>)</a:t>
            </a:r>
            <a:endParaRPr lang="en-US"/>
          </a:p>
          <a:p>
            <a:r>
              <a:rPr lang="en-US"/>
              <a:t>Optimality:		Yes, as long as path cost never decreases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	g(n) is the path cost to node n</a:t>
            </a:r>
          </a:p>
          <a:p>
            <a:pPr>
              <a:buFontTx/>
              <a:buNone/>
            </a:pPr>
            <a:r>
              <a:rPr lang="en-US"/>
              <a:t>Remember: </a:t>
            </a:r>
          </a:p>
          <a:p>
            <a:pPr>
              <a:buFontTx/>
              <a:buNone/>
            </a:pPr>
            <a:r>
              <a:rPr lang="en-US"/>
              <a:t>	b = branching factor</a:t>
            </a:r>
          </a:p>
          <a:p>
            <a:pPr>
              <a:buFontTx/>
              <a:buNone/>
            </a:pPr>
            <a:r>
              <a:rPr lang="en-US"/>
              <a:t>	d = depth of least-cost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39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66ED7-F4FC-3A4D-B6E1-C1B2AC547F0E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uniform-cost search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07400" cy="4762500"/>
          </a:xfrm>
        </p:spPr>
        <p:txBody>
          <a:bodyPr/>
          <a:lstStyle/>
          <a:p>
            <a:r>
              <a:rPr lang="en-US" sz="2400"/>
              <a:t>Initialize </a:t>
            </a:r>
            <a:r>
              <a:rPr lang="en-US" sz="2400">
                <a:solidFill>
                  <a:srgbClr val="0066FF"/>
                </a:solidFill>
              </a:rPr>
              <a:t>Queue</a:t>
            </a:r>
            <a:r>
              <a:rPr lang="en-US" sz="2400"/>
              <a:t> with root node (built from start state)</a:t>
            </a:r>
          </a:p>
          <a:p>
            <a:endParaRPr lang="en-US" sz="2400"/>
          </a:p>
          <a:p>
            <a:r>
              <a:rPr lang="en-US" sz="2400"/>
              <a:t>Repeat until (</a:t>
            </a:r>
            <a:r>
              <a:rPr lang="en-US" sz="2400">
                <a:solidFill>
                  <a:srgbClr val="0066FF"/>
                </a:solidFill>
              </a:rPr>
              <a:t>Queue</a:t>
            </a:r>
            <a:r>
              <a:rPr lang="en-US" sz="2400"/>
              <a:t> empty) or (first node has </a:t>
            </a:r>
            <a:r>
              <a:rPr lang="en-US" sz="2400">
                <a:solidFill>
                  <a:srgbClr val="0066FF"/>
                </a:solidFill>
              </a:rPr>
              <a:t>Goal state</a:t>
            </a:r>
            <a:r>
              <a:rPr lang="en-US" sz="2400"/>
              <a:t>):</a:t>
            </a:r>
          </a:p>
          <a:p>
            <a:endParaRPr lang="en-US" sz="2400"/>
          </a:p>
          <a:p>
            <a:pPr lvl="1"/>
            <a:r>
              <a:rPr lang="en-US" sz="2000"/>
              <a:t>Remove first node from front of Queue</a:t>
            </a:r>
          </a:p>
          <a:p>
            <a:pPr lvl="1"/>
            <a:r>
              <a:rPr lang="en-US" sz="2000"/>
              <a:t>Expand node (find its children)</a:t>
            </a:r>
          </a:p>
          <a:p>
            <a:pPr lvl="1"/>
            <a:r>
              <a:rPr lang="en-US" sz="2000"/>
              <a:t>Reject those children that have already been considered, to avoid loops</a:t>
            </a:r>
          </a:p>
          <a:p>
            <a:pPr lvl="1"/>
            <a:r>
              <a:rPr lang="en-US" sz="2000"/>
              <a:t>Add remaining children to Queue, </a:t>
            </a:r>
            <a:r>
              <a:rPr lang="en-US" sz="2000" b="1" i="1">
                <a:solidFill>
                  <a:srgbClr val="0066FF"/>
                </a:solidFill>
              </a:rPr>
              <a:t>in a way that keeps entire queue sorted by increasing path cost</a:t>
            </a:r>
          </a:p>
          <a:p>
            <a:pPr lvl="1">
              <a:buFontTx/>
              <a:buNone/>
            </a:pPr>
            <a:endParaRPr lang="en-US" sz="2000" b="1" i="1">
              <a:solidFill>
                <a:srgbClr val="0066FF"/>
              </a:solidFill>
            </a:endParaRPr>
          </a:p>
          <a:p>
            <a:r>
              <a:rPr lang="en-US" sz="2400"/>
              <a:t>If Goal was reached, return success, otherwise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49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ED85A6-4E2B-C344-9241-7FAB5E170421}" type="slidenum">
              <a:rPr lang="en-US" smtClean="0"/>
              <a:pPr/>
              <a:t>108</a:t>
            </a:fld>
            <a:endParaRPr lang="en-US" smtClean="0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Caution!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Uniform-cost search not optimal if it is terminated when </a:t>
            </a:r>
            <a:r>
              <a:rPr lang="en-US" b="1" i="1"/>
              <a:t>any</a:t>
            </a:r>
            <a:r>
              <a:rPr lang="en-US"/>
              <a:t> node in the queue has goal state.</a:t>
            </a:r>
          </a:p>
        </p:txBody>
      </p:sp>
      <p:grpSp>
        <p:nvGrpSpPr>
          <p:cNvPr id="124934" name="Group 53"/>
          <p:cNvGrpSpPr>
            <a:grpSpLocks/>
          </p:cNvGrpSpPr>
          <p:nvPr/>
        </p:nvGrpSpPr>
        <p:grpSpPr bwMode="auto">
          <a:xfrm>
            <a:off x="1524000" y="2133600"/>
            <a:ext cx="4259263" cy="4559300"/>
            <a:chOff x="960" y="1344"/>
            <a:chExt cx="2683" cy="2872"/>
          </a:xfrm>
        </p:grpSpPr>
        <p:sp>
          <p:nvSpPr>
            <p:cNvPr id="124937" name="Rectangle 11"/>
            <p:cNvSpPr>
              <a:spLocks noChangeArrowheads="1"/>
            </p:cNvSpPr>
            <p:nvPr/>
          </p:nvSpPr>
          <p:spPr bwMode="auto">
            <a:xfrm>
              <a:off x="960" y="1344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4938" name="Group 12"/>
            <p:cNvGrpSpPr>
              <a:grpSpLocks/>
            </p:cNvGrpSpPr>
            <p:nvPr/>
          </p:nvGrpSpPr>
          <p:grpSpPr bwMode="auto">
            <a:xfrm>
              <a:off x="1022" y="2385"/>
              <a:ext cx="1187" cy="1789"/>
              <a:chOff x="312" y="2064"/>
              <a:chExt cx="1368" cy="2064"/>
            </a:xfrm>
          </p:grpSpPr>
          <p:sp>
            <p:nvSpPr>
              <p:cNvPr id="260109" name="Oval 13"/>
              <p:cNvSpPr>
                <a:spLocks noChangeArrowheads="1"/>
              </p:cNvSpPr>
              <p:nvPr/>
            </p:nvSpPr>
            <p:spPr bwMode="auto">
              <a:xfrm>
                <a:off x="1248" y="3697"/>
                <a:ext cx="432" cy="431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charset="0"/>
                  </a:rPr>
                  <a:t>G</a:t>
                </a:r>
              </a:p>
            </p:txBody>
          </p:sp>
          <p:sp>
            <p:nvSpPr>
              <p:cNvPr id="124974" name="Freeform 14"/>
              <p:cNvSpPr>
                <a:spLocks/>
              </p:cNvSpPr>
              <p:nvPr/>
            </p:nvSpPr>
            <p:spPr bwMode="auto">
              <a:xfrm>
                <a:off x="312" y="2064"/>
                <a:ext cx="1184" cy="1680"/>
              </a:xfrm>
              <a:custGeom>
                <a:avLst/>
                <a:gdLst>
                  <a:gd name="T0" fmla="*/ 264 w 1184"/>
                  <a:gd name="T1" fmla="*/ 0 h 1680"/>
                  <a:gd name="T2" fmla="*/ 72 w 1184"/>
                  <a:gd name="T3" fmla="*/ 480 h 1680"/>
                  <a:gd name="T4" fmla="*/ 696 w 1184"/>
                  <a:gd name="T5" fmla="*/ 768 h 1680"/>
                  <a:gd name="T6" fmla="*/ 408 w 1184"/>
                  <a:gd name="T7" fmla="*/ 1344 h 1680"/>
                  <a:gd name="T8" fmla="*/ 1080 w 1184"/>
                  <a:gd name="T9" fmla="*/ 1344 h 1680"/>
                  <a:gd name="T10" fmla="*/ 1032 w 1184"/>
                  <a:gd name="T11" fmla="*/ 1680 h 1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4"/>
                  <a:gd name="T19" fmla="*/ 0 h 1680"/>
                  <a:gd name="T20" fmla="*/ 1184 w 1184"/>
                  <a:gd name="T21" fmla="*/ 1680 h 16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4" h="1680">
                    <a:moveTo>
                      <a:pt x="264" y="0"/>
                    </a:moveTo>
                    <a:cubicBezTo>
                      <a:pt x="132" y="176"/>
                      <a:pt x="0" y="352"/>
                      <a:pt x="72" y="480"/>
                    </a:cubicBezTo>
                    <a:cubicBezTo>
                      <a:pt x="144" y="608"/>
                      <a:pt x="640" y="624"/>
                      <a:pt x="696" y="768"/>
                    </a:cubicBezTo>
                    <a:cubicBezTo>
                      <a:pt x="752" y="912"/>
                      <a:pt x="344" y="1248"/>
                      <a:pt x="408" y="1344"/>
                    </a:cubicBezTo>
                    <a:cubicBezTo>
                      <a:pt x="472" y="1440"/>
                      <a:pt x="976" y="1288"/>
                      <a:pt x="1080" y="1344"/>
                    </a:cubicBezTo>
                    <a:cubicBezTo>
                      <a:pt x="1184" y="1400"/>
                      <a:pt x="1048" y="1624"/>
                      <a:pt x="1032" y="168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11" name="Text Box 15"/>
              <p:cNvSpPr txBox="1">
                <a:spLocks noChangeArrowheads="1"/>
              </p:cNvSpPr>
              <p:nvPr/>
            </p:nvSpPr>
            <p:spPr bwMode="auto">
              <a:xfrm>
                <a:off x="566" y="2828"/>
                <a:ext cx="471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100</a:t>
                </a:r>
              </a:p>
            </p:txBody>
          </p:sp>
        </p:grpSp>
        <p:grpSp>
          <p:nvGrpSpPr>
            <p:cNvPr id="124939" name="Group 16"/>
            <p:cNvGrpSpPr>
              <a:grpSpLocks/>
            </p:cNvGrpSpPr>
            <p:nvPr/>
          </p:nvGrpSpPr>
          <p:grpSpPr bwMode="auto">
            <a:xfrm>
              <a:off x="2217" y="3836"/>
              <a:ext cx="331" cy="312"/>
              <a:chOff x="1689" y="3738"/>
              <a:chExt cx="382" cy="360"/>
            </a:xfrm>
          </p:grpSpPr>
          <p:cxnSp>
            <p:nvCxnSpPr>
              <p:cNvPr id="124971" name="AutoShape 17"/>
              <p:cNvCxnSpPr>
                <a:cxnSpLocks noChangeShapeType="1"/>
                <a:stCxn id="260126" idx="3"/>
                <a:endCxn id="260109" idx="6"/>
              </p:cNvCxnSpPr>
              <p:nvPr/>
            </p:nvCxnSpPr>
            <p:spPr bwMode="auto">
              <a:xfrm flipH="1">
                <a:off x="1689" y="3738"/>
                <a:ext cx="294" cy="17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0114" name="Text Box 18"/>
              <p:cNvSpPr txBox="1">
                <a:spLocks noChangeArrowheads="1"/>
              </p:cNvSpPr>
              <p:nvPr/>
            </p:nvSpPr>
            <p:spPr bwMode="auto">
              <a:xfrm>
                <a:off x="1814" y="3786"/>
                <a:ext cx="257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</p:grpSp>
        <p:grpSp>
          <p:nvGrpSpPr>
            <p:cNvPr id="124940" name="Group 19"/>
            <p:cNvGrpSpPr>
              <a:grpSpLocks/>
            </p:cNvGrpSpPr>
            <p:nvPr/>
          </p:nvGrpSpPr>
          <p:grpSpPr bwMode="auto">
            <a:xfrm>
              <a:off x="3000" y="2007"/>
              <a:ext cx="643" cy="711"/>
              <a:chOff x="2592" y="1629"/>
              <a:chExt cx="742" cy="819"/>
            </a:xfrm>
          </p:grpSpPr>
          <p:sp>
            <p:nvSpPr>
              <p:cNvPr id="260116" name="Oval 20"/>
              <p:cNvSpPr>
                <a:spLocks noChangeArrowheads="1"/>
              </p:cNvSpPr>
              <p:nvPr/>
            </p:nvSpPr>
            <p:spPr bwMode="auto">
              <a:xfrm>
                <a:off x="2592" y="2016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</a:t>
                </a:r>
              </a:p>
            </p:txBody>
          </p:sp>
          <p:cxnSp>
            <p:nvCxnSpPr>
              <p:cNvPr id="124968" name="AutoShape 21"/>
              <p:cNvCxnSpPr>
                <a:cxnSpLocks noChangeShapeType="1"/>
                <a:stCxn id="260134" idx="5"/>
                <a:endCxn id="260116" idx="0"/>
              </p:cNvCxnSpPr>
              <p:nvPr/>
            </p:nvCxnSpPr>
            <p:spPr bwMode="auto">
              <a:xfrm>
                <a:off x="2625" y="1722"/>
                <a:ext cx="183" cy="28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0118" name="Text Box 22"/>
              <p:cNvSpPr txBox="1">
                <a:spLocks noChangeArrowheads="1"/>
              </p:cNvSpPr>
              <p:nvPr/>
            </p:nvSpPr>
            <p:spPr bwMode="auto">
              <a:xfrm>
                <a:off x="2679" y="1629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0119" name="Text Box 23"/>
              <p:cNvSpPr txBox="1">
                <a:spLocks noChangeArrowheads="1"/>
              </p:cNvSpPr>
              <p:nvPr/>
            </p:nvSpPr>
            <p:spPr bwMode="auto">
              <a:xfrm>
                <a:off x="2966" y="1949"/>
                <a:ext cx="36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10</a:t>
                </a:r>
              </a:p>
            </p:txBody>
          </p:sp>
        </p:grpSp>
        <p:grpSp>
          <p:nvGrpSpPr>
            <p:cNvPr id="124941" name="Group 24"/>
            <p:cNvGrpSpPr>
              <a:grpSpLocks/>
            </p:cNvGrpSpPr>
            <p:nvPr/>
          </p:nvGrpSpPr>
          <p:grpSpPr bwMode="auto">
            <a:xfrm>
              <a:off x="2917" y="2725"/>
              <a:ext cx="685" cy="659"/>
              <a:chOff x="2496" y="2457"/>
              <a:chExt cx="790" cy="759"/>
            </a:xfrm>
          </p:grpSpPr>
          <p:sp>
            <p:nvSpPr>
              <p:cNvPr id="260121" name="Oval 25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E</a:t>
                </a:r>
              </a:p>
            </p:txBody>
          </p:sp>
          <p:cxnSp>
            <p:nvCxnSpPr>
              <p:cNvPr id="124964" name="AutoShape 26"/>
              <p:cNvCxnSpPr>
                <a:cxnSpLocks noChangeShapeType="1"/>
                <a:stCxn id="260116" idx="4"/>
                <a:endCxn id="260121" idx="0"/>
              </p:cNvCxnSpPr>
              <p:nvPr/>
            </p:nvCxnSpPr>
            <p:spPr bwMode="auto">
              <a:xfrm flipH="1">
                <a:off x="2712" y="2457"/>
                <a:ext cx="96" cy="31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0123" name="Text Box 27"/>
              <p:cNvSpPr txBox="1">
                <a:spLocks noChangeArrowheads="1"/>
              </p:cNvSpPr>
              <p:nvPr/>
            </p:nvSpPr>
            <p:spPr bwMode="auto">
              <a:xfrm>
                <a:off x="2774" y="2492"/>
                <a:ext cx="258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0124" name="Text Box 28"/>
              <p:cNvSpPr txBox="1">
                <a:spLocks noChangeArrowheads="1"/>
              </p:cNvSpPr>
              <p:nvPr/>
            </p:nvSpPr>
            <p:spPr bwMode="auto">
              <a:xfrm>
                <a:off x="2919" y="2765"/>
                <a:ext cx="367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15</a:t>
                </a:r>
              </a:p>
            </p:txBody>
          </p:sp>
        </p:grpSp>
        <p:grpSp>
          <p:nvGrpSpPr>
            <p:cNvPr id="124942" name="Group 29"/>
            <p:cNvGrpSpPr>
              <a:grpSpLocks/>
            </p:cNvGrpSpPr>
            <p:nvPr/>
          </p:nvGrpSpPr>
          <p:grpSpPr bwMode="auto">
            <a:xfrm>
              <a:off x="2417" y="3337"/>
              <a:ext cx="716" cy="546"/>
              <a:chOff x="1920" y="3162"/>
              <a:chExt cx="826" cy="630"/>
            </a:xfrm>
          </p:grpSpPr>
          <p:sp>
            <p:nvSpPr>
              <p:cNvPr id="260126" name="Oval 30"/>
              <p:cNvSpPr>
                <a:spLocks noChangeArrowheads="1"/>
              </p:cNvSpPr>
              <p:nvPr/>
            </p:nvSpPr>
            <p:spPr bwMode="auto">
              <a:xfrm>
                <a:off x="1920" y="3360"/>
                <a:ext cx="431" cy="4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F</a:t>
                </a:r>
              </a:p>
            </p:txBody>
          </p:sp>
          <p:cxnSp>
            <p:nvCxnSpPr>
              <p:cNvPr id="124960" name="AutoShape 31"/>
              <p:cNvCxnSpPr>
                <a:cxnSpLocks noChangeShapeType="1"/>
                <a:stCxn id="260121" idx="3"/>
                <a:endCxn id="260126" idx="7"/>
              </p:cNvCxnSpPr>
              <p:nvPr/>
            </p:nvCxnSpPr>
            <p:spPr bwMode="auto">
              <a:xfrm flipH="1">
                <a:off x="2289" y="3162"/>
                <a:ext cx="270" cy="25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0128" name="Text Box 32"/>
              <p:cNvSpPr txBox="1">
                <a:spLocks noChangeArrowheads="1"/>
              </p:cNvSpPr>
              <p:nvPr/>
            </p:nvSpPr>
            <p:spPr bwMode="auto">
              <a:xfrm>
                <a:off x="2438" y="3260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0129" name="Text Box 33"/>
              <p:cNvSpPr txBox="1">
                <a:spLocks noChangeArrowheads="1"/>
              </p:cNvSpPr>
              <p:nvPr/>
            </p:nvSpPr>
            <p:spPr bwMode="auto">
              <a:xfrm>
                <a:off x="2342" y="3437"/>
                <a:ext cx="404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20</a:t>
                </a:r>
              </a:p>
            </p:txBody>
          </p:sp>
        </p:grpSp>
        <p:grpSp>
          <p:nvGrpSpPr>
            <p:cNvPr id="124943" name="Group 34"/>
            <p:cNvGrpSpPr>
              <a:grpSpLocks/>
            </p:cNvGrpSpPr>
            <p:nvPr/>
          </p:nvGrpSpPr>
          <p:grpSpPr bwMode="auto">
            <a:xfrm>
              <a:off x="1492" y="1386"/>
              <a:ext cx="1774" cy="749"/>
              <a:chOff x="853" y="912"/>
              <a:chExt cx="2046" cy="864"/>
            </a:xfrm>
          </p:grpSpPr>
          <p:grpSp>
            <p:nvGrpSpPr>
              <p:cNvPr id="124949" name="Group 35"/>
              <p:cNvGrpSpPr>
                <a:grpSpLocks/>
              </p:cNvGrpSpPr>
              <p:nvPr/>
            </p:nvGrpSpPr>
            <p:grpSpPr bwMode="auto">
              <a:xfrm>
                <a:off x="960" y="912"/>
                <a:ext cx="1939" cy="864"/>
                <a:chOff x="960" y="912"/>
                <a:chExt cx="1939" cy="864"/>
              </a:xfrm>
            </p:grpSpPr>
            <p:sp>
              <p:nvSpPr>
                <p:cNvPr id="260132" name="Oval 36"/>
                <p:cNvSpPr>
                  <a:spLocks noChangeArrowheads="1"/>
                </p:cNvSpPr>
                <p:nvPr/>
              </p:nvSpPr>
              <p:spPr bwMode="auto">
                <a:xfrm>
                  <a:off x="1584" y="912"/>
                  <a:ext cx="431" cy="433"/>
                </a:xfrm>
                <a:prstGeom prst="ellipse">
                  <a:avLst/>
                </a:prstGeom>
                <a:solidFill>
                  <a:srgbClr val="FFCC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36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charset="0"/>
                    </a:rPr>
                    <a:t>S</a:t>
                  </a:r>
                </a:p>
              </p:txBody>
            </p:sp>
            <p:sp>
              <p:nvSpPr>
                <p:cNvPr id="260133" name="Oval 37"/>
                <p:cNvSpPr>
                  <a:spLocks noChangeArrowheads="1"/>
                </p:cNvSpPr>
                <p:nvPr/>
              </p:nvSpPr>
              <p:spPr bwMode="auto">
                <a:xfrm>
                  <a:off x="960" y="1200"/>
                  <a:ext cx="432" cy="42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36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Comic Sans MS" charset="0"/>
                    </a:rPr>
                    <a:t>A</a:t>
                  </a:r>
                </a:p>
              </p:txBody>
            </p:sp>
            <p:sp>
              <p:nvSpPr>
                <p:cNvPr id="260134" name="Oval 38"/>
                <p:cNvSpPr>
                  <a:spLocks noChangeArrowheads="1"/>
                </p:cNvSpPr>
                <p:nvPr/>
              </p:nvSpPr>
              <p:spPr bwMode="auto">
                <a:xfrm>
                  <a:off x="2257" y="1345"/>
                  <a:ext cx="431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36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Comic Sans MS" charset="0"/>
                    </a:rPr>
                    <a:t>C</a:t>
                  </a:r>
                </a:p>
              </p:txBody>
            </p:sp>
            <p:cxnSp>
              <p:nvCxnSpPr>
                <p:cNvPr id="124954" name="AutoShape 39"/>
                <p:cNvCxnSpPr>
                  <a:cxnSpLocks noChangeShapeType="1"/>
                  <a:stCxn id="260132" idx="2"/>
                  <a:endCxn id="260133" idx="7"/>
                </p:cNvCxnSpPr>
                <p:nvPr/>
              </p:nvCxnSpPr>
              <p:spPr bwMode="auto">
                <a:xfrm flipH="1">
                  <a:off x="1329" y="1128"/>
                  <a:ext cx="246" cy="12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4955" name="AutoShape 40"/>
                <p:cNvCxnSpPr>
                  <a:cxnSpLocks noChangeShapeType="1"/>
                  <a:stCxn id="260132" idx="6"/>
                  <a:endCxn id="260134" idx="1"/>
                </p:cNvCxnSpPr>
                <p:nvPr/>
              </p:nvCxnSpPr>
              <p:spPr bwMode="auto">
                <a:xfrm>
                  <a:off x="2025" y="1128"/>
                  <a:ext cx="294" cy="27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26013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334" y="956"/>
                  <a:ext cx="225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Comic Sans MS" charset="0"/>
                    </a:rPr>
                    <a:t>1</a:t>
                  </a:r>
                </a:p>
              </p:txBody>
            </p:sp>
            <p:sp>
              <p:nvSpPr>
                <p:cNvPr id="26013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152" y="1052"/>
                  <a:ext cx="25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20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Comic Sans MS" charset="0"/>
                    </a:rPr>
                    <a:t>5</a:t>
                  </a:r>
                </a:p>
              </p:txBody>
            </p:sp>
            <p:sp>
              <p:nvSpPr>
                <p:cNvPr id="2601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630" y="1181"/>
                  <a:ext cx="26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Comic Sans MS" charset="0"/>
                    </a:rPr>
                    <a:t>5</a:t>
                  </a:r>
                </a:p>
              </p:txBody>
            </p:sp>
          </p:grpSp>
          <p:sp>
            <p:nvSpPr>
              <p:cNvPr id="260140" name="Text Box 44"/>
              <p:cNvSpPr txBox="1">
                <a:spLocks noChangeArrowheads="1"/>
              </p:cNvSpPr>
              <p:nvPr/>
            </p:nvSpPr>
            <p:spPr bwMode="auto">
              <a:xfrm>
                <a:off x="853" y="1037"/>
                <a:ext cx="233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1</a:t>
                </a:r>
              </a:p>
            </p:txBody>
          </p:sp>
        </p:grpSp>
        <p:grpSp>
          <p:nvGrpSpPr>
            <p:cNvPr id="124944" name="Group 45"/>
            <p:cNvGrpSpPr>
              <a:grpSpLocks/>
            </p:cNvGrpSpPr>
            <p:nvPr/>
          </p:nvGrpSpPr>
          <p:grpSpPr bwMode="auto">
            <a:xfrm>
              <a:off x="993" y="1843"/>
              <a:ext cx="646" cy="583"/>
              <a:chOff x="278" y="1439"/>
              <a:chExt cx="745" cy="673"/>
            </a:xfrm>
          </p:grpSpPr>
          <p:sp>
            <p:nvSpPr>
              <p:cNvPr id="260142" name="Oval 46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3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B</a:t>
                </a:r>
              </a:p>
            </p:txBody>
          </p:sp>
          <p:cxnSp>
            <p:nvCxnSpPr>
              <p:cNvPr id="124946" name="AutoShape 47"/>
              <p:cNvCxnSpPr>
                <a:cxnSpLocks noChangeShapeType="1"/>
                <a:stCxn id="260133" idx="3"/>
                <a:endCxn id="260142" idx="7"/>
              </p:cNvCxnSpPr>
              <p:nvPr/>
            </p:nvCxnSpPr>
            <p:spPr bwMode="auto">
              <a:xfrm flipH="1">
                <a:off x="849" y="1578"/>
                <a:ext cx="174" cy="15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0144" name="Text Box 48"/>
              <p:cNvSpPr txBox="1">
                <a:spLocks noChangeArrowheads="1"/>
              </p:cNvSpPr>
              <p:nvPr/>
            </p:nvSpPr>
            <p:spPr bwMode="auto">
              <a:xfrm>
                <a:off x="768" y="1439"/>
                <a:ext cx="225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2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1</a:t>
                </a:r>
              </a:p>
            </p:txBody>
          </p:sp>
          <p:sp>
            <p:nvSpPr>
              <p:cNvPr id="260145" name="Text Box 49"/>
              <p:cNvSpPr txBox="1">
                <a:spLocks noChangeArrowheads="1"/>
              </p:cNvSpPr>
              <p:nvPr/>
            </p:nvSpPr>
            <p:spPr bwMode="auto">
              <a:xfrm>
                <a:off x="278" y="1612"/>
                <a:ext cx="26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2</a:t>
                </a:r>
              </a:p>
            </p:txBody>
          </p:sp>
        </p:grpSp>
      </p:grpSp>
      <p:sp>
        <p:nvSpPr>
          <p:cNvPr id="260146" name="Rectangle 50"/>
          <p:cNvSpPr>
            <a:spLocks noChangeArrowheads="1"/>
          </p:cNvSpPr>
          <p:nvPr/>
        </p:nvSpPr>
        <p:spPr bwMode="auto">
          <a:xfrm>
            <a:off x="6083300" y="3195638"/>
            <a:ext cx="2908300" cy="23733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147" name="Rectangle 51"/>
          <p:cNvSpPr>
            <a:spLocks noChangeArrowheads="1"/>
          </p:cNvSpPr>
          <p:nvPr/>
        </p:nvSpPr>
        <p:spPr bwMode="auto">
          <a:xfrm>
            <a:off x="6083300" y="3360738"/>
            <a:ext cx="290830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Uniform cost returns the path with cost 102 (if any goal node is considered a solution), while there is a path with cost 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46" grpId="0" animBg="1"/>
      <p:bldP spid="260147" grpId="0" build="p" autoUpdateAnimBg="0" advAuto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59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B17E1-DE06-7D4D-BF49-8B3EE39CCC71}" type="slidenum">
              <a:rPr lang="en-US" smtClean="0"/>
              <a:pPr/>
              <a:t>109</a:t>
            </a:fld>
            <a:endParaRPr lang="en-US" smtClean="0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Loop Detection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257800"/>
          </a:xfrm>
        </p:spPr>
        <p:txBody>
          <a:bodyPr/>
          <a:lstStyle/>
          <a:p>
            <a:r>
              <a:rPr lang="en-US"/>
              <a:t>In class, we saw that the search may fail or be sub-optimal if:</a:t>
            </a:r>
          </a:p>
          <a:p>
            <a:endParaRPr lang="en-US" sz="1000"/>
          </a:p>
          <a:p>
            <a:pPr>
              <a:buFontTx/>
              <a:buNone/>
            </a:pPr>
            <a:r>
              <a:rPr lang="en-US"/>
              <a:t>		- no loop detection: then algorithm runs into infinite cycles</a:t>
            </a:r>
          </a:p>
          <a:p>
            <a:pPr>
              <a:buFontTx/>
              <a:buNone/>
            </a:pPr>
            <a:r>
              <a:rPr lang="en-US"/>
              <a:t>			(A -&gt; B -&gt; A -&gt; B -&gt; …)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	- not queuing-up a node that has a state which we have</a:t>
            </a:r>
          </a:p>
          <a:p>
            <a:pPr>
              <a:buFontTx/>
              <a:buNone/>
            </a:pPr>
            <a:r>
              <a:rPr lang="en-US"/>
              <a:t>			already visited: may yield suboptimal solution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	- simply avoiding to go back to our parent: looks promising, </a:t>
            </a:r>
          </a:p>
          <a:p>
            <a:pPr>
              <a:buFontTx/>
              <a:buNone/>
            </a:pPr>
            <a:r>
              <a:rPr lang="en-US"/>
              <a:t>			but we have not proven that it works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>
                <a:solidFill>
                  <a:srgbClr val="0066FF"/>
                </a:solidFill>
              </a:rPr>
              <a:t>Solution?  do not enqueue a node if its state matches the state of any of its parents (assuming path costs&gt;0).</a:t>
            </a:r>
          </a:p>
          <a:p>
            <a:pPr>
              <a:buFontTx/>
              <a:buNone/>
            </a:pPr>
            <a:r>
              <a:rPr lang="en-US"/>
              <a:t>Indeed, if path costs &gt; 0, it will always cost us more to consider a node with that state again than it had already cost us the first time.</a:t>
            </a:r>
          </a:p>
          <a:p>
            <a:pPr>
              <a:buFontTx/>
              <a:buNone/>
            </a:pPr>
            <a:r>
              <a:rPr lang="en-US" b="1"/>
              <a:t>Is that enough??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317ED-2B0C-7B40-A3BC-C3312DADC99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66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663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663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663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609600" y="5029200"/>
            <a:ext cx="4191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119CFC-E1B0-5544-BE17-08379E3DC4FE}" type="slidenum">
              <a:rPr lang="en-US" smtClean="0"/>
              <a:pPr/>
              <a:t>110</a:t>
            </a:fld>
            <a:endParaRPr lang="en-US" smtClean="0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26981" name="Picture 5" descr="img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5255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2" name="Oval 7"/>
          <p:cNvSpPr>
            <a:spLocks noChangeArrowheads="1"/>
          </p:cNvSpPr>
          <p:nvPr/>
        </p:nvSpPr>
        <p:spPr bwMode="auto">
          <a:xfrm>
            <a:off x="4560888" y="5322888"/>
            <a:ext cx="2286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3" name="Text Box 6"/>
          <p:cNvSpPr txBox="1">
            <a:spLocks noChangeArrowheads="1"/>
          </p:cNvSpPr>
          <p:nvPr/>
        </p:nvSpPr>
        <p:spPr bwMode="auto">
          <a:xfrm>
            <a:off x="4478338" y="523716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G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2308225" y="1219200"/>
            <a:ext cx="675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66FF"/>
                </a:solidFill>
                <a:latin typeface="Tahoma" charset="0"/>
              </a:rPr>
              <a:t>From: http://www.csee.umbc.edu/471/current/notes/uninformed-search/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80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8C749-6AC3-BE46-908F-CCDF87CEF31D}" type="slidenum">
              <a:rPr lang="en-US" smtClean="0"/>
              <a:pPr/>
              <a:t>111</a:t>
            </a:fld>
            <a:endParaRPr lang="en-US" smtClean="0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Solution</a:t>
            </a:r>
          </a:p>
        </p:txBody>
      </p:sp>
      <p:pic>
        <p:nvPicPr>
          <p:cNvPr id="128005" name="Picture 5" descr="img0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2308225" y="1219200"/>
            <a:ext cx="675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66FF"/>
                </a:solidFill>
                <a:latin typeface="Tahoma" charset="0"/>
              </a:rPr>
              <a:t>From: http://www.csee.umbc.edu/471/current/notes/uninformed-search/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29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11846-0AA5-364B-984E-EE7E932DFBE6}" type="slidenum">
              <a:rPr lang="en-US" smtClean="0"/>
              <a:pPr/>
              <a:t>112</a:t>
            </a:fld>
            <a:endParaRPr lang="en-US" smtClean="0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 Solution</a:t>
            </a:r>
          </a:p>
        </p:txBody>
      </p:sp>
      <p:pic>
        <p:nvPicPr>
          <p:cNvPr id="129029" name="Picture 5" descr="img0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4676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2308225" y="1219200"/>
            <a:ext cx="675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66FF"/>
                </a:solidFill>
                <a:latin typeface="Tahoma" charset="0"/>
              </a:rPr>
              <a:t>From: http://www.csee.umbc.edu/471/current/notes/uninformed-search/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0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309BB-626C-FC42-8B86-C6CDB4E4F40A}" type="slidenum">
              <a:rPr lang="en-US" smtClean="0"/>
              <a:pPr/>
              <a:t>113</a:t>
            </a:fld>
            <a:endParaRPr lang="en-US" smtClean="0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Queueing in Uniform-Cost Search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In the previous example, it is wasteful (but not incorrect) to queue-up three nodes with G state, if our goal if to find the least-cost solution:</a:t>
            </a:r>
          </a:p>
          <a:p>
            <a:pPr>
              <a:buFontTx/>
              <a:buNone/>
            </a:pPr>
            <a:r>
              <a:rPr lang="en-US"/>
              <a:t>Although they represent different paths, we know for sure that the one with smallest path cost (9 in the example) will yield a solution with smaller total path cost than the others.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So we can refine the queueing function by:</a:t>
            </a:r>
          </a:p>
          <a:p>
            <a:pPr>
              <a:buFontTx/>
              <a:buNone/>
            </a:pPr>
            <a:r>
              <a:rPr lang="en-US"/>
              <a:t>		- queue-up node if</a:t>
            </a:r>
          </a:p>
          <a:p>
            <a:pPr>
              <a:buFontTx/>
              <a:buNone/>
            </a:pPr>
            <a:r>
              <a:rPr lang="en-US"/>
              <a:t>			1) its state does not match the state of any parent</a:t>
            </a:r>
          </a:p>
          <a:p>
            <a:pPr>
              <a:buFontTx/>
              <a:buNone/>
            </a:pPr>
            <a:r>
              <a:rPr lang="en-US"/>
              <a:t>	and		2) path cost smaller than path cost of any </a:t>
            </a:r>
          </a:p>
          <a:p>
            <a:pPr>
              <a:buFontTx/>
              <a:buNone/>
            </a:pPr>
            <a:r>
              <a:rPr lang="en-US"/>
              <a:t>			    unexpanded node with same state in the queue 		   (and in this case, replace old node with same </a:t>
            </a:r>
          </a:p>
          <a:p>
            <a:pPr>
              <a:buFontTx/>
              <a:buNone/>
            </a:pPr>
            <a:r>
              <a:rPr lang="en-US"/>
              <a:t>			   state by our new node)</a:t>
            </a:r>
          </a:p>
          <a:p>
            <a:pPr>
              <a:buFontTx/>
              <a:buNone/>
            </a:pPr>
            <a:r>
              <a:rPr lang="en-US" b="1">
                <a:solidFill>
                  <a:srgbClr val="0066FF"/>
                </a:solidFill>
              </a:rPr>
              <a:t>Is that it??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1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8D69B-4208-9440-9955-D7D40956093C}" type="slidenum">
              <a:rPr lang="en-US" smtClean="0"/>
              <a:pPr/>
              <a:t>114</a:t>
            </a:fld>
            <a:endParaRPr lang="en-US" smtClean="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Clean Robust Algorithm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502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</a:rPr>
              <a:t>Function </a:t>
            </a:r>
            <a:r>
              <a:rPr kumimoji="1" lang="en-US" sz="1800">
                <a:latin typeface="Tahoma" charset="0"/>
              </a:rPr>
              <a:t>UniformCost-Search(problem, Queuing-Fn) </a:t>
            </a:r>
            <a:r>
              <a:rPr kumimoji="1" lang="en-US" sz="1800" b="1">
                <a:latin typeface="Tahoma" charset="0"/>
              </a:rPr>
              <a:t>returns</a:t>
            </a:r>
            <a:r>
              <a:rPr kumimoji="1" lang="en-US" sz="1800">
                <a:latin typeface="Tahoma" charset="0"/>
              </a:rPr>
              <a:t> a solution, or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rgbClr val="0066FF"/>
                </a:solidFill>
                <a:latin typeface="Tahoma" charset="0"/>
              </a:rPr>
              <a:t>open</a:t>
            </a:r>
            <a:r>
              <a:rPr kumimoji="1" lang="en-US" sz="1800">
                <a:latin typeface="Tahoma" charset="0"/>
              </a:rPr>
              <a:t> </a:t>
            </a:r>
            <a:r>
              <a:rPr kumimoji="1" lang="en-US" sz="1800">
                <a:latin typeface="Tahoma" charset="0"/>
                <a:sym typeface="Wingdings" charset="2"/>
              </a:rPr>
              <a:t> make-queue(make-node(initial-state[problem]))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	</a:t>
            </a:r>
            <a:r>
              <a:rPr kumimoji="1" lang="en-US" sz="1800">
                <a:solidFill>
                  <a:srgbClr val="0066FF"/>
                </a:solidFill>
                <a:latin typeface="Tahoma" charset="0"/>
              </a:rPr>
              <a:t>closed</a:t>
            </a:r>
            <a:r>
              <a:rPr kumimoji="1" lang="en-US" sz="1800">
                <a:latin typeface="Tahoma" charset="0"/>
              </a:rPr>
              <a:t> </a:t>
            </a:r>
            <a:r>
              <a:rPr kumimoji="1" lang="en-US" sz="1800">
                <a:latin typeface="Tahoma" charset="0"/>
                <a:sym typeface="Wingdings" charset="2"/>
              </a:rPr>
              <a:t> [empty]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</a:t>
            </a:r>
            <a:r>
              <a:rPr kumimoji="1" lang="en-US" sz="1800" b="1">
                <a:latin typeface="Tahoma" charset="0"/>
                <a:sym typeface="Wingdings" charset="2"/>
              </a:rPr>
              <a:t>loop do</a:t>
            </a:r>
            <a:endParaRPr kumimoji="1" lang="en-US" sz="18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if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is empty </a:t>
            </a:r>
            <a:r>
              <a:rPr kumimoji="1" lang="en-US" sz="1800" b="1">
                <a:latin typeface="Tahoma" charset="0"/>
                <a:sym typeface="Wingdings" charset="2"/>
              </a:rPr>
              <a:t>then return</a:t>
            </a:r>
            <a:r>
              <a:rPr kumimoji="1" lang="en-US" sz="1800">
                <a:latin typeface="Tahoma" charset="0"/>
                <a:sym typeface="Wingdings" charset="2"/>
              </a:rPr>
              <a:t>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  Remove-Front(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if </a:t>
            </a:r>
            <a:r>
              <a:rPr kumimoji="1" lang="en-US" sz="1800">
                <a:latin typeface="Tahoma" charset="0"/>
                <a:sym typeface="Wingdings" charset="2"/>
              </a:rPr>
              <a:t>Goal-Test[problem] applied to State(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) </a:t>
            </a:r>
            <a:r>
              <a:rPr kumimoji="1" lang="en-US" sz="1800" b="1">
                <a:latin typeface="Tahoma" charset="0"/>
                <a:sym typeface="Wingdings" charset="2"/>
              </a:rPr>
              <a:t>then return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 Expand(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, Operators[problem])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while</a:t>
            </a:r>
            <a:r>
              <a:rPr kumimoji="1" lang="en-US" sz="1800">
                <a:latin typeface="Tahoma" charset="0"/>
                <a:sym typeface="Wingdings" charset="2"/>
              </a:rPr>
              <a:t>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not empty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</a:t>
            </a:r>
            <a:r>
              <a:rPr kumimoji="1" lang="en-US" sz="1800" i="1">
                <a:latin typeface="Tahoma" charset="0"/>
                <a:sym typeface="Wingdings" charset="2"/>
              </a:rPr>
              <a:t>[… see next slide …]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 Insert(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Sort-By-PathCost(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2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0210B-C9A8-6648-BB11-2117AB3C1E00}" type="slidenum">
              <a:rPr lang="en-US" smtClean="0"/>
              <a:pPr/>
              <a:t>115</a:t>
            </a:fld>
            <a:endParaRPr lang="en-US" smtClean="0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Clean Robust Algorithm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32102" name="Rectangle 4"/>
          <p:cNvSpPr>
            <a:spLocks noChangeArrowheads="1"/>
          </p:cNvSpPr>
          <p:nvPr/>
        </p:nvSpPr>
        <p:spPr bwMode="auto">
          <a:xfrm>
            <a:off x="304800" y="1295400"/>
            <a:ext cx="8610600" cy="541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i="1">
                <a:latin typeface="Tahoma" charset="0"/>
                <a:sym typeface="Wingdings" charset="2"/>
              </a:rPr>
              <a:t>[… see previous slide …]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 Expand(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currnode</a:t>
            </a:r>
            <a:r>
              <a:rPr kumimoji="1" lang="en-US" sz="1800">
                <a:latin typeface="Tahoma" charset="0"/>
                <a:sym typeface="Wingdings" charset="2"/>
              </a:rPr>
              <a:t>, Operators[problem])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while</a:t>
            </a:r>
            <a:r>
              <a:rPr kumimoji="1" lang="en-US" sz="1800">
                <a:latin typeface="Tahoma" charset="0"/>
                <a:sym typeface="Wingdings" charset="2"/>
              </a:rPr>
              <a:t>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 not empty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  Remove-Front(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children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  <a:endParaRPr kumimoji="1" lang="en-US" sz="1800" b="1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if</a:t>
            </a:r>
            <a:r>
              <a:rPr kumimoji="1" lang="en-US" sz="1800">
                <a:latin typeface="Tahoma" charset="0"/>
                <a:sym typeface="Wingdings" charset="2"/>
              </a:rPr>
              <a:t> no node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or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else if</a:t>
            </a:r>
            <a:r>
              <a:rPr kumimoji="1" lang="en-US" sz="1800">
                <a:latin typeface="Tahoma" charset="0"/>
                <a:sym typeface="Wingdings" charset="2"/>
              </a:rPr>
              <a:t> there exists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that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if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 &lt;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Delete-Node(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</a:t>
            </a:r>
            <a:r>
              <a:rPr kumimoji="1" lang="en-US" sz="1800" b="1">
                <a:latin typeface="Tahoma" charset="0"/>
                <a:sym typeface="Wingdings" charset="2"/>
              </a:rPr>
              <a:t>else if</a:t>
            </a:r>
            <a:r>
              <a:rPr kumimoji="1" lang="en-US" sz="1800">
                <a:latin typeface="Tahoma" charset="0"/>
                <a:sym typeface="Wingdings" charset="2"/>
              </a:rPr>
              <a:t> there exists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 in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that has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’s state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if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 &lt; PathCost(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  Delete-Node(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closed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node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b="1">
                <a:latin typeface="Tahoma" charset="0"/>
                <a:sym typeface="Wingdings" charset="2"/>
              </a:rPr>
              <a:t>					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  Queuing-Fn(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open</a:t>
            </a:r>
            <a:r>
              <a:rPr kumimoji="1" lang="en-US" sz="1800">
                <a:latin typeface="Tahoma" charset="0"/>
                <a:sym typeface="Wingdings" charset="2"/>
              </a:rPr>
              <a:t>, </a:t>
            </a:r>
            <a:r>
              <a:rPr kumimoji="1" lang="en-US" sz="1800">
                <a:solidFill>
                  <a:srgbClr val="0066FF"/>
                </a:solidFill>
                <a:latin typeface="Tahoma" charset="0"/>
                <a:sym typeface="Wingdings" charset="2"/>
              </a:rPr>
              <a:t>child</a:t>
            </a:r>
            <a:r>
              <a:rPr kumimoji="1" lang="en-US" sz="18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  <a:sym typeface="Wingdings" charset="2"/>
              </a:rPr>
              <a:t>		</a:t>
            </a:r>
            <a:r>
              <a:rPr kumimoji="1" lang="en-US" sz="1800" b="1">
                <a:latin typeface="Tahoma" charset="0"/>
                <a:sym typeface="Wingdings" charset="2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i="1">
                <a:latin typeface="Tahoma" charset="0"/>
                <a:sym typeface="Wingdings" charset="2"/>
              </a:rPr>
              <a:t>[… see previous slide …]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3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B6217-DB2F-194E-80FB-6079F4D02FA5}" type="slidenum">
              <a:rPr lang="en-US" smtClean="0"/>
              <a:pPr/>
              <a:t>116</a:t>
            </a:fld>
            <a:endParaRPr lang="en-US" smtClean="0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3125" name="Group 45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3128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10" name="Oval 6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3130" name="Freeform 7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3132" name="AutoShape 10"/>
            <p:cNvCxnSpPr>
              <a:cxnSpLocks noChangeShapeType="1"/>
              <a:stCxn id="277527" idx="3"/>
              <a:endCxn id="277510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7517" name="Oval 13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3135" name="AutoShape 14"/>
            <p:cNvCxnSpPr>
              <a:cxnSpLocks noChangeShapeType="1"/>
              <a:stCxn id="277535" idx="5"/>
              <a:endCxn id="277517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7522" name="Oval 18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3138" name="AutoShape 19"/>
            <p:cNvCxnSpPr>
              <a:cxnSpLocks noChangeShapeType="1"/>
              <a:stCxn id="277517" idx="4"/>
              <a:endCxn id="277522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524" name="Text Box 20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7527" name="Oval 23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3141" name="AutoShape 24"/>
            <p:cNvCxnSpPr>
              <a:cxnSpLocks noChangeShapeType="1"/>
              <a:stCxn id="277522" idx="3"/>
              <a:endCxn id="277527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529" name="Text Box 25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7533" name="Oval 2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77534" name="Oval 3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77535" name="Oval 3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3146" name="AutoShape 32"/>
            <p:cNvCxnSpPr>
              <a:cxnSpLocks noChangeShapeType="1"/>
              <a:stCxn id="277533" idx="2"/>
              <a:endCxn id="277534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3147" name="AutoShape 33"/>
            <p:cNvCxnSpPr>
              <a:cxnSpLocks noChangeShapeType="1"/>
              <a:stCxn id="277533" idx="6"/>
              <a:endCxn id="277535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538" name="Text Box 3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7543" name="Oval 39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3151" name="AutoShape 40"/>
            <p:cNvCxnSpPr>
              <a:cxnSpLocks noChangeShapeType="1"/>
              <a:stCxn id="277534" idx="3"/>
              <a:endCxn id="277543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545" name="Text Box 41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3153" name="Line 43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48" name="Text Box 44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3126" name="Text Box 46"/>
          <p:cNvSpPr txBox="1">
            <a:spLocks noChangeArrowheads="1"/>
          </p:cNvSpPr>
          <p:nvPr/>
        </p:nvSpPr>
        <p:spPr bwMode="auto">
          <a:xfrm>
            <a:off x="4251325" y="1377950"/>
            <a:ext cx="4567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latin typeface="Tahoma" charset="0"/>
              </a:rPr>
              <a:t>1	S	0	0	-</a:t>
            </a:r>
          </a:p>
        </p:txBody>
      </p:sp>
      <p:sp>
        <p:nvSpPr>
          <p:cNvPr id="133127" name="Line 47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4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4431AD-2FB2-3744-B19F-2D976A27C339}" type="slidenum">
              <a:rPr lang="en-US" smtClean="0"/>
              <a:pPr/>
              <a:t>117</a:t>
            </a:fld>
            <a:endParaRPr lang="en-US" smtClean="0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4149" name="Group 3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4154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533" name="Oval 5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4156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4158" name="AutoShape 8"/>
            <p:cNvCxnSpPr>
              <a:cxnSpLocks noChangeShapeType="1"/>
              <a:stCxn id="278544" idx="3"/>
              <a:endCxn id="278533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8538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4161" name="AutoShape 11"/>
            <p:cNvCxnSpPr>
              <a:cxnSpLocks noChangeShapeType="1"/>
              <a:stCxn id="278549" idx="5"/>
              <a:endCxn id="278538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8540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8541" name="Oval 13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4164" name="AutoShape 14"/>
            <p:cNvCxnSpPr>
              <a:cxnSpLocks noChangeShapeType="1"/>
              <a:stCxn id="278538" idx="4"/>
              <a:endCxn id="278541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8543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8544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4167" name="AutoShape 17"/>
            <p:cNvCxnSpPr>
              <a:cxnSpLocks noChangeShapeType="1"/>
              <a:stCxn id="278541" idx="3"/>
              <a:endCxn id="278544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8547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78548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4172" name="AutoShape 22"/>
            <p:cNvCxnSpPr>
              <a:cxnSpLocks noChangeShapeType="1"/>
              <a:stCxn id="278547" idx="2"/>
              <a:endCxn id="278548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4173" name="AutoShape 23"/>
            <p:cNvCxnSpPr>
              <a:cxnSpLocks noChangeShapeType="1"/>
              <a:stCxn id="278547" idx="6"/>
              <a:endCxn id="278549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8552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78553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8554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4177" name="AutoShape 27"/>
            <p:cNvCxnSpPr>
              <a:cxnSpLocks noChangeShapeType="1"/>
              <a:stCxn id="278548" idx="3"/>
              <a:endCxn id="278554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8556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4179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4150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>
                <a:latin typeface="Tahoma" charset="0"/>
              </a:rPr>
              <a:t>2	A	1	1	1</a:t>
            </a:r>
          </a:p>
          <a:p>
            <a:r>
              <a:rPr lang="en-US" sz="2000">
                <a:latin typeface="Tahoma" charset="0"/>
              </a:rPr>
              <a:t>3	C	1	5	1</a:t>
            </a:r>
          </a:p>
        </p:txBody>
      </p:sp>
      <p:sp>
        <p:nvSpPr>
          <p:cNvPr id="134151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152" name="Text Box 33"/>
          <p:cNvSpPr txBox="1">
            <a:spLocks noChangeArrowheads="1"/>
          </p:cNvSpPr>
          <p:nvPr/>
        </p:nvSpPr>
        <p:spPr bwMode="auto">
          <a:xfrm>
            <a:off x="5013325" y="4883150"/>
            <a:ext cx="3367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Insert expanded nodes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Such as to keep </a:t>
            </a:r>
            <a:r>
              <a:rPr lang="en-US" sz="2000" i="1">
                <a:solidFill>
                  <a:srgbClr val="0066FF"/>
                </a:solidFill>
                <a:latin typeface="Tahoma" charset="0"/>
              </a:rPr>
              <a:t>open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 queue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sorted</a:t>
            </a:r>
          </a:p>
        </p:txBody>
      </p:sp>
      <p:sp>
        <p:nvSpPr>
          <p:cNvPr id="134153" name="Text Box 34"/>
          <p:cNvSpPr txBox="1">
            <a:spLocks noChangeArrowheads="1"/>
          </p:cNvSpPr>
          <p:nvPr/>
        </p:nvSpPr>
        <p:spPr bwMode="auto">
          <a:xfrm>
            <a:off x="4267200" y="3886200"/>
            <a:ext cx="2517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Black = open queue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Grey = closed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5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C2746-D3D7-FB47-BBDD-894DF948114D}" type="slidenum">
              <a:rPr lang="en-US" smtClean="0"/>
              <a:pPr/>
              <a:t>118</a:t>
            </a:fld>
            <a:endParaRPr lang="en-US" smtClean="0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5173" name="Group 3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5177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57" name="Oval 5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5179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59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5181" name="AutoShape 8"/>
            <p:cNvCxnSpPr>
              <a:cxnSpLocks noChangeShapeType="1"/>
              <a:stCxn id="279568" idx="3"/>
              <a:endCxn id="279557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9561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9562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5184" name="AutoShape 11"/>
            <p:cNvCxnSpPr>
              <a:cxnSpLocks noChangeShapeType="1"/>
              <a:stCxn id="279573" idx="5"/>
              <a:endCxn id="279562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9565" name="Oval 13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5187" name="AutoShape 14"/>
            <p:cNvCxnSpPr>
              <a:cxnSpLocks noChangeShapeType="1"/>
              <a:stCxn id="279562" idx="4"/>
              <a:endCxn id="279565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9567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9568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5190" name="AutoShape 17"/>
            <p:cNvCxnSpPr>
              <a:cxnSpLocks noChangeShapeType="1"/>
              <a:stCxn id="279565" idx="3"/>
              <a:endCxn id="279568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9570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9571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79572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79573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5195" name="AutoShape 22"/>
            <p:cNvCxnSpPr>
              <a:cxnSpLocks noChangeShapeType="1"/>
              <a:stCxn id="279571" idx="2"/>
              <a:endCxn id="279572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5196" name="AutoShape 23"/>
            <p:cNvCxnSpPr>
              <a:cxnSpLocks noChangeShapeType="1"/>
              <a:stCxn id="279571" idx="6"/>
              <a:endCxn id="279573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9576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79577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79578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5200" name="AutoShape 27"/>
            <p:cNvCxnSpPr>
              <a:cxnSpLocks noChangeShapeType="1"/>
              <a:stCxn id="279572" idx="3"/>
              <a:endCxn id="279578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9580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5202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582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5174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>
                <a:latin typeface="Tahoma" charset="0"/>
              </a:rPr>
              <a:t>4	B	2	2	2</a:t>
            </a:r>
          </a:p>
          <a:p>
            <a:r>
              <a:rPr lang="en-US" sz="2000">
                <a:latin typeface="Tahoma" charset="0"/>
              </a:rPr>
              <a:t>3	C	1	5	1</a:t>
            </a:r>
          </a:p>
        </p:txBody>
      </p:sp>
      <p:sp>
        <p:nvSpPr>
          <p:cNvPr id="135175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76" name="Text Box 33"/>
          <p:cNvSpPr txBox="1">
            <a:spLocks noChangeArrowheads="1"/>
          </p:cNvSpPr>
          <p:nvPr/>
        </p:nvSpPr>
        <p:spPr bwMode="auto">
          <a:xfrm>
            <a:off x="4114800" y="3794125"/>
            <a:ext cx="49498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Node 2 has 2 successors: one with state B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and one with state S.</a:t>
            </a:r>
          </a:p>
          <a:p>
            <a:endParaRPr lang="en-US" sz="2000">
              <a:solidFill>
                <a:srgbClr val="0066FF"/>
              </a:solidFill>
              <a:latin typeface="Tahoma" charset="0"/>
            </a:endParaRP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We have node #1 in </a:t>
            </a:r>
            <a:r>
              <a:rPr lang="en-US" sz="2000" i="1">
                <a:solidFill>
                  <a:srgbClr val="0066FF"/>
                </a:solidFill>
                <a:latin typeface="Tahoma" charset="0"/>
              </a:rPr>
              <a:t>closed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 with state S;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but its path cost 0 is smaller than the path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cost obtained by expanding from A to S.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So we do not queue-up the successor of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node 2 that has state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6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FEE9E-5906-3D48-9CF0-21E359A3F695}" type="slidenum">
              <a:rPr lang="en-US" smtClean="0"/>
              <a:pPr/>
              <a:t>119</a:t>
            </a:fld>
            <a:endParaRPr lang="en-US" smtClean="0"/>
          </a:p>
        </p:txBody>
      </p:sp>
      <p:sp>
        <p:nvSpPr>
          <p:cNvPr id="136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6197" name="Group 1027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6201" name="Rectangle 1028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81" name="Oval 1029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6203" name="Freeform 1030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583" name="Text Box 1031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6205" name="AutoShape 1032"/>
            <p:cNvCxnSpPr>
              <a:cxnSpLocks noChangeShapeType="1"/>
              <a:stCxn id="280592" idx="3"/>
              <a:endCxn id="280581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0585" name="Text Box 1033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0586" name="Oval 1034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6208" name="AutoShape 1035"/>
            <p:cNvCxnSpPr>
              <a:cxnSpLocks noChangeShapeType="1"/>
              <a:stCxn id="280597" idx="5"/>
              <a:endCxn id="280586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0588" name="Text Box 1036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0589" name="Oval 1037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6211" name="AutoShape 1038"/>
            <p:cNvCxnSpPr>
              <a:cxnSpLocks noChangeShapeType="1"/>
              <a:stCxn id="280586" idx="4"/>
              <a:endCxn id="280589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0591" name="Text Box 1039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0592" name="Oval 1040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6214" name="AutoShape 1041"/>
            <p:cNvCxnSpPr>
              <a:cxnSpLocks noChangeShapeType="1"/>
              <a:stCxn id="280589" idx="3"/>
              <a:endCxn id="280592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0594" name="Text Box 1042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0595" name="Oval 1043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80596" name="Oval 1044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80597" name="Oval 1045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6219" name="AutoShape 1046"/>
            <p:cNvCxnSpPr>
              <a:cxnSpLocks noChangeShapeType="1"/>
              <a:stCxn id="280595" idx="2"/>
              <a:endCxn id="280596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6220" name="AutoShape 1047"/>
            <p:cNvCxnSpPr>
              <a:cxnSpLocks noChangeShapeType="1"/>
              <a:stCxn id="280595" idx="6"/>
              <a:endCxn id="280597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0600" name="Text Box 1048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80601" name="Text Box 1049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0602" name="Oval 1050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6224" name="AutoShape 1051"/>
            <p:cNvCxnSpPr>
              <a:cxnSpLocks noChangeShapeType="1"/>
              <a:stCxn id="280596" idx="3"/>
              <a:endCxn id="280602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0604" name="Text Box 1052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6226" name="Line 1053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606" name="Text Box 1054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6198" name="Text Box 1055"/>
          <p:cNvSpPr txBox="1">
            <a:spLocks noChangeArrowheads="1"/>
          </p:cNvSpPr>
          <p:nvPr/>
        </p:nvSpPr>
        <p:spPr bwMode="auto">
          <a:xfrm>
            <a:off x="4251325" y="1377950"/>
            <a:ext cx="456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4	B	2	2	2</a:t>
            </a:r>
          </a:p>
          <a:p>
            <a:r>
              <a:rPr lang="en-US" sz="2000">
                <a:latin typeface="Tahoma" charset="0"/>
              </a:rPr>
              <a:t>5	C	3	3	4</a:t>
            </a:r>
          </a:p>
          <a:p>
            <a:r>
              <a:rPr lang="en-US" sz="2000">
                <a:latin typeface="Tahoma" charset="0"/>
              </a:rPr>
              <a:t>6	G	3	102	4</a:t>
            </a:r>
          </a:p>
          <a:p>
            <a:endParaRPr lang="en-US" sz="2000">
              <a:latin typeface="Tahoma" charset="0"/>
            </a:endParaRPr>
          </a:p>
        </p:txBody>
      </p:sp>
      <p:sp>
        <p:nvSpPr>
          <p:cNvPr id="136199" name="Line 1056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200" name="Text Box 1057"/>
          <p:cNvSpPr txBox="1">
            <a:spLocks noChangeArrowheads="1"/>
          </p:cNvSpPr>
          <p:nvPr/>
        </p:nvSpPr>
        <p:spPr bwMode="auto">
          <a:xfrm>
            <a:off x="4114800" y="3794125"/>
            <a:ext cx="4729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Node 4 has a successor with state C and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Cost smaller than node #3 in </a:t>
            </a:r>
            <a:r>
              <a:rPr lang="en-US" sz="2000" i="1">
                <a:solidFill>
                  <a:srgbClr val="0066FF"/>
                </a:solidFill>
                <a:latin typeface="Tahoma" charset="0"/>
              </a:rPr>
              <a:t>open</a:t>
            </a:r>
            <a:r>
              <a:rPr lang="en-US" sz="2000">
                <a:solidFill>
                  <a:srgbClr val="0066FF"/>
                </a:solidFill>
                <a:latin typeface="Tahoma" charset="0"/>
              </a:rPr>
              <a:t> that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Also had state C; so we update </a:t>
            </a:r>
            <a:r>
              <a:rPr lang="en-US" sz="2000" i="1">
                <a:solidFill>
                  <a:srgbClr val="0066FF"/>
                </a:solidFill>
                <a:latin typeface="Tahoma" charset="0"/>
              </a:rPr>
              <a:t>open</a:t>
            </a:r>
          </a:p>
          <a:p>
            <a:r>
              <a:rPr lang="en-US" sz="2000">
                <a:solidFill>
                  <a:srgbClr val="0066FF"/>
                </a:solidFill>
                <a:latin typeface="Tahoma" charset="0"/>
              </a:rPr>
              <a:t>To reflect the shortest 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E5072-C056-DB44-AA2D-42C11FBC9F8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838200" y="54864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765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765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7661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7662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7663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609600" y="5334000"/>
            <a:ext cx="4191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7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DFE04F-BB3A-A544-B625-F9C2C5DF0A55}" type="slidenum">
              <a:rPr lang="en-US" smtClean="0"/>
              <a:pPr/>
              <a:t>120</a:t>
            </a:fld>
            <a:endParaRPr lang="en-US" smtClean="0"/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7221" name="Group 3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7224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05" name="Oval 5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7226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07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7228" name="AutoShape 8"/>
            <p:cNvCxnSpPr>
              <a:cxnSpLocks noChangeShapeType="1"/>
              <a:stCxn id="281616" idx="3"/>
              <a:endCxn id="281605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1609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1610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7231" name="AutoShape 11"/>
            <p:cNvCxnSpPr>
              <a:cxnSpLocks noChangeShapeType="1"/>
              <a:stCxn id="281621" idx="5"/>
              <a:endCxn id="281610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1612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1613" name="Oval 13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7234" name="AutoShape 14"/>
            <p:cNvCxnSpPr>
              <a:cxnSpLocks noChangeShapeType="1"/>
              <a:stCxn id="281610" idx="4"/>
              <a:endCxn id="281613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1615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1616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7237" name="AutoShape 17"/>
            <p:cNvCxnSpPr>
              <a:cxnSpLocks noChangeShapeType="1"/>
              <a:stCxn id="281613" idx="3"/>
              <a:endCxn id="281616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1618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1619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81620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81621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7242" name="AutoShape 22"/>
            <p:cNvCxnSpPr>
              <a:cxnSpLocks noChangeShapeType="1"/>
              <a:stCxn id="281619" idx="2"/>
              <a:endCxn id="281620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7243" name="AutoShape 23"/>
            <p:cNvCxnSpPr>
              <a:cxnSpLocks noChangeShapeType="1"/>
              <a:stCxn id="281619" idx="6"/>
              <a:endCxn id="281621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1624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81625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1626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7247" name="AutoShape 27"/>
            <p:cNvCxnSpPr>
              <a:cxnSpLocks noChangeShapeType="1"/>
              <a:stCxn id="281620" idx="3"/>
              <a:endCxn id="281626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1628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7249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30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7222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4	B	2	2	2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5	C	3	3	4</a:t>
            </a:r>
          </a:p>
          <a:p>
            <a:r>
              <a:rPr lang="en-US" sz="2000">
                <a:latin typeface="Tahoma" charset="0"/>
              </a:rPr>
              <a:t>7	D	4	8	5</a:t>
            </a:r>
          </a:p>
          <a:p>
            <a:r>
              <a:rPr lang="en-US" sz="2000">
                <a:latin typeface="Tahoma" charset="0"/>
              </a:rPr>
              <a:t>6	G	3	102	4</a:t>
            </a:r>
          </a:p>
          <a:p>
            <a:endParaRPr lang="en-US" sz="2000">
              <a:latin typeface="Tahoma" charset="0"/>
            </a:endParaRPr>
          </a:p>
        </p:txBody>
      </p:sp>
      <p:sp>
        <p:nvSpPr>
          <p:cNvPr id="137223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8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6FF7A8-AFAB-A443-B2DF-2066A6DCA18A}" type="slidenum">
              <a:rPr lang="en-US" smtClean="0"/>
              <a:pPr/>
              <a:t>121</a:t>
            </a:fld>
            <a:endParaRPr lang="en-US" smtClean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8245" name="Group 3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8248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29" name="Oval 5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8250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31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8252" name="AutoShape 8"/>
            <p:cNvCxnSpPr>
              <a:cxnSpLocks noChangeShapeType="1"/>
              <a:stCxn id="282640" idx="3"/>
              <a:endCxn id="282629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633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2634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8255" name="AutoShape 11"/>
            <p:cNvCxnSpPr>
              <a:cxnSpLocks noChangeShapeType="1"/>
              <a:stCxn id="282645" idx="5"/>
              <a:endCxn id="282634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636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2637" name="Oval 13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8258" name="AutoShape 14"/>
            <p:cNvCxnSpPr>
              <a:cxnSpLocks noChangeShapeType="1"/>
              <a:stCxn id="282634" idx="4"/>
              <a:endCxn id="282637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639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2640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8261" name="AutoShape 17"/>
            <p:cNvCxnSpPr>
              <a:cxnSpLocks noChangeShapeType="1"/>
              <a:stCxn id="282637" idx="3"/>
              <a:endCxn id="282640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2643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82645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8266" name="AutoShape 22"/>
            <p:cNvCxnSpPr>
              <a:cxnSpLocks noChangeShapeType="1"/>
              <a:stCxn id="282643" idx="2"/>
              <a:endCxn id="282644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8267" name="AutoShape 23"/>
            <p:cNvCxnSpPr>
              <a:cxnSpLocks noChangeShapeType="1"/>
              <a:stCxn id="282643" idx="6"/>
              <a:endCxn id="282645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648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82649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2650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8271" name="AutoShape 27"/>
            <p:cNvCxnSpPr>
              <a:cxnSpLocks noChangeShapeType="1"/>
              <a:stCxn id="282644" idx="3"/>
              <a:endCxn id="282650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652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8273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54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8246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4	B	2	2	2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5	C	3	3	4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7	D	4	8	5</a:t>
            </a:r>
          </a:p>
          <a:p>
            <a:r>
              <a:rPr lang="en-US" sz="2000">
                <a:latin typeface="Tahoma" charset="0"/>
              </a:rPr>
              <a:t>8	E	5	13	7</a:t>
            </a:r>
          </a:p>
          <a:p>
            <a:r>
              <a:rPr lang="en-US" sz="2000">
                <a:latin typeface="Tahoma" charset="0"/>
              </a:rPr>
              <a:t>6	G	3	102	4</a:t>
            </a:r>
          </a:p>
          <a:p>
            <a:endParaRPr lang="en-US" sz="2000">
              <a:latin typeface="Tahoma" charset="0"/>
            </a:endParaRPr>
          </a:p>
        </p:txBody>
      </p:sp>
      <p:sp>
        <p:nvSpPr>
          <p:cNvPr id="138247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39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CA01B-9982-614F-B86E-D82E27EB4AD3}" type="slidenum">
              <a:rPr lang="en-US" smtClean="0"/>
              <a:pPr/>
              <a:t>122</a:t>
            </a:fld>
            <a:endParaRPr lang="en-US" smtClean="0"/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39269" name="Group 3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39272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3" name="Oval 5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39274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39276" name="AutoShape 8"/>
            <p:cNvCxnSpPr>
              <a:cxnSpLocks noChangeShapeType="1"/>
              <a:stCxn id="283664" idx="3"/>
              <a:endCxn id="283653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3658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39279" name="AutoShape 11"/>
            <p:cNvCxnSpPr>
              <a:cxnSpLocks noChangeShapeType="1"/>
              <a:stCxn id="283669" idx="5"/>
              <a:endCxn id="283658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3660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3661" name="Oval 13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39282" name="AutoShape 14"/>
            <p:cNvCxnSpPr>
              <a:cxnSpLocks noChangeShapeType="1"/>
              <a:stCxn id="283658" idx="4"/>
              <a:endCxn id="283661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3663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3664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39285" name="AutoShape 17"/>
            <p:cNvCxnSpPr>
              <a:cxnSpLocks noChangeShapeType="1"/>
              <a:stCxn id="283661" idx="3"/>
              <a:endCxn id="283664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3666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3667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83668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83669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39290" name="AutoShape 22"/>
            <p:cNvCxnSpPr>
              <a:cxnSpLocks noChangeShapeType="1"/>
              <a:stCxn id="283667" idx="2"/>
              <a:endCxn id="283668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9291" name="AutoShape 23"/>
            <p:cNvCxnSpPr>
              <a:cxnSpLocks noChangeShapeType="1"/>
              <a:stCxn id="283667" idx="6"/>
              <a:endCxn id="283669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3672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83673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3674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39295" name="AutoShape 27"/>
            <p:cNvCxnSpPr>
              <a:cxnSpLocks noChangeShapeType="1"/>
              <a:stCxn id="283668" idx="3"/>
              <a:endCxn id="283674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3676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39297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678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39270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#      State    Depth    Cost    Parent</a:t>
            </a:r>
          </a:p>
          <a:p>
            <a:endParaRPr lang="en-US" sz="2000">
              <a:latin typeface="Tahoma" charset="0"/>
            </a:endParaRP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4	B	2	2	2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5	C	3	3	4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7	D	4	8	5</a:t>
            </a:r>
          </a:p>
          <a:p>
            <a:r>
              <a:rPr lang="en-US" sz="2000">
                <a:solidFill>
                  <a:srgbClr val="969696"/>
                </a:solidFill>
                <a:latin typeface="Tahoma" charset="0"/>
              </a:rPr>
              <a:t>8	E	5	13	7</a:t>
            </a:r>
          </a:p>
          <a:p>
            <a:r>
              <a:rPr lang="en-US" sz="2000">
                <a:latin typeface="Tahoma" charset="0"/>
              </a:rPr>
              <a:t>9	F	6	18	8</a:t>
            </a:r>
          </a:p>
          <a:p>
            <a:r>
              <a:rPr lang="en-US" sz="2000">
                <a:latin typeface="Tahoma" charset="0"/>
              </a:rPr>
              <a:t>6	G	3	102	4</a:t>
            </a:r>
          </a:p>
          <a:p>
            <a:endParaRPr lang="en-US" sz="2000">
              <a:latin typeface="Tahoma" charset="0"/>
            </a:endParaRPr>
          </a:p>
        </p:txBody>
      </p:sp>
      <p:sp>
        <p:nvSpPr>
          <p:cNvPr id="139271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0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05611-3485-3241-ABC8-CF8E2B310914}" type="slidenum">
              <a:rPr lang="en-US" smtClean="0"/>
              <a:pPr/>
              <a:t>123</a:t>
            </a:fld>
            <a:endParaRPr lang="en-US" smtClean="0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40293" name="Group 3"/>
          <p:cNvGrpSpPr>
            <a:grpSpLocks/>
          </p:cNvGrpSpPr>
          <p:nvPr/>
        </p:nvGrpSpPr>
        <p:grpSpPr bwMode="auto">
          <a:xfrm>
            <a:off x="152400" y="1447800"/>
            <a:ext cx="3887788" cy="4191000"/>
            <a:chOff x="96" y="912"/>
            <a:chExt cx="2664" cy="2872"/>
          </a:xfrm>
        </p:grpSpPr>
        <p:sp>
          <p:nvSpPr>
            <p:cNvPr id="140297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77" name="Oval 5"/>
            <p:cNvSpPr>
              <a:spLocks noChangeArrowheads="1"/>
            </p:cNvSpPr>
            <p:nvPr/>
          </p:nvSpPr>
          <p:spPr bwMode="auto">
            <a:xfrm>
              <a:off x="969" y="3368"/>
              <a:ext cx="372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140299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173 w 1184"/>
                <a:gd name="T1" fmla="*/ 0 h 1680"/>
                <a:gd name="T2" fmla="*/ 47 w 1184"/>
                <a:gd name="T3" fmla="*/ 313 h 1680"/>
                <a:gd name="T4" fmla="*/ 455 w 1184"/>
                <a:gd name="T5" fmla="*/ 500 h 1680"/>
                <a:gd name="T6" fmla="*/ 266 w 1184"/>
                <a:gd name="T7" fmla="*/ 875 h 1680"/>
                <a:gd name="T8" fmla="*/ 705 w 1184"/>
                <a:gd name="T9" fmla="*/ 875 h 1680"/>
                <a:gd name="T10" fmla="*/ 673 w 1184"/>
                <a:gd name="T11" fmla="*/ 1094 h 1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4"/>
                <a:gd name="T19" fmla="*/ 0 h 1680"/>
                <a:gd name="T20" fmla="*/ 1184 w 1184"/>
                <a:gd name="T21" fmla="*/ 1680 h 1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679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100</a:t>
              </a:r>
            </a:p>
          </p:txBody>
        </p:sp>
        <p:cxnSp>
          <p:nvCxnSpPr>
            <p:cNvPr id="140301" name="AutoShape 8"/>
            <p:cNvCxnSpPr>
              <a:cxnSpLocks noChangeShapeType="1"/>
              <a:stCxn id="284688" idx="3"/>
              <a:endCxn id="284677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4681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4682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cxnSp>
          <p:nvCxnSpPr>
            <p:cNvPr id="140304" name="AutoShape 11"/>
            <p:cNvCxnSpPr>
              <a:cxnSpLocks noChangeShapeType="1"/>
              <a:stCxn id="284693" idx="5"/>
              <a:endCxn id="284682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6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2053" y="2578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cxnSp>
          <p:nvCxnSpPr>
            <p:cNvPr id="140307" name="AutoShape 14"/>
            <p:cNvCxnSpPr>
              <a:cxnSpLocks noChangeShapeType="1"/>
              <a:stCxn id="284682" idx="4"/>
              <a:endCxn id="284685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4687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cxnSp>
          <p:nvCxnSpPr>
            <p:cNvPr id="140310" name="AutoShape 17"/>
            <p:cNvCxnSpPr>
              <a:cxnSpLocks noChangeShapeType="1"/>
              <a:stCxn id="284685" idx="3"/>
              <a:endCxn id="284688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4690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4691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84692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2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84693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cxnSp>
          <p:nvCxnSpPr>
            <p:cNvPr id="140315" name="AutoShape 22"/>
            <p:cNvCxnSpPr>
              <a:cxnSpLocks noChangeShapeType="1"/>
              <a:stCxn id="284691" idx="2"/>
              <a:endCxn id="284692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0316" name="AutoShape 23"/>
            <p:cNvCxnSpPr>
              <a:cxnSpLocks noChangeShapeType="1"/>
              <a:stCxn id="284691" idx="6"/>
              <a:endCxn id="284693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4696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284697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4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84698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cxnSp>
          <p:nvCxnSpPr>
            <p:cNvPr id="140320" name="AutoShape 27"/>
            <p:cNvCxnSpPr>
              <a:cxnSpLocks noChangeShapeType="1"/>
              <a:stCxn id="284692" idx="3"/>
              <a:endCxn id="284698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4700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  <p:sp>
          <p:nvSpPr>
            <p:cNvPr id="140322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702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1</a:t>
              </a:r>
            </a:p>
          </p:txBody>
        </p:sp>
      </p:grpSp>
      <p:sp>
        <p:nvSpPr>
          <p:cNvPr id="140294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ahoma" charset="0"/>
              </a:rPr>
              <a:t>#      State    Depth    Cost    Parent</a:t>
            </a:r>
          </a:p>
          <a:p>
            <a:endParaRPr lang="en-US" sz="2000" dirty="0">
              <a:latin typeface="Tahoma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4	B	2	2	2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5	C	3	3	4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7	D	4	8	5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8	E	5	13	7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9	F	6	18	8</a:t>
            </a:r>
            <a:endParaRPr lang="en-US" sz="2000" dirty="0" smtClean="0">
              <a:solidFill>
                <a:srgbClr val="969696"/>
              </a:solidFill>
              <a:latin typeface="Tahoma" charset="0"/>
            </a:endParaRPr>
          </a:p>
          <a:p>
            <a:r>
              <a:rPr lang="en-US" sz="2000" dirty="0" smtClean="0">
                <a:latin typeface="Tahoma" charset="0"/>
              </a:rPr>
              <a:t>10	G</a:t>
            </a:r>
            <a:r>
              <a:rPr lang="en-US" sz="2000" dirty="0">
                <a:latin typeface="Tahoma" charset="0"/>
              </a:rPr>
              <a:t>	7	23	9</a:t>
            </a:r>
            <a:endParaRPr lang="en-US" sz="2000" dirty="0" smtClean="0">
              <a:latin typeface="Tahoma" charset="0"/>
            </a:endParaRPr>
          </a:p>
          <a:p>
            <a:endParaRPr lang="en-US" sz="2000" dirty="0">
              <a:latin typeface="Tahoma" charset="0"/>
            </a:endParaRPr>
          </a:p>
        </p:txBody>
      </p:sp>
      <p:sp>
        <p:nvSpPr>
          <p:cNvPr id="140295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296" name="Rectangle 36"/>
          <p:cNvSpPr>
            <a:spLocks noChangeArrowheads="1"/>
          </p:cNvSpPr>
          <p:nvPr/>
        </p:nvSpPr>
        <p:spPr bwMode="auto">
          <a:xfrm>
            <a:off x="4267200" y="4953000"/>
            <a:ext cx="4572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66FF"/>
                </a:solidFill>
                <a:latin typeface="Tahoma" charset="0"/>
              </a:rPr>
              <a:t>The node with state G and cost 102 has been removed from the open queue and</a:t>
            </a:r>
            <a:r>
              <a:rPr lang="en-US" sz="1800" dirty="0" smtClean="0">
                <a:solidFill>
                  <a:srgbClr val="0066FF"/>
                </a:solidFill>
                <a:latin typeface="Tahoma" charset="0"/>
              </a:rPr>
              <a:t> replaced by </a:t>
            </a:r>
            <a:r>
              <a:rPr lang="en-US" sz="1800" dirty="0">
                <a:solidFill>
                  <a:srgbClr val="0066FF"/>
                </a:solidFill>
                <a:latin typeface="Tahoma" charset="0"/>
              </a:rPr>
              <a:t>cheaper node with state G and code 23</a:t>
            </a:r>
            <a:r>
              <a:rPr lang="en-US" sz="1800" dirty="0" smtClean="0">
                <a:solidFill>
                  <a:srgbClr val="0066FF"/>
                </a:solidFill>
                <a:latin typeface="Tahoma" charset="0"/>
              </a:rPr>
              <a:t> which was </a:t>
            </a:r>
            <a:r>
              <a:rPr lang="en-US" sz="1800" dirty="0">
                <a:solidFill>
                  <a:srgbClr val="0066FF"/>
                </a:solidFill>
                <a:latin typeface="Tahoma" charset="0"/>
              </a:rPr>
              <a:t>pushed into the open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1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02D85-3BE9-F14D-8615-E08FD8F79936}" type="slidenum">
              <a:rPr lang="en-US" smtClean="0"/>
              <a:pPr/>
              <a:t>124</a:t>
            </a:fld>
            <a:endParaRPr lang="en-US" smtClean="0"/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41317" name="Rectangle 4"/>
          <p:cNvSpPr>
            <a:spLocks noChangeArrowheads="1"/>
          </p:cNvSpPr>
          <p:nvPr/>
        </p:nvSpPr>
        <p:spPr bwMode="auto">
          <a:xfrm>
            <a:off x="152400" y="1447800"/>
            <a:ext cx="3887788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1427163" y="5032375"/>
            <a:ext cx="547687" cy="544513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rPr>
              <a:t>G</a:t>
            </a:r>
          </a:p>
        </p:txBody>
      </p:sp>
      <p:sp>
        <p:nvSpPr>
          <p:cNvPr id="141319" name="Freeform 6"/>
          <p:cNvSpPr>
            <a:spLocks/>
          </p:cNvSpPr>
          <p:nvPr/>
        </p:nvSpPr>
        <p:spPr bwMode="auto">
          <a:xfrm>
            <a:off x="242888" y="2967038"/>
            <a:ext cx="1498600" cy="2124075"/>
          </a:xfrm>
          <a:custGeom>
            <a:avLst/>
            <a:gdLst>
              <a:gd name="T0" fmla="*/ 2147483647 w 1184"/>
              <a:gd name="T1" fmla="*/ 0 h 1680"/>
              <a:gd name="T2" fmla="*/ 2147483647 w 1184"/>
              <a:gd name="T3" fmla="*/ 2147483647 h 1680"/>
              <a:gd name="T4" fmla="*/ 2147483647 w 1184"/>
              <a:gd name="T5" fmla="*/ 2147483647 h 1680"/>
              <a:gd name="T6" fmla="*/ 2147483647 w 1184"/>
              <a:gd name="T7" fmla="*/ 2147483647 h 1680"/>
              <a:gd name="T8" fmla="*/ 2147483647 w 1184"/>
              <a:gd name="T9" fmla="*/ 2147483647 h 1680"/>
              <a:gd name="T10" fmla="*/ 2147483647 w 1184"/>
              <a:gd name="T11" fmla="*/ 2147483647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4"/>
              <a:gd name="T19" fmla="*/ 0 h 1680"/>
              <a:gd name="T20" fmla="*/ 1184 w 1184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4" h="1680">
                <a:moveTo>
                  <a:pt x="264" y="0"/>
                </a:moveTo>
                <a:cubicBezTo>
                  <a:pt x="132" y="176"/>
                  <a:pt x="0" y="352"/>
                  <a:pt x="72" y="480"/>
                </a:cubicBezTo>
                <a:cubicBezTo>
                  <a:pt x="144" y="608"/>
                  <a:pt x="640" y="624"/>
                  <a:pt x="696" y="768"/>
                </a:cubicBezTo>
                <a:cubicBezTo>
                  <a:pt x="752" y="912"/>
                  <a:pt x="344" y="1248"/>
                  <a:pt x="408" y="1344"/>
                </a:cubicBezTo>
                <a:cubicBezTo>
                  <a:pt x="472" y="1440"/>
                  <a:pt x="976" y="1288"/>
                  <a:pt x="1080" y="1344"/>
                </a:cubicBezTo>
                <a:cubicBezTo>
                  <a:pt x="1184" y="1400"/>
                  <a:pt x="1048" y="1624"/>
                  <a:pt x="1032" y="16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503238" y="3932238"/>
            <a:ext cx="6492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100</a:t>
            </a:r>
          </a:p>
        </p:txBody>
      </p:sp>
      <p:cxnSp>
        <p:nvCxnSpPr>
          <p:cNvPr id="141321" name="AutoShape 8"/>
          <p:cNvCxnSpPr>
            <a:cxnSpLocks noChangeShapeType="1"/>
            <a:stCxn id="285712" idx="3"/>
            <a:endCxn id="285701" idx="6"/>
          </p:cNvCxnSpPr>
          <p:nvPr/>
        </p:nvCxnSpPr>
        <p:spPr bwMode="auto">
          <a:xfrm flipH="1">
            <a:off x="1987550" y="5084763"/>
            <a:ext cx="371475" cy="219075"/>
          </a:xfrm>
          <a:prstGeom prst="straightConnector1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</p:cxn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2144713" y="5145088"/>
            <a:ext cx="3540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5</a:t>
            </a:r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3128963" y="2905125"/>
            <a:ext cx="546100" cy="5476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D</a:t>
            </a:r>
          </a:p>
        </p:txBody>
      </p:sp>
      <p:cxnSp>
        <p:nvCxnSpPr>
          <p:cNvPr id="141324" name="AutoShape 11"/>
          <p:cNvCxnSpPr>
            <a:cxnSpLocks noChangeShapeType="1"/>
            <a:stCxn id="285717" idx="5"/>
            <a:endCxn id="285706" idx="0"/>
          </p:cNvCxnSpPr>
          <p:nvPr/>
        </p:nvCxnSpPr>
        <p:spPr bwMode="auto">
          <a:xfrm>
            <a:off x="3170238" y="2535238"/>
            <a:ext cx="231775" cy="357187"/>
          </a:xfrm>
          <a:prstGeom prst="straightConnector1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</p:cxn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3238500" y="2414588"/>
            <a:ext cx="3540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5</a:t>
            </a:r>
          </a:p>
        </p:txBody>
      </p:sp>
      <p:sp>
        <p:nvSpPr>
          <p:cNvPr id="285709" name="Oval 13"/>
          <p:cNvSpPr>
            <a:spLocks noChangeArrowheads="1"/>
          </p:cNvSpPr>
          <p:nvPr/>
        </p:nvSpPr>
        <p:spPr bwMode="auto">
          <a:xfrm>
            <a:off x="3008313" y="3878263"/>
            <a:ext cx="547687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E</a:t>
            </a:r>
          </a:p>
        </p:txBody>
      </p:sp>
      <p:cxnSp>
        <p:nvCxnSpPr>
          <p:cNvPr id="141327" name="AutoShape 14"/>
          <p:cNvCxnSpPr>
            <a:cxnSpLocks noChangeShapeType="1"/>
            <a:stCxn id="285706" idx="4"/>
            <a:endCxn id="285709" idx="0"/>
          </p:cNvCxnSpPr>
          <p:nvPr/>
        </p:nvCxnSpPr>
        <p:spPr bwMode="auto">
          <a:xfrm flipH="1">
            <a:off x="3281363" y="3462338"/>
            <a:ext cx="122237" cy="403225"/>
          </a:xfrm>
          <a:prstGeom prst="straightConnector1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</p:cxn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3360738" y="3506788"/>
            <a:ext cx="35401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5</a:t>
            </a:r>
          </a:p>
        </p:txBody>
      </p:sp>
      <p:sp>
        <p:nvSpPr>
          <p:cNvPr id="285712" name="Oval 16"/>
          <p:cNvSpPr>
            <a:spLocks noChangeArrowheads="1"/>
          </p:cNvSpPr>
          <p:nvPr/>
        </p:nvSpPr>
        <p:spPr bwMode="auto">
          <a:xfrm>
            <a:off x="2278063" y="4606925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F</a:t>
            </a:r>
          </a:p>
        </p:txBody>
      </p:sp>
      <p:cxnSp>
        <p:nvCxnSpPr>
          <p:cNvPr id="141330" name="AutoShape 17"/>
          <p:cNvCxnSpPr>
            <a:cxnSpLocks noChangeShapeType="1"/>
            <a:stCxn id="285709" idx="3"/>
            <a:endCxn id="285712" idx="7"/>
          </p:cNvCxnSpPr>
          <p:nvPr/>
        </p:nvCxnSpPr>
        <p:spPr bwMode="auto">
          <a:xfrm flipH="1">
            <a:off x="2746375" y="4356100"/>
            <a:ext cx="341313" cy="317500"/>
          </a:xfrm>
          <a:prstGeom prst="straightConnector1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</p:cxnSp>
      <p:sp>
        <p:nvSpPr>
          <p:cNvPr id="285714" name="Text Box 18"/>
          <p:cNvSpPr txBox="1">
            <a:spLocks noChangeArrowheads="1"/>
          </p:cNvSpPr>
          <p:nvPr/>
        </p:nvSpPr>
        <p:spPr bwMode="auto">
          <a:xfrm>
            <a:off x="2933700" y="4479925"/>
            <a:ext cx="3540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5</a:t>
            </a:r>
          </a:p>
        </p:txBody>
      </p:sp>
      <p:sp>
        <p:nvSpPr>
          <p:cNvPr id="285715" name="Oval 19"/>
          <p:cNvSpPr>
            <a:spLocks noChangeArrowheads="1"/>
          </p:cNvSpPr>
          <p:nvPr/>
        </p:nvSpPr>
        <p:spPr bwMode="auto">
          <a:xfrm>
            <a:off x="1854200" y="1509713"/>
            <a:ext cx="546100" cy="5461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rPr>
              <a:t>S</a:t>
            </a:r>
          </a:p>
        </p:txBody>
      </p:sp>
      <p:sp>
        <p:nvSpPr>
          <p:cNvPr id="285716" name="Oval 20"/>
          <p:cNvSpPr>
            <a:spLocks noChangeArrowheads="1"/>
          </p:cNvSpPr>
          <p:nvPr/>
        </p:nvSpPr>
        <p:spPr bwMode="auto">
          <a:xfrm>
            <a:off x="1065213" y="1873250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A</a:t>
            </a:r>
          </a:p>
        </p:txBody>
      </p:sp>
      <p:sp>
        <p:nvSpPr>
          <p:cNvPr id="285717" name="Oval 21"/>
          <p:cNvSpPr>
            <a:spLocks noChangeArrowheads="1"/>
          </p:cNvSpPr>
          <p:nvPr/>
        </p:nvSpPr>
        <p:spPr bwMode="auto">
          <a:xfrm>
            <a:off x="2705100" y="2055813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C</a:t>
            </a:r>
          </a:p>
        </p:txBody>
      </p:sp>
      <p:cxnSp>
        <p:nvCxnSpPr>
          <p:cNvPr id="141335" name="AutoShape 22"/>
          <p:cNvCxnSpPr>
            <a:cxnSpLocks noChangeShapeType="1"/>
            <a:stCxn id="285715" idx="2"/>
            <a:endCxn id="285716" idx="7"/>
          </p:cNvCxnSpPr>
          <p:nvPr/>
        </p:nvCxnSpPr>
        <p:spPr bwMode="auto">
          <a:xfrm flipH="1">
            <a:off x="1531938" y="1782763"/>
            <a:ext cx="311150" cy="158750"/>
          </a:xfrm>
          <a:prstGeom prst="straightConnector1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</p:cxnSp>
      <p:cxnSp>
        <p:nvCxnSpPr>
          <p:cNvPr id="141336" name="AutoShape 23"/>
          <p:cNvCxnSpPr>
            <a:cxnSpLocks noChangeShapeType="1"/>
            <a:stCxn id="285715" idx="6"/>
            <a:endCxn id="285717" idx="1"/>
          </p:cNvCxnSpPr>
          <p:nvPr/>
        </p:nvCxnSpPr>
        <p:spPr bwMode="auto">
          <a:xfrm>
            <a:off x="2411413" y="1782763"/>
            <a:ext cx="371475" cy="341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5720" name="Text Box 24"/>
          <p:cNvSpPr txBox="1">
            <a:spLocks noChangeArrowheads="1"/>
          </p:cNvSpPr>
          <p:nvPr/>
        </p:nvSpPr>
        <p:spPr bwMode="auto">
          <a:xfrm>
            <a:off x="1536700" y="1517650"/>
            <a:ext cx="309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1</a:t>
            </a:r>
          </a:p>
        </p:txBody>
      </p:sp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2571750" y="1685925"/>
            <a:ext cx="3540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5</a:t>
            </a:r>
          </a:p>
        </p:txBody>
      </p:sp>
      <p:sp>
        <p:nvSpPr>
          <p:cNvPr id="285722" name="Oval 26"/>
          <p:cNvSpPr>
            <a:spLocks noChangeArrowheads="1"/>
          </p:cNvSpPr>
          <p:nvPr/>
        </p:nvSpPr>
        <p:spPr bwMode="auto">
          <a:xfrm>
            <a:off x="455613" y="2481263"/>
            <a:ext cx="547687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B</a:t>
            </a:r>
          </a:p>
        </p:txBody>
      </p:sp>
      <p:cxnSp>
        <p:nvCxnSpPr>
          <p:cNvPr id="141340" name="AutoShape 27"/>
          <p:cNvCxnSpPr>
            <a:cxnSpLocks noChangeShapeType="1"/>
            <a:stCxn id="285716" idx="3"/>
            <a:endCxn id="285722" idx="7"/>
          </p:cNvCxnSpPr>
          <p:nvPr/>
        </p:nvCxnSpPr>
        <p:spPr bwMode="auto">
          <a:xfrm flipH="1">
            <a:off x="922338" y="2352675"/>
            <a:ext cx="222250" cy="195263"/>
          </a:xfrm>
          <a:prstGeom prst="straightConnector1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</p:cxnSp>
      <p:sp>
        <p:nvSpPr>
          <p:cNvPr id="285724" name="Text Box 28"/>
          <p:cNvSpPr txBox="1">
            <a:spLocks noChangeArrowheads="1"/>
          </p:cNvSpPr>
          <p:nvPr/>
        </p:nvSpPr>
        <p:spPr bwMode="auto">
          <a:xfrm>
            <a:off x="820738" y="2128838"/>
            <a:ext cx="309562" cy="42703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1</a:t>
            </a:r>
          </a:p>
        </p:txBody>
      </p:sp>
      <p:sp>
        <p:nvSpPr>
          <p:cNvPr id="141342" name="Line 29"/>
          <p:cNvSpPr>
            <a:spLocks noChangeShapeType="1"/>
          </p:cNvSpPr>
          <p:nvPr/>
        </p:nvSpPr>
        <p:spPr bwMode="auto">
          <a:xfrm flipV="1">
            <a:off x="993775" y="2498725"/>
            <a:ext cx="1751013" cy="34925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26" name="Text Box 30"/>
          <p:cNvSpPr txBox="1">
            <a:spLocks noChangeArrowheads="1"/>
          </p:cNvSpPr>
          <p:nvPr/>
        </p:nvSpPr>
        <p:spPr bwMode="auto">
          <a:xfrm>
            <a:off x="1693863" y="2708275"/>
            <a:ext cx="3095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1</a:t>
            </a:r>
          </a:p>
        </p:txBody>
      </p:sp>
      <p:sp>
        <p:nvSpPr>
          <p:cNvPr id="141344" name="Text Box 31"/>
          <p:cNvSpPr txBox="1">
            <a:spLocks noChangeArrowheads="1"/>
          </p:cNvSpPr>
          <p:nvPr/>
        </p:nvSpPr>
        <p:spPr bwMode="auto">
          <a:xfrm>
            <a:off x="4251325" y="1377950"/>
            <a:ext cx="4567238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ahoma" charset="0"/>
              </a:rPr>
              <a:t>#      State    Depth    Cost    Parent</a:t>
            </a:r>
          </a:p>
          <a:p>
            <a:endParaRPr lang="en-US" sz="2000" dirty="0">
              <a:latin typeface="Tahoma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1	S	0	0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2	A	1	1	1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4	B	2	2	2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5	C	3	3	4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7	D	4	8	5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8	E	5	13	7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charset="0"/>
              </a:rPr>
              <a:t>9	F	6	18	8</a:t>
            </a:r>
            <a:endParaRPr lang="en-US" sz="2000" dirty="0" smtClean="0">
              <a:solidFill>
                <a:srgbClr val="969696"/>
              </a:solidFill>
              <a:latin typeface="Tahoma" charset="0"/>
            </a:endParaRPr>
          </a:p>
          <a:p>
            <a:r>
              <a:rPr lang="en-US" sz="2000" dirty="0" smtClean="0">
                <a:solidFill>
                  <a:srgbClr val="CC3300"/>
                </a:solidFill>
                <a:latin typeface="Tahoma" charset="0"/>
              </a:rPr>
              <a:t>10	G</a:t>
            </a:r>
            <a:r>
              <a:rPr lang="en-US" sz="2000" dirty="0">
                <a:solidFill>
                  <a:srgbClr val="CC3300"/>
                </a:solidFill>
                <a:latin typeface="Tahoma" charset="0"/>
              </a:rPr>
              <a:t>	7	23	9</a:t>
            </a:r>
            <a:endParaRPr lang="en-US" sz="2000" dirty="0" smtClean="0">
              <a:solidFill>
                <a:srgbClr val="CC3300"/>
              </a:solidFill>
              <a:latin typeface="Tahoma" charset="0"/>
            </a:endParaRPr>
          </a:p>
          <a:p>
            <a:endParaRPr lang="en-US" sz="2000" dirty="0">
              <a:latin typeface="Tahoma" charset="0"/>
            </a:endParaRPr>
          </a:p>
        </p:txBody>
      </p:sp>
      <p:sp>
        <p:nvSpPr>
          <p:cNvPr id="141345" name="Line 32"/>
          <p:cNvSpPr>
            <a:spLocks noChangeShapeType="1"/>
          </p:cNvSpPr>
          <p:nvPr/>
        </p:nvSpPr>
        <p:spPr bwMode="auto">
          <a:xfrm>
            <a:off x="4267200" y="17526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46" name="Text Box 33"/>
          <p:cNvSpPr txBox="1">
            <a:spLocks noChangeArrowheads="1"/>
          </p:cNvSpPr>
          <p:nvPr/>
        </p:nvSpPr>
        <p:spPr bwMode="auto">
          <a:xfrm>
            <a:off x="5318125" y="5519738"/>
            <a:ext cx="194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66FF"/>
                </a:solidFill>
                <a:latin typeface="Tahoma" charset="0"/>
              </a:rPr>
              <a:t>Goal reached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2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09B6D-12F1-784F-89BE-FC5E266777DA}" type="slidenum">
              <a:rPr lang="en-US" smtClean="0"/>
              <a:pPr/>
              <a:t>125</a:t>
            </a:fld>
            <a:endParaRPr lang="en-US" smtClean="0"/>
          </a:p>
        </p:txBody>
      </p:sp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examples…</a:t>
            </a: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See the great demos at: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 sz="1600">
                <a:solidFill>
                  <a:srgbClr val="0066FF"/>
                </a:solidFill>
              </a:rPr>
              <a:t>http://pages.pomona.edu/~jbm04747/courses/spring2001/cs151/Search/Strategies.html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3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3EBD1-BBAC-064A-A666-0CE843899E66}" type="slidenum">
              <a:rPr lang="en-US" smtClean="0"/>
              <a:pPr/>
              <a:t>126</a:t>
            </a:fld>
            <a:endParaRPr lang="en-US" smtClean="0"/>
          </a:p>
        </p:txBody>
      </p:sp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pic>
        <p:nvPicPr>
          <p:cNvPr id="143365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381000" y="1295400"/>
            <a:ext cx="78486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4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F7614-56CF-914D-898C-75E64072ADBC}" type="slidenum">
              <a:rPr lang="en-US" smtClean="0"/>
              <a:pPr/>
              <a:t>127</a:t>
            </a:fld>
            <a:endParaRPr lang="en-US" smtClean="0"/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 First Search</a:t>
            </a:r>
          </a:p>
        </p:txBody>
      </p:sp>
      <p:grpSp>
        <p:nvGrpSpPr>
          <p:cNvPr id="144389" name="Group 35"/>
          <p:cNvGrpSpPr>
            <a:grpSpLocks/>
          </p:cNvGrpSpPr>
          <p:nvPr/>
        </p:nvGrpSpPr>
        <p:grpSpPr bwMode="auto">
          <a:xfrm>
            <a:off x="2362200" y="1676400"/>
            <a:ext cx="3810000" cy="4267200"/>
            <a:chOff x="192" y="1152"/>
            <a:chExt cx="2400" cy="2688"/>
          </a:xfrm>
        </p:grpSpPr>
        <p:sp>
          <p:nvSpPr>
            <p:cNvPr id="144390" name="Rectangle 4"/>
            <p:cNvSpPr>
              <a:spLocks noChangeArrowheads="1"/>
            </p:cNvSpPr>
            <p:nvPr/>
          </p:nvSpPr>
          <p:spPr bwMode="auto">
            <a:xfrm>
              <a:off x="192" y="1152"/>
              <a:ext cx="2400" cy="2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391" name="Oval 5"/>
            <p:cNvSpPr>
              <a:spLocks noChangeArrowheads="1"/>
            </p:cNvSpPr>
            <p:nvPr/>
          </p:nvSpPr>
          <p:spPr bwMode="auto">
            <a:xfrm>
              <a:off x="694" y="2223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34" name="Text Box 6"/>
            <p:cNvSpPr txBox="1">
              <a:spLocks noChangeArrowheads="1"/>
            </p:cNvSpPr>
            <p:nvPr/>
          </p:nvSpPr>
          <p:spPr bwMode="auto">
            <a:xfrm>
              <a:off x="699" y="2149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B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44393" name="Oval 7"/>
            <p:cNvSpPr>
              <a:spLocks noChangeArrowheads="1"/>
            </p:cNvSpPr>
            <p:nvPr/>
          </p:nvSpPr>
          <p:spPr bwMode="auto">
            <a:xfrm>
              <a:off x="454" y="2647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36" name="Text Box 8"/>
            <p:cNvSpPr txBox="1">
              <a:spLocks noChangeArrowheads="1"/>
            </p:cNvSpPr>
            <p:nvPr/>
          </p:nvSpPr>
          <p:spPr bwMode="auto">
            <a:xfrm>
              <a:off x="460" y="2581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C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4137" name="Oval 9"/>
            <p:cNvSpPr>
              <a:spLocks noChangeArrowheads="1"/>
            </p:cNvSpPr>
            <p:nvPr/>
          </p:nvSpPr>
          <p:spPr bwMode="auto">
            <a:xfrm>
              <a:off x="982" y="264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E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4138" name="Oval 10"/>
            <p:cNvSpPr>
              <a:spLocks noChangeArrowheads="1"/>
            </p:cNvSpPr>
            <p:nvPr/>
          </p:nvSpPr>
          <p:spPr bwMode="auto">
            <a:xfrm>
              <a:off x="745" y="3046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D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44397" name="Oval 11"/>
            <p:cNvSpPr>
              <a:spLocks noChangeArrowheads="1"/>
            </p:cNvSpPr>
            <p:nvPr/>
          </p:nvSpPr>
          <p:spPr bwMode="auto">
            <a:xfrm>
              <a:off x="1155" y="304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40" name="Text Box 12"/>
            <p:cNvSpPr txBox="1">
              <a:spLocks noChangeArrowheads="1"/>
            </p:cNvSpPr>
            <p:nvPr/>
          </p:nvSpPr>
          <p:spPr bwMode="auto">
            <a:xfrm>
              <a:off x="1170" y="3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F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4141" name="Oval 13"/>
            <p:cNvSpPr>
              <a:spLocks noChangeArrowheads="1"/>
            </p:cNvSpPr>
            <p:nvPr/>
          </p:nvSpPr>
          <p:spPr bwMode="auto">
            <a:xfrm>
              <a:off x="1155" y="3410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charset="0"/>
                </a:rPr>
                <a:t>G</a:t>
              </a:r>
              <a:endParaRPr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charset="0"/>
              </a:endParaRPr>
            </a:p>
          </p:txBody>
        </p:sp>
        <p:cxnSp>
          <p:nvCxnSpPr>
            <p:cNvPr id="144400" name="AutoShape 14"/>
            <p:cNvCxnSpPr>
              <a:cxnSpLocks noChangeShapeType="1"/>
              <a:stCxn id="304134" idx="1"/>
              <a:endCxn id="304136" idx="0"/>
            </p:cNvCxnSpPr>
            <p:nvPr/>
          </p:nvCxnSpPr>
          <p:spPr bwMode="auto">
            <a:xfrm flipH="1">
              <a:off x="566" y="2274"/>
              <a:ext cx="133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01" name="AutoShape 15"/>
            <p:cNvCxnSpPr>
              <a:cxnSpLocks noChangeShapeType="1"/>
              <a:stCxn id="304134" idx="3"/>
              <a:endCxn id="304137" idx="0"/>
            </p:cNvCxnSpPr>
            <p:nvPr/>
          </p:nvCxnSpPr>
          <p:spPr bwMode="auto">
            <a:xfrm>
              <a:off x="910" y="2274"/>
              <a:ext cx="182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02" name="AutoShape 16"/>
            <p:cNvCxnSpPr>
              <a:cxnSpLocks noChangeShapeType="1"/>
              <a:stCxn id="304137" idx="2"/>
              <a:endCxn id="304138" idx="0"/>
            </p:cNvCxnSpPr>
            <p:nvPr/>
          </p:nvCxnSpPr>
          <p:spPr bwMode="auto">
            <a:xfrm flipH="1">
              <a:off x="854" y="2714"/>
              <a:ext cx="119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03" name="AutoShape 17"/>
            <p:cNvCxnSpPr>
              <a:cxnSpLocks noChangeShapeType="1"/>
              <a:stCxn id="304137" idx="6"/>
              <a:endCxn id="304140" idx="0"/>
            </p:cNvCxnSpPr>
            <p:nvPr/>
          </p:nvCxnSpPr>
          <p:spPr bwMode="auto">
            <a:xfrm>
              <a:off x="1210" y="2714"/>
              <a:ext cx="58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04" name="AutoShape 18"/>
            <p:cNvCxnSpPr>
              <a:cxnSpLocks noChangeShapeType="1"/>
              <a:stCxn id="304140" idx="2"/>
              <a:endCxn id="304141" idx="0"/>
            </p:cNvCxnSpPr>
            <p:nvPr/>
          </p:nvCxnSpPr>
          <p:spPr bwMode="auto">
            <a:xfrm flipH="1">
              <a:off x="1265" y="3253"/>
              <a:ext cx="3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05" name="AutoShape 19"/>
            <p:cNvCxnSpPr>
              <a:cxnSpLocks noChangeShapeType="1"/>
              <a:stCxn id="304158" idx="1"/>
              <a:endCxn id="304134" idx="0"/>
            </p:cNvCxnSpPr>
            <p:nvPr/>
          </p:nvCxnSpPr>
          <p:spPr bwMode="auto">
            <a:xfrm flipH="1">
              <a:off x="805" y="1880"/>
              <a:ext cx="423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06" name="AutoShape 20"/>
            <p:cNvCxnSpPr>
              <a:cxnSpLocks noChangeShapeType="1"/>
              <a:stCxn id="304134" idx="1"/>
              <a:endCxn id="304136" idx="1"/>
            </p:cNvCxnSpPr>
            <p:nvPr/>
          </p:nvCxnSpPr>
          <p:spPr bwMode="auto">
            <a:xfrm rot="10800000" flipV="1">
              <a:off x="460" y="2274"/>
              <a:ext cx="239" cy="432"/>
            </a:xfrm>
            <a:prstGeom prst="curvedConnector3">
              <a:avLst>
                <a:gd name="adj1" fmla="val 160250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44407" name="AutoShape 21"/>
            <p:cNvCxnSpPr>
              <a:cxnSpLocks noChangeShapeType="1"/>
              <a:stCxn id="304136" idx="3"/>
              <a:endCxn id="304134" idx="2"/>
            </p:cNvCxnSpPr>
            <p:nvPr/>
          </p:nvCxnSpPr>
          <p:spPr bwMode="auto">
            <a:xfrm flipV="1">
              <a:off x="671" y="2399"/>
              <a:ext cx="134" cy="307"/>
            </a:xfrm>
            <a:prstGeom prst="curvedConnector2">
              <a:avLst/>
            </a:prstGeom>
            <a:noFill/>
            <a:ln w="28575">
              <a:solidFill>
                <a:srgbClr val="80008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44408" name="AutoShape 22"/>
            <p:cNvCxnSpPr>
              <a:cxnSpLocks noChangeShapeType="1"/>
              <a:stCxn id="304137" idx="1"/>
              <a:endCxn id="304138" idx="1"/>
            </p:cNvCxnSpPr>
            <p:nvPr/>
          </p:nvCxnSpPr>
          <p:spPr bwMode="auto">
            <a:xfrm rot="-5400000" flipH="1" flipV="1">
              <a:off x="694" y="2738"/>
              <a:ext cx="403" cy="237"/>
            </a:xfrm>
            <a:prstGeom prst="curvedConnector3">
              <a:avLst>
                <a:gd name="adj1" fmla="val -38708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44409" name="AutoShape 23"/>
            <p:cNvCxnSpPr>
              <a:cxnSpLocks noChangeShapeType="1"/>
              <a:stCxn id="304138" idx="6"/>
              <a:endCxn id="304137" idx="4"/>
            </p:cNvCxnSpPr>
            <p:nvPr/>
          </p:nvCxnSpPr>
          <p:spPr bwMode="auto">
            <a:xfrm flipV="1">
              <a:off x="972" y="2794"/>
              <a:ext cx="120" cy="323"/>
            </a:xfrm>
            <a:prstGeom prst="curvedConnector2">
              <a:avLst/>
            </a:prstGeom>
            <a:noFill/>
            <a:ln w="28575">
              <a:solidFill>
                <a:srgbClr val="80008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44410" name="AutoShape 24"/>
            <p:cNvCxnSpPr>
              <a:cxnSpLocks noChangeShapeType="1"/>
              <a:stCxn id="304134" idx="3"/>
              <a:endCxn id="304137" idx="0"/>
            </p:cNvCxnSpPr>
            <p:nvPr/>
          </p:nvCxnSpPr>
          <p:spPr bwMode="auto">
            <a:xfrm>
              <a:off x="910" y="2274"/>
              <a:ext cx="182" cy="360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44411" name="AutoShape 25"/>
            <p:cNvCxnSpPr>
              <a:cxnSpLocks noChangeShapeType="1"/>
              <a:stCxn id="304137" idx="6"/>
              <a:endCxn id="304140" idx="3"/>
            </p:cNvCxnSpPr>
            <p:nvPr/>
          </p:nvCxnSpPr>
          <p:spPr bwMode="auto">
            <a:xfrm>
              <a:off x="1210" y="2714"/>
              <a:ext cx="156" cy="414"/>
            </a:xfrm>
            <a:prstGeom prst="curvedConnector3">
              <a:avLst>
                <a:gd name="adj1" fmla="val 192306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144412" name="AutoShape 26"/>
            <p:cNvCxnSpPr>
              <a:cxnSpLocks noChangeShapeType="1"/>
              <a:stCxn id="304158" idx="3"/>
              <a:endCxn id="304134" idx="3"/>
            </p:cNvCxnSpPr>
            <p:nvPr/>
          </p:nvCxnSpPr>
          <p:spPr bwMode="auto">
            <a:xfrm flipH="1">
              <a:off x="910" y="1880"/>
              <a:ext cx="529" cy="394"/>
            </a:xfrm>
            <a:prstGeom prst="curvedConnector3">
              <a:avLst>
                <a:gd name="adj1" fmla="val -27222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304155" name="Oval 27"/>
            <p:cNvSpPr>
              <a:spLocks noChangeArrowheads="1"/>
            </p:cNvSpPr>
            <p:nvPr/>
          </p:nvSpPr>
          <p:spPr bwMode="auto">
            <a:xfrm>
              <a:off x="2230" y="1341"/>
              <a:ext cx="218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4156" name="Text Box 28"/>
            <p:cNvSpPr txBox="1">
              <a:spLocks noChangeArrowheads="1"/>
            </p:cNvSpPr>
            <p:nvPr/>
          </p:nvSpPr>
          <p:spPr bwMode="auto">
            <a:xfrm>
              <a:off x="2238" y="128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S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44415" name="Oval 29"/>
            <p:cNvSpPr>
              <a:spLocks noChangeArrowheads="1"/>
            </p:cNvSpPr>
            <p:nvPr/>
          </p:nvSpPr>
          <p:spPr bwMode="auto">
            <a:xfrm>
              <a:off x="1222" y="179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158" name="Text Box 30"/>
            <p:cNvSpPr txBox="1">
              <a:spLocks noChangeArrowheads="1"/>
            </p:cNvSpPr>
            <p:nvPr/>
          </p:nvSpPr>
          <p:spPr bwMode="auto">
            <a:xfrm>
              <a:off x="1228" y="1755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A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cxnSp>
          <p:nvCxnSpPr>
            <p:cNvPr id="144417" name="AutoShape 31"/>
            <p:cNvCxnSpPr>
              <a:cxnSpLocks noChangeShapeType="1"/>
              <a:stCxn id="304156" idx="1"/>
              <a:endCxn id="304158" idx="0"/>
            </p:cNvCxnSpPr>
            <p:nvPr/>
          </p:nvCxnSpPr>
          <p:spPr bwMode="auto">
            <a:xfrm flipH="1">
              <a:off x="1334" y="1410"/>
              <a:ext cx="904" cy="3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4418" name="AutoShape 32"/>
            <p:cNvCxnSpPr>
              <a:cxnSpLocks noChangeShapeType="1"/>
              <a:stCxn id="304156" idx="1"/>
            </p:cNvCxnSpPr>
            <p:nvPr/>
          </p:nvCxnSpPr>
          <p:spPr bwMode="auto">
            <a:xfrm rot="10800000" flipV="1">
              <a:off x="1222" y="1410"/>
              <a:ext cx="1016" cy="356"/>
            </a:xfrm>
            <a:prstGeom prst="curvedConnector3">
              <a:avLst>
                <a:gd name="adj1" fmla="val 110134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144419" name="Line 33"/>
            <p:cNvSpPr>
              <a:spLocks noChangeShapeType="1"/>
            </p:cNvSpPr>
            <p:nvPr/>
          </p:nvSpPr>
          <p:spPr bwMode="auto">
            <a:xfrm>
              <a:off x="1392" y="1920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20" name="Line 34"/>
            <p:cNvSpPr>
              <a:spLocks noChangeShapeType="1"/>
            </p:cNvSpPr>
            <p:nvPr/>
          </p:nvSpPr>
          <p:spPr bwMode="auto">
            <a:xfrm>
              <a:off x="2448" y="144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5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53984-6A01-B045-AF14-2067A896EBE6}" type="slidenum">
              <a:rPr lang="en-US" smtClean="0"/>
              <a:pPr/>
              <a:t>128</a:t>
            </a:fld>
            <a:endParaRPr lang="en-US" smtClean="0"/>
          </a:p>
        </p:txBody>
      </p:sp>
      <p:sp>
        <p:nvSpPr>
          <p:cNvPr id="145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0" y="1576388"/>
          <a:ext cx="9144000" cy="4519612"/>
        </p:xfrm>
        <a:graphic>
          <a:graphicData uri="http://schemas.openxmlformats.org/presentationml/2006/ole">
            <p:oleObj spid="_x0000_s145410" name="Image" r:id="rId3" imgW="13266502" imgH="65570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6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E7D66E-4C15-FE48-9519-203762760C2A}" type="slidenum">
              <a:rPr lang="en-US" smtClean="0"/>
              <a:pPr/>
              <a:t>129</a:t>
            </a:fld>
            <a:endParaRPr lang="en-US" smtClean="0"/>
          </a:p>
        </p:txBody>
      </p:sp>
      <p:sp>
        <p:nvSpPr>
          <p:cNvPr id="146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pic>
        <p:nvPicPr>
          <p:cNvPr id="146437" name="Picture 4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3352800" y="2349500"/>
            <a:ext cx="314325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75FD0A-B7CA-F146-AB53-176E1151289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838200" y="53340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86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</a:t>
            </a:r>
            <a:r>
              <a:rPr lang="en-US" u="sng" dirty="0" err="1"/>
              <a:t>b</a:t>
            </a:r>
            <a:r>
              <a:rPr lang="en-US" u="sng" dirty="0"/>
              <a:t>	</a:t>
            </a:r>
            <a:r>
              <a:rPr lang="en-US" u="sng" dirty="0" err="1"/>
              <a:t>c</a:t>
            </a:r>
            <a:r>
              <a:rPr lang="en-US" u="sng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5	</a:t>
            </a:r>
            <a:r>
              <a:rPr lang="en-US" b="1" dirty="0"/>
              <a:t>7	goal</a:t>
            </a:r>
            <a:r>
              <a:rPr lang="en-US" dirty="0"/>
              <a:t>	</a:t>
            </a:r>
          </a:p>
        </p:txBody>
      </p:sp>
      <p:grpSp>
        <p:nvGrpSpPr>
          <p:cNvPr id="28680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8684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8685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8682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7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22A3C-F475-D549-8CC8-9385A3BA29FC}" type="slidenum">
              <a:rPr lang="en-US" smtClean="0"/>
              <a:pPr/>
              <a:t>130</a:t>
            </a:fld>
            <a:endParaRPr lang="en-US" smtClean="0"/>
          </a:p>
        </p:txBody>
      </p:sp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pic>
        <p:nvPicPr>
          <p:cNvPr id="147461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2133600" y="2452688"/>
            <a:ext cx="4343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8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F34256-7172-EF40-B91D-99E16F5DD250}" type="slidenum">
              <a:rPr lang="en-US" smtClean="0"/>
              <a:pPr/>
              <a:t>131</a:t>
            </a:fld>
            <a:endParaRPr lang="en-US" smtClean="0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pic>
        <p:nvPicPr>
          <p:cNvPr id="148485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914400" y="2470150"/>
            <a:ext cx="767715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49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96531-22B4-CA49-ADE4-CE885C4832BE}" type="slidenum">
              <a:rPr lang="en-US" smtClean="0"/>
              <a:pPr/>
              <a:t>132</a:t>
            </a:fld>
            <a:endParaRPr lang="en-US" smtClean="0"/>
          </a:p>
        </p:txBody>
      </p:sp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depth-first search</a:t>
            </a:r>
          </a:p>
        </p:txBody>
      </p:sp>
      <p:sp>
        <p:nvSpPr>
          <p:cNvPr id="149509" name="Rectangle 3"/>
          <p:cNvSpPr>
            <a:spLocks noChangeArrowheads="1"/>
          </p:cNvSpPr>
          <p:nvPr/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Completeness: 	No, fails in infinite state-space (yes if finite 							state space)</a:t>
            </a:r>
            <a:endParaRPr kumimoji="1" lang="en-US" sz="2000" i="1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Time complexity:	</a:t>
            </a:r>
            <a:r>
              <a:rPr kumimoji="1" lang="en-US" sz="2000" i="1">
                <a:latin typeface="Tahoma" charset="0"/>
              </a:rPr>
              <a:t>O(b </a:t>
            </a:r>
            <a:r>
              <a:rPr kumimoji="1" lang="en-US" sz="2000" i="1" baseline="30000">
                <a:latin typeface="Tahoma" charset="0"/>
              </a:rPr>
              <a:t>m</a:t>
            </a:r>
            <a:r>
              <a:rPr kumimoji="1" lang="en-US" sz="2000" i="1">
                <a:latin typeface="Tahoma" charset="0"/>
              </a:rPr>
              <a:t>)</a:t>
            </a: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Space complexity:	</a:t>
            </a:r>
            <a:r>
              <a:rPr kumimoji="1" lang="en-US" sz="2000" i="1">
                <a:latin typeface="Tahoma" charset="0"/>
              </a:rPr>
              <a:t>O(bm)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Optimality:		No</a:t>
            </a:r>
          </a:p>
        </p:txBody>
      </p:sp>
      <p:sp>
        <p:nvSpPr>
          <p:cNvPr id="149510" name="Rectangle 4"/>
          <p:cNvSpPr>
            <a:spLocks noChangeArrowheads="1"/>
          </p:cNvSpPr>
          <p:nvPr/>
        </p:nvSpPr>
        <p:spPr bwMode="auto">
          <a:xfrm>
            <a:off x="457200" y="4343400"/>
            <a:ext cx="6477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Remember: 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b = branching factor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m = max depth of 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0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2F55F-3E35-754B-9F29-B7AE4D8F8BBF}" type="slidenum">
              <a:rPr lang="en-US" smtClean="0"/>
              <a:pPr/>
              <a:t>133</a:t>
            </a:fld>
            <a:endParaRPr lang="en-US" smtClean="0"/>
          </a:p>
        </p:txBody>
      </p:sp>
      <p:sp>
        <p:nvSpPr>
          <p:cNvPr id="150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of depth-first: details</a:t>
            </a:r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In the worst case: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</a:rPr>
              <a:t> the (only) goal node may be on the right-most branch, </a:t>
            </a:r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1524000" y="2209800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5" name="Line 6"/>
          <p:cNvSpPr>
            <a:spLocks noChangeShapeType="1"/>
          </p:cNvSpPr>
          <p:nvPr/>
        </p:nvSpPr>
        <p:spPr bwMode="auto">
          <a:xfrm>
            <a:off x="5486400" y="3863975"/>
            <a:ext cx="1588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6" name="Line 7"/>
          <p:cNvSpPr>
            <a:spLocks noChangeShapeType="1"/>
          </p:cNvSpPr>
          <p:nvPr/>
        </p:nvSpPr>
        <p:spPr bwMode="auto">
          <a:xfrm>
            <a:off x="4648200" y="3940175"/>
            <a:ext cx="3810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7" name="Line 8"/>
          <p:cNvSpPr>
            <a:spLocks noChangeShapeType="1"/>
          </p:cNvSpPr>
          <p:nvPr/>
        </p:nvSpPr>
        <p:spPr bwMode="auto">
          <a:xfrm flipH="1">
            <a:off x="4343400" y="3862388"/>
            <a:ext cx="304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8" name="Line 9"/>
          <p:cNvSpPr>
            <a:spLocks noChangeShapeType="1"/>
          </p:cNvSpPr>
          <p:nvPr/>
        </p:nvSpPr>
        <p:spPr bwMode="auto">
          <a:xfrm>
            <a:off x="3733800" y="3940175"/>
            <a:ext cx="762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39" name="Line 10"/>
          <p:cNvSpPr>
            <a:spLocks noChangeShapeType="1"/>
          </p:cNvSpPr>
          <p:nvPr/>
        </p:nvSpPr>
        <p:spPr bwMode="auto">
          <a:xfrm flipH="1">
            <a:off x="3124200" y="3862388"/>
            <a:ext cx="685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0" name="Line 11"/>
          <p:cNvSpPr>
            <a:spLocks noChangeShapeType="1"/>
          </p:cNvSpPr>
          <p:nvPr/>
        </p:nvSpPr>
        <p:spPr bwMode="auto">
          <a:xfrm flipH="1">
            <a:off x="2514600" y="3940175"/>
            <a:ext cx="3048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1" name="Line 12"/>
          <p:cNvSpPr>
            <a:spLocks noChangeShapeType="1"/>
          </p:cNvSpPr>
          <p:nvPr/>
        </p:nvSpPr>
        <p:spPr bwMode="auto">
          <a:xfrm flipH="1">
            <a:off x="4648200" y="3179763"/>
            <a:ext cx="2286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2" name="Line 13"/>
          <p:cNvSpPr>
            <a:spLocks noChangeShapeType="1"/>
          </p:cNvSpPr>
          <p:nvPr/>
        </p:nvSpPr>
        <p:spPr bwMode="auto">
          <a:xfrm>
            <a:off x="3657600" y="3179763"/>
            <a:ext cx="1524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3" name="Line 14"/>
          <p:cNvSpPr>
            <a:spLocks noChangeShapeType="1"/>
          </p:cNvSpPr>
          <p:nvPr/>
        </p:nvSpPr>
        <p:spPr bwMode="auto">
          <a:xfrm flipH="1">
            <a:off x="1981200" y="2454275"/>
            <a:ext cx="2286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4" name="Line 15"/>
          <p:cNvSpPr>
            <a:spLocks noChangeShapeType="1"/>
          </p:cNvSpPr>
          <p:nvPr/>
        </p:nvSpPr>
        <p:spPr bwMode="auto">
          <a:xfrm>
            <a:off x="4267200" y="2454275"/>
            <a:ext cx="1905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5" name="Oval 16"/>
          <p:cNvSpPr>
            <a:spLocks noChangeArrowheads="1"/>
          </p:cNvSpPr>
          <p:nvPr/>
        </p:nvSpPr>
        <p:spPr bwMode="auto">
          <a:xfrm>
            <a:off x="4038600" y="23542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6" name="Oval 17"/>
          <p:cNvSpPr>
            <a:spLocks noChangeArrowheads="1"/>
          </p:cNvSpPr>
          <p:nvPr/>
        </p:nvSpPr>
        <p:spPr bwMode="auto">
          <a:xfrm>
            <a:off x="2667000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7" name="Oval 18"/>
          <p:cNvSpPr>
            <a:spLocks noChangeArrowheads="1"/>
          </p:cNvSpPr>
          <p:nvPr/>
        </p:nvSpPr>
        <p:spPr bwMode="auto">
          <a:xfrm>
            <a:off x="3429000" y="30400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8" name="Oval 19"/>
          <p:cNvSpPr>
            <a:spLocks noChangeArrowheads="1"/>
          </p:cNvSpPr>
          <p:nvPr/>
        </p:nvSpPr>
        <p:spPr bwMode="auto">
          <a:xfrm>
            <a:off x="4648200" y="30400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49" name="Oval 20"/>
          <p:cNvSpPr>
            <a:spLocks noChangeArrowheads="1"/>
          </p:cNvSpPr>
          <p:nvPr/>
        </p:nvSpPr>
        <p:spPr bwMode="auto">
          <a:xfrm>
            <a:off x="5334000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0" name="Oval 21"/>
          <p:cNvSpPr>
            <a:spLocks noChangeArrowheads="1"/>
          </p:cNvSpPr>
          <p:nvPr/>
        </p:nvSpPr>
        <p:spPr bwMode="auto">
          <a:xfrm>
            <a:off x="4495800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1" name="Oval 22"/>
          <p:cNvSpPr>
            <a:spLocks noChangeArrowheads="1"/>
          </p:cNvSpPr>
          <p:nvPr/>
        </p:nvSpPr>
        <p:spPr bwMode="auto">
          <a:xfrm>
            <a:off x="29718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2" name="Oval 23"/>
          <p:cNvSpPr>
            <a:spLocks noChangeArrowheads="1"/>
          </p:cNvSpPr>
          <p:nvPr/>
        </p:nvSpPr>
        <p:spPr bwMode="auto">
          <a:xfrm>
            <a:off x="3581400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3" name="Oval 24"/>
          <p:cNvSpPr>
            <a:spLocks noChangeArrowheads="1"/>
          </p:cNvSpPr>
          <p:nvPr/>
        </p:nvSpPr>
        <p:spPr bwMode="auto">
          <a:xfrm>
            <a:off x="53340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4" name="Oval 25"/>
          <p:cNvSpPr>
            <a:spLocks noChangeArrowheads="1"/>
          </p:cNvSpPr>
          <p:nvPr/>
        </p:nvSpPr>
        <p:spPr bwMode="auto">
          <a:xfrm>
            <a:off x="48006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5" name="Oval 26"/>
          <p:cNvSpPr>
            <a:spLocks noChangeArrowheads="1"/>
          </p:cNvSpPr>
          <p:nvPr/>
        </p:nvSpPr>
        <p:spPr bwMode="auto">
          <a:xfrm>
            <a:off x="17526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43" name="Oval 27"/>
          <p:cNvSpPr>
            <a:spLocks noChangeArrowheads="1"/>
          </p:cNvSpPr>
          <p:nvPr/>
        </p:nvSpPr>
        <p:spPr bwMode="auto">
          <a:xfrm>
            <a:off x="5867400" y="4602163"/>
            <a:ext cx="381000" cy="3127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charset="0"/>
              </a:rPr>
              <a:t>G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charset="0"/>
            </a:endParaRPr>
          </a:p>
        </p:txBody>
      </p:sp>
      <p:sp>
        <p:nvSpPr>
          <p:cNvPr id="150557" name="Oval 28"/>
          <p:cNvSpPr>
            <a:spLocks noChangeArrowheads="1"/>
          </p:cNvSpPr>
          <p:nvPr/>
        </p:nvSpPr>
        <p:spPr bwMode="auto">
          <a:xfrm>
            <a:off x="41910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8" name="Oval 29"/>
          <p:cNvSpPr>
            <a:spLocks noChangeArrowheads="1"/>
          </p:cNvSpPr>
          <p:nvPr/>
        </p:nvSpPr>
        <p:spPr bwMode="auto">
          <a:xfrm>
            <a:off x="35814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59" name="Oval 30"/>
          <p:cNvSpPr>
            <a:spLocks noChangeArrowheads="1"/>
          </p:cNvSpPr>
          <p:nvPr/>
        </p:nvSpPr>
        <p:spPr bwMode="auto">
          <a:xfrm>
            <a:off x="2362200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47" name="AutoShape 31"/>
          <p:cNvSpPr>
            <a:spLocks/>
          </p:cNvSpPr>
          <p:nvPr/>
        </p:nvSpPr>
        <p:spPr bwMode="auto">
          <a:xfrm>
            <a:off x="6629400" y="25146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0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265248" name="Text Box 32"/>
          <p:cNvSpPr txBox="1">
            <a:spLocks noChangeArrowheads="1"/>
          </p:cNvSpPr>
          <p:nvPr/>
        </p:nvSpPr>
        <p:spPr bwMode="auto">
          <a:xfrm>
            <a:off x="6858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m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150562" name="AutoShape 33"/>
          <p:cNvSpPr>
            <a:spLocks/>
          </p:cNvSpPr>
          <p:nvPr/>
        </p:nvSpPr>
        <p:spPr bwMode="auto">
          <a:xfrm rot="-5400000">
            <a:off x="4152900" y="27813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4098925" y="3581400"/>
            <a:ext cx="36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rPr>
              <a:t>b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  <p:sp>
        <p:nvSpPr>
          <p:cNvPr id="150564" name="Rectangle 36"/>
          <p:cNvSpPr>
            <a:spLocks noChangeArrowheads="1"/>
          </p:cNvSpPr>
          <p:nvPr/>
        </p:nvSpPr>
        <p:spPr bwMode="auto">
          <a:xfrm>
            <a:off x="457200" y="5715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Time complexity  ==  b</a:t>
            </a:r>
            <a:r>
              <a:rPr kumimoji="1" lang="en-US" b="1" baseline="30000">
                <a:latin typeface="Tahoma" charset="0"/>
              </a:rPr>
              <a:t>m </a:t>
            </a:r>
            <a:r>
              <a:rPr kumimoji="1" lang="en-US" sz="2000" b="1">
                <a:latin typeface="Tahoma" charset="0"/>
              </a:rPr>
              <a:t>+</a:t>
            </a:r>
            <a:r>
              <a:rPr kumimoji="1" lang="en-US" b="1" baseline="30000">
                <a:latin typeface="Tahoma" charset="0"/>
              </a:rPr>
              <a:t> </a:t>
            </a:r>
            <a:r>
              <a:rPr kumimoji="1" lang="en-US" sz="2000">
                <a:latin typeface="Tahoma" charset="0"/>
              </a:rPr>
              <a:t>b</a:t>
            </a:r>
            <a:r>
              <a:rPr kumimoji="1" lang="en-US" b="1" baseline="30000">
                <a:latin typeface="Tahoma" charset="0"/>
              </a:rPr>
              <a:t>m-1 </a:t>
            </a:r>
            <a:r>
              <a:rPr kumimoji="1" lang="en-US" sz="2000" b="1">
                <a:latin typeface="Tahoma" charset="0"/>
              </a:rPr>
              <a:t>+ … + </a:t>
            </a:r>
            <a:r>
              <a:rPr kumimoji="1" lang="en-US" sz="2000">
                <a:latin typeface="Tahoma" charset="0"/>
              </a:rPr>
              <a:t>1</a:t>
            </a:r>
            <a:r>
              <a:rPr kumimoji="1" lang="en-US" sz="2000" b="1">
                <a:latin typeface="Tahoma" charset="0"/>
              </a:rPr>
              <a:t> = </a:t>
            </a:r>
            <a:r>
              <a:rPr kumimoji="1" lang="en-US" sz="2000">
                <a:latin typeface="Tahoma" charset="0"/>
              </a:rPr>
              <a:t>b</a:t>
            </a:r>
            <a:r>
              <a:rPr kumimoji="1" lang="en-US" b="1" baseline="30000">
                <a:latin typeface="Tahoma" charset="0"/>
              </a:rPr>
              <a:t>m+1 </a:t>
            </a:r>
            <a:r>
              <a:rPr kumimoji="1" lang="en-US" sz="2000" b="1">
                <a:latin typeface="Tahoma" charset="0"/>
              </a:rPr>
              <a:t>-</a:t>
            </a:r>
            <a:r>
              <a:rPr kumimoji="1" lang="en-US" sz="2000">
                <a:latin typeface="Tahoma" charset="0"/>
              </a:rPr>
              <a:t>1</a:t>
            </a:r>
            <a:endParaRPr kumimoji="1" lang="en-US" sz="2000" b="1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Thus:  O(b</a:t>
            </a:r>
            <a:r>
              <a:rPr kumimoji="1" lang="en-US" b="1" baseline="30000">
                <a:latin typeface="Tahoma" charset="0"/>
              </a:rPr>
              <a:t>m</a:t>
            </a:r>
            <a:r>
              <a:rPr kumimoji="1" lang="en-US" sz="2000" b="1">
                <a:latin typeface="Tahoma" charset="0"/>
              </a:rPr>
              <a:t>) </a:t>
            </a:r>
          </a:p>
        </p:txBody>
      </p:sp>
      <p:sp>
        <p:nvSpPr>
          <p:cNvPr id="150565" name="AutoShape 37"/>
          <p:cNvSpPr>
            <a:spLocks noChangeArrowheads="1"/>
          </p:cNvSpPr>
          <p:nvPr/>
        </p:nvSpPr>
        <p:spPr bwMode="auto">
          <a:xfrm rot="5400000">
            <a:off x="7010400" y="4648200"/>
            <a:ext cx="12192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96000" y="6083300"/>
            <a:ext cx="82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 - 1</a:t>
            </a:r>
            <a:endParaRPr lang="en-US" sz="200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150567" name="Line 39"/>
          <p:cNvSpPr>
            <a:spLocks noChangeShapeType="1"/>
          </p:cNvSpPr>
          <p:nvPr/>
        </p:nvSpPr>
        <p:spPr bwMode="auto">
          <a:xfrm>
            <a:off x="6172200" y="612616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1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73C46-057B-EB4D-9733-16E9C13A3E7C}" type="slidenum">
              <a:rPr lang="en-US" smtClean="0"/>
              <a:pPr/>
              <a:t>134</a:t>
            </a:fld>
            <a:endParaRPr lang="en-US" smtClean="0"/>
          </a:p>
        </p:txBody>
      </p:sp>
      <p:sp>
        <p:nvSpPr>
          <p:cNvPr id="151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 of depth-first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457200" y="12192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Largest number of nodes in QUEUE is reached in bottom left-most node.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Example: m = 3,  b = 3 :</a:t>
            </a:r>
          </a:p>
        </p:txBody>
      </p:sp>
      <p:grpSp>
        <p:nvGrpSpPr>
          <p:cNvPr id="151558" name="Group 6"/>
          <p:cNvGrpSpPr>
            <a:grpSpLocks/>
          </p:cNvGrpSpPr>
          <p:nvPr/>
        </p:nvGrpSpPr>
        <p:grpSpPr bwMode="auto">
          <a:xfrm>
            <a:off x="990600" y="2514600"/>
            <a:ext cx="7467600" cy="2514600"/>
            <a:chOff x="624" y="1440"/>
            <a:chExt cx="4704" cy="1584"/>
          </a:xfrm>
        </p:grpSpPr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624" y="1440"/>
              <a:ext cx="470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20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51563" name="Oval 8"/>
            <p:cNvSpPr>
              <a:spLocks noChangeArrowheads="1"/>
            </p:cNvSpPr>
            <p:nvPr/>
          </p:nvSpPr>
          <p:spPr bwMode="auto">
            <a:xfrm>
              <a:off x="2928" y="148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64" name="Oval 9"/>
            <p:cNvSpPr>
              <a:spLocks noChangeArrowheads="1"/>
            </p:cNvSpPr>
            <p:nvPr/>
          </p:nvSpPr>
          <p:spPr bwMode="auto">
            <a:xfrm>
              <a:off x="1200" y="2298"/>
              <a:ext cx="240" cy="19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65" name="Oval 10"/>
            <p:cNvSpPr>
              <a:spLocks noChangeArrowheads="1"/>
            </p:cNvSpPr>
            <p:nvPr/>
          </p:nvSpPr>
          <p:spPr bwMode="auto">
            <a:xfrm>
              <a:off x="1728" y="186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66" name="Oval 11"/>
            <p:cNvSpPr>
              <a:spLocks noChangeArrowheads="1"/>
            </p:cNvSpPr>
            <p:nvPr/>
          </p:nvSpPr>
          <p:spPr bwMode="auto">
            <a:xfrm>
              <a:off x="2928" y="1866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67" name="Oval 12"/>
            <p:cNvSpPr>
              <a:spLocks noChangeArrowheads="1"/>
            </p:cNvSpPr>
            <p:nvPr/>
          </p:nvSpPr>
          <p:spPr bwMode="auto">
            <a:xfrm>
              <a:off x="2448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68" name="Oval 13"/>
            <p:cNvSpPr>
              <a:spLocks noChangeArrowheads="1"/>
            </p:cNvSpPr>
            <p:nvPr/>
          </p:nvSpPr>
          <p:spPr bwMode="auto">
            <a:xfrm>
              <a:off x="2064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69" name="Oval 14"/>
            <p:cNvSpPr>
              <a:spLocks noChangeArrowheads="1"/>
            </p:cNvSpPr>
            <p:nvPr/>
          </p:nvSpPr>
          <p:spPr bwMode="auto">
            <a:xfrm>
              <a:off x="1632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0" name="Oval 15"/>
            <p:cNvSpPr>
              <a:spLocks noChangeArrowheads="1"/>
            </p:cNvSpPr>
            <p:nvPr/>
          </p:nvSpPr>
          <p:spPr bwMode="auto">
            <a:xfrm>
              <a:off x="4128" y="186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1" name="Oval 16"/>
            <p:cNvSpPr>
              <a:spLocks noChangeArrowheads="1"/>
            </p:cNvSpPr>
            <p:nvPr/>
          </p:nvSpPr>
          <p:spPr bwMode="auto">
            <a:xfrm>
              <a:off x="4080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2" name="Oval 17"/>
            <p:cNvSpPr>
              <a:spLocks noChangeArrowheads="1"/>
            </p:cNvSpPr>
            <p:nvPr/>
          </p:nvSpPr>
          <p:spPr bwMode="auto">
            <a:xfrm>
              <a:off x="2832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3" name="Oval 18"/>
            <p:cNvSpPr>
              <a:spLocks noChangeArrowheads="1"/>
            </p:cNvSpPr>
            <p:nvPr/>
          </p:nvSpPr>
          <p:spPr bwMode="auto">
            <a:xfrm>
              <a:off x="3264" y="229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4" name="Oval 19"/>
            <p:cNvSpPr>
              <a:spLocks noChangeArrowheads="1"/>
            </p:cNvSpPr>
            <p:nvPr/>
          </p:nvSpPr>
          <p:spPr bwMode="auto">
            <a:xfrm>
              <a:off x="3696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5" name="Oval 20"/>
            <p:cNvSpPr>
              <a:spLocks noChangeArrowheads="1"/>
            </p:cNvSpPr>
            <p:nvPr/>
          </p:nvSpPr>
          <p:spPr bwMode="auto">
            <a:xfrm>
              <a:off x="4464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6" name="Oval 21"/>
            <p:cNvSpPr>
              <a:spLocks noChangeArrowheads="1"/>
            </p:cNvSpPr>
            <p:nvPr/>
          </p:nvSpPr>
          <p:spPr bwMode="auto">
            <a:xfrm>
              <a:off x="768" y="2682"/>
              <a:ext cx="240" cy="1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7" name="Oval 22"/>
            <p:cNvSpPr>
              <a:spLocks noChangeArrowheads="1"/>
            </p:cNvSpPr>
            <p:nvPr/>
          </p:nvSpPr>
          <p:spPr bwMode="auto">
            <a:xfrm>
              <a:off x="177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8" name="Oval 23"/>
            <p:cNvSpPr>
              <a:spLocks noChangeArrowheads="1"/>
            </p:cNvSpPr>
            <p:nvPr/>
          </p:nvSpPr>
          <p:spPr bwMode="auto">
            <a:xfrm>
              <a:off x="1344" y="2682"/>
              <a:ext cx="240" cy="1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79" name="Oval 24"/>
            <p:cNvSpPr>
              <a:spLocks noChangeArrowheads="1"/>
            </p:cNvSpPr>
            <p:nvPr/>
          </p:nvSpPr>
          <p:spPr bwMode="auto">
            <a:xfrm>
              <a:off x="1056" y="2682"/>
              <a:ext cx="240" cy="1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0" name="Oval 25"/>
            <p:cNvSpPr>
              <a:spLocks noChangeArrowheads="1"/>
            </p:cNvSpPr>
            <p:nvPr/>
          </p:nvSpPr>
          <p:spPr bwMode="auto">
            <a:xfrm>
              <a:off x="302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1" name="Oval 26"/>
            <p:cNvSpPr>
              <a:spLocks noChangeArrowheads="1"/>
            </p:cNvSpPr>
            <p:nvPr/>
          </p:nvSpPr>
          <p:spPr bwMode="auto">
            <a:xfrm>
              <a:off x="206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2" name="Oval 27"/>
            <p:cNvSpPr>
              <a:spLocks noChangeArrowheads="1"/>
            </p:cNvSpPr>
            <p:nvPr/>
          </p:nvSpPr>
          <p:spPr bwMode="auto">
            <a:xfrm>
              <a:off x="2352" y="2683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3" name="Oval 28"/>
            <p:cNvSpPr>
              <a:spLocks noChangeArrowheads="1"/>
            </p:cNvSpPr>
            <p:nvPr/>
          </p:nvSpPr>
          <p:spPr bwMode="auto">
            <a:xfrm>
              <a:off x="2738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84" name="Oval 29"/>
            <p:cNvSpPr>
              <a:spLocks noChangeArrowheads="1"/>
            </p:cNvSpPr>
            <p:nvPr/>
          </p:nvSpPr>
          <p:spPr bwMode="auto">
            <a:xfrm>
              <a:off x="331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1585" name="AutoShape 30"/>
            <p:cNvCxnSpPr>
              <a:cxnSpLocks noChangeShapeType="1"/>
              <a:stCxn id="151563" idx="2"/>
              <a:endCxn id="151565" idx="0"/>
            </p:cNvCxnSpPr>
            <p:nvPr/>
          </p:nvCxnSpPr>
          <p:spPr bwMode="auto">
            <a:xfrm flipH="1">
              <a:off x="184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86" name="AutoShape 31"/>
            <p:cNvCxnSpPr>
              <a:cxnSpLocks noChangeShapeType="1"/>
              <a:stCxn id="151563" idx="4"/>
              <a:endCxn id="151566" idx="0"/>
            </p:cNvCxnSpPr>
            <p:nvPr/>
          </p:nvCxnSpPr>
          <p:spPr bwMode="auto">
            <a:xfrm>
              <a:off x="3048" y="1685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87" name="AutoShape 32"/>
            <p:cNvCxnSpPr>
              <a:cxnSpLocks noChangeShapeType="1"/>
              <a:stCxn id="151563" idx="6"/>
              <a:endCxn id="151570" idx="0"/>
            </p:cNvCxnSpPr>
            <p:nvPr/>
          </p:nvCxnSpPr>
          <p:spPr bwMode="auto">
            <a:xfrm>
              <a:off x="316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88" name="AutoShape 33"/>
            <p:cNvCxnSpPr>
              <a:cxnSpLocks noChangeShapeType="1"/>
              <a:stCxn id="151565" idx="3"/>
              <a:endCxn id="151564" idx="0"/>
            </p:cNvCxnSpPr>
            <p:nvPr/>
          </p:nvCxnSpPr>
          <p:spPr bwMode="auto">
            <a:xfrm flipH="1">
              <a:off x="1320" y="2035"/>
              <a:ext cx="443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89" name="AutoShape 34"/>
            <p:cNvCxnSpPr>
              <a:cxnSpLocks noChangeShapeType="1"/>
              <a:stCxn id="151565" idx="4"/>
              <a:endCxn id="151569" idx="0"/>
            </p:cNvCxnSpPr>
            <p:nvPr/>
          </p:nvCxnSpPr>
          <p:spPr bwMode="auto">
            <a:xfrm flipH="1">
              <a:off x="1752" y="2064"/>
              <a:ext cx="96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0" name="AutoShape 35"/>
            <p:cNvCxnSpPr>
              <a:cxnSpLocks noChangeShapeType="1"/>
              <a:stCxn id="151565" idx="5"/>
              <a:endCxn id="151568" idx="0"/>
            </p:cNvCxnSpPr>
            <p:nvPr/>
          </p:nvCxnSpPr>
          <p:spPr bwMode="auto">
            <a:xfrm>
              <a:off x="1933" y="2035"/>
              <a:ext cx="251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1" name="AutoShape 36"/>
            <p:cNvCxnSpPr>
              <a:cxnSpLocks noChangeShapeType="1"/>
              <a:stCxn id="151566" idx="3"/>
              <a:endCxn id="151567" idx="0"/>
            </p:cNvCxnSpPr>
            <p:nvPr/>
          </p:nvCxnSpPr>
          <p:spPr bwMode="auto">
            <a:xfrm flipH="1">
              <a:off x="2568" y="2034"/>
              <a:ext cx="395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2" name="AutoShape 37"/>
            <p:cNvCxnSpPr>
              <a:cxnSpLocks noChangeShapeType="1"/>
              <a:stCxn id="151566" idx="4"/>
              <a:endCxn id="151572" idx="0"/>
            </p:cNvCxnSpPr>
            <p:nvPr/>
          </p:nvCxnSpPr>
          <p:spPr bwMode="auto">
            <a:xfrm flipH="1">
              <a:off x="2952" y="2063"/>
              <a:ext cx="96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3" name="AutoShape 38"/>
            <p:cNvCxnSpPr>
              <a:cxnSpLocks noChangeShapeType="1"/>
              <a:stCxn id="151566" idx="5"/>
              <a:endCxn id="151573" idx="0"/>
            </p:cNvCxnSpPr>
            <p:nvPr/>
          </p:nvCxnSpPr>
          <p:spPr bwMode="auto">
            <a:xfrm>
              <a:off x="3133" y="2034"/>
              <a:ext cx="25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4" name="AutoShape 39"/>
            <p:cNvCxnSpPr>
              <a:cxnSpLocks noChangeShapeType="1"/>
              <a:stCxn id="151570" idx="3"/>
              <a:endCxn id="151574" idx="0"/>
            </p:cNvCxnSpPr>
            <p:nvPr/>
          </p:nvCxnSpPr>
          <p:spPr bwMode="auto">
            <a:xfrm flipH="1">
              <a:off x="3816" y="2035"/>
              <a:ext cx="347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5" name="AutoShape 40"/>
            <p:cNvCxnSpPr>
              <a:cxnSpLocks noChangeShapeType="1"/>
              <a:stCxn id="151570" idx="4"/>
              <a:endCxn id="151571" idx="0"/>
            </p:cNvCxnSpPr>
            <p:nvPr/>
          </p:nvCxnSpPr>
          <p:spPr bwMode="auto">
            <a:xfrm flipH="1">
              <a:off x="4200" y="2064"/>
              <a:ext cx="4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6" name="AutoShape 41"/>
            <p:cNvCxnSpPr>
              <a:cxnSpLocks noChangeShapeType="1"/>
              <a:stCxn id="151570" idx="5"/>
              <a:endCxn id="151575" idx="7"/>
            </p:cNvCxnSpPr>
            <p:nvPr/>
          </p:nvCxnSpPr>
          <p:spPr bwMode="auto">
            <a:xfrm>
              <a:off x="4333" y="2035"/>
              <a:ext cx="336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6282" name="Text Box 42"/>
            <p:cNvSpPr txBox="1">
              <a:spLocks noChangeArrowheads="1"/>
            </p:cNvSpPr>
            <p:nvPr/>
          </p:nvSpPr>
          <p:spPr bwMode="auto">
            <a:xfrm>
              <a:off x="3832" y="2636"/>
              <a:ext cx="3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...</a:t>
              </a:r>
            </a:p>
          </p:txBody>
        </p:sp>
        <p:cxnSp>
          <p:nvCxnSpPr>
            <p:cNvPr id="151598" name="AutoShape 43"/>
            <p:cNvCxnSpPr>
              <a:cxnSpLocks noChangeShapeType="1"/>
              <a:stCxn id="151564" idx="3"/>
              <a:endCxn id="151576" idx="0"/>
            </p:cNvCxnSpPr>
            <p:nvPr/>
          </p:nvCxnSpPr>
          <p:spPr bwMode="auto">
            <a:xfrm flipH="1">
              <a:off x="888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599" name="AutoShape 44"/>
            <p:cNvCxnSpPr>
              <a:cxnSpLocks noChangeShapeType="1"/>
              <a:stCxn id="151564" idx="4"/>
              <a:endCxn id="151579" idx="0"/>
            </p:cNvCxnSpPr>
            <p:nvPr/>
          </p:nvCxnSpPr>
          <p:spPr bwMode="auto">
            <a:xfrm flipH="1">
              <a:off x="1176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0" name="AutoShape 45"/>
            <p:cNvCxnSpPr>
              <a:cxnSpLocks noChangeShapeType="1"/>
              <a:stCxn id="151564" idx="5"/>
              <a:endCxn id="151578" idx="0"/>
            </p:cNvCxnSpPr>
            <p:nvPr/>
          </p:nvCxnSpPr>
          <p:spPr bwMode="auto">
            <a:xfrm>
              <a:off x="1405" y="2466"/>
              <a:ext cx="59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1" name="AutoShape 46"/>
            <p:cNvCxnSpPr>
              <a:cxnSpLocks noChangeShapeType="1"/>
              <a:stCxn id="151569" idx="4"/>
              <a:endCxn id="151577" idx="0"/>
            </p:cNvCxnSpPr>
            <p:nvPr/>
          </p:nvCxnSpPr>
          <p:spPr bwMode="auto">
            <a:xfrm>
              <a:off x="1752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2" name="AutoShape 47"/>
            <p:cNvCxnSpPr>
              <a:cxnSpLocks noChangeShapeType="1"/>
              <a:stCxn id="151569" idx="5"/>
              <a:endCxn id="151581" idx="0"/>
            </p:cNvCxnSpPr>
            <p:nvPr/>
          </p:nvCxnSpPr>
          <p:spPr bwMode="auto">
            <a:xfrm>
              <a:off x="1837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3" name="AutoShape 48"/>
            <p:cNvCxnSpPr>
              <a:cxnSpLocks noChangeShapeType="1"/>
              <a:stCxn id="151569" idx="5"/>
              <a:endCxn id="151582" idx="0"/>
            </p:cNvCxnSpPr>
            <p:nvPr/>
          </p:nvCxnSpPr>
          <p:spPr bwMode="auto">
            <a:xfrm>
              <a:off x="1837" y="2466"/>
              <a:ext cx="635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4" name="AutoShape 49"/>
            <p:cNvCxnSpPr>
              <a:cxnSpLocks noChangeShapeType="1"/>
              <a:stCxn id="151568" idx="5"/>
              <a:endCxn id="151583" idx="1"/>
            </p:cNvCxnSpPr>
            <p:nvPr/>
          </p:nvCxnSpPr>
          <p:spPr bwMode="auto">
            <a:xfrm>
              <a:off x="2269" y="2466"/>
              <a:ext cx="504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5" name="AutoShape 50"/>
            <p:cNvCxnSpPr>
              <a:cxnSpLocks noChangeShapeType="1"/>
              <a:stCxn id="151568" idx="5"/>
              <a:endCxn id="151580" idx="1"/>
            </p:cNvCxnSpPr>
            <p:nvPr/>
          </p:nvCxnSpPr>
          <p:spPr bwMode="auto">
            <a:xfrm>
              <a:off x="2269" y="2466"/>
              <a:ext cx="792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1606" name="AutoShape 51"/>
            <p:cNvCxnSpPr>
              <a:cxnSpLocks noChangeShapeType="1"/>
              <a:stCxn id="151568" idx="5"/>
              <a:endCxn id="151584" idx="0"/>
            </p:cNvCxnSpPr>
            <p:nvPr/>
          </p:nvCxnSpPr>
          <p:spPr bwMode="auto">
            <a:xfrm>
              <a:off x="2269" y="2466"/>
              <a:ext cx="1165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1559" name="Rectangle 53"/>
          <p:cNvSpPr>
            <a:spLocks noChangeArrowheads="1"/>
          </p:cNvSpPr>
          <p:nvPr/>
        </p:nvSpPr>
        <p:spPr bwMode="auto">
          <a:xfrm>
            <a:off x="533400" y="53340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latin typeface="Tahoma" charset="0"/>
              </a:rPr>
              <a:t>QUEUE contains all         nodes.  Thus:</a:t>
            </a:r>
            <a:r>
              <a:rPr kumimoji="1" lang="en-US" sz="2000" dirty="0" smtClean="0">
                <a:latin typeface="Tahoma" charset="0"/>
              </a:rPr>
              <a:t> 4.</a:t>
            </a:r>
            <a:endParaRPr kumimoji="1" lang="en-US" sz="20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latin typeface="Tahoma" charset="0"/>
              </a:rPr>
              <a:t>In General:  ((b-1) * </a:t>
            </a:r>
            <a:r>
              <a:rPr kumimoji="1" lang="en-US" sz="2000" dirty="0" err="1">
                <a:latin typeface="Tahoma" charset="0"/>
              </a:rPr>
              <a:t>m</a:t>
            </a:r>
            <a:r>
              <a:rPr kumimoji="1" lang="en-US" sz="2000" dirty="0" smtClean="0">
                <a:latin typeface="Tahoma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latin typeface="Tahoma" charset="0"/>
              </a:rPr>
              <a:t>Order:  </a:t>
            </a:r>
            <a:r>
              <a:rPr kumimoji="1" lang="en-US" sz="2000" dirty="0" err="1">
                <a:latin typeface="Tahoma" charset="0"/>
              </a:rPr>
              <a:t>O(m</a:t>
            </a:r>
            <a:r>
              <a:rPr kumimoji="1" lang="en-US" sz="2000" dirty="0">
                <a:latin typeface="Tahoma" charset="0"/>
              </a:rPr>
              <a:t>*</a:t>
            </a:r>
            <a:r>
              <a:rPr kumimoji="1" lang="en-US" sz="2000" dirty="0" err="1">
                <a:latin typeface="Tahoma" charset="0"/>
              </a:rPr>
              <a:t>b</a:t>
            </a:r>
            <a:r>
              <a:rPr kumimoji="1" lang="en-US" sz="2000" dirty="0">
                <a:latin typeface="Tahoma" charset="0"/>
              </a:rPr>
              <a:t>)</a:t>
            </a:r>
          </a:p>
        </p:txBody>
      </p:sp>
      <p:sp>
        <p:nvSpPr>
          <p:cNvPr id="151560" name="Oval 54"/>
          <p:cNvSpPr>
            <a:spLocks noChangeArrowheads="1"/>
          </p:cNvSpPr>
          <p:nvPr/>
        </p:nvSpPr>
        <p:spPr bwMode="auto">
          <a:xfrm>
            <a:off x="3276600" y="5402263"/>
            <a:ext cx="381000" cy="3127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3810000"/>
            <a:ext cx="347663" cy="400050"/>
          </a:xfrm>
          <a:prstGeom prst="rect">
            <a:avLst/>
          </a:prstGeom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rPr>
              <a:t>G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2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B88BD7-CA45-8A47-9E8F-D2EA582A4158}" type="slidenum">
              <a:rPr lang="en-US" smtClean="0"/>
              <a:pPr/>
              <a:t>135</a:t>
            </a:fld>
            <a:endParaRPr lang="en-US" smtClean="0"/>
          </a:p>
        </p:txBody>
      </p:sp>
      <p:sp>
        <p:nvSpPr>
          <p:cNvPr id="152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repeated states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In increasing order of effectiveness and computational overhead:</a:t>
            </a:r>
          </a:p>
          <a:p>
            <a:endParaRPr lang="en-US" sz="500"/>
          </a:p>
          <a:p>
            <a:r>
              <a:rPr lang="en-US" sz="2400">
                <a:solidFill>
                  <a:schemeClr val="hlink"/>
                </a:solidFill>
              </a:rPr>
              <a:t>do not return to state we come from</a:t>
            </a:r>
            <a:r>
              <a:rPr lang="en-US" sz="2400"/>
              <a:t>, i.e., expand function will skip possible successors that are in same state as node’s parent.</a:t>
            </a:r>
          </a:p>
          <a:p>
            <a:endParaRPr lang="en-US" sz="500"/>
          </a:p>
          <a:p>
            <a:r>
              <a:rPr lang="en-US" sz="2400">
                <a:solidFill>
                  <a:schemeClr val="hlink"/>
                </a:solidFill>
              </a:rPr>
              <a:t>do not create paths with cycles</a:t>
            </a:r>
            <a:r>
              <a:rPr lang="en-US" sz="2400"/>
              <a:t>, i.e., expand function will skip possible successors that are in same state as any of node’s ancestors.</a:t>
            </a:r>
          </a:p>
          <a:p>
            <a:endParaRPr lang="en-US" sz="500"/>
          </a:p>
          <a:p>
            <a:r>
              <a:rPr lang="en-US" sz="2400">
                <a:solidFill>
                  <a:schemeClr val="hlink"/>
                </a:solidFill>
              </a:rPr>
              <a:t>do not generate any state that was ever generated before</a:t>
            </a:r>
            <a:r>
              <a:rPr lang="en-US" sz="2400"/>
              <a:t>, by keeping track (in memory) of every state generated, unless the cost of reaching that state is lower than last time we reached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3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24550-2BD1-4E46-8808-1DFBFE74D7CC}" type="slidenum">
              <a:rPr lang="en-US" smtClean="0"/>
              <a:pPr/>
              <a:t>136</a:t>
            </a:fld>
            <a:endParaRPr lang="en-US" smtClean="0"/>
          </a:p>
        </p:txBody>
      </p:sp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Depth-limited search</a:t>
            </a:r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2296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charset="0"/>
              </a:rPr>
              <a:t>Is a depth-first search with depth limit </a:t>
            </a:r>
            <a:r>
              <a:rPr lang="en-US" sz="2400" i="1"/>
              <a:t>l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ahoma" charset="0"/>
              </a:rPr>
              <a:t>Implementation: </a:t>
            </a:r>
            <a:br>
              <a:rPr lang="en-US" sz="2400" b="1">
                <a:latin typeface="Tahoma" charset="0"/>
              </a:rPr>
            </a:br>
            <a:r>
              <a:rPr lang="en-US" sz="2400">
                <a:latin typeface="Tahoma" charset="0"/>
              </a:rPr>
              <a:t>Nodes at depth</a:t>
            </a:r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/>
              <a:t> </a:t>
            </a:r>
            <a:r>
              <a:rPr lang="en-US" sz="2400">
                <a:latin typeface="Tahoma" charset="0"/>
              </a:rPr>
              <a:t>have no successors.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ahoma" charset="0"/>
              </a:rPr>
              <a:t>Complete</a:t>
            </a:r>
            <a:r>
              <a:rPr lang="en-US" sz="2400">
                <a:latin typeface="Tahoma" charset="0"/>
              </a:rPr>
              <a:t>: if cutoff chosen appropriately then it is guaranteed to find a solution.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Tahoma" charset="0"/>
              </a:rPr>
              <a:t>Optimal</a:t>
            </a:r>
            <a:r>
              <a:rPr lang="en-US" sz="2400">
                <a:latin typeface="Tahoma" charset="0"/>
              </a:rPr>
              <a:t>: it does not guarantee to find the least-cost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4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09535-821C-6A41-BB32-1C61571D701E}" type="slidenum">
              <a:rPr lang="en-US" smtClean="0"/>
              <a:pPr/>
              <a:t>137</a:t>
            </a:fld>
            <a:endParaRPr lang="en-US" smtClean="0"/>
          </a:p>
        </p:txBody>
      </p:sp>
      <p:sp>
        <p:nvSpPr>
          <p:cNvPr id="154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sp>
        <p:nvSpPr>
          <p:cNvPr id="154629" name="Rectangle 4"/>
          <p:cNvSpPr>
            <a:spLocks noChangeArrowheads="1"/>
          </p:cNvSpPr>
          <p:nvPr/>
        </p:nvSpPr>
        <p:spPr bwMode="auto">
          <a:xfrm>
            <a:off x="304800" y="1371600"/>
            <a:ext cx="8610600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b="1">
                <a:latin typeface="Tahoma" charset="0"/>
              </a:rPr>
              <a:t>Function </a:t>
            </a:r>
            <a:r>
              <a:rPr kumimoji="1" lang="en-US" sz="2000">
                <a:latin typeface="Tahoma" charset="0"/>
              </a:rPr>
              <a:t>Iterative-deepening-Search(</a:t>
            </a:r>
            <a:r>
              <a:rPr kumimoji="1" lang="en-US" sz="2000" i="1">
                <a:latin typeface="Tahoma" charset="0"/>
              </a:rPr>
              <a:t>problem</a:t>
            </a:r>
            <a:r>
              <a:rPr kumimoji="1" lang="en-US" sz="2000">
                <a:latin typeface="Tahoma" charset="0"/>
              </a:rPr>
              <a:t>) </a:t>
            </a:r>
            <a:r>
              <a:rPr kumimoji="1" lang="en-US" sz="2000" b="1">
                <a:latin typeface="Tahoma" charset="0"/>
              </a:rPr>
              <a:t>returns</a:t>
            </a:r>
            <a:r>
              <a:rPr kumimoji="1" lang="en-US" sz="2000">
                <a:latin typeface="Tahoma" charset="0"/>
              </a:rPr>
              <a:t> a solution,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						     or failure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</a:t>
            </a:r>
            <a:r>
              <a:rPr kumimoji="1" lang="en-US" sz="2000" b="1">
                <a:latin typeface="Tahoma" charset="0"/>
                <a:sym typeface="Wingdings" charset="2"/>
              </a:rPr>
              <a:t>for </a:t>
            </a:r>
            <a:r>
              <a:rPr kumimoji="1" lang="en-US" sz="2000" i="1">
                <a:latin typeface="Tahoma" charset="0"/>
                <a:sym typeface="Wingdings" charset="2"/>
              </a:rPr>
              <a:t>depth</a:t>
            </a:r>
            <a:r>
              <a:rPr kumimoji="1" lang="en-US" sz="2000">
                <a:latin typeface="Tahoma" charset="0"/>
                <a:sym typeface="Wingdings" charset="2"/>
              </a:rPr>
              <a:t> = 0</a:t>
            </a:r>
            <a:r>
              <a:rPr kumimoji="1" lang="en-US" sz="2000" b="1">
                <a:latin typeface="Tahoma" charset="0"/>
                <a:sym typeface="Wingdings" charset="2"/>
              </a:rPr>
              <a:t> to </a:t>
            </a:r>
            <a:r>
              <a:rPr kumimoji="1" lang="en-US" sz="2000">
                <a:latin typeface="Tahoma" charset="0"/>
                <a:sym typeface="Symbol" charset="2"/>
              </a:rPr>
              <a:t> </a:t>
            </a:r>
            <a:r>
              <a:rPr kumimoji="1" lang="en-US" sz="2000" b="1">
                <a:latin typeface="Tahoma" charset="0"/>
                <a:sym typeface="Symbol" charset="2"/>
              </a:rPr>
              <a:t>do</a:t>
            </a:r>
            <a:endParaRPr kumimoji="1" lang="en-US" sz="2000">
              <a:latin typeface="Tahoma" charset="0"/>
              <a:sym typeface="Wingdings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  <a:sym typeface="Wingdings" charset="2"/>
              </a:rPr>
              <a:t>		</a:t>
            </a:r>
            <a:r>
              <a:rPr kumimoji="1" lang="en-US" sz="2000" i="1">
                <a:latin typeface="Tahoma" charset="0"/>
                <a:sym typeface="Wingdings" charset="2"/>
              </a:rPr>
              <a:t>result </a:t>
            </a:r>
            <a:r>
              <a:rPr kumimoji="1" lang="en-US" sz="2000">
                <a:latin typeface="Tahoma" charset="0"/>
                <a:sym typeface="Wingdings" charset="2"/>
              </a:rPr>
              <a:t> Depth-Limited-Search(</a:t>
            </a:r>
            <a:r>
              <a:rPr kumimoji="1" lang="en-US" sz="2000" i="1">
                <a:latin typeface="Tahoma" charset="0"/>
                <a:sym typeface="Wingdings" charset="2"/>
              </a:rPr>
              <a:t>problem</a:t>
            </a:r>
            <a:r>
              <a:rPr kumimoji="1" lang="en-US" sz="2000">
                <a:latin typeface="Tahoma" charset="0"/>
                <a:sym typeface="Wingdings" charset="2"/>
              </a:rPr>
              <a:t>, </a:t>
            </a:r>
            <a:r>
              <a:rPr kumimoji="1" lang="en-US" sz="2000" i="1">
                <a:latin typeface="Tahoma" charset="0"/>
                <a:sym typeface="Wingdings" charset="2"/>
              </a:rPr>
              <a:t>depth</a:t>
            </a:r>
            <a:r>
              <a:rPr kumimoji="1" lang="en-US" sz="2000">
                <a:latin typeface="Tahoma" charset="0"/>
                <a:sym typeface="Wingdings" charset="2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b="1">
                <a:latin typeface="Tahoma" charset="0"/>
                <a:sym typeface="Wingdings" charset="2"/>
              </a:rPr>
              <a:t>		if </a:t>
            </a:r>
            <a:r>
              <a:rPr kumimoji="1" lang="en-US" sz="2000" i="1">
                <a:latin typeface="Tahoma" charset="0"/>
                <a:sym typeface="Wingdings" charset="2"/>
              </a:rPr>
              <a:t>result </a:t>
            </a:r>
            <a:r>
              <a:rPr kumimoji="1" lang="en-US" sz="2000">
                <a:latin typeface="Tahoma" charset="0"/>
                <a:sym typeface="Symbol" charset="2"/>
              </a:rPr>
              <a:t>succeeds</a:t>
            </a:r>
            <a:r>
              <a:rPr kumimoji="1" lang="en-US" sz="2000" i="1">
                <a:latin typeface="Tahoma" charset="0"/>
                <a:sym typeface="Symbol" charset="2"/>
              </a:rPr>
              <a:t> </a:t>
            </a:r>
            <a:r>
              <a:rPr kumimoji="1" lang="en-US" sz="2000" b="1">
                <a:latin typeface="Tahoma" charset="0"/>
                <a:sym typeface="Wingdings" charset="2"/>
              </a:rPr>
              <a:t>then return </a:t>
            </a:r>
            <a:r>
              <a:rPr kumimoji="1" lang="en-US" sz="2000" i="1">
                <a:latin typeface="Tahoma" charset="0"/>
                <a:sym typeface="Wingdings" charset="2"/>
              </a:rPr>
              <a:t>result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b="1">
                <a:latin typeface="Tahoma" charset="0"/>
                <a:sym typeface="Wingdings" charset="2"/>
              </a:rPr>
              <a:t>	end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b="1">
                <a:latin typeface="Tahoma" charset="0"/>
                <a:sym typeface="Wingdings" charset="2"/>
              </a:rPr>
              <a:t>	return </a:t>
            </a:r>
            <a:r>
              <a:rPr kumimoji="1" lang="en-US" sz="2000">
                <a:latin typeface="Tahoma" charset="0"/>
                <a:sym typeface="Wingdings" charset="2"/>
              </a:rPr>
              <a:t>failure </a:t>
            </a:r>
            <a:endParaRPr kumimoji="1" lang="en-US" sz="2000" b="1">
              <a:latin typeface="Tahoma" charset="0"/>
            </a:endParaRPr>
          </a:p>
        </p:txBody>
      </p:sp>
      <p:sp>
        <p:nvSpPr>
          <p:cNvPr id="154630" name="Text Box 5"/>
          <p:cNvSpPr txBox="1">
            <a:spLocks noChangeArrowheads="1"/>
          </p:cNvSpPr>
          <p:nvPr/>
        </p:nvSpPr>
        <p:spPr bwMode="auto">
          <a:xfrm>
            <a:off x="381000" y="413067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charset="0"/>
              </a:rPr>
              <a:t>Combines the best of breadth-first and depth-first search strategies.</a:t>
            </a:r>
          </a:p>
        </p:txBody>
      </p:sp>
      <p:sp>
        <p:nvSpPr>
          <p:cNvPr id="154631" name="Rectangle 6"/>
          <p:cNvSpPr>
            <a:spLocks noChangeArrowheads="1"/>
          </p:cNvSpPr>
          <p:nvPr/>
        </p:nvSpPr>
        <p:spPr bwMode="auto">
          <a:xfrm>
            <a:off x="457200" y="5143500"/>
            <a:ext cx="8178800" cy="156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Completeness: 	Yes,</a:t>
            </a:r>
            <a:endParaRPr kumimoji="1" lang="en-US" sz="2000" i="1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Time complexity:	</a:t>
            </a:r>
            <a:r>
              <a:rPr kumimoji="1" lang="en-US" sz="2000" i="1">
                <a:latin typeface="Tahoma" charset="0"/>
              </a:rPr>
              <a:t>O(b </a:t>
            </a:r>
            <a:r>
              <a:rPr kumimoji="1" lang="en-US" sz="2000" i="1" baseline="30000">
                <a:latin typeface="Tahoma" charset="0"/>
              </a:rPr>
              <a:t>d</a:t>
            </a:r>
            <a:r>
              <a:rPr kumimoji="1" lang="en-US" sz="2000" i="1">
                <a:latin typeface="Tahoma" charset="0"/>
              </a:rPr>
              <a:t>)</a:t>
            </a: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Space complexity:	</a:t>
            </a:r>
            <a:r>
              <a:rPr kumimoji="1" lang="en-US" sz="2000" i="1">
                <a:latin typeface="Tahoma" charset="0"/>
              </a:rPr>
              <a:t>O(bd)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Optimality:		Yes, if step cost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5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2C71BA-1270-4A42-BCBA-268914CE728D}" type="slidenum">
              <a:rPr lang="en-US" smtClean="0"/>
              <a:pPr/>
              <a:t>138</a:t>
            </a:fld>
            <a:endParaRPr lang="en-US" smtClean="0"/>
          </a:p>
        </p:txBody>
      </p:sp>
      <p:sp>
        <p:nvSpPr>
          <p:cNvPr id="155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0" y="1576388"/>
          <a:ext cx="9144000" cy="4519612"/>
        </p:xfrm>
        <a:graphic>
          <a:graphicData uri="http://schemas.openxmlformats.org/presentationml/2006/ole">
            <p:oleObj spid="_x0000_s155650" name="Image" r:id="rId3" imgW="13266502" imgH="655700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1E35C-62A1-3843-B167-2421584388AC}" type="slidenum">
              <a:rPr lang="en-US" smtClean="0"/>
              <a:pPr/>
              <a:t>139</a:t>
            </a:fld>
            <a:endParaRPr lang="en-US" smtClean="0"/>
          </a:p>
        </p:txBody>
      </p:sp>
      <p:pic>
        <p:nvPicPr>
          <p:cNvPr id="156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FCEC75-E9F8-4E4A-B866-B3E993FCCCD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97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1800" b="1"/>
              <a:t>Another Solution: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	</a:t>
            </a:r>
            <a:r>
              <a:rPr lang="en-US" sz="1800" u="sng"/>
              <a:t>	a	b	c	</a:t>
            </a:r>
          </a:p>
          <a:p>
            <a:pPr>
              <a:buFontTx/>
              <a:buNone/>
            </a:pPr>
            <a:r>
              <a:rPr lang="en-US" sz="1800"/>
              <a:t>		0	0	0	start</a:t>
            </a:r>
          </a:p>
          <a:p>
            <a:pPr>
              <a:buFontTx/>
              <a:buNone/>
            </a:pPr>
            <a:r>
              <a:rPr lang="en-US" sz="1800"/>
              <a:t>		0	5	0</a:t>
            </a:r>
          </a:p>
          <a:p>
            <a:pPr>
              <a:buFontTx/>
              <a:buNone/>
            </a:pPr>
            <a:r>
              <a:rPr lang="en-US" sz="1800"/>
              <a:t>		3	2	0</a:t>
            </a:r>
          </a:p>
          <a:p>
            <a:pPr>
              <a:buFontTx/>
              <a:buNone/>
            </a:pPr>
            <a:r>
              <a:rPr lang="en-US" sz="1800"/>
              <a:t>		0	0	3</a:t>
            </a:r>
          </a:p>
          <a:p>
            <a:pPr>
              <a:buFontTx/>
              <a:buNone/>
            </a:pPr>
            <a:r>
              <a:rPr lang="en-US" sz="1800"/>
              <a:t>		3	0	3</a:t>
            </a:r>
          </a:p>
          <a:p>
            <a:pPr>
              <a:buFontTx/>
              <a:buNone/>
            </a:pPr>
            <a:r>
              <a:rPr lang="en-US" sz="1800"/>
              <a:t>		0	0	6</a:t>
            </a:r>
          </a:p>
          <a:p>
            <a:pPr>
              <a:buFontTx/>
              <a:buNone/>
            </a:pPr>
            <a:r>
              <a:rPr lang="en-US" sz="1800"/>
              <a:t>		3	0	6</a:t>
            </a:r>
          </a:p>
          <a:p>
            <a:pPr>
              <a:buFontTx/>
              <a:buNone/>
            </a:pPr>
            <a:r>
              <a:rPr lang="en-US" sz="1800"/>
              <a:t>		0	3	6</a:t>
            </a:r>
          </a:p>
          <a:p>
            <a:pPr>
              <a:buFontTx/>
              <a:buNone/>
            </a:pPr>
            <a:r>
              <a:rPr lang="en-US" sz="1800"/>
              <a:t>		3	3	6</a:t>
            </a:r>
          </a:p>
          <a:p>
            <a:pPr>
              <a:buFontTx/>
              <a:buNone/>
            </a:pPr>
            <a:r>
              <a:rPr lang="en-US" sz="1800"/>
              <a:t>		1	5	6</a:t>
            </a:r>
          </a:p>
          <a:p>
            <a:pPr>
              <a:buFontTx/>
              <a:buNone/>
            </a:pPr>
            <a:r>
              <a:rPr lang="en-US" sz="1800"/>
              <a:t>		0	5	</a:t>
            </a:r>
            <a:r>
              <a:rPr lang="en-US" sz="1800" b="1"/>
              <a:t>7	goal</a:t>
            </a:r>
            <a:r>
              <a:rPr lang="en-US" sz="1800"/>
              <a:t>	</a:t>
            </a:r>
          </a:p>
        </p:txBody>
      </p:sp>
      <p:grpSp>
        <p:nvGrpSpPr>
          <p:cNvPr id="2970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9709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9710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9711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609600" y="3048000"/>
            <a:ext cx="41910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C36D82-07E6-AF4A-93E1-45F050EC1B35}" type="slidenum">
              <a:rPr lang="en-US" smtClean="0"/>
              <a:pPr/>
              <a:t>140</a:t>
            </a:fld>
            <a:endParaRPr lang="en-US" smtClean="0"/>
          </a:p>
        </p:txBody>
      </p:sp>
      <p:pic>
        <p:nvPicPr>
          <p:cNvPr id="157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8E434-29E4-1C4B-B2CB-935490ED818A}" type="slidenum">
              <a:rPr lang="en-US" smtClean="0"/>
              <a:pPr/>
              <a:t>141</a:t>
            </a:fld>
            <a:endParaRPr lang="en-US" smtClean="0"/>
          </a:p>
        </p:txBody>
      </p:sp>
      <p:pic>
        <p:nvPicPr>
          <p:cNvPr id="1587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0C71F-31E0-0A42-80B4-67C4F6D377EE}" type="slidenum">
              <a:rPr lang="en-US" smtClean="0"/>
              <a:pPr/>
              <a:t>142</a:t>
            </a:fld>
            <a:endParaRPr lang="en-US" smtClean="0"/>
          </a:p>
        </p:txBody>
      </p:sp>
      <p:pic>
        <p:nvPicPr>
          <p:cNvPr id="159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B5EEB9-6652-314E-947C-2935BDAEFA3F}" type="slidenum">
              <a:rPr lang="en-US" smtClean="0"/>
              <a:pPr/>
              <a:t>143</a:t>
            </a:fld>
            <a:endParaRPr lang="en-US" smtClean="0"/>
          </a:p>
        </p:txBody>
      </p:sp>
      <p:pic>
        <p:nvPicPr>
          <p:cNvPr id="160772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750"/>
            <a:ext cx="8534400" cy="68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405B8-9B35-5C4E-958C-8C8AB80C7566}" type="slidenum">
              <a:rPr lang="en-US" smtClean="0"/>
              <a:pPr/>
              <a:t>144</a:t>
            </a:fld>
            <a:endParaRPr lang="en-US" smtClean="0"/>
          </a:p>
        </p:txBody>
      </p:sp>
      <p:pic>
        <p:nvPicPr>
          <p:cNvPr id="161796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38A99-6CD6-F54E-B504-8DDA9A1DB0CB}" type="slidenum">
              <a:rPr lang="en-US" smtClean="0"/>
              <a:pPr/>
              <a:t>145</a:t>
            </a:fld>
            <a:endParaRPr lang="en-US" smtClean="0"/>
          </a:p>
        </p:txBody>
      </p:sp>
      <p:pic>
        <p:nvPicPr>
          <p:cNvPr id="162820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337A5-B1B4-0549-94D0-A856CA50A4A9}" type="slidenum">
              <a:rPr lang="en-US" smtClean="0"/>
              <a:pPr/>
              <a:t>146</a:t>
            </a:fld>
            <a:endParaRPr lang="en-US" smtClean="0"/>
          </a:p>
        </p:txBody>
      </p:sp>
      <p:pic>
        <p:nvPicPr>
          <p:cNvPr id="163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163"/>
            <a:ext cx="85344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4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2795A-D6A3-4849-9572-75339B32FCBE}" type="slidenum">
              <a:rPr lang="en-US" smtClean="0"/>
              <a:pPr/>
              <a:t>147</a:t>
            </a:fld>
            <a:endParaRPr lang="en-US" smtClean="0"/>
          </a:p>
        </p:txBody>
      </p:sp>
      <p:sp>
        <p:nvSpPr>
          <p:cNvPr id="164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complexity</a:t>
            </a:r>
          </a:p>
        </p:txBody>
      </p:sp>
      <p:sp>
        <p:nvSpPr>
          <p:cNvPr id="164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Iterative deepening search may seem wasteful because so many states are expanded multiple times.</a:t>
            </a:r>
          </a:p>
          <a:p>
            <a:endParaRPr lang="en-US" sz="2400"/>
          </a:p>
          <a:p>
            <a:r>
              <a:rPr lang="en-US" sz="2400"/>
              <a:t>In practice, however, the overhead of these multiple expansions is small, because most of the nodes are towards leaves (bottom) of the search tree:</a:t>
            </a:r>
          </a:p>
          <a:p>
            <a:pPr>
              <a:buFontTx/>
              <a:buNone/>
            </a:pPr>
            <a:r>
              <a:rPr lang="en-US" sz="2400"/>
              <a:t>		</a:t>
            </a:r>
            <a:r>
              <a:rPr lang="en-US" sz="2400" i="1">
                <a:solidFill>
                  <a:schemeClr val="hlink"/>
                </a:solidFill>
              </a:rPr>
              <a:t>thus, the nodes that are evaluated several times 	(towards top of tree) are in relatively small number.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5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7CC5B-5FBE-A945-AE0C-6B42D9A7246F}" type="slidenum">
              <a:rPr lang="en-US" smtClean="0"/>
              <a:pPr/>
              <a:t>148</a:t>
            </a:fld>
            <a:endParaRPr lang="en-US" smtClean="0"/>
          </a:p>
        </p:txBody>
      </p:sp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complexity</a:t>
            </a:r>
          </a:p>
        </p:txBody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4762500"/>
          </a:xfrm>
        </p:spPr>
        <p:txBody>
          <a:bodyPr/>
          <a:lstStyle/>
          <a:p>
            <a:r>
              <a:rPr lang="en-US" sz="2400"/>
              <a:t>In iterative deepening, nodes at bottom level are expanded once, level above twice, etc. up to root (expanded d+1 times) so total number of expansions is: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/>
              <a:t>(d+1)1 + (d)b + (d-1)b^2 + … + 3b^(d-2) + 2b^(d-1) + 1b^d = O(b^d)</a:t>
            </a:r>
          </a:p>
          <a:p>
            <a:endParaRPr lang="en-US"/>
          </a:p>
          <a:p>
            <a:r>
              <a:rPr lang="en-US" sz="2400"/>
              <a:t>In general, iterative deepening is preferred to depth-first or breadth-first when search space large and depth of solution not known.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6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6C201-0E01-644C-A2C8-02006F431E88}" type="slidenum">
              <a:rPr lang="en-US" smtClean="0"/>
              <a:pPr/>
              <a:t>149</a:t>
            </a:fld>
            <a:endParaRPr lang="en-US" smtClean="0"/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166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search forward from initial state, and </a:t>
            </a:r>
            <a:r>
              <a:rPr lang="en-US">
                <a:solidFill>
                  <a:srgbClr val="0066FF"/>
                </a:solidFill>
              </a:rPr>
              <a:t>backwards from goal</a:t>
            </a:r>
            <a:r>
              <a:rPr lang="en-US"/>
              <a:t>.</a:t>
            </a:r>
          </a:p>
          <a:p>
            <a:r>
              <a:rPr lang="en-US"/>
              <a:t>Stop when the two searches meet in the middle.</a:t>
            </a:r>
          </a:p>
          <a:p>
            <a:endParaRPr lang="en-US"/>
          </a:p>
          <a:p>
            <a:r>
              <a:rPr lang="en-US">
                <a:solidFill>
                  <a:schemeClr val="hlink"/>
                </a:solidFill>
              </a:rPr>
              <a:t>Problem:</a:t>
            </a:r>
            <a:r>
              <a:rPr lang="en-US"/>
              <a:t> how do we search backwards from goal??</a:t>
            </a:r>
          </a:p>
          <a:p>
            <a:pPr lvl="1"/>
            <a:r>
              <a:rPr lang="en-US" sz="2000"/>
              <a:t>predecessor of node n = all nodes that have n as successor</a:t>
            </a:r>
          </a:p>
          <a:p>
            <a:pPr lvl="1"/>
            <a:r>
              <a:rPr lang="en-US" sz="2000"/>
              <a:t>this may not always be easy to compute!</a:t>
            </a:r>
          </a:p>
          <a:p>
            <a:pPr lvl="1"/>
            <a:r>
              <a:rPr lang="en-US" sz="2000"/>
              <a:t>if several goal states, apply predecessor function to them just as we applied successor (only works well if goals are explicitly known; may be difficult if goals only characterized implicitly).</a:t>
            </a:r>
          </a:p>
        </p:txBody>
      </p:sp>
      <p:grpSp>
        <p:nvGrpSpPr>
          <p:cNvPr id="166918" name="Group 158"/>
          <p:cNvGrpSpPr>
            <a:grpSpLocks/>
          </p:cNvGrpSpPr>
          <p:nvPr/>
        </p:nvGrpSpPr>
        <p:grpSpPr bwMode="auto">
          <a:xfrm>
            <a:off x="4876800" y="4953000"/>
            <a:ext cx="4267200" cy="1905000"/>
            <a:chOff x="576" y="1968"/>
            <a:chExt cx="4464" cy="2064"/>
          </a:xfrm>
        </p:grpSpPr>
        <p:sp>
          <p:nvSpPr>
            <p:cNvPr id="166919" name="Rectangle 5"/>
            <p:cNvSpPr>
              <a:spLocks noChangeArrowheads="1"/>
            </p:cNvSpPr>
            <p:nvPr/>
          </p:nvSpPr>
          <p:spPr bwMode="auto">
            <a:xfrm>
              <a:off x="576" y="1968"/>
              <a:ext cx="4464" cy="20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0" name="Oval 7"/>
            <p:cNvSpPr>
              <a:spLocks noChangeArrowheads="1"/>
            </p:cNvSpPr>
            <p:nvPr/>
          </p:nvSpPr>
          <p:spPr bwMode="auto">
            <a:xfrm flipV="1">
              <a:off x="3552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1" name="Line 8"/>
            <p:cNvSpPr>
              <a:spLocks noChangeShapeType="1"/>
            </p:cNvSpPr>
            <p:nvPr/>
          </p:nvSpPr>
          <p:spPr bwMode="auto">
            <a:xfrm>
              <a:off x="4080" y="31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2" name="Line 9"/>
            <p:cNvSpPr>
              <a:spLocks noChangeShapeType="1"/>
            </p:cNvSpPr>
            <p:nvPr/>
          </p:nvSpPr>
          <p:spPr bwMode="auto">
            <a:xfrm flipV="1">
              <a:off x="4176" y="302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3" name="Line 10"/>
            <p:cNvSpPr>
              <a:spLocks noChangeShapeType="1"/>
            </p:cNvSpPr>
            <p:nvPr/>
          </p:nvSpPr>
          <p:spPr bwMode="auto">
            <a:xfrm>
              <a:off x="4272" y="302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4" name="Line 11"/>
            <p:cNvSpPr>
              <a:spLocks noChangeShapeType="1"/>
            </p:cNvSpPr>
            <p:nvPr/>
          </p:nvSpPr>
          <p:spPr bwMode="auto">
            <a:xfrm flipV="1">
              <a:off x="4464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5" name="Line 12"/>
            <p:cNvSpPr>
              <a:spLocks noChangeShapeType="1"/>
            </p:cNvSpPr>
            <p:nvPr/>
          </p:nvSpPr>
          <p:spPr bwMode="auto">
            <a:xfrm>
              <a:off x="4656" y="30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6" name="Line 13"/>
            <p:cNvSpPr>
              <a:spLocks noChangeShapeType="1"/>
            </p:cNvSpPr>
            <p:nvPr/>
          </p:nvSpPr>
          <p:spPr bwMode="auto">
            <a:xfrm flipH="1">
              <a:off x="4128" y="32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7" name="Line 14"/>
            <p:cNvSpPr>
              <a:spLocks noChangeShapeType="1"/>
            </p:cNvSpPr>
            <p:nvPr/>
          </p:nvSpPr>
          <p:spPr bwMode="auto">
            <a:xfrm>
              <a:off x="4128" y="345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8" name="Line 15"/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9" name="Line 16"/>
            <p:cNvSpPr>
              <a:spLocks noChangeShapeType="1"/>
            </p:cNvSpPr>
            <p:nvPr/>
          </p:nvSpPr>
          <p:spPr bwMode="auto">
            <a:xfrm flipH="1">
              <a:off x="3696" y="316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0" name="Line 17"/>
            <p:cNvSpPr>
              <a:spLocks noChangeShapeType="1"/>
            </p:cNvSpPr>
            <p:nvPr/>
          </p:nvSpPr>
          <p:spPr bwMode="auto">
            <a:xfrm flipH="1" flipV="1">
              <a:off x="3312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1" name="Line 18"/>
            <p:cNvSpPr>
              <a:spLocks noChangeShapeType="1"/>
            </p:cNvSpPr>
            <p:nvPr/>
          </p:nvSpPr>
          <p:spPr bwMode="auto">
            <a:xfrm>
              <a:off x="3696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2" name="Line 19"/>
            <p:cNvSpPr>
              <a:spLocks noChangeShapeType="1"/>
            </p:cNvSpPr>
            <p:nvPr/>
          </p:nvSpPr>
          <p:spPr bwMode="auto">
            <a:xfrm flipH="1" flipV="1">
              <a:off x="3504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3" name="Line 20"/>
            <p:cNvSpPr>
              <a:spLocks noChangeShapeType="1"/>
            </p:cNvSpPr>
            <p:nvPr/>
          </p:nvSpPr>
          <p:spPr bwMode="auto">
            <a:xfrm flipH="1" flipV="1">
              <a:off x="321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4" name="Line 21"/>
            <p:cNvSpPr>
              <a:spLocks noChangeShapeType="1"/>
            </p:cNvSpPr>
            <p:nvPr/>
          </p:nvSpPr>
          <p:spPr bwMode="auto">
            <a:xfrm flipH="1" flipV="1">
              <a:off x="3360" y="29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5" name="Line 22"/>
            <p:cNvSpPr>
              <a:spLocks noChangeShapeType="1"/>
            </p:cNvSpPr>
            <p:nvPr/>
          </p:nvSpPr>
          <p:spPr bwMode="auto">
            <a:xfrm flipH="1">
              <a:off x="3072" y="302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6" name="Line 23"/>
            <p:cNvSpPr>
              <a:spLocks noChangeShapeType="1"/>
            </p:cNvSpPr>
            <p:nvPr/>
          </p:nvSpPr>
          <p:spPr bwMode="auto">
            <a:xfrm flipV="1">
              <a:off x="307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7" name="Line 24"/>
            <p:cNvSpPr>
              <a:spLocks noChangeShapeType="1"/>
            </p:cNvSpPr>
            <p:nvPr/>
          </p:nvSpPr>
          <p:spPr bwMode="auto">
            <a:xfrm flipH="1">
              <a:off x="3120" y="32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8" name="Line 25"/>
            <p:cNvSpPr>
              <a:spLocks noChangeShapeType="1"/>
            </p:cNvSpPr>
            <p:nvPr/>
          </p:nvSpPr>
          <p:spPr bwMode="auto">
            <a:xfrm flipH="1" flipV="1">
              <a:off x="3216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9" name="Line 26"/>
            <p:cNvSpPr>
              <a:spLocks noChangeShapeType="1"/>
            </p:cNvSpPr>
            <p:nvPr/>
          </p:nvSpPr>
          <p:spPr bwMode="auto">
            <a:xfrm>
              <a:off x="331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0" name="Line 27"/>
            <p:cNvSpPr>
              <a:spLocks noChangeShapeType="1"/>
            </p:cNvSpPr>
            <p:nvPr/>
          </p:nvSpPr>
          <p:spPr bwMode="auto">
            <a:xfrm>
              <a:off x="3312" y="35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1" name="Line 28"/>
            <p:cNvSpPr>
              <a:spLocks noChangeShapeType="1"/>
            </p:cNvSpPr>
            <p:nvPr/>
          </p:nvSpPr>
          <p:spPr bwMode="auto">
            <a:xfrm>
              <a:off x="3984" y="374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2" name="Line 29"/>
            <p:cNvSpPr>
              <a:spLocks noChangeShapeType="1"/>
            </p:cNvSpPr>
            <p:nvPr/>
          </p:nvSpPr>
          <p:spPr bwMode="auto">
            <a:xfrm flipH="1" flipV="1">
              <a:off x="3504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3" name="Line 30"/>
            <p:cNvSpPr>
              <a:spLocks noChangeShapeType="1"/>
            </p:cNvSpPr>
            <p:nvPr/>
          </p:nvSpPr>
          <p:spPr bwMode="auto">
            <a:xfrm flipV="1">
              <a:off x="350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4" name="Line 31"/>
            <p:cNvSpPr>
              <a:spLocks noChangeShapeType="1"/>
            </p:cNvSpPr>
            <p:nvPr/>
          </p:nvSpPr>
          <p:spPr bwMode="auto">
            <a:xfrm flipH="1" flipV="1">
              <a:off x="3216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5" name="Line 32"/>
            <p:cNvSpPr>
              <a:spLocks noChangeShapeType="1"/>
            </p:cNvSpPr>
            <p:nvPr/>
          </p:nvSpPr>
          <p:spPr bwMode="auto">
            <a:xfrm flipV="1">
              <a:off x="321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6" name="Line 33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7" name="Line 34"/>
            <p:cNvSpPr>
              <a:spLocks noChangeShapeType="1"/>
            </p:cNvSpPr>
            <p:nvPr/>
          </p:nvSpPr>
          <p:spPr bwMode="auto">
            <a:xfrm flipV="1">
              <a:off x="3936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8" name="Line 35"/>
            <p:cNvSpPr>
              <a:spLocks noChangeShapeType="1"/>
            </p:cNvSpPr>
            <p:nvPr/>
          </p:nvSpPr>
          <p:spPr bwMode="auto">
            <a:xfrm flipH="1" flipV="1">
              <a:off x="3840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9" name="Line 36"/>
            <p:cNvSpPr>
              <a:spLocks noChangeShapeType="1"/>
            </p:cNvSpPr>
            <p:nvPr/>
          </p:nvSpPr>
          <p:spPr bwMode="auto">
            <a:xfrm flipV="1">
              <a:off x="4080" y="23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0" name="Line 37"/>
            <p:cNvSpPr>
              <a:spLocks noChangeShapeType="1"/>
            </p:cNvSpPr>
            <p:nvPr/>
          </p:nvSpPr>
          <p:spPr bwMode="auto">
            <a:xfrm flipH="1" flipV="1">
              <a:off x="4416" y="21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1" name="Line 38"/>
            <p:cNvSpPr>
              <a:spLocks noChangeShapeType="1"/>
            </p:cNvSpPr>
            <p:nvPr/>
          </p:nvSpPr>
          <p:spPr bwMode="auto">
            <a:xfrm flipV="1">
              <a:off x="4128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2" name="Line 39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3" name="Line 40"/>
            <p:cNvSpPr>
              <a:spLocks noChangeShapeType="1"/>
            </p:cNvSpPr>
            <p:nvPr/>
          </p:nvSpPr>
          <p:spPr bwMode="auto">
            <a:xfrm>
              <a:off x="4416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4" name="Line 41"/>
            <p:cNvSpPr>
              <a:spLocks noChangeShapeType="1"/>
            </p:cNvSpPr>
            <p:nvPr/>
          </p:nvSpPr>
          <p:spPr bwMode="auto">
            <a:xfrm flipH="1" flipV="1">
              <a:off x="3216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5" name="Line 42"/>
            <p:cNvSpPr>
              <a:spLocks noChangeShapeType="1"/>
            </p:cNvSpPr>
            <p:nvPr/>
          </p:nvSpPr>
          <p:spPr bwMode="auto">
            <a:xfrm flipH="1">
              <a:off x="3168" y="26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6" name="Line 43"/>
            <p:cNvSpPr>
              <a:spLocks noChangeShapeType="1"/>
            </p:cNvSpPr>
            <p:nvPr/>
          </p:nvSpPr>
          <p:spPr bwMode="auto">
            <a:xfrm flipH="1" flipV="1">
              <a:off x="3120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7" name="Line 44"/>
            <p:cNvSpPr>
              <a:spLocks noChangeShapeType="1"/>
            </p:cNvSpPr>
            <p:nvPr/>
          </p:nvSpPr>
          <p:spPr bwMode="auto">
            <a:xfrm flipH="1">
              <a:off x="3072" y="249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8" name="Line 45"/>
            <p:cNvSpPr>
              <a:spLocks noChangeShapeType="1"/>
            </p:cNvSpPr>
            <p:nvPr/>
          </p:nvSpPr>
          <p:spPr bwMode="auto">
            <a:xfrm flipV="1">
              <a:off x="4272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59" name="Line 46"/>
            <p:cNvSpPr>
              <a:spLocks noChangeShapeType="1"/>
            </p:cNvSpPr>
            <p:nvPr/>
          </p:nvSpPr>
          <p:spPr bwMode="auto">
            <a:xfrm flipV="1">
              <a:off x="4464" y="34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0" name="Line 47"/>
            <p:cNvSpPr>
              <a:spLocks noChangeShapeType="1"/>
            </p:cNvSpPr>
            <p:nvPr/>
          </p:nvSpPr>
          <p:spPr bwMode="auto">
            <a:xfrm flipV="1">
              <a:off x="4416" y="24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1" name="Line 48"/>
            <p:cNvSpPr>
              <a:spLocks noChangeShapeType="1"/>
            </p:cNvSpPr>
            <p:nvPr/>
          </p:nvSpPr>
          <p:spPr bwMode="auto">
            <a:xfrm>
              <a:off x="4608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2" name="Line 49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3" name="Line 50"/>
            <p:cNvSpPr>
              <a:spLocks noChangeShapeType="1"/>
            </p:cNvSpPr>
            <p:nvPr/>
          </p:nvSpPr>
          <p:spPr bwMode="auto">
            <a:xfrm flipH="1" flipV="1">
              <a:off x="3696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4" name="Line 51"/>
            <p:cNvSpPr>
              <a:spLocks noChangeShapeType="1"/>
            </p:cNvSpPr>
            <p:nvPr/>
          </p:nvSpPr>
          <p:spPr bwMode="auto">
            <a:xfrm flipV="1">
              <a:off x="3696" y="21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5" name="Line 52"/>
            <p:cNvSpPr>
              <a:spLocks noChangeShapeType="1"/>
            </p:cNvSpPr>
            <p:nvPr/>
          </p:nvSpPr>
          <p:spPr bwMode="auto">
            <a:xfrm flipV="1">
              <a:off x="3696" y="2304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6" name="Line 53"/>
            <p:cNvSpPr>
              <a:spLocks noChangeShapeType="1"/>
            </p:cNvSpPr>
            <p:nvPr/>
          </p:nvSpPr>
          <p:spPr bwMode="auto">
            <a:xfrm flipH="1" flipV="1">
              <a:off x="3984" y="21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7" name="Line 54"/>
            <p:cNvSpPr>
              <a:spLocks noChangeShapeType="1"/>
            </p:cNvSpPr>
            <p:nvPr/>
          </p:nvSpPr>
          <p:spPr bwMode="auto">
            <a:xfrm>
              <a:off x="3888" y="32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8" name="Line 55"/>
            <p:cNvSpPr>
              <a:spLocks noChangeShapeType="1"/>
            </p:cNvSpPr>
            <p:nvPr/>
          </p:nvSpPr>
          <p:spPr bwMode="auto">
            <a:xfrm flipH="1">
              <a:off x="3792" y="350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69" name="Line 56"/>
            <p:cNvSpPr>
              <a:spLocks noChangeShapeType="1"/>
            </p:cNvSpPr>
            <p:nvPr/>
          </p:nvSpPr>
          <p:spPr bwMode="auto">
            <a:xfrm>
              <a:off x="37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0" name="Line 57"/>
            <p:cNvSpPr>
              <a:spLocks noChangeShapeType="1"/>
            </p:cNvSpPr>
            <p:nvPr/>
          </p:nvSpPr>
          <p:spPr bwMode="auto">
            <a:xfrm flipH="1" flipV="1">
              <a:off x="302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1" name="Line 58"/>
            <p:cNvSpPr>
              <a:spLocks noChangeShapeType="1"/>
            </p:cNvSpPr>
            <p:nvPr/>
          </p:nvSpPr>
          <p:spPr bwMode="auto">
            <a:xfrm flipV="1">
              <a:off x="3216" y="23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2" name="Line 59"/>
            <p:cNvSpPr>
              <a:spLocks noChangeShapeType="1"/>
            </p:cNvSpPr>
            <p:nvPr/>
          </p:nvSpPr>
          <p:spPr bwMode="auto">
            <a:xfrm flipV="1">
              <a:off x="3360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3" name="Line 60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4" name="Line 61"/>
            <p:cNvSpPr>
              <a:spLocks noChangeShapeType="1"/>
            </p:cNvSpPr>
            <p:nvPr/>
          </p:nvSpPr>
          <p:spPr bwMode="auto">
            <a:xfrm>
              <a:off x="44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5" name="Line 62"/>
            <p:cNvSpPr>
              <a:spLocks noChangeShapeType="1"/>
            </p:cNvSpPr>
            <p:nvPr/>
          </p:nvSpPr>
          <p:spPr bwMode="auto">
            <a:xfrm>
              <a:off x="4464" y="36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6" name="Line 63"/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7" name="Line 64"/>
            <p:cNvSpPr>
              <a:spLocks noChangeShapeType="1"/>
            </p:cNvSpPr>
            <p:nvPr/>
          </p:nvSpPr>
          <p:spPr bwMode="auto">
            <a:xfrm>
              <a:off x="3984" y="37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8" name="Line 65"/>
            <p:cNvSpPr>
              <a:spLocks noChangeShapeType="1"/>
            </p:cNvSpPr>
            <p:nvPr/>
          </p:nvSpPr>
          <p:spPr bwMode="auto">
            <a:xfrm flipV="1">
              <a:off x="4128" y="33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79" name="Line 66"/>
            <p:cNvSpPr>
              <a:spLocks noChangeShapeType="1"/>
            </p:cNvSpPr>
            <p:nvPr/>
          </p:nvSpPr>
          <p:spPr bwMode="auto">
            <a:xfrm flipV="1">
              <a:off x="441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0" name="Line 67"/>
            <p:cNvSpPr>
              <a:spLocks noChangeShapeType="1"/>
            </p:cNvSpPr>
            <p:nvPr/>
          </p:nvSpPr>
          <p:spPr bwMode="auto">
            <a:xfrm>
              <a:off x="4416" y="25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1" name="Line 68"/>
            <p:cNvSpPr>
              <a:spLocks noChangeShapeType="1"/>
            </p:cNvSpPr>
            <p:nvPr/>
          </p:nvSpPr>
          <p:spPr bwMode="auto">
            <a:xfrm flipV="1">
              <a:off x="321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2" name="Line 69"/>
            <p:cNvSpPr>
              <a:spLocks noChangeShapeType="1"/>
            </p:cNvSpPr>
            <p:nvPr/>
          </p:nvSpPr>
          <p:spPr bwMode="auto">
            <a:xfrm>
              <a:off x="4080" y="249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3" name="Line 70"/>
            <p:cNvSpPr>
              <a:spLocks noChangeShapeType="1"/>
            </p:cNvSpPr>
            <p:nvPr/>
          </p:nvSpPr>
          <p:spPr bwMode="auto">
            <a:xfrm flipV="1">
              <a:off x="4608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4" name="Line 71"/>
            <p:cNvSpPr>
              <a:spLocks noChangeShapeType="1"/>
            </p:cNvSpPr>
            <p:nvPr/>
          </p:nvSpPr>
          <p:spPr bwMode="auto">
            <a:xfrm flipV="1">
              <a:off x="4608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5" name="Line 72"/>
            <p:cNvSpPr>
              <a:spLocks noChangeShapeType="1"/>
            </p:cNvSpPr>
            <p:nvPr/>
          </p:nvSpPr>
          <p:spPr bwMode="auto">
            <a:xfrm flipH="1" flipV="1">
              <a:off x="302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6" name="Line 73"/>
            <p:cNvSpPr>
              <a:spLocks noChangeShapeType="1"/>
            </p:cNvSpPr>
            <p:nvPr/>
          </p:nvSpPr>
          <p:spPr bwMode="auto">
            <a:xfrm>
              <a:off x="312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7" name="Line 74"/>
            <p:cNvSpPr>
              <a:spLocks noChangeShapeType="1"/>
            </p:cNvSpPr>
            <p:nvPr/>
          </p:nvSpPr>
          <p:spPr bwMode="auto">
            <a:xfrm flipH="1">
              <a:off x="2928" y="312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8" name="Line 75"/>
            <p:cNvSpPr>
              <a:spLocks noChangeShapeType="1"/>
            </p:cNvSpPr>
            <p:nvPr/>
          </p:nvSpPr>
          <p:spPr bwMode="auto">
            <a:xfrm>
              <a:off x="3072" y="312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89" name="Line 76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0" name="Line 77"/>
            <p:cNvSpPr>
              <a:spLocks noChangeShapeType="1"/>
            </p:cNvSpPr>
            <p:nvPr/>
          </p:nvSpPr>
          <p:spPr bwMode="auto">
            <a:xfrm flipV="1">
              <a:off x="3216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1" name="Line 78"/>
            <p:cNvSpPr>
              <a:spLocks noChangeShapeType="1"/>
            </p:cNvSpPr>
            <p:nvPr/>
          </p:nvSpPr>
          <p:spPr bwMode="auto">
            <a:xfrm flipV="1">
              <a:off x="336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2" name="Line 79"/>
            <p:cNvSpPr>
              <a:spLocks noChangeShapeType="1"/>
            </p:cNvSpPr>
            <p:nvPr/>
          </p:nvSpPr>
          <p:spPr bwMode="auto">
            <a:xfrm>
              <a:off x="4560" y="28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3" name="Line 80"/>
            <p:cNvSpPr>
              <a:spLocks noChangeShapeType="1"/>
            </p:cNvSpPr>
            <p:nvPr/>
          </p:nvSpPr>
          <p:spPr bwMode="auto">
            <a:xfrm>
              <a:off x="4512" y="288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4" name="Oval 82"/>
            <p:cNvSpPr>
              <a:spLocks noChangeArrowheads="1"/>
            </p:cNvSpPr>
            <p:nvPr/>
          </p:nvSpPr>
          <p:spPr bwMode="auto">
            <a:xfrm>
              <a:off x="14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5" name="Line 83"/>
            <p:cNvSpPr>
              <a:spLocks noChangeShapeType="1"/>
            </p:cNvSpPr>
            <p:nvPr/>
          </p:nvSpPr>
          <p:spPr bwMode="auto">
            <a:xfrm flipV="1">
              <a:off x="19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6" name="Line 84"/>
            <p:cNvSpPr>
              <a:spLocks noChangeShapeType="1"/>
            </p:cNvSpPr>
            <p:nvPr/>
          </p:nvSpPr>
          <p:spPr bwMode="auto">
            <a:xfrm>
              <a:off x="20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7" name="Line 85"/>
            <p:cNvSpPr>
              <a:spLocks noChangeShapeType="1"/>
            </p:cNvSpPr>
            <p:nvPr/>
          </p:nvSpPr>
          <p:spPr bwMode="auto">
            <a:xfrm flipV="1">
              <a:off x="21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8" name="Line 86"/>
            <p:cNvSpPr>
              <a:spLocks noChangeShapeType="1"/>
            </p:cNvSpPr>
            <p:nvPr/>
          </p:nvSpPr>
          <p:spPr bwMode="auto">
            <a:xfrm>
              <a:off x="23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99" name="Line 87"/>
            <p:cNvSpPr>
              <a:spLocks noChangeShapeType="1"/>
            </p:cNvSpPr>
            <p:nvPr/>
          </p:nvSpPr>
          <p:spPr bwMode="auto">
            <a:xfrm flipV="1">
              <a:off x="25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0" name="Line 88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1" name="Line 89"/>
            <p:cNvSpPr>
              <a:spLocks noChangeShapeType="1"/>
            </p:cNvSpPr>
            <p:nvPr/>
          </p:nvSpPr>
          <p:spPr bwMode="auto">
            <a:xfrm flipV="1">
              <a:off x="20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2" name="Line 90"/>
            <p:cNvSpPr>
              <a:spLocks noChangeShapeType="1"/>
            </p:cNvSpPr>
            <p:nvPr/>
          </p:nvSpPr>
          <p:spPr bwMode="auto">
            <a:xfrm flipH="1" flipV="1">
              <a:off x="18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3" name="Line 91"/>
            <p:cNvSpPr>
              <a:spLocks noChangeShapeType="1"/>
            </p:cNvSpPr>
            <p:nvPr/>
          </p:nvSpPr>
          <p:spPr bwMode="auto">
            <a:xfrm flipH="1" flipV="1">
              <a:off x="15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4" name="Line 92"/>
            <p:cNvSpPr>
              <a:spLocks noChangeShapeType="1"/>
            </p:cNvSpPr>
            <p:nvPr/>
          </p:nvSpPr>
          <p:spPr bwMode="auto">
            <a:xfrm flipH="1">
              <a:off x="12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5" name="Line 93"/>
            <p:cNvSpPr>
              <a:spLocks noChangeShapeType="1"/>
            </p:cNvSpPr>
            <p:nvPr/>
          </p:nvSpPr>
          <p:spPr bwMode="auto">
            <a:xfrm flipV="1">
              <a:off x="15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6" name="Line 94"/>
            <p:cNvSpPr>
              <a:spLocks noChangeShapeType="1"/>
            </p:cNvSpPr>
            <p:nvPr/>
          </p:nvSpPr>
          <p:spPr bwMode="auto">
            <a:xfrm flipH="1">
              <a:off x="13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7" name="Line 95"/>
            <p:cNvSpPr>
              <a:spLocks noChangeShapeType="1"/>
            </p:cNvSpPr>
            <p:nvPr/>
          </p:nvSpPr>
          <p:spPr bwMode="auto">
            <a:xfrm flipH="1">
              <a:off x="11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8" name="Line 96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09" name="Line 97"/>
            <p:cNvSpPr>
              <a:spLocks noChangeShapeType="1"/>
            </p:cNvSpPr>
            <p:nvPr/>
          </p:nvSpPr>
          <p:spPr bwMode="auto">
            <a:xfrm flipH="1" flipV="1">
              <a:off x="9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0" name="Line 98"/>
            <p:cNvSpPr>
              <a:spLocks noChangeShapeType="1"/>
            </p:cNvSpPr>
            <p:nvPr/>
          </p:nvSpPr>
          <p:spPr bwMode="auto">
            <a:xfrm>
              <a:off x="9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1" name="Line 99"/>
            <p:cNvSpPr>
              <a:spLocks noChangeShapeType="1"/>
            </p:cNvSpPr>
            <p:nvPr/>
          </p:nvSpPr>
          <p:spPr bwMode="auto">
            <a:xfrm flipH="1" flipV="1">
              <a:off x="10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2" name="Line 100"/>
            <p:cNvSpPr>
              <a:spLocks noChangeShapeType="1"/>
            </p:cNvSpPr>
            <p:nvPr/>
          </p:nvSpPr>
          <p:spPr bwMode="auto">
            <a:xfrm flipH="1">
              <a:off x="11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3" name="Line 101"/>
            <p:cNvSpPr>
              <a:spLocks noChangeShapeType="1"/>
            </p:cNvSpPr>
            <p:nvPr/>
          </p:nvSpPr>
          <p:spPr bwMode="auto">
            <a:xfrm flipV="1">
              <a:off x="12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4" name="Line 102"/>
            <p:cNvSpPr>
              <a:spLocks noChangeShapeType="1"/>
            </p:cNvSpPr>
            <p:nvPr/>
          </p:nvSpPr>
          <p:spPr bwMode="auto">
            <a:xfrm flipV="1">
              <a:off x="12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5" name="Line 103"/>
            <p:cNvSpPr>
              <a:spLocks noChangeShapeType="1"/>
            </p:cNvSpPr>
            <p:nvPr/>
          </p:nvSpPr>
          <p:spPr bwMode="auto">
            <a:xfrm flipV="1">
              <a:off x="18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6" name="Line 104"/>
            <p:cNvSpPr>
              <a:spLocks noChangeShapeType="1"/>
            </p:cNvSpPr>
            <p:nvPr/>
          </p:nvSpPr>
          <p:spPr bwMode="auto">
            <a:xfrm flipH="1">
              <a:off x="13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7" name="Line 105"/>
            <p:cNvSpPr>
              <a:spLocks noChangeShapeType="1"/>
            </p:cNvSpPr>
            <p:nvPr/>
          </p:nvSpPr>
          <p:spPr bwMode="auto">
            <a:xfrm>
              <a:off x="13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8" name="Line 106"/>
            <p:cNvSpPr>
              <a:spLocks noChangeShapeType="1"/>
            </p:cNvSpPr>
            <p:nvPr/>
          </p:nvSpPr>
          <p:spPr bwMode="auto">
            <a:xfrm flipH="1">
              <a:off x="11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19" name="Line 107"/>
            <p:cNvSpPr>
              <a:spLocks noChangeShapeType="1"/>
            </p:cNvSpPr>
            <p:nvPr/>
          </p:nvSpPr>
          <p:spPr bwMode="auto">
            <a:xfrm>
              <a:off x="11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0" name="Line 108"/>
            <p:cNvSpPr>
              <a:spLocks noChangeShapeType="1"/>
            </p:cNvSpPr>
            <p:nvPr/>
          </p:nvSpPr>
          <p:spPr bwMode="auto">
            <a:xfrm flipH="1">
              <a:off x="10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1" name="Line 109"/>
            <p:cNvSpPr>
              <a:spLocks noChangeShapeType="1"/>
            </p:cNvSpPr>
            <p:nvPr/>
          </p:nvSpPr>
          <p:spPr bwMode="auto">
            <a:xfrm>
              <a:off x="18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2" name="Line 110"/>
            <p:cNvSpPr>
              <a:spLocks noChangeShapeType="1"/>
            </p:cNvSpPr>
            <p:nvPr/>
          </p:nvSpPr>
          <p:spPr bwMode="auto">
            <a:xfrm flipH="1">
              <a:off x="17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3" name="Line 111"/>
            <p:cNvSpPr>
              <a:spLocks noChangeShapeType="1"/>
            </p:cNvSpPr>
            <p:nvPr/>
          </p:nvSpPr>
          <p:spPr bwMode="auto">
            <a:xfrm>
              <a:off x="19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4" name="Line 112"/>
            <p:cNvSpPr>
              <a:spLocks noChangeShapeType="1"/>
            </p:cNvSpPr>
            <p:nvPr/>
          </p:nvSpPr>
          <p:spPr bwMode="auto">
            <a:xfrm flipH="1">
              <a:off x="23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5" name="Line 113"/>
            <p:cNvSpPr>
              <a:spLocks noChangeShapeType="1"/>
            </p:cNvSpPr>
            <p:nvPr/>
          </p:nvSpPr>
          <p:spPr bwMode="auto">
            <a:xfrm>
              <a:off x="20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6" name="Line 114"/>
            <p:cNvSpPr>
              <a:spLocks noChangeShapeType="1"/>
            </p:cNvSpPr>
            <p:nvPr/>
          </p:nvSpPr>
          <p:spPr bwMode="auto">
            <a:xfrm>
              <a:off x="23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7" name="Line 115"/>
            <p:cNvSpPr>
              <a:spLocks noChangeShapeType="1"/>
            </p:cNvSpPr>
            <p:nvPr/>
          </p:nvSpPr>
          <p:spPr bwMode="auto">
            <a:xfrm flipV="1">
              <a:off x="23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8" name="Line 116"/>
            <p:cNvSpPr>
              <a:spLocks noChangeShapeType="1"/>
            </p:cNvSpPr>
            <p:nvPr/>
          </p:nvSpPr>
          <p:spPr bwMode="auto">
            <a:xfrm flipH="1">
              <a:off x="11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29" name="Line 117"/>
            <p:cNvSpPr>
              <a:spLocks noChangeShapeType="1"/>
            </p:cNvSpPr>
            <p:nvPr/>
          </p:nvSpPr>
          <p:spPr bwMode="auto">
            <a:xfrm flipH="1" flipV="1">
              <a:off x="10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0" name="Line 118"/>
            <p:cNvSpPr>
              <a:spLocks noChangeShapeType="1"/>
            </p:cNvSpPr>
            <p:nvPr/>
          </p:nvSpPr>
          <p:spPr bwMode="auto">
            <a:xfrm flipH="1">
              <a:off x="10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1" name="Line 119"/>
            <p:cNvSpPr>
              <a:spLocks noChangeShapeType="1"/>
            </p:cNvSpPr>
            <p:nvPr/>
          </p:nvSpPr>
          <p:spPr bwMode="auto">
            <a:xfrm flipH="1" flipV="1">
              <a:off x="9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2" name="Line 120"/>
            <p:cNvSpPr>
              <a:spLocks noChangeShapeType="1"/>
            </p:cNvSpPr>
            <p:nvPr/>
          </p:nvSpPr>
          <p:spPr bwMode="auto">
            <a:xfrm>
              <a:off x="21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3" name="Line 121"/>
            <p:cNvSpPr>
              <a:spLocks noChangeShapeType="1"/>
            </p:cNvSpPr>
            <p:nvPr/>
          </p:nvSpPr>
          <p:spPr bwMode="auto">
            <a:xfrm>
              <a:off x="23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4" name="Line 122"/>
            <p:cNvSpPr>
              <a:spLocks noChangeShapeType="1"/>
            </p:cNvSpPr>
            <p:nvPr/>
          </p:nvSpPr>
          <p:spPr bwMode="auto">
            <a:xfrm>
              <a:off x="23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5" name="Line 123"/>
            <p:cNvSpPr>
              <a:spLocks noChangeShapeType="1"/>
            </p:cNvSpPr>
            <p:nvPr/>
          </p:nvSpPr>
          <p:spPr bwMode="auto">
            <a:xfrm flipV="1">
              <a:off x="24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6" name="Line 124"/>
            <p:cNvSpPr>
              <a:spLocks noChangeShapeType="1"/>
            </p:cNvSpPr>
            <p:nvPr/>
          </p:nvSpPr>
          <p:spPr bwMode="auto">
            <a:xfrm>
              <a:off x="17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7" name="Line 125"/>
            <p:cNvSpPr>
              <a:spLocks noChangeShapeType="1"/>
            </p:cNvSpPr>
            <p:nvPr/>
          </p:nvSpPr>
          <p:spPr bwMode="auto">
            <a:xfrm flipH="1">
              <a:off x="15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8" name="Line 126"/>
            <p:cNvSpPr>
              <a:spLocks noChangeShapeType="1"/>
            </p:cNvSpPr>
            <p:nvPr/>
          </p:nvSpPr>
          <p:spPr bwMode="auto">
            <a:xfrm>
              <a:off x="15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39" name="Line 127"/>
            <p:cNvSpPr>
              <a:spLocks noChangeShapeType="1"/>
            </p:cNvSpPr>
            <p:nvPr/>
          </p:nvSpPr>
          <p:spPr bwMode="auto">
            <a:xfrm>
              <a:off x="15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0" name="Line 128"/>
            <p:cNvSpPr>
              <a:spLocks noChangeShapeType="1"/>
            </p:cNvSpPr>
            <p:nvPr/>
          </p:nvSpPr>
          <p:spPr bwMode="auto">
            <a:xfrm flipH="1">
              <a:off x="18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1" name="Line 129"/>
            <p:cNvSpPr>
              <a:spLocks noChangeShapeType="1"/>
            </p:cNvSpPr>
            <p:nvPr/>
          </p:nvSpPr>
          <p:spPr bwMode="auto">
            <a:xfrm flipV="1">
              <a:off x="17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2" name="Line 130"/>
            <p:cNvSpPr>
              <a:spLocks noChangeShapeType="1"/>
            </p:cNvSpPr>
            <p:nvPr/>
          </p:nvSpPr>
          <p:spPr bwMode="auto">
            <a:xfrm flipH="1" flipV="1">
              <a:off x="16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3" name="Line 131"/>
            <p:cNvSpPr>
              <a:spLocks noChangeShapeType="1"/>
            </p:cNvSpPr>
            <p:nvPr/>
          </p:nvSpPr>
          <p:spPr bwMode="auto">
            <a:xfrm flipV="1">
              <a:off x="16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4" name="Line 132"/>
            <p:cNvSpPr>
              <a:spLocks noChangeShapeType="1"/>
            </p:cNvSpPr>
            <p:nvPr/>
          </p:nvSpPr>
          <p:spPr bwMode="auto">
            <a:xfrm flipH="1">
              <a:off x="9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5" name="Line 133"/>
            <p:cNvSpPr>
              <a:spLocks noChangeShapeType="1"/>
            </p:cNvSpPr>
            <p:nvPr/>
          </p:nvSpPr>
          <p:spPr bwMode="auto">
            <a:xfrm>
              <a:off x="11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6" name="Line 134"/>
            <p:cNvSpPr>
              <a:spLocks noChangeShapeType="1"/>
            </p:cNvSpPr>
            <p:nvPr/>
          </p:nvSpPr>
          <p:spPr bwMode="auto">
            <a:xfrm>
              <a:off x="12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7" name="Line 135"/>
            <p:cNvSpPr>
              <a:spLocks noChangeShapeType="1"/>
            </p:cNvSpPr>
            <p:nvPr/>
          </p:nvSpPr>
          <p:spPr bwMode="auto">
            <a:xfrm>
              <a:off x="11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8" name="Line 136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49" name="Line 137"/>
            <p:cNvSpPr>
              <a:spLocks noChangeShapeType="1"/>
            </p:cNvSpPr>
            <p:nvPr/>
          </p:nvSpPr>
          <p:spPr bwMode="auto">
            <a:xfrm flipV="1">
              <a:off x="23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0" name="Line 138"/>
            <p:cNvSpPr>
              <a:spLocks noChangeShapeType="1"/>
            </p:cNvSpPr>
            <p:nvPr/>
          </p:nvSpPr>
          <p:spPr bwMode="auto">
            <a:xfrm>
              <a:off x="21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1" name="Line 139"/>
            <p:cNvSpPr>
              <a:spLocks noChangeShapeType="1"/>
            </p:cNvSpPr>
            <p:nvPr/>
          </p:nvSpPr>
          <p:spPr bwMode="auto">
            <a:xfrm flipV="1">
              <a:off x="18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2" name="Line 140"/>
            <p:cNvSpPr>
              <a:spLocks noChangeShapeType="1"/>
            </p:cNvSpPr>
            <p:nvPr/>
          </p:nvSpPr>
          <p:spPr bwMode="auto">
            <a:xfrm>
              <a:off x="20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3" name="Line 141"/>
            <p:cNvSpPr>
              <a:spLocks noChangeShapeType="1"/>
            </p:cNvSpPr>
            <p:nvPr/>
          </p:nvSpPr>
          <p:spPr bwMode="auto">
            <a:xfrm>
              <a:off x="23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4" name="Line 142"/>
            <p:cNvSpPr>
              <a:spLocks noChangeShapeType="1"/>
            </p:cNvSpPr>
            <p:nvPr/>
          </p:nvSpPr>
          <p:spPr bwMode="auto">
            <a:xfrm flipV="1">
              <a:off x="23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5" name="Line 143"/>
            <p:cNvSpPr>
              <a:spLocks noChangeShapeType="1"/>
            </p:cNvSpPr>
            <p:nvPr/>
          </p:nvSpPr>
          <p:spPr bwMode="auto">
            <a:xfrm>
              <a:off x="11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6" name="Line 144"/>
            <p:cNvSpPr>
              <a:spLocks noChangeShapeType="1"/>
            </p:cNvSpPr>
            <p:nvPr/>
          </p:nvSpPr>
          <p:spPr bwMode="auto">
            <a:xfrm flipV="1">
              <a:off x="19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7" name="Line 145"/>
            <p:cNvSpPr>
              <a:spLocks noChangeShapeType="1"/>
            </p:cNvSpPr>
            <p:nvPr/>
          </p:nvSpPr>
          <p:spPr bwMode="auto">
            <a:xfrm>
              <a:off x="24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8" name="Line 146"/>
            <p:cNvSpPr>
              <a:spLocks noChangeShapeType="1"/>
            </p:cNvSpPr>
            <p:nvPr/>
          </p:nvSpPr>
          <p:spPr bwMode="auto">
            <a:xfrm>
              <a:off x="24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59" name="Line 147"/>
            <p:cNvSpPr>
              <a:spLocks noChangeShapeType="1"/>
            </p:cNvSpPr>
            <p:nvPr/>
          </p:nvSpPr>
          <p:spPr bwMode="auto">
            <a:xfrm flipH="1">
              <a:off x="9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0" name="Line 148"/>
            <p:cNvSpPr>
              <a:spLocks noChangeShapeType="1"/>
            </p:cNvSpPr>
            <p:nvPr/>
          </p:nvSpPr>
          <p:spPr bwMode="auto">
            <a:xfrm flipV="1">
              <a:off x="10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1" name="Line 149"/>
            <p:cNvSpPr>
              <a:spLocks noChangeShapeType="1"/>
            </p:cNvSpPr>
            <p:nvPr/>
          </p:nvSpPr>
          <p:spPr bwMode="auto">
            <a:xfrm flipH="1" flipV="1">
              <a:off x="8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2" name="Line 150"/>
            <p:cNvSpPr>
              <a:spLocks noChangeShapeType="1"/>
            </p:cNvSpPr>
            <p:nvPr/>
          </p:nvSpPr>
          <p:spPr bwMode="auto">
            <a:xfrm flipV="1">
              <a:off x="9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3" name="Line 151"/>
            <p:cNvSpPr>
              <a:spLocks noChangeShapeType="1"/>
            </p:cNvSpPr>
            <p:nvPr/>
          </p:nvSpPr>
          <p:spPr bwMode="auto">
            <a:xfrm flipH="1">
              <a:off x="9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4" name="Line 152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5" name="Line 153"/>
            <p:cNvSpPr>
              <a:spLocks noChangeShapeType="1"/>
            </p:cNvSpPr>
            <p:nvPr/>
          </p:nvSpPr>
          <p:spPr bwMode="auto">
            <a:xfrm>
              <a:off x="12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6" name="Line 154"/>
            <p:cNvSpPr>
              <a:spLocks noChangeShapeType="1"/>
            </p:cNvSpPr>
            <p:nvPr/>
          </p:nvSpPr>
          <p:spPr bwMode="auto">
            <a:xfrm flipV="1">
              <a:off x="24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67" name="Line 155"/>
            <p:cNvSpPr>
              <a:spLocks noChangeShapeType="1"/>
            </p:cNvSpPr>
            <p:nvPr/>
          </p:nvSpPr>
          <p:spPr bwMode="auto">
            <a:xfrm flipV="1">
              <a:off x="24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340" name="Text Box 156"/>
            <p:cNvSpPr txBox="1">
              <a:spLocks noChangeArrowheads="1"/>
            </p:cNvSpPr>
            <p:nvPr/>
          </p:nvSpPr>
          <p:spPr bwMode="auto">
            <a:xfrm>
              <a:off x="3590" y="2954"/>
              <a:ext cx="50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66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Goal</a:t>
              </a:r>
              <a:endParaRPr lang="en-US" sz="1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21341" name="Text Box 157"/>
            <p:cNvSpPr txBox="1">
              <a:spLocks noChangeArrowheads="1"/>
            </p:cNvSpPr>
            <p:nvPr/>
          </p:nvSpPr>
          <p:spPr bwMode="auto">
            <a:xfrm>
              <a:off x="1440" y="2954"/>
              <a:ext cx="61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66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Start</a:t>
              </a:r>
              <a:endParaRPr lang="en-US" sz="1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E0E4A-3702-F74B-BFCE-E143B3CE1C6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307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1800" b="1"/>
              <a:t>Another Solution: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	</a:t>
            </a:r>
            <a:r>
              <a:rPr lang="en-US" sz="1800" u="sng"/>
              <a:t>	a	b	c	</a:t>
            </a:r>
          </a:p>
          <a:p>
            <a:pPr>
              <a:buFontTx/>
              <a:buNone/>
            </a:pPr>
            <a:r>
              <a:rPr lang="en-US" sz="1800"/>
              <a:t>		0	0	0	start</a:t>
            </a:r>
          </a:p>
          <a:p>
            <a:pPr>
              <a:buFontTx/>
              <a:buNone/>
            </a:pPr>
            <a:r>
              <a:rPr lang="en-US" sz="1800"/>
              <a:t>		0	5	0</a:t>
            </a:r>
          </a:p>
          <a:p>
            <a:pPr>
              <a:buFontTx/>
              <a:buNone/>
            </a:pPr>
            <a:r>
              <a:rPr lang="en-US" sz="1800"/>
              <a:t>		3	2	0</a:t>
            </a:r>
          </a:p>
          <a:p>
            <a:pPr>
              <a:buFontTx/>
              <a:buNone/>
            </a:pPr>
            <a:r>
              <a:rPr lang="en-US" sz="1800"/>
              <a:t>		0	0	3</a:t>
            </a:r>
          </a:p>
          <a:p>
            <a:pPr>
              <a:buFontTx/>
              <a:buNone/>
            </a:pPr>
            <a:r>
              <a:rPr lang="en-US" sz="1800"/>
              <a:t>		3	0	3</a:t>
            </a:r>
          </a:p>
          <a:p>
            <a:pPr>
              <a:buFontTx/>
              <a:buNone/>
            </a:pPr>
            <a:r>
              <a:rPr lang="en-US" sz="1800"/>
              <a:t>		0	0	6</a:t>
            </a:r>
          </a:p>
          <a:p>
            <a:pPr>
              <a:buFontTx/>
              <a:buNone/>
            </a:pPr>
            <a:r>
              <a:rPr lang="en-US" sz="1800"/>
              <a:t>		3	0	6</a:t>
            </a:r>
          </a:p>
          <a:p>
            <a:pPr>
              <a:buFontTx/>
              <a:buNone/>
            </a:pPr>
            <a:r>
              <a:rPr lang="en-US" sz="1800"/>
              <a:t>		0	3	6</a:t>
            </a:r>
          </a:p>
          <a:p>
            <a:pPr>
              <a:buFontTx/>
              <a:buNone/>
            </a:pPr>
            <a:r>
              <a:rPr lang="en-US" sz="1800"/>
              <a:t>		3	3	6</a:t>
            </a:r>
          </a:p>
          <a:p>
            <a:pPr>
              <a:buFontTx/>
              <a:buNone/>
            </a:pPr>
            <a:r>
              <a:rPr lang="en-US" sz="1800"/>
              <a:t>		1	5	6</a:t>
            </a:r>
          </a:p>
          <a:p>
            <a:pPr>
              <a:buFontTx/>
              <a:buNone/>
            </a:pPr>
            <a:r>
              <a:rPr lang="en-US" sz="1800"/>
              <a:t>		0	5	</a:t>
            </a:r>
            <a:r>
              <a:rPr lang="en-US" sz="1800" b="1"/>
              <a:t>7	goal</a:t>
            </a:r>
            <a:r>
              <a:rPr lang="en-US" sz="1800"/>
              <a:t>	</a:t>
            </a:r>
          </a:p>
        </p:txBody>
      </p:sp>
      <p:grpSp>
        <p:nvGrpSpPr>
          <p:cNvPr id="30728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3073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3073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3073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09600" y="3429000"/>
            <a:ext cx="4191000" cy="259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7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AEC352-9BF1-7445-8757-48CF79A59DA2}" type="slidenum">
              <a:rPr lang="en-US" smtClean="0"/>
              <a:pPr/>
              <a:t>150</a:t>
            </a:fld>
            <a:endParaRPr lang="en-US" smtClean="0"/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Problem:</a:t>
            </a:r>
            <a:r>
              <a:rPr lang="en-US"/>
              <a:t> how do we search backwards from goal?? (cont.)</a:t>
            </a:r>
          </a:p>
          <a:p>
            <a:pPr lvl="1"/>
            <a:r>
              <a:rPr lang="en-US" sz="1800"/>
              <a:t>…</a:t>
            </a:r>
          </a:p>
          <a:p>
            <a:pPr lvl="1"/>
            <a:r>
              <a:rPr lang="en-US" sz="2000"/>
              <a:t>for bidirectional search to work well, there must be an efficient way to check whether a given node belongs to the other search tree.</a:t>
            </a:r>
          </a:p>
          <a:p>
            <a:pPr lvl="1"/>
            <a:r>
              <a:rPr lang="en-US" sz="2000"/>
              <a:t>select a given search algorithm for each half.</a:t>
            </a:r>
          </a:p>
        </p:txBody>
      </p:sp>
      <p:grpSp>
        <p:nvGrpSpPr>
          <p:cNvPr id="167942" name="Group 4"/>
          <p:cNvGrpSpPr>
            <a:grpSpLocks/>
          </p:cNvGrpSpPr>
          <p:nvPr/>
        </p:nvGrpSpPr>
        <p:grpSpPr bwMode="auto">
          <a:xfrm>
            <a:off x="4876800" y="4953000"/>
            <a:ext cx="4267200" cy="1905000"/>
            <a:chOff x="576" y="1968"/>
            <a:chExt cx="4464" cy="2064"/>
          </a:xfrm>
        </p:grpSpPr>
        <p:sp>
          <p:nvSpPr>
            <p:cNvPr id="167943" name="Rectangle 5"/>
            <p:cNvSpPr>
              <a:spLocks noChangeArrowheads="1"/>
            </p:cNvSpPr>
            <p:nvPr/>
          </p:nvSpPr>
          <p:spPr bwMode="auto">
            <a:xfrm>
              <a:off x="576" y="1968"/>
              <a:ext cx="4464" cy="20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4" name="Oval 6"/>
            <p:cNvSpPr>
              <a:spLocks noChangeArrowheads="1"/>
            </p:cNvSpPr>
            <p:nvPr/>
          </p:nvSpPr>
          <p:spPr bwMode="auto">
            <a:xfrm flipV="1">
              <a:off x="3552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5" name="Line 7"/>
            <p:cNvSpPr>
              <a:spLocks noChangeShapeType="1"/>
            </p:cNvSpPr>
            <p:nvPr/>
          </p:nvSpPr>
          <p:spPr bwMode="auto">
            <a:xfrm>
              <a:off x="4080" y="31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6" name="Line 8"/>
            <p:cNvSpPr>
              <a:spLocks noChangeShapeType="1"/>
            </p:cNvSpPr>
            <p:nvPr/>
          </p:nvSpPr>
          <p:spPr bwMode="auto">
            <a:xfrm flipV="1">
              <a:off x="4176" y="302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7" name="Line 9"/>
            <p:cNvSpPr>
              <a:spLocks noChangeShapeType="1"/>
            </p:cNvSpPr>
            <p:nvPr/>
          </p:nvSpPr>
          <p:spPr bwMode="auto">
            <a:xfrm>
              <a:off x="4272" y="302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8" name="Line 10"/>
            <p:cNvSpPr>
              <a:spLocks noChangeShapeType="1"/>
            </p:cNvSpPr>
            <p:nvPr/>
          </p:nvSpPr>
          <p:spPr bwMode="auto">
            <a:xfrm flipV="1">
              <a:off x="4464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9" name="Line 11"/>
            <p:cNvSpPr>
              <a:spLocks noChangeShapeType="1"/>
            </p:cNvSpPr>
            <p:nvPr/>
          </p:nvSpPr>
          <p:spPr bwMode="auto">
            <a:xfrm>
              <a:off x="4656" y="30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0" name="Line 12"/>
            <p:cNvSpPr>
              <a:spLocks noChangeShapeType="1"/>
            </p:cNvSpPr>
            <p:nvPr/>
          </p:nvSpPr>
          <p:spPr bwMode="auto">
            <a:xfrm flipH="1">
              <a:off x="4128" y="32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1" name="Line 13"/>
            <p:cNvSpPr>
              <a:spLocks noChangeShapeType="1"/>
            </p:cNvSpPr>
            <p:nvPr/>
          </p:nvSpPr>
          <p:spPr bwMode="auto">
            <a:xfrm>
              <a:off x="4128" y="345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2" name="Line 14"/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3" name="Line 15"/>
            <p:cNvSpPr>
              <a:spLocks noChangeShapeType="1"/>
            </p:cNvSpPr>
            <p:nvPr/>
          </p:nvSpPr>
          <p:spPr bwMode="auto">
            <a:xfrm flipH="1">
              <a:off x="3696" y="316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4" name="Line 16"/>
            <p:cNvSpPr>
              <a:spLocks noChangeShapeType="1"/>
            </p:cNvSpPr>
            <p:nvPr/>
          </p:nvSpPr>
          <p:spPr bwMode="auto">
            <a:xfrm flipH="1" flipV="1">
              <a:off x="3312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5" name="Line 17"/>
            <p:cNvSpPr>
              <a:spLocks noChangeShapeType="1"/>
            </p:cNvSpPr>
            <p:nvPr/>
          </p:nvSpPr>
          <p:spPr bwMode="auto">
            <a:xfrm>
              <a:off x="3696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6" name="Line 18"/>
            <p:cNvSpPr>
              <a:spLocks noChangeShapeType="1"/>
            </p:cNvSpPr>
            <p:nvPr/>
          </p:nvSpPr>
          <p:spPr bwMode="auto">
            <a:xfrm flipH="1" flipV="1">
              <a:off x="3504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7" name="Line 19"/>
            <p:cNvSpPr>
              <a:spLocks noChangeShapeType="1"/>
            </p:cNvSpPr>
            <p:nvPr/>
          </p:nvSpPr>
          <p:spPr bwMode="auto">
            <a:xfrm flipH="1" flipV="1">
              <a:off x="321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8" name="Line 20"/>
            <p:cNvSpPr>
              <a:spLocks noChangeShapeType="1"/>
            </p:cNvSpPr>
            <p:nvPr/>
          </p:nvSpPr>
          <p:spPr bwMode="auto">
            <a:xfrm flipH="1" flipV="1">
              <a:off x="3360" y="29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59" name="Line 21"/>
            <p:cNvSpPr>
              <a:spLocks noChangeShapeType="1"/>
            </p:cNvSpPr>
            <p:nvPr/>
          </p:nvSpPr>
          <p:spPr bwMode="auto">
            <a:xfrm flipH="1">
              <a:off x="3072" y="302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0" name="Line 22"/>
            <p:cNvSpPr>
              <a:spLocks noChangeShapeType="1"/>
            </p:cNvSpPr>
            <p:nvPr/>
          </p:nvSpPr>
          <p:spPr bwMode="auto">
            <a:xfrm flipV="1">
              <a:off x="307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1" name="Line 23"/>
            <p:cNvSpPr>
              <a:spLocks noChangeShapeType="1"/>
            </p:cNvSpPr>
            <p:nvPr/>
          </p:nvSpPr>
          <p:spPr bwMode="auto">
            <a:xfrm flipH="1">
              <a:off x="3120" y="32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2" name="Line 24"/>
            <p:cNvSpPr>
              <a:spLocks noChangeShapeType="1"/>
            </p:cNvSpPr>
            <p:nvPr/>
          </p:nvSpPr>
          <p:spPr bwMode="auto">
            <a:xfrm flipH="1" flipV="1">
              <a:off x="3216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3" name="Line 25"/>
            <p:cNvSpPr>
              <a:spLocks noChangeShapeType="1"/>
            </p:cNvSpPr>
            <p:nvPr/>
          </p:nvSpPr>
          <p:spPr bwMode="auto">
            <a:xfrm>
              <a:off x="331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4" name="Line 26"/>
            <p:cNvSpPr>
              <a:spLocks noChangeShapeType="1"/>
            </p:cNvSpPr>
            <p:nvPr/>
          </p:nvSpPr>
          <p:spPr bwMode="auto">
            <a:xfrm>
              <a:off x="3312" y="35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5" name="Line 27"/>
            <p:cNvSpPr>
              <a:spLocks noChangeShapeType="1"/>
            </p:cNvSpPr>
            <p:nvPr/>
          </p:nvSpPr>
          <p:spPr bwMode="auto">
            <a:xfrm>
              <a:off x="3984" y="374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6" name="Line 28"/>
            <p:cNvSpPr>
              <a:spLocks noChangeShapeType="1"/>
            </p:cNvSpPr>
            <p:nvPr/>
          </p:nvSpPr>
          <p:spPr bwMode="auto">
            <a:xfrm flipH="1" flipV="1">
              <a:off x="3504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7" name="Line 29"/>
            <p:cNvSpPr>
              <a:spLocks noChangeShapeType="1"/>
            </p:cNvSpPr>
            <p:nvPr/>
          </p:nvSpPr>
          <p:spPr bwMode="auto">
            <a:xfrm flipV="1">
              <a:off x="350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8" name="Line 30"/>
            <p:cNvSpPr>
              <a:spLocks noChangeShapeType="1"/>
            </p:cNvSpPr>
            <p:nvPr/>
          </p:nvSpPr>
          <p:spPr bwMode="auto">
            <a:xfrm flipH="1" flipV="1">
              <a:off x="3216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69" name="Line 31"/>
            <p:cNvSpPr>
              <a:spLocks noChangeShapeType="1"/>
            </p:cNvSpPr>
            <p:nvPr/>
          </p:nvSpPr>
          <p:spPr bwMode="auto">
            <a:xfrm flipV="1">
              <a:off x="321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0" name="Line 32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1" name="Line 33"/>
            <p:cNvSpPr>
              <a:spLocks noChangeShapeType="1"/>
            </p:cNvSpPr>
            <p:nvPr/>
          </p:nvSpPr>
          <p:spPr bwMode="auto">
            <a:xfrm flipV="1">
              <a:off x="3936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2" name="Line 34"/>
            <p:cNvSpPr>
              <a:spLocks noChangeShapeType="1"/>
            </p:cNvSpPr>
            <p:nvPr/>
          </p:nvSpPr>
          <p:spPr bwMode="auto">
            <a:xfrm flipH="1" flipV="1">
              <a:off x="3840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3" name="Line 35"/>
            <p:cNvSpPr>
              <a:spLocks noChangeShapeType="1"/>
            </p:cNvSpPr>
            <p:nvPr/>
          </p:nvSpPr>
          <p:spPr bwMode="auto">
            <a:xfrm flipV="1">
              <a:off x="4080" y="23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4" name="Line 36"/>
            <p:cNvSpPr>
              <a:spLocks noChangeShapeType="1"/>
            </p:cNvSpPr>
            <p:nvPr/>
          </p:nvSpPr>
          <p:spPr bwMode="auto">
            <a:xfrm flipH="1" flipV="1">
              <a:off x="4416" y="21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5" name="Line 37"/>
            <p:cNvSpPr>
              <a:spLocks noChangeShapeType="1"/>
            </p:cNvSpPr>
            <p:nvPr/>
          </p:nvSpPr>
          <p:spPr bwMode="auto">
            <a:xfrm flipV="1">
              <a:off x="4128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6" name="Line 38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7" name="Line 39"/>
            <p:cNvSpPr>
              <a:spLocks noChangeShapeType="1"/>
            </p:cNvSpPr>
            <p:nvPr/>
          </p:nvSpPr>
          <p:spPr bwMode="auto">
            <a:xfrm>
              <a:off x="4416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8" name="Line 40"/>
            <p:cNvSpPr>
              <a:spLocks noChangeShapeType="1"/>
            </p:cNvSpPr>
            <p:nvPr/>
          </p:nvSpPr>
          <p:spPr bwMode="auto">
            <a:xfrm flipH="1" flipV="1">
              <a:off x="3216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79" name="Line 41"/>
            <p:cNvSpPr>
              <a:spLocks noChangeShapeType="1"/>
            </p:cNvSpPr>
            <p:nvPr/>
          </p:nvSpPr>
          <p:spPr bwMode="auto">
            <a:xfrm flipH="1">
              <a:off x="3168" y="26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0" name="Line 42"/>
            <p:cNvSpPr>
              <a:spLocks noChangeShapeType="1"/>
            </p:cNvSpPr>
            <p:nvPr/>
          </p:nvSpPr>
          <p:spPr bwMode="auto">
            <a:xfrm flipH="1" flipV="1">
              <a:off x="3120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1" name="Line 43"/>
            <p:cNvSpPr>
              <a:spLocks noChangeShapeType="1"/>
            </p:cNvSpPr>
            <p:nvPr/>
          </p:nvSpPr>
          <p:spPr bwMode="auto">
            <a:xfrm flipH="1">
              <a:off x="3072" y="249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2" name="Line 44"/>
            <p:cNvSpPr>
              <a:spLocks noChangeShapeType="1"/>
            </p:cNvSpPr>
            <p:nvPr/>
          </p:nvSpPr>
          <p:spPr bwMode="auto">
            <a:xfrm flipV="1">
              <a:off x="4272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3" name="Line 45"/>
            <p:cNvSpPr>
              <a:spLocks noChangeShapeType="1"/>
            </p:cNvSpPr>
            <p:nvPr/>
          </p:nvSpPr>
          <p:spPr bwMode="auto">
            <a:xfrm flipV="1">
              <a:off x="4464" y="34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4" name="Line 46"/>
            <p:cNvSpPr>
              <a:spLocks noChangeShapeType="1"/>
            </p:cNvSpPr>
            <p:nvPr/>
          </p:nvSpPr>
          <p:spPr bwMode="auto">
            <a:xfrm flipV="1">
              <a:off x="4416" y="24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5" name="Line 47"/>
            <p:cNvSpPr>
              <a:spLocks noChangeShapeType="1"/>
            </p:cNvSpPr>
            <p:nvPr/>
          </p:nvSpPr>
          <p:spPr bwMode="auto">
            <a:xfrm>
              <a:off x="4608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6" name="Line 48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7" name="Line 49"/>
            <p:cNvSpPr>
              <a:spLocks noChangeShapeType="1"/>
            </p:cNvSpPr>
            <p:nvPr/>
          </p:nvSpPr>
          <p:spPr bwMode="auto">
            <a:xfrm flipH="1" flipV="1">
              <a:off x="3696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8" name="Line 50"/>
            <p:cNvSpPr>
              <a:spLocks noChangeShapeType="1"/>
            </p:cNvSpPr>
            <p:nvPr/>
          </p:nvSpPr>
          <p:spPr bwMode="auto">
            <a:xfrm flipV="1">
              <a:off x="3696" y="21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9" name="Line 51"/>
            <p:cNvSpPr>
              <a:spLocks noChangeShapeType="1"/>
            </p:cNvSpPr>
            <p:nvPr/>
          </p:nvSpPr>
          <p:spPr bwMode="auto">
            <a:xfrm flipV="1">
              <a:off x="3696" y="2304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0" name="Line 52"/>
            <p:cNvSpPr>
              <a:spLocks noChangeShapeType="1"/>
            </p:cNvSpPr>
            <p:nvPr/>
          </p:nvSpPr>
          <p:spPr bwMode="auto">
            <a:xfrm flipH="1" flipV="1">
              <a:off x="3984" y="21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1" name="Line 53"/>
            <p:cNvSpPr>
              <a:spLocks noChangeShapeType="1"/>
            </p:cNvSpPr>
            <p:nvPr/>
          </p:nvSpPr>
          <p:spPr bwMode="auto">
            <a:xfrm>
              <a:off x="3888" y="32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2" name="Line 54"/>
            <p:cNvSpPr>
              <a:spLocks noChangeShapeType="1"/>
            </p:cNvSpPr>
            <p:nvPr/>
          </p:nvSpPr>
          <p:spPr bwMode="auto">
            <a:xfrm flipH="1">
              <a:off x="3792" y="350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3" name="Line 55"/>
            <p:cNvSpPr>
              <a:spLocks noChangeShapeType="1"/>
            </p:cNvSpPr>
            <p:nvPr/>
          </p:nvSpPr>
          <p:spPr bwMode="auto">
            <a:xfrm>
              <a:off x="37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4" name="Line 56"/>
            <p:cNvSpPr>
              <a:spLocks noChangeShapeType="1"/>
            </p:cNvSpPr>
            <p:nvPr/>
          </p:nvSpPr>
          <p:spPr bwMode="auto">
            <a:xfrm flipH="1" flipV="1">
              <a:off x="302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5" name="Line 57"/>
            <p:cNvSpPr>
              <a:spLocks noChangeShapeType="1"/>
            </p:cNvSpPr>
            <p:nvPr/>
          </p:nvSpPr>
          <p:spPr bwMode="auto">
            <a:xfrm flipV="1">
              <a:off x="3216" y="23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6" name="Line 58"/>
            <p:cNvSpPr>
              <a:spLocks noChangeShapeType="1"/>
            </p:cNvSpPr>
            <p:nvPr/>
          </p:nvSpPr>
          <p:spPr bwMode="auto">
            <a:xfrm flipV="1">
              <a:off x="3360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7" name="Line 59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8" name="Line 60"/>
            <p:cNvSpPr>
              <a:spLocks noChangeShapeType="1"/>
            </p:cNvSpPr>
            <p:nvPr/>
          </p:nvSpPr>
          <p:spPr bwMode="auto">
            <a:xfrm>
              <a:off x="44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99" name="Line 61"/>
            <p:cNvSpPr>
              <a:spLocks noChangeShapeType="1"/>
            </p:cNvSpPr>
            <p:nvPr/>
          </p:nvSpPr>
          <p:spPr bwMode="auto">
            <a:xfrm>
              <a:off x="4464" y="36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0" name="Line 62"/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1" name="Line 63"/>
            <p:cNvSpPr>
              <a:spLocks noChangeShapeType="1"/>
            </p:cNvSpPr>
            <p:nvPr/>
          </p:nvSpPr>
          <p:spPr bwMode="auto">
            <a:xfrm>
              <a:off x="3984" y="37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2" name="Line 64"/>
            <p:cNvSpPr>
              <a:spLocks noChangeShapeType="1"/>
            </p:cNvSpPr>
            <p:nvPr/>
          </p:nvSpPr>
          <p:spPr bwMode="auto">
            <a:xfrm flipV="1">
              <a:off x="4128" y="33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3" name="Line 65"/>
            <p:cNvSpPr>
              <a:spLocks noChangeShapeType="1"/>
            </p:cNvSpPr>
            <p:nvPr/>
          </p:nvSpPr>
          <p:spPr bwMode="auto">
            <a:xfrm flipV="1">
              <a:off x="441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4" name="Line 66"/>
            <p:cNvSpPr>
              <a:spLocks noChangeShapeType="1"/>
            </p:cNvSpPr>
            <p:nvPr/>
          </p:nvSpPr>
          <p:spPr bwMode="auto">
            <a:xfrm>
              <a:off x="4416" y="25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5" name="Line 67"/>
            <p:cNvSpPr>
              <a:spLocks noChangeShapeType="1"/>
            </p:cNvSpPr>
            <p:nvPr/>
          </p:nvSpPr>
          <p:spPr bwMode="auto">
            <a:xfrm flipV="1">
              <a:off x="321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6" name="Line 68"/>
            <p:cNvSpPr>
              <a:spLocks noChangeShapeType="1"/>
            </p:cNvSpPr>
            <p:nvPr/>
          </p:nvSpPr>
          <p:spPr bwMode="auto">
            <a:xfrm>
              <a:off x="4080" y="249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7" name="Line 69"/>
            <p:cNvSpPr>
              <a:spLocks noChangeShapeType="1"/>
            </p:cNvSpPr>
            <p:nvPr/>
          </p:nvSpPr>
          <p:spPr bwMode="auto">
            <a:xfrm flipV="1">
              <a:off x="4608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8" name="Line 70"/>
            <p:cNvSpPr>
              <a:spLocks noChangeShapeType="1"/>
            </p:cNvSpPr>
            <p:nvPr/>
          </p:nvSpPr>
          <p:spPr bwMode="auto">
            <a:xfrm flipV="1">
              <a:off x="4608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09" name="Line 71"/>
            <p:cNvSpPr>
              <a:spLocks noChangeShapeType="1"/>
            </p:cNvSpPr>
            <p:nvPr/>
          </p:nvSpPr>
          <p:spPr bwMode="auto">
            <a:xfrm flipH="1" flipV="1">
              <a:off x="302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0" name="Line 72"/>
            <p:cNvSpPr>
              <a:spLocks noChangeShapeType="1"/>
            </p:cNvSpPr>
            <p:nvPr/>
          </p:nvSpPr>
          <p:spPr bwMode="auto">
            <a:xfrm>
              <a:off x="312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1" name="Line 73"/>
            <p:cNvSpPr>
              <a:spLocks noChangeShapeType="1"/>
            </p:cNvSpPr>
            <p:nvPr/>
          </p:nvSpPr>
          <p:spPr bwMode="auto">
            <a:xfrm flipH="1">
              <a:off x="2928" y="312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2" name="Line 74"/>
            <p:cNvSpPr>
              <a:spLocks noChangeShapeType="1"/>
            </p:cNvSpPr>
            <p:nvPr/>
          </p:nvSpPr>
          <p:spPr bwMode="auto">
            <a:xfrm>
              <a:off x="3072" y="312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3" name="Line 75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4" name="Line 76"/>
            <p:cNvSpPr>
              <a:spLocks noChangeShapeType="1"/>
            </p:cNvSpPr>
            <p:nvPr/>
          </p:nvSpPr>
          <p:spPr bwMode="auto">
            <a:xfrm flipV="1">
              <a:off x="3216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5" name="Line 77"/>
            <p:cNvSpPr>
              <a:spLocks noChangeShapeType="1"/>
            </p:cNvSpPr>
            <p:nvPr/>
          </p:nvSpPr>
          <p:spPr bwMode="auto">
            <a:xfrm flipV="1">
              <a:off x="336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6" name="Line 78"/>
            <p:cNvSpPr>
              <a:spLocks noChangeShapeType="1"/>
            </p:cNvSpPr>
            <p:nvPr/>
          </p:nvSpPr>
          <p:spPr bwMode="auto">
            <a:xfrm>
              <a:off x="4560" y="28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7" name="Line 79"/>
            <p:cNvSpPr>
              <a:spLocks noChangeShapeType="1"/>
            </p:cNvSpPr>
            <p:nvPr/>
          </p:nvSpPr>
          <p:spPr bwMode="auto">
            <a:xfrm>
              <a:off x="4512" y="288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8" name="Oval 80"/>
            <p:cNvSpPr>
              <a:spLocks noChangeArrowheads="1"/>
            </p:cNvSpPr>
            <p:nvPr/>
          </p:nvSpPr>
          <p:spPr bwMode="auto">
            <a:xfrm>
              <a:off x="14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19" name="Line 81"/>
            <p:cNvSpPr>
              <a:spLocks noChangeShapeType="1"/>
            </p:cNvSpPr>
            <p:nvPr/>
          </p:nvSpPr>
          <p:spPr bwMode="auto">
            <a:xfrm flipV="1">
              <a:off x="19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0" name="Line 82"/>
            <p:cNvSpPr>
              <a:spLocks noChangeShapeType="1"/>
            </p:cNvSpPr>
            <p:nvPr/>
          </p:nvSpPr>
          <p:spPr bwMode="auto">
            <a:xfrm>
              <a:off x="20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1" name="Line 83"/>
            <p:cNvSpPr>
              <a:spLocks noChangeShapeType="1"/>
            </p:cNvSpPr>
            <p:nvPr/>
          </p:nvSpPr>
          <p:spPr bwMode="auto">
            <a:xfrm flipV="1">
              <a:off x="21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2" name="Line 84"/>
            <p:cNvSpPr>
              <a:spLocks noChangeShapeType="1"/>
            </p:cNvSpPr>
            <p:nvPr/>
          </p:nvSpPr>
          <p:spPr bwMode="auto">
            <a:xfrm>
              <a:off x="23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3" name="Line 85"/>
            <p:cNvSpPr>
              <a:spLocks noChangeShapeType="1"/>
            </p:cNvSpPr>
            <p:nvPr/>
          </p:nvSpPr>
          <p:spPr bwMode="auto">
            <a:xfrm flipV="1">
              <a:off x="25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4" name="Line 86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5" name="Line 87"/>
            <p:cNvSpPr>
              <a:spLocks noChangeShapeType="1"/>
            </p:cNvSpPr>
            <p:nvPr/>
          </p:nvSpPr>
          <p:spPr bwMode="auto">
            <a:xfrm flipV="1">
              <a:off x="20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6" name="Line 88"/>
            <p:cNvSpPr>
              <a:spLocks noChangeShapeType="1"/>
            </p:cNvSpPr>
            <p:nvPr/>
          </p:nvSpPr>
          <p:spPr bwMode="auto">
            <a:xfrm flipH="1" flipV="1">
              <a:off x="18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7" name="Line 89"/>
            <p:cNvSpPr>
              <a:spLocks noChangeShapeType="1"/>
            </p:cNvSpPr>
            <p:nvPr/>
          </p:nvSpPr>
          <p:spPr bwMode="auto">
            <a:xfrm flipH="1" flipV="1">
              <a:off x="15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8" name="Line 90"/>
            <p:cNvSpPr>
              <a:spLocks noChangeShapeType="1"/>
            </p:cNvSpPr>
            <p:nvPr/>
          </p:nvSpPr>
          <p:spPr bwMode="auto">
            <a:xfrm flipH="1">
              <a:off x="12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29" name="Line 91"/>
            <p:cNvSpPr>
              <a:spLocks noChangeShapeType="1"/>
            </p:cNvSpPr>
            <p:nvPr/>
          </p:nvSpPr>
          <p:spPr bwMode="auto">
            <a:xfrm flipV="1">
              <a:off x="15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0" name="Line 92"/>
            <p:cNvSpPr>
              <a:spLocks noChangeShapeType="1"/>
            </p:cNvSpPr>
            <p:nvPr/>
          </p:nvSpPr>
          <p:spPr bwMode="auto">
            <a:xfrm flipH="1">
              <a:off x="13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1" name="Line 93"/>
            <p:cNvSpPr>
              <a:spLocks noChangeShapeType="1"/>
            </p:cNvSpPr>
            <p:nvPr/>
          </p:nvSpPr>
          <p:spPr bwMode="auto">
            <a:xfrm flipH="1">
              <a:off x="11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2" name="Line 94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3" name="Line 95"/>
            <p:cNvSpPr>
              <a:spLocks noChangeShapeType="1"/>
            </p:cNvSpPr>
            <p:nvPr/>
          </p:nvSpPr>
          <p:spPr bwMode="auto">
            <a:xfrm flipH="1" flipV="1">
              <a:off x="9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4" name="Line 96"/>
            <p:cNvSpPr>
              <a:spLocks noChangeShapeType="1"/>
            </p:cNvSpPr>
            <p:nvPr/>
          </p:nvSpPr>
          <p:spPr bwMode="auto">
            <a:xfrm>
              <a:off x="9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5" name="Line 97"/>
            <p:cNvSpPr>
              <a:spLocks noChangeShapeType="1"/>
            </p:cNvSpPr>
            <p:nvPr/>
          </p:nvSpPr>
          <p:spPr bwMode="auto">
            <a:xfrm flipH="1" flipV="1">
              <a:off x="10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6" name="Line 98"/>
            <p:cNvSpPr>
              <a:spLocks noChangeShapeType="1"/>
            </p:cNvSpPr>
            <p:nvPr/>
          </p:nvSpPr>
          <p:spPr bwMode="auto">
            <a:xfrm flipH="1">
              <a:off x="11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7" name="Line 99"/>
            <p:cNvSpPr>
              <a:spLocks noChangeShapeType="1"/>
            </p:cNvSpPr>
            <p:nvPr/>
          </p:nvSpPr>
          <p:spPr bwMode="auto">
            <a:xfrm flipV="1">
              <a:off x="12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8" name="Line 100"/>
            <p:cNvSpPr>
              <a:spLocks noChangeShapeType="1"/>
            </p:cNvSpPr>
            <p:nvPr/>
          </p:nvSpPr>
          <p:spPr bwMode="auto">
            <a:xfrm flipV="1">
              <a:off x="12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39" name="Line 101"/>
            <p:cNvSpPr>
              <a:spLocks noChangeShapeType="1"/>
            </p:cNvSpPr>
            <p:nvPr/>
          </p:nvSpPr>
          <p:spPr bwMode="auto">
            <a:xfrm flipV="1">
              <a:off x="18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0" name="Line 102"/>
            <p:cNvSpPr>
              <a:spLocks noChangeShapeType="1"/>
            </p:cNvSpPr>
            <p:nvPr/>
          </p:nvSpPr>
          <p:spPr bwMode="auto">
            <a:xfrm flipH="1">
              <a:off x="13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1" name="Line 103"/>
            <p:cNvSpPr>
              <a:spLocks noChangeShapeType="1"/>
            </p:cNvSpPr>
            <p:nvPr/>
          </p:nvSpPr>
          <p:spPr bwMode="auto">
            <a:xfrm>
              <a:off x="13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2" name="Line 104"/>
            <p:cNvSpPr>
              <a:spLocks noChangeShapeType="1"/>
            </p:cNvSpPr>
            <p:nvPr/>
          </p:nvSpPr>
          <p:spPr bwMode="auto">
            <a:xfrm flipH="1">
              <a:off x="11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3" name="Line 105"/>
            <p:cNvSpPr>
              <a:spLocks noChangeShapeType="1"/>
            </p:cNvSpPr>
            <p:nvPr/>
          </p:nvSpPr>
          <p:spPr bwMode="auto">
            <a:xfrm>
              <a:off x="11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4" name="Line 106"/>
            <p:cNvSpPr>
              <a:spLocks noChangeShapeType="1"/>
            </p:cNvSpPr>
            <p:nvPr/>
          </p:nvSpPr>
          <p:spPr bwMode="auto">
            <a:xfrm flipH="1">
              <a:off x="10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5" name="Line 107"/>
            <p:cNvSpPr>
              <a:spLocks noChangeShapeType="1"/>
            </p:cNvSpPr>
            <p:nvPr/>
          </p:nvSpPr>
          <p:spPr bwMode="auto">
            <a:xfrm>
              <a:off x="18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6" name="Line 108"/>
            <p:cNvSpPr>
              <a:spLocks noChangeShapeType="1"/>
            </p:cNvSpPr>
            <p:nvPr/>
          </p:nvSpPr>
          <p:spPr bwMode="auto">
            <a:xfrm flipH="1">
              <a:off x="17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7" name="Line 109"/>
            <p:cNvSpPr>
              <a:spLocks noChangeShapeType="1"/>
            </p:cNvSpPr>
            <p:nvPr/>
          </p:nvSpPr>
          <p:spPr bwMode="auto">
            <a:xfrm>
              <a:off x="19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8" name="Line 110"/>
            <p:cNvSpPr>
              <a:spLocks noChangeShapeType="1"/>
            </p:cNvSpPr>
            <p:nvPr/>
          </p:nvSpPr>
          <p:spPr bwMode="auto">
            <a:xfrm flipH="1">
              <a:off x="23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49" name="Line 111"/>
            <p:cNvSpPr>
              <a:spLocks noChangeShapeType="1"/>
            </p:cNvSpPr>
            <p:nvPr/>
          </p:nvSpPr>
          <p:spPr bwMode="auto">
            <a:xfrm>
              <a:off x="20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0" name="Line 112"/>
            <p:cNvSpPr>
              <a:spLocks noChangeShapeType="1"/>
            </p:cNvSpPr>
            <p:nvPr/>
          </p:nvSpPr>
          <p:spPr bwMode="auto">
            <a:xfrm>
              <a:off x="23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1" name="Line 113"/>
            <p:cNvSpPr>
              <a:spLocks noChangeShapeType="1"/>
            </p:cNvSpPr>
            <p:nvPr/>
          </p:nvSpPr>
          <p:spPr bwMode="auto">
            <a:xfrm flipV="1">
              <a:off x="23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2" name="Line 114"/>
            <p:cNvSpPr>
              <a:spLocks noChangeShapeType="1"/>
            </p:cNvSpPr>
            <p:nvPr/>
          </p:nvSpPr>
          <p:spPr bwMode="auto">
            <a:xfrm flipH="1">
              <a:off x="11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3" name="Line 115"/>
            <p:cNvSpPr>
              <a:spLocks noChangeShapeType="1"/>
            </p:cNvSpPr>
            <p:nvPr/>
          </p:nvSpPr>
          <p:spPr bwMode="auto">
            <a:xfrm flipH="1" flipV="1">
              <a:off x="10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4" name="Line 116"/>
            <p:cNvSpPr>
              <a:spLocks noChangeShapeType="1"/>
            </p:cNvSpPr>
            <p:nvPr/>
          </p:nvSpPr>
          <p:spPr bwMode="auto">
            <a:xfrm flipH="1">
              <a:off x="10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5" name="Line 117"/>
            <p:cNvSpPr>
              <a:spLocks noChangeShapeType="1"/>
            </p:cNvSpPr>
            <p:nvPr/>
          </p:nvSpPr>
          <p:spPr bwMode="auto">
            <a:xfrm flipH="1" flipV="1">
              <a:off x="9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6" name="Line 118"/>
            <p:cNvSpPr>
              <a:spLocks noChangeShapeType="1"/>
            </p:cNvSpPr>
            <p:nvPr/>
          </p:nvSpPr>
          <p:spPr bwMode="auto">
            <a:xfrm>
              <a:off x="21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7" name="Line 119"/>
            <p:cNvSpPr>
              <a:spLocks noChangeShapeType="1"/>
            </p:cNvSpPr>
            <p:nvPr/>
          </p:nvSpPr>
          <p:spPr bwMode="auto">
            <a:xfrm>
              <a:off x="23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8" name="Line 120"/>
            <p:cNvSpPr>
              <a:spLocks noChangeShapeType="1"/>
            </p:cNvSpPr>
            <p:nvPr/>
          </p:nvSpPr>
          <p:spPr bwMode="auto">
            <a:xfrm>
              <a:off x="23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59" name="Line 121"/>
            <p:cNvSpPr>
              <a:spLocks noChangeShapeType="1"/>
            </p:cNvSpPr>
            <p:nvPr/>
          </p:nvSpPr>
          <p:spPr bwMode="auto">
            <a:xfrm flipV="1">
              <a:off x="24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0" name="Line 122"/>
            <p:cNvSpPr>
              <a:spLocks noChangeShapeType="1"/>
            </p:cNvSpPr>
            <p:nvPr/>
          </p:nvSpPr>
          <p:spPr bwMode="auto">
            <a:xfrm>
              <a:off x="17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1" name="Line 123"/>
            <p:cNvSpPr>
              <a:spLocks noChangeShapeType="1"/>
            </p:cNvSpPr>
            <p:nvPr/>
          </p:nvSpPr>
          <p:spPr bwMode="auto">
            <a:xfrm flipH="1">
              <a:off x="15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2" name="Line 124"/>
            <p:cNvSpPr>
              <a:spLocks noChangeShapeType="1"/>
            </p:cNvSpPr>
            <p:nvPr/>
          </p:nvSpPr>
          <p:spPr bwMode="auto">
            <a:xfrm>
              <a:off x="15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3" name="Line 125"/>
            <p:cNvSpPr>
              <a:spLocks noChangeShapeType="1"/>
            </p:cNvSpPr>
            <p:nvPr/>
          </p:nvSpPr>
          <p:spPr bwMode="auto">
            <a:xfrm>
              <a:off x="15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4" name="Line 126"/>
            <p:cNvSpPr>
              <a:spLocks noChangeShapeType="1"/>
            </p:cNvSpPr>
            <p:nvPr/>
          </p:nvSpPr>
          <p:spPr bwMode="auto">
            <a:xfrm flipH="1">
              <a:off x="18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5" name="Line 127"/>
            <p:cNvSpPr>
              <a:spLocks noChangeShapeType="1"/>
            </p:cNvSpPr>
            <p:nvPr/>
          </p:nvSpPr>
          <p:spPr bwMode="auto">
            <a:xfrm flipV="1">
              <a:off x="17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6" name="Line 128"/>
            <p:cNvSpPr>
              <a:spLocks noChangeShapeType="1"/>
            </p:cNvSpPr>
            <p:nvPr/>
          </p:nvSpPr>
          <p:spPr bwMode="auto">
            <a:xfrm flipH="1" flipV="1">
              <a:off x="16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7" name="Line 129"/>
            <p:cNvSpPr>
              <a:spLocks noChangeShapeType="1"/>
            </p:cNvSpPr>
            <p:nvPr/>
          </p:nvSpPr>
          <p:spPr bwMode="auto">
            <a:xfrm flipV="1">
              <a:off x="16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8" name="Line 130"/>
            <p:cNvSpPr>
              <a:spLocks noChangeShapeType="1"/>
            </p:cNvSpPr>
            <p:nvPr/>
          </p:nvSpPr>
          <p:spPr bwMode="auto">
            <a:xfrm flipH="1">
              <a:off x="9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69" name="Line 131"/>
            <p:cNvSpPr>
              <a:spLocks noChangeShapeType="1"/>
            </p:cNvSpPr>
            <p:nvPr/>
          </p:nvSpPr>
          <p:spPr bwMode="auto">
            <a:xfrm>
              <a:off x="11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0" name="Line 132"/>
            <p:cNvSpPr>
              <a:spLocks noChangeShapeType="1"/>
            </p:cNvSpPr>
            <p:nvPr/>
          </p:nvSpPr>
          <p:spPr bwMode="auto">
            <a:xfrm>
              <a:off x="12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1" name="Line 133"/>
            <p:cNvSpPr>
              <a:spLocks noChangeShapeType="1"/>
            </p:cNvSpPr>
            <p:nvPr/>
          </p:nvSpPr>
          <p:spPr bwMode="auto">
            <a:xfrm>
              <a:off x="11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2" name="Line 134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3" name="Line 135"/>
            <p:cNvSpPr>
              <a:spLocks noChangeShapeType="1"/>
            </p:cNvSpPr>
            <p:nvPr/>
          </p:nvSpPr>
          <p:spPr bwMode="auto">
            <a:xfrm flipV="1">
              <a:off x="23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4" name="Line 136"/>
            <p:cNvSpPr>
              <a:spLocks noChangeShapeType="1"/>
            </p:cNvSpPr>
            <p:nvPr/>
          </p:nvSpPr>
          <p:spPr bwMode="auto">
            <a:xfrm>
              <a:off x="21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5" name="Line 137"/>
            <p:cNvSpPr>
              <a:spLocks noChangeShapeType="1"/>
            </p:cNvSpPr>
            <p:nvPr/>
          </p:nvSpPr>
          <p:spPr bwMode="auto">
            <a:xfrm flipV="1">
              <a:off x="18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6" name="Line 138"/>
            <p:cNvSpPr>
              <a:spLocks noChangeShapeType="1"/>
            </p:cNvSpPr>
            <p:nvPr/>
          </p:nvSpPr>
          <p:spPr bwMode="auto">
            <a:xfrm>
              <a:off x="20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7" name="Line 139"/>
            <p:cNvSpPr>
              <a:spLocks noChangeShapeType="1"/>
            </p:cNvSpPr>
            <p:nvPr/>
          </p:nvSpPr>
          <p:spPr bwMode="auto">
            <a:xfrm>
              <a:off x="23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8" name="Line 140"/>
            <p:cNvSpPr>
              <a:spLocks noChangeShapeType="1"/>
            </p:cNvSpPr>
            <p:nvPr/>
          </p:nvSpPr>
          <p:spPr bwMode="auto">
            <a:xfrm flipV="1">
              <a:off x="23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79" name="Line 141"/>
            <p:cNvSpPr>
              <a:spLocks noChangeShapeType="1"/>
            </p:cNvSpPr>
            <p:nvPr/>
          </p:nvSpPr>
          <p:spPr bwMode="auto">
            <a:xfrm>
              <a:off x="11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0" name="Line 142"/>
            <p:cNvSpPr>
              <a:spLocks noChangeShapeType="1"/>
            </p:cNvSpPr>
            <p:nvPr/>
          </p:nvSpPr>
          <p:spPr bwMode="auto">
            <a:xfrm flipV="1">
              <a:off x="19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1" name="Line 143"/>
            <p:cNvSpPr>
              <a:spLocks noChangeShapeType="1"/>
            </p:cNvSpPr>
            <p:nvPr/>
          </p:nvSpPr>
          <p:spPr bwMode="auto">
            <a:xfrm>
              <a:off x="24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2" name="Line 144"/>
            <p:cNvSpPr>
              <a:spLocks noChangeShapeType="1"/>
            </p:cNvSpPr>
            <p:nvPr/>
          </p:nvSpPr>
          <p:spPr bwMode="auto">
            <a:xfrm>
              <a:off x="24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3" name="Line 145"/>
            <p:cNvSpPr>
              <a:spLocks noChangeShapeType="1"/>
            </p:cNvSpPr>
            <p:nvPr/>
          </p:nvSpPr>
          <p:spPr bwMode="auto">
            <a:xfrm flipH="1">
              <a:off x="9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4" name="Line 146"/>
            <p:cNvSpPr>
              <a:spLocks noChangeShapeType="1"/>
            </p:cNvSpPr>
            <p:nvPr/>
          </p:nvSpPr>
          <p:spPr bwMode="auto">
            <a:xfrm flipV="1">
              <a:off x="10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5" name="Line 147"/>
            <p:cNvSpPr>
              <a:spLocks noChangeShapeType="1"/>
            </p:cNvSpPr>
            <p:nvPr/>
          </p:nvSpPr>
          <p:spPr bwMode="auto">
            <a:xfrm flipH="1" flipV="1">
              <a:off x="8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6" name="Line 148"/>
            <p:cNvSpPr>
              <a:spLocks noChangeShapeType="1"/>
            </p:cNvSpPr>
            <p:nvPr/>
          </p:nvSpPr>
          <p:spPr bwMode="auto">
            <a:xfrm flipV="1">
              <a:off x="9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7" name="Line 149"/>
            <p:cNvSpPr>
              <a:spLocks noChangeShapeType="1"/>
            </p:cNvSpPr>
            <p:nvPr/>
          </p:nvSpPr>
          <p:spPr bwMode="auto">
            <a:xfrm flipH="1">
              <a:off x="9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8" name="Line 150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89" name="Line 151"/>
            <p:cNvSpPr>
              <a:spLocks noChangeShapeType="1"/>
            </p:cNvSpPr>
            <p:nvPr/>
          </p:nvSpPr>
          <p:spPr bwMode="auto">
            <a:xfrm>
              <a:off x="12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90" name="Line 152"/>
            <p:cNvSpPr>
              <a:spLocks noChangeShapeType="1"/>
            </p:cNvSpPr>
            <p:nvPr/>
          </p:nvSpPr>
          <p:spPr bwMode="auto">
            <a:xfrm flipV="1">
              <a:off x="24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91" name="Line 153"/>
            <p:cNvSpPr>
              <a:spLocks noChangeShapeType="1"/>
            </p:cNvSpPr>
            <p:nvPr/>
          </p:nvSpPr>
          <p:spPr bwMode="auto">
            <a:xfrm flipV="1">
              <a:off x="24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330" name="Text Box 154"/>
            <p:cNvSpPr txBox="1">
              <a:spLocks noChangeArrowheads="1"/>
            </p:cNvSpPr>
            <p:nvPr/>
          </p:nvSpPr>
          <p:spPr bwMode="auto">
            <a:xfrm>
              <a:off x="3590" y="2954"/>
              <a:ext cx="508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66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Goal</a:t>
              </a:r>
              <a:endParaRPr lang="en-US" sz="1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6331" name="Text Box 155"/>
            <p:cNvSpPr txBox="1">
              <a:spLocks noChangeArrowheads="1"/>
            </p:cNvSpPr>
            <p:nvPr/>
          </p:nvSpPr>
          <p:spPr bwMode="auto">
            <a:xfrm>
              <a:off x="1440" y="2954"/>
              <a:ext cx="61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solidFill>
                    <a:srgbClr val="660066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Start</a:t>
              </a:r>
              <a:endParaRPr lang="en-US" sz="1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8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6A228C-E5C7-174B-963B-DD6FEBF8E244}" type="slidenum">
              <a:rPr lang="en-US" smtClean="0"/>
              <a:pPr/>
              <a:t>151</a:t>
            </a:fld>
            <a:endParaRPr lang="en-US" smtClean="0"/>
          </a:p>
        </p:txBody>
      </p:sp>
      <p:sp>
        <p:nvSpPr>
          <p:cNvPr id="168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307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71550" y="1676400"/>
            <a:ext cx="7664450" cy="45735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1. QUEUE1  &lt;--  path only containing the root;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QUEUE2  &lt;--  path only containing the goal;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2.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</a:rPr>
              <a:t>WHILE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both  QUEUEs are not empty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</a:rPr>
              <a:t>AND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QUEUE1 and QUEUE2 do NOT share a state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</a:rPr>
              <a:t>DO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remove their first paths;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create their new paths (to all children);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reject their new paths with loops;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 add their new paths to back;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3.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</a:rPr>
              <a:t>IF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QUEUE1 and QUEUE2 share a state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</a:rPr>
              <a:t>THEN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success;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            </a:t>
            </a:r>
            <a:r>
              <a:rPr lang="en-US" u="sng">
                <a:effectLst>
                  <a:outerShdw blurRad="38100" dist="38100" dir="2700000" algn="tl">
                    <a:srgbClr val="DDDDDD"/>
                  </a:outerShdw>
                </a:effectLst>
              </a:rPr>
              <a:t>ELSE</a:t>
            </a: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</a:rPr>
              <a:t> failure;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69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9EB89-864D-1248-ACB2-1F773F6109A0}" type="slidenum">
              <a:rPr lang="en-US" smtClean="0"/>
              <a:pPr/>
              <a:t>152</a:t>
            </a:fld>
            <a:endParaRPr lang="en-US" smtClean="0"/>
          </a:p>
        </p:txBody>
      </p:sp>
      <p:sp>
        <p:nvSpPr>
          <p:cNvPr id="169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169989" name="Rectangle 3"/>
          <p:cNvSpPr>
            <a:spLocks noChangeArrowheads="1"/>
          </p:cNvSpPr>
          <p:nvPr/>
        </p:nvSpPr>
        <p:spPr bwMode="auto">
          <a:xfrm>
            <a:off x="395288" y="1447800"/>
            <a:ext cx="8578850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>
                <a:latin typeface="Tahoma" charset="0"/>
              </a:rPr>
              <a:t>Completeness: 		Yes,</a:t>
            </a:r>
            <a:endParaRPr kumimoji="1" lang="en-US" sz="2400" i="1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>
                <a:latin typeface="Tahoma" charset="0"/>
              </a:rPr>
              <a:t>Time complexity:	 	</a:t>
            </a:r>
            <a:r>
              <a:rPr kumimoji="1" lang="en-US"/>
              <a:t>2*</a:t>
            </a:r>
            <a:r>
              <a:rPr kumimoji="1" lang="en-US" i="1"/>
              <a:t>O(b </a:t>
            </a:r>
            <a:r>
              <a:rPr kumimoji="1" lang="en-US" i="1" baseline="30000"/>
              <a:t>d/2</a:t>
            </a:r>
            <a:r>
              <a:rPr kumimoji="1" lang="en-US" i="1"/>
              <a:t>) =</a:t>
            </a:r>
            <a:r>
              <a:rPr kumimoji="1" lang="en-US"/>
              <a:t> </a:t>
            </a:r>
            <a:r>
              <a:rPr kumimoji="1" lang="en-US" i="1"/>
              <a:t>O(b </a:t>
            </a:r>
            <a:r>
              <a:rPr kumimoji="1" lang="en-US" i="1" baseline="30000"/>
              <a:t>d/2</a:t>
            </a:r>
            <a:r>
              <a:rPr kumimoji="1" lang="en-US" i="1"/>
              <a:t>) </a:t>
            </a:r>
            <a:endParaRPr kumimoji="1" lang="en-US" sz="24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>
                <a:latin typeface="Tahoma" charset="0"/>
              </a:rPr>
              <a:t>Space complexity:	 </a:t>
            </a:r>
            <a:r>
              <a:rPr kumimoji="1" lang="en-US" i="1"/>
              <a:t>O(b </a:t>
            </a:r>
            <a:r>
              <a:rPr kumimoji="1" lang="en-US" i="1" baseline="30000"/>
              <a:t>m/2</a:t>
            </a:r>
            <a:r>
              <a:rPr kumimoji="1" lang="en-US" i="1"/>
              <a:t>)</a:t>
            </a:r>
            <a:r>
              <a:rPr kumimoji="1" lang="en-US"/>
              <a:t> </a:t>
            </a:r>
            <a:endParaRPr kumimoji="1" lang="en-US" sz="2400" i="1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>
                <a:latin typeface="Tahoma" charset="0"/>
              </a:rPr>
              <a:t>Optimality:			Yes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4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400">
                <a:latin typeface="Tahoma" charset="0"/>
              </a:rPr>
              <a:t>To avoid one by one comparison, we need a hash table of size </a:t>
            </a:r>
            <a:r>
              <a:rPr kumimoji="1" lang="en-US" i="1"/>
              <a:t>O(b </a:t>
            </a:r>
            <a:r>
              <a:rPr kumimoji="1" lang="en-US" i="1" baseline="30000"/>
              <a:t>m/2</a:t>
            </a:r>
            <a:r>
              <a:rPr kumimoji="1" lang="en-US" i="1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i="1">
                <a:solidFill>
                  <a:schemeClr val="hlink"/>
                </a:solidFill>
                <a:latin typeface="Tahoma" charset="0"/>
              </a:rPr>
              <a:t>If hash table is used, the cost of comparison is O(1)</a:t>
            </a:r>
            <a:r>
              <a:rPr kumimoji="1" lang="en-US">
                <a:solidFill>
                  <a:schemeClr val="hlink"/>
                </a:solidFill>
                <a:latin typeface="Tahoma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71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53CB91-848A-3243-A9DD-7E79A0886F43}" type="slidenum">
              <a:rPr lang="en-US" smtClean="0"/>
              <a:pPr/>
              <a:t>153</a:t>
            </a:fld>
            <a:endParaRPr lang="en-US" smtClean="0"/>
          </a:p>
        </p:txBody>
      </p:sp>
      <p:sp>
        <p:nvSpPr>
          <p:cNvPr id="171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grpSp>
        <p:nvGrpSpPr>
          <p:cNvPr id="171013" name="Group 41"/>
          <p:cNvGrpSpPr>
            <a:grpSpLocks/>
          </p:cNvGrpSpPr>
          <p:nvPr/>
        </p:nvGrpSpPr>
        <p:grpSpPr bwMode="auto">
          <a:xfrm>
            <a:off x="1149350" y="1916113"/>
            <a:ext cx="6394450" cy="4027487"/>
            <a:chOff x="1292" y="1388"/>
            <a:chExt cx="3095" cy="1949"/>
          </a:xfrm>
        </p:grpSpPr>
        <p:grpSp>
          <p:nvGrpSpPr>
            <p:cNvPr id="171014" name="Group 4"/>
            <p:cNvGrpSpPr>
              <a:grpSpLocks/>
            </p:cNvGrpSpPr>
            <p:nvPr/>
          </p:nvGrpSpPr>
          <p:grpSpPr bwMode="auto">
            <a:xfrm>
              <a:off x="3108" y="1388"/>
              <a:ext cx="808" cy="1192"/>
              <a:chOff x="4036" y="1252"/>
              <a:chExt cx="808" cy="1192"/>
            </a:xfrm>
          </p:grpSpPr>
          <p:sp>
            <p:nvSpPr>
              <p:cNvPr id="171038" name="Oval 5"/>
              <p:cNvSpPr>
                <a:spLocks noChangeArrowheads="1"/>
              </p:cNvSpPr>
              <p:nvPr/>
            </p:nvSpPr>
            <p:spPr bwMode="auto">
              <a:xfrm>
                <a:off x="4708" y="1780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9" name="Oval 6"/>
              <p:cNvSpPr>
                <a:spLocks noChangeArrowheads="1"/>
              </p:cNvSpPr>
              <p:nvPr/>
            </p:nvSpPr>
            <p:spPr bwMode="auto">
              <a:xfrm>
                <a:off x="4372" y="1444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0" name="Oval 7"/>
              <p:cNvSpPr>
                <a:spLocks noChangeArrowheads="1"/>
              </p:cNvSpPr>
              <p:nvPr/>
            </p:nvSpPr>
            <p:spPr bwMode="auto">
              <a:xfrm>
                <a:off x="4372" y="2116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1" name="Oval 8"/>
              <p:cNvSpPr>
                <a:spLocks noChangeArrowheads="1"/>
              </p:cNvSpPr>
              <p:nvPr/>
            </p:nvSpPr>
            <p:spPr bwMode="auto">
              <a:xfrm>
                <a:off x="4036" y="1252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2" name="Oval 9"/>
              <p:cNvSpPr>
                <a:spLocks noChangeArrowheads="1"/>
              </p:cNvSpPr>
              <p:nvPr/>
            </p:nvSpPr>
            <p:spPr bwMode="auto">
              <a:xfrm>
                <a:off x="4036" y="1636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3" name="Line 10"/>
              <p:cNvSpPr>
                <a:spLocks noChangeShapeType="1"/>
              </p:cNvSpPr>
              <p:nvPr/>
            </p:nvSpPr>
            <p:spPr bwMode="auto">
              <a:xfrm flipH="1" flipV="1">
                <a:off x="4176" y="134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4" name="Line 11"/>
              <p:cNvSpPr>
                <a:spLocks noChangeShapeType="1"/>
              </p:cNvSpPr>
              <p:nvPr/>
            </p:nvSpPr>
            <p:spPr bwMode="auto">
              <a:xfrm flipH="1">
                <a:off x="4176" y="153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5" name="Line 12"/>
              <p:cNvSpPr>
                <a:spLocks noChangeShapeType="1"/>
              </p:cNvSpPr>
              <p:nvPr/>
            </p:nvSpPr>
            <p:spPr bwMode="auto">
              <a:xfrm flipH="1" flipV="1">
                <a:off x="4487" y="1573"/>
                <a:ext cx="232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6" name="Line 13"/>
              <p:cNvSpPr>
                <a:spLocks noChangeShapeType="1"/>
              </p:cNvSpPr>
              <p:nvPr/>
            </p:nvSpPr>
            <p:spPr bwMode="auto">
              <a:xfrm flipH="1">
                <a:off x="4492" y="1905"/>
                <a:ext cx="227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7" name="Oval 14"/>
              <p:cNvSpPr>
                <a:spLocks noChangeArrowheads="1"/>
              </p:cNvSpPr>
              <p:nvPr/>
            </p:nvSpPr>
            <p:spPr bwMode="auto">
              <a:xfrm>
                <a:off x="4036" y="1924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8" name="Oval 15"/>
              <p:cNvSpPr>
                <a:spLocks noChangeArrowheads="1"/>
              </p:cNvSpPr>
              <p:nvPr/>
            </p:nvSpPr>
            <p:spPr bwMode="auto">
              <a:xfrm>
                <a:off x="4036" y="230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49" name="Line 16"/>
              <p:cNvSpPr>
                <a:spLocks noChangeShapeType="1"/>
              </p:cNvSpPr>
              <p:nvPr/>
            </p:nvSpPr>
            <p:spPr bwMode="auto">
              <a:xfrm flipH="1" flipV="1">
                <a:off x="4176" y="201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50" name="Line 17"/>
              <p:cNvSpPr>
                <a:spLocks noChangeShapeType="1"/>
              </p:cNvSpPr>
              <p:nvPr/>
            </p:nvSpPr>
            <p:spPr bwMode="auto">
              <a:xfrm flipH="1">
                <a:off x="4176" y="2208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1015" name="Group 18"/>
            <p:cNvGrpSpPr>
              <a:grpSpLocks/>
            </p:cNvGrpSpPr>
            <p:nvPr/>
          </p:nvGrpSpPr>
          <p:grpSpPr bwMode="auto">
            <a:xfrm>
              <a:off x="1860" y="1388"/>
              <a:ext cx="808" cy="1192"/>
              <a:chOff x="2788" y="1252"/>
              <a:chExt cx="808" cy="1192"/>
            </a:xfrm>
          </p:grpSpPr>
          <p:sp>
            <p:nvSpPr>
              <p:cNvPr id="171025" name="Oval 19"/>
              <p:cNvSpPr>
                <a:spLocks noChangeArrowheads="1"/>
              </p:cNvSpPr>
              <p:nvPr/>
            </p:nvSpPr>
            <p:spPr bwMode="auto">
              <a:xfrm>
                <a:off x="2788" y="1780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26" name="Oval 20"/>
              <p:cNvSpPr>
                <a:spLocks noChangeArrowheads="1"/>
              </p:cNvSpPr>
              <p:nvPr/>
            </p:nvSpPr>
            <p:spPr bwMode="auto">
              <a:xfrm>
                <a:off x="3124" y="2116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27" name="Oval 21"/>
              <p:cNvSpPr>
                <a:spLocks noChangeArrowheads="1"/>
              </p:cNvSpPr>
              <p:nvPr/>
            </p:nvSpPr>
            <p:spPr bwMode="auto">
              <a:xfrm>
                <a:off x="3124" y="1444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28" name="Oval 22"/>
              <p:cNvSpPr>
                <a:spLocks noChangeArrowheads="1"/>
              </p:cNvSpPr>
              <p:nvPr/>
            </p:nvSpPr>
            <p:spPr bwMode="auto">
              <a:xfrm>
                <a:off x="3460" y="2308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29" name="Oval 23"/>
              <p:cNvSpPr>
                <a:spLocks noChangeArrowheads="1"/>
              </p:cNvSpPr>
              <p:nvPr/>
            </p:nvSpPr>
            <p:spPr bwMode="auto">
              <a:xfrm>
                <a:off x="3460" y="1924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0" name="Line 24"/>
              <p:cNvSpPr>
                <a:spLocks noChangeShapeType="1"/>
              </p:cNvSpPr>
              <p:nvPr/>
            </p:nvSpPr>
            <p:spPr bwMode="auto">
              <a:xfrm>
                <a:off x="3264" y="2208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1" name="Line 25"/>
              <p:cNvSpPr>
                <a:spLocks noChangeShapeType="1"/>
              </p:cNvSpPr>
              <p:nvPr/>
            </p:nvSpPr>
            <p:spPr bwMode="auto">
              <a:xfrm flipV="1">
                <a:off x="3264" y="201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2" name="Line 26"/>
              <p:cNvSpPr>
                <a:spLocks noChangeShapeType="1"/>
              </p:cNvSpPr>
              <p:nvPr/>
            </p:nvSpPr>
            <p:spPr bwMode="auto">
              <a:xfrm>
                <a:off x="2913" y="1891"/>
                <a:ext cx="232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3" name="Line 27"/>
              <p:cNvSpPr>
                <a:spLocks noChangeShapeType="1"/>
              </p:cNvSpPr>
              <p:nvPr/>
            </p:nvSpPr>
            <p:spPr bwMode="auto">
              <a:xfrm flipV="1">
                <a:off x="2912" y="1563"/>
                <a:ext cx="227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4" name="Oval 28"/>
              <p:cNvSpPr>
                <a:spLocks noChangeArrowheads="1"/>
              </p:cNvSpPr>
              <p:nvPr/>
            </p:nvSpPr>
            <p:spPr bwMode="auto">
              <a:xfrm>
                <a:off x="3460" y="1636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5" name="Oval 29"/>
              <p:cNvSpPr>
                <a:spLocks noChangeArrowheads="1"/>
              </p:cNvSpPr>
              <p:nvPr/>
            </p:nvSpPr>
            <p:spPr bwMode="auto">
              <a:xfrm>
                <a:off x="3460" y="1252"/>
                <a:ext cx="136" cy="1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6" name="Line 30"/>
              <p:cNvSpPr>
                <a:spLocks noChangeShapeType="1"/>
              </p:cNvSpPr>
              <p:nvPr/>
            </p:nvSpPr>
            <p:spPr bwMode="auto">
              <a:xfrm>
                <a:off x="3264" y="1536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037" name="Line 31"/>
              <p:cNvSpPr>
                <a:spLocks noChangeShapeType="1"/>
              </p:cNvSpPr>
              <p:nvPr/>
            </p:nvSpPr>
            <p:spPr bwMode="auto">
              <a:xfrm flipV="1">
                <a:off x="3264" y="134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1016" name="Line 32"/>
            <p:cNvSpPr>
              <a:spLocks noChangeShapeType="1"/>
            </p:cNvSpPr>
            <p:nvPr/>
          </p:nvSpPr>
          <p:spPr bwMode="auto">
            <a:xfrm flipH="1">
              <a:off x="1919" y="2553"/>
              <a:ext cx="1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17" name="Line 33"/>
            <p:cNvSpPr>
              <a:spLocks noChangeShapeType="1"/>
            </p:cNvSpPr>
            <p:nvPr/>
          </p:nvSpPr>
          <p:spPr bwMode="auto">
            <a:xfrm flipH="1">
              <a:off x="3839" y="2553"/>
              <a:ext cx="1" cy="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18" name="Line 34"/>
            <p:cNvSpPr>
              <a:spLocks noChangeShapeType="1"/>
            </p:cNvSpPr>
            <p:nvPr/>
          </p:nvSpPr>
          <p:spPr bwMode="auto">
            <a:xfrm>
              <a:off x="1920" y="3158"/>
              <a:ext cx="190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19" name="Rectangle 35"/>
            <p:cNvSpPr>
              <a:spLocks noChangeArrowheads="1"/>
            </p:cNvSpPr>
            <p:nvPr/>
          </p:nvSpPr>
          <p:spPr bwMode="auto">
            <a:xfrm>
              <a:off x="2806" y="3189"/>
              <a:ext cx="13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charset="0"/>
                </a:rPr>
                <a:t>d</a:t>
              </a:r>
            </a:p>
          </p:txBody>
        </p:sp>
        <p:sp>
          <p:nvSpPr>
            <p:cNvPr id="171020" name="Line 36"/>
            <p:cNvSpPr>
              <a:spLocks noChangeShapeType="1"/>
            </p:cNvSpPr>
            <p:nvPr/>
          </p:nvSpPr>
          <p:spPr bwMode="auto">
            <a:xfrm flipH="1">
              <a:off x="2893" y="2553"/>
              <a:ext cx="2" cy="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21" name="Line 37"/>
            <p:cNvSpPr>
              <a:spLocks noChangeShapeType="1"/>
            </p:cNvSpPr>
            <p:nvPr/>
          </p:nvSpPr>
          <p:spPr bwMode="auto">
            <a:xfrm>
              <a:off x="1920" y="2822"/>
              <a:ext cx="963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22" name="Rectangle 38"/>
            <p:cNvSpPr>
              <a:spLocks noChangeArrowheads="1"/>
            </p:cNvSpPr>
            <p:nvPr/>
          </p:nvSpPr>
          <p:spPr bwMode="auto">
            <a:xfrm>
              <a:off x="2182" y="2830"/>
              <a:ext cx="256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charset="0"/>
                </a:rPr>
                <a:t>d / 2</a:t>
              </a:r>
            </a:p>
          </p:txBody>
        </p:sp>
        <p:sp>
          <p:nvSpPr>
            <p:cNvPr id="171023" name="Rectangle 39"/>
            <p:cNvSpPr>
              <a:spLocks noChangeArrowheads="1"/>
            </p:cNvSpPr>
            <p:nvPr/>
          </p:nvSpPr>
          <p:spPr bwMode="auto">
            <a:xfrm>
              <a:off x="1292" y="1900"/>
              <a:ext cx="1488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charset="0"/>
                </a:rPr>
                <a:t>Initial State</a:t>
              </a:r>
            </a:p>
          </p:txBody>
        </p:sp>
        <p:sp>
          <p:nvSpPr>
            <p:cNvPr id="171024" name="Rectangle 40"/>
            <p:cNvSpPr>
              <a:spLocks noChangeArrowheads="1"/>
            </p:cNvSpPr>
            <p:nvPr/>
          </p:nvSpPr>
          <p:spPr bwMode="auto">
            <a:xfrm>
              <a:off x="3888" y="1908"/>
              <a:ext cx="49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charset="0"/>
                </a:rPr>
                <a:t>Final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72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5A16E-5076-6147-89C1-D9C65064A03E}" type="slidenum">
              <a:rPr lang="en-US" smtClean="0"/>
              <a:pPr/>
              <a:t>154</a:t>
            </a:fld>
            <a:endParaRPr lang="en-US" smtClean="0"/>
          </a:p>
        </p:txBody>
      </p:sp>
      <p:sp>
        <p:nvSpPr>
          <p:cNvPr id="172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51050"/>
            <a:ext cx="8385175" cy="4762500"/>
          </a:xfrm>
        </p:spPr>
        <p:txBody>
          <a:bodyPr/>
          <a:lstStyle/>
          <a:p>
            <a:r>
              <a:rPr lang="en-US" altLang="ja-JP" sz="2800">
                <a:solidFill>
                  <a:schemeClr val="hlink"/>
                </a:solidFill>
              </a:rPr>
              <a:t>Bidirectional search merits:</a:t>
            </a:r>
          </a:p>
          <a:p>
            <a:pPr lvl="1"/>
            <a:r>
              <a:rPr lang="en-US" altLang="ja-JP" sz="2400">
                <a:cs typeface="ＭＳ Ｐゴシック" charset="-128"/>
              </a:rPr>
              <a:t>Big difference for problems with branching factor </a:t>
            </a:r>
            <a:r>
              <a:rPr lang="en-US" altLang="ja-JP" sz="2400" i="1">
                <a:cs typeface="ＭＳ Ｐゴシック" charset="-128"/>
              </a:rPr>
              <a:t>b </a:t>
            </a:r>
            <a:r>
              <a:rPr lang="en-US" altLang="ja-JP" sz="2400">
                <a:cs typeface="ＭＳ Ｐゴシック" charset="-128"/>
              </a:rPr>
              <a:t>in both directions</a:t>
            </a:r>
          </a:p>
          <a:p>
            <a:pPr lvl="2"/>
            <a:r>
              <a:rPr lang="en-US" altLang="ja-JP" sz="2000">
                <a:ea typeface="ＭＳ Ｐゴシック" charset="-128"/>
                <a:cs typeface="ＭＳ Ｐゴシック" charset="-128"/>
              </a:rPr>
              <a:t>A solution of length </a:t>
            </a:r>
            <a:r>
              <a:rPr lang="en-US" altLang="ja-JP" sz="2000" i="1">
                <a:ea typeface="ＭＳ Ｐゴシック" charset="-128"/>
                <a:cs typeface="ＭＳ Ｐゴシック" charset="-128"/>
              </a:rPr>
              <a:t>d</a:t>
            </a:r>
            <a:r>
              <a:rPr lang="en-US" altLang="ja-JP" sz="2000">
                <a:ea typeface="ＭＳ Ｐゴシック" charset="-128"/>
                <a:cs typeface="ＭＳ Ｐゴシック" charset="-128"/>
              </a:rPr>
              <a:t> will be found in O(2</a:t>
            </a:r>
            <a:r>
              <a:rPr lang="en-US" altLang="ja-JP" sz="2000" i="1">
                <a:ea typeface="ＭＳ Ｐゴシック" charset="-128"/>
                <a:cs typeface="ＭＳ Ｐゴシック" charset="-128"/>
              </a:rPr>
              <a:t>b</a:t>
            </a:r>
            <a:r>
              <a:rPr lang="en-US" altLang="ja-JP" sz="2000" i="1" baseline="30000">
                <a:ea typeface="ＭＳ Ｐゴシック" charset="-128"/>
                <a:cs typeface="ＭＳ Ｐゴシック" charset="-128"/>
              </a:rPr>
              <a:t>d</a:t>
            </a:r>
            <a:r>
              <a:rPr lang="en-US" altLang="ja-JP" sz="2000" baseline="30000">
                <a:ea typeface="ＭＳ Ｐゴシック" charset="-128"/>
                <a:cs typeface="ＭＳ Ｐゴシック" charset="-128"/>
              </a:rPr>
              <a:t>/2</a:t>
            </a:r>
            <a:r>
              <a:rPr lang="en-US" altLang="ja-JP" sz="2000">
                <a:ea typeface="ＭＳ Ｐゴシック" charset="-128"/>
                <a:cs typeface="ＭＳ Ｐゴシック" charset="-128"/>
              </a:rPr>
              <a:t>) = O(</a:t>
            </a:r>
            <a:r>
              <a:rPr lang="en-US" altLang="ja-JP" sz="2000" i="1">
                <a:ea typeface="ＭＳ Ｐゴシック" charset="-128"/>
                <a:cs typeface="ＭＳ Ｐゴシック" charset="-128"/>
              </a:rPr>
              <a:t>b</a:t>
            </a:r>
            <a:r>
              <a:rPr lang="en-US" altLang="ja-JP" sz="2000" i="1" baseline="30000">
                <a:ea typeface="ＭＳ Ｐゴシック" charset="-128"/>
                <a:cs typeface="ＭＳ Ｐゴシック" charset="-128"/>
              </a:rPr>
              <a:t>d</a:t>
            </a:r>
            <a:r>
              <a:rPr lang="en-US" altLang="ja-JP" sz="2000" baseline="30000">
                <a:ea typeface="ＭＳ Ｐゴシック" charset="-128"/>
                <a:cs typeface="ＭＳ Ｐゴシック" charset="-128"/>
              </a:rPr>
              <a:t>/2</a:t>
            </a:r>
            <a:r>
              <a:rPr lang="en-US" altLang="ja-JP" sz="2000">
                <a:ea typeface="ＭＳ Ｐゴシック" charset="-128"/>
                <a:cs typeface="ＭＳ Ｐゴシック" charset="-128"/>
              </a:rPr>
              <a:t>)</a:t>
            </a:r>
          </a:p>
          <a:p>
            <a:pPr lvl="2"/>
            <a:r>
              <a:rPr lang="en-US" altLang="ja-JP" sz="2000">
                <a:ea typeface="ＭＳ Ｐゴシック" charset="-128"/>
                <a:cs typeface="ＭＳ Ｐゴシック" charset="-128"/>
              </a:rPr>
              <a:t>For </a:t>
            </a:r>
            <a:r>
              <a:rPr lang="en-US" altLang="ja-JP" sz="2000" i="1">
                <a:ea typeface="ＭＳ Ｐゴシック" charset="-128"/>
                <a:cs typeface="ＭＳ Ｐゴシック" charset="-128"/>
              </a:rPr>
              <a:t>b</a:t>
            </a:r>
            <a:r>
              <a:rPr lang="en-US" altLang="ja-JP" sz="2000">
                <a:ea typeface="ＭＳ Ｐゴシック" charset="-128"/>
                <a:cs typeface="ＭＳ Ｐゴシック" charset="-128"/>
              </a:rPr>
              <a:t> = 10 and </a:t>
            </a:r>
            <a:r>
              <a:rPr lang="en-US" altLang="ja-JP" sz="2000" i="1">
                <a:ea typeface="ＭＳ Ｐゴシック" charset="-128"/>
                <a:cs typeface="ＭＳ Ｐゴシック" charset="-128"/>
              </a:rPr>
              <a:t>d</a:t>
            </a:r>
            <a:r>
              <a:rPr lang="en-US" altLang="ja-JP" sz="2000">
                <a:ea typeface="ＭＳ Ｐゴシック" charset="-128"/>
                <a:cs typeface="ＭＳ Ｐゴシック" charset="-128"/>
              </a:rPr>
              <a:t> = 6, only 2,222 nodes are needed instead of 1,111,111 for breadth-first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73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020D7A-D0AF-2A4F-AF96-59BD14B43539}" type="slidenum">
              <a:rPr lang="en-US" smtClean="0"/>
              <a:pPr/>
              <a:t>155</a:t>
            </a:fld>
            <a:endParaRPr lang="en-US" smtClean="0"/>
          </a:p>
        </p:txBody>
      </p: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385175" cy="4762500"/>
          </a:xfrm>
        </p:spPr>
        <p:txBody>
          <a:bodyPr/>
          <a:lstStyle/>
          <a:p>
            <a:r>
              <a:rPr lang="en-US" altLang="ja-JP" sz="2800">
                <a:solidFill>
                  <a:schemeClr val="hlink"/>
                </a:solidFill>
              </a:rPr>
              <a:t>Bidirectional search issues</a:t>
            </a:r>
          </a:p>
          <a:p>
            <a:pPr lvl="1"/>
            <a:r>
              <a:rPr lang="en-US" altLang="ja-JP" sz="2400" i="1">
                <a:solidFill>
                  <a:srgbClr val="0000FF"/>
                </a:solidFill>
                <a:cs typeface="ＭＳ Ｐゴシック" charset="-128"/>
              </a:rPr>
              <a:t>Predecessors</a:t>
            </a:r>
            <a:r>
              <a:rPr lang="en-US" altLang="ja-JP" sz="2400" i="1">
                <a:cs typeface="ＭＳ Ｐゴシック" charset="-128"/>
              </a:rPr>
              <a:t> </a:t>
            </a:r>
            <a:r>
              <a:rPr lang="en-US" altLang="ja-JP" sz="2400">
                <a:cs typeface="ＭＳ Ｐゴシック" charset="-128"/>
              </a:rPr>
              <a:t>of a node need to be generated</a:t>
            </a:r>
          </a:p>
          <a:p>
            <a:pPr lvl="2"/>
            <a:r>
              <a:rPr lang="en-US" altLang="ja-JP" sz="2000">
                <a:ea typeface="ＭＳ Ｐゴシック" charset="-128"/>
                <a:cs typeface="ＭＳ Ｐゴシック" charset="-128"/>
              </a:rPr>
              <a:t>Difficult when operators are not reversible</a:t>
            </a:r>
          </a:p>
          <a:p>
            <a:pPr lvl="1"/>
            <a:r>
              <a:rPr lang="en-US" altLang="ja-JP" sz="2400">
                <a:cs typeface="ＭＳ Ｐゴシック" charset="-128"/>
              </a:rPr>
              <a:t>What to do if there is no</a:t>
            </a:r>
            <a:r>
              <a:rPr lang="en-US" altLang="ja-JP" sz="2400" i="1">
                <a:solidFill>
                  <a:srgbClr val="0000FF"/>
                </a:solidFill>
                <a:cs typeface="ＭＳ Ｐゴシック" charset="-128"/>
              </a:rPr>
              <a:t> explicit list of goal</a:t>
            </a:r>
            <a:r>
              <a:rPr lang="en-US" altLang="ja-JP" sz="2400">
                <a:cs typeface="ＭＳ Ｐゴシック" charset="-128"/>
              </a:rPr>
              <a:t> states?</a:t>
            </a:r>
          </a:p>
          <a:p>
            <a:pPr lvl="1"/>
            <a:r>
              <a:rPr lang="en-US" altLang="ja-JP" sz="2400">
                <a:cs typeface="ＭＳ Ｐゴシック" charset="-128"/>
              </a:rPr>
              <a:t>For each node: </a:t>
            </a:r>
            <a:r>
              <a:rPr lang="en-US" altLang="ja-JP" sz="2400" i="1">
                <a:solidFill>
                  <a:srgbClr val="0000FF"/>
                </a:solidFill>
                <a:cs typeface="ＭＳ Ｐゴシック" charset="-128"/>
              </a:rPr>
              <a:t>check if it appeared in the other search</a:t>
            </a:r>
          </a:p>
          <a:p>
            <a:pPr lvl="2"/>
            <a:r>
              <a:rPr lang="en-US" altLang="ja-JP" sz="2000">
                <a:ea typeface="ＭＳ Ｐゴシック" charset="-128"/>
                <a:cs typeface="ＭＳ Ｐゴシック" charset="-128"/>
              </a:rPr>
              <a:t>Needs a hash table of O(</a:t>
            </a:r>
            <a:r>
              <a:rPr lang="en-US" altLang="ja-JP" sz="2000" i="1">
                <a:ea typeface="ＭＳ Ｐゴシック" charset="-128"/>
                <a:cs typeface="ＭＳ Ｐゴシック" charset="-128"/>
              </a:rPr>
              <a:t>b</a:t>
            </a:r>
            <a:r>
              <a:rPr lang="en-US" altLang="ja-JP" sz="2000" i="1" baseline="30000">
                <a:ea typeface="ＭＳ Ｐゴシック" charset="-128"/>
                <a:cs typeface="ＭＳ Ｐゴシック" charset="-128"/>
              </a:rPr>
              <a:t>d</a:t>
            </a:r>
            <a:r>
              <a:rPr lang="en-US" altLang="ja-JP" sz="2000" baseline="30000">
                <a:ea typeface="ＭＳ Ｐゴシック" charset="-128"/>
                <a:cs typeface="ＭＳ Ｐゴシック" charset="-128"/>
              </a:rPr>
              <a:t>/2</a:t>
            </a:r>
            <a:r>
              <a:rPr lang="en-US" altLang="ja-JP" sz="2000">
                <a:ea typeface="ＭＳ Ｐゴシック" charset="-128"/>
                <a:cs typeface="ＭＳ Ｐゴシック" charset="-128"/>
              </a:rPr>
              <a:t>)</a:t>
            </a:r>
          </a:p>
          <a:p>
            <a:pPr lvl="1"/>
            <a:r>
              <a:rPr lang="en-US" altLang="ja-JP" sz="2400">
                <a:cs typeface="ＭＳ Ｐゴシック" charset="-128"/>
              </a:rPr>
              <a:t>What is the </a:t>
            </a:r>
            <a:r>
              <a:rPr lang="en-US" altLang="ja-JP" sz="2400" i="1">
                <a:solidFill>
                  <a:srgbClr val="0000FF"/>
                </a:solidFill>
                <a:cs typeface="ＭＳ Ｐゴシック" charset="-128"/>
              </a:rPr>
              <a:t>best search strategy</a:t>
            </a:r>
            <a:r>
              <a:rPr lang="en-US" altLang="ja-JP" sz="2400">
                <a:cs typeface="ＭＳ Ｐゴシック" charset="-128"/>
              </a:rPr>
              <a:t> for the two searches?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74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0694B-7FF3-724B-9828-A30F72DEDF3E}" type="slidenum">
              <a:rPr lang="en-US" smtClean="0"/>
              <a:pPr/>
              <a:t>156</a:t>
            </a:fld>
            <a:endParaRPr lang="en-US" smtClean="0"/>
          </a:p>
        </p:txBody>
      </p:sp>
      <p:sp>
        <p:nvSpPr>
          <p:cNvPr id="174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uninformed search strategies</a:t>
            </a:r>
          </a:p>
        </p:txBody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Criterion		</a:t>
            </a:r>
            <a:r>
              <a:rPr lang="en-US" sz="1800">
                <a:solidFill>
                  <a:srgbClr val="0066FF"/>
                </a:solidFill>
              </a:rPr>
              <a:t>Breadth-	Uniform	Depth-	Depth-	Iterative	  Bidirectional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	</a:t>
            </a:r>
            <a:r>
              <a:rPr lang="en-US" sz="1800">
                <a:solidFill>
                  <a:srgbClr val="0066FF"/>
                </a:solidFill>
              </a:rPr>
              <a:t>first	cost	first	limited	deepening</a:t>
            </a:r>
            <a:r>
              <a:rPr lang="en-US" sz="1800"/>
              <a:t>  (if applicable)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Time</a:t>
            </a:r>
            <a:r>
              <a:rPr lang="en-US" sz="1800"/>
              <a:t>		b^d	b^d	b^m	b^l	b^d	  b^(d/2)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Space</a:t>
            </a:r>
            <a:r>
              <a:rPr lang="en-US" sz="1800"/>
              <a:t>		b^d	b^d	bm	bl	bd	  b^(d/2)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Optimal</a:t>
            </a:r>
            <a:r>
              <a:rPr lang="en-US" sz="1800"/>
              <a:t>?		Yes	Yes	No	No	Yes	  Yes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rgbClr val="0066FF"/>
                </a:solidFill>
              </a:rPr>
              <a:t>Complete</a:t>
            </a:r>
            <a:r>
              <a:rPr lang="en-US" sz="1800"/>
              <a:t>? 	Yes	Yes	No	Yes,</a:t>
            </a:r>
            <a:r>
              <a:rPr lang="en-US" sz="1800">
                <a:sym typeface="Symbol" charset="2"/>
              </a:rPr>
              <a:t>	Yes	  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/>
              <a:t>						if l</a:t>
            </a:r>
            <a:r>
              <a:rPr lang="en-US" sz="1800">
                <a:sym typeface="Symbol" charset="2"/>
              </a:rPr>
              <a:t>d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chemeClr val="hlink"/>
                </a:solidFill>
              </a:rPr>
              <a:t>b –  </a:t>
            </a:r>
            <a:r>
              <a:rPr lang="en-US" sz="2000">
                <a:solidFill>
                  <a:schemeClr val="hlink"/>
                </a:solidFill>
              </a:rPr>
              <a:t>max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chemeClr val="hlink"/>
                </a:solidFill>
              </a:rPr>
              <a:t>d –  </a:t>
            </a:r>
            <a:r>
              <a:rPr lang="en-US" sz="2000">
                <a:solidFill>
                  <a:schemeClr val="hlink"/>
                </a:solidFill>
              </a:rPr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chemeClr val="hlink"/>
                </a:solidFill>
              </a:rPr>
              <a:t>m – </a:t>
            </a:r>
            <a:r>
              <a:rPr lang="en-US" sz="2000">
                <a:solidFill>
                  <a:schemeClr val="hlink"/>
                </a:solidFill>
              </a:rPr>
              <a:t>max depth of the state-space (may be infinity)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chemeClr val="hlink"/>
                </a:solidFill>
              </a:rPr>
              <a:t>l</a:t>
            </a:r>
            <a:r>
              <a:rPr lang="en-US" sz="2000">
                <a:solidFill>
                  <a:schemeClr val="hlink"/>
                </a:solidFill>
              </a:rPr>
              <a:t> – depth cutoff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75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F51BB2-69D5-DC47-92E4-4A1FC05E510D}" type="slidenum">
              <a:rPr lang="en-US" smtClean="0"/>
              <a:pPr/>
              <a:t>157</a:t>
            </a:fld>
            <a:endParaRPr lang="en-US" smtClean="0"/>
          </a:p>
        </p:txBody>
      </p:sp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 formulation usually requires </a:t>
            </a:r>
            <a:r>
              <a:rPr lang="en-US">
                <a:solidFill>
                  <a:srgbClr val="0066FF"/>
                </a:solidFill>
              </a:rPr>
              <a:t>abstracting away real-world details</a:t>
            </a:r>
            <a:r>
              <a:rPr lang="en-US"/>
              <a:t> to define a </a:t>
            </a:r>
            <a:r>
              <a:rPr lang="en-US">
                <a:solidFill>
                  <a:srgbClr val="0066FF"/>
                </a:solidFill>
              </a:rPr>
              <a:t>state space</a:t>
            </a:r>
            <a:r>
              <a:rPr lang="en-US"/>
              <a:t> that can be explored using computer algorithms.</a:t>
            </a:r>
          </a:p>
          <a:p>
            <a:endParaRPr lang="en-US"/>
          </a:p>
          <a:p>
            <a:r>
              <a:rPr lang="en-US"/>
              <a:t>Once problem is formulated in abstract form, </a:t>
            </a:r>
            <a:r>
              <a:rPr lang="en-US">
                <a:solidFill>
                  <a:srgbClr val="0066FF"/>
                </a:solidFill>
              </a:rPr>
              <a:t>complexity analysis</a:t>
            </a:r>
            <a:r>
              <a:rPr lang="en-US"/>
              <a:t> helps us picking out best algorithm to solve problem.</a:t>
            </a:r>
          </a:p>
          <a:p>
            <a:endParaRPr lang="en-US"/>
          </a:p>
          <a:p>
            <a:r>
              <a:rPr lang="en-US"/>
              <a:t>Variety of uninformed search strategies; difference lies in method used to </a:t>
            </a:r>
            <a:r>
              <a:rPr lang="en-US">
                <a:solidFill>
                  <a:srgbClr val="0066FF"/>
                </a:solidFill>
              </a:rPr>
              <a:t>pick node that will be further expanded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Iterative deepening</a:t>
            </a:r>
            <a:r>
              <a:rPr lang="en-US"/>
              <a:t> search only uses linear space and not much more time than other uniformed search strategies.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3BAA8-E0B0-0845-A16E-C75F72E2EA4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317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1800" b="1"/>
              <a:t>Another Solution: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	</a:t>
            </a:r>
            <a:r>
              <a:rPr lang="en-US" sz="1800" u="sng"/>
              <a:t>	a	b	c	</a:t>
            </a:r>
          </a:p>
          <a:p>
            <a:pPr>
              <a:buFontTx/>
              <a:buNone/>
            </a:pPr>
            <a:r>
              <a:rPr lang="en-US" sz="1800"/>
              <a:t>		0	0	0	start</a:t>
            </a:r>
          </a:p>
          <a:p>
            <a:pPr>
              <a:buFontTx/>
              <a:buNone/>
            </a:pPr>
            <a:r>
              <a:rPr lang="en-US" sz="1800"/>
              <a:t>		0	5	0</a:t>
            </a:r>
          </a:p>
          <a:p>
            <a:pPr>
              <a:buFontTx/>
              <a:buNone/>
            </a:pPr>
            <a:r>
              <a:rPr lang="en-US" sz="1800"/>
              <a:t>		3	2	0</a:t>
            </a:r>
          </a:p>
          <a:p>
            <a:pPr>
              <a:buFontTx/>
              <a:buNone/>
            </a:pPr>
            <a:r>
              <a:rPr lang="en-US" sz="1800"/>
              <a:t>		3	0	2</a:t>
            </a:r>
          </a:p>
          <a:p>
            <a:pPr>
              <a:buFontTx/>
              <a:buNone/>
            </a:pPr>
            <a:r>
              <a:rPr lang="en-US" sz="1800"/>
              <a:t>		3	0	3</a:t>
            </a:r>
          </a:p>
          <a:p>
            <a:pPr>
              <a:buFontTx/>
              <a:buNone/>
            </a:pPr>
            <a:r>
              <a:rPr lang="en-US" sz="1800"/>
              <a:t>		0	0	6</a:t>
            </a:r>
          </a:p>
          <a:p>
            <a:pPr>
              <a:buFontTx/>
              <a:buNone/>
            </a:pPr>
            <a:r>
              <a:rPr lang="en-US" sz="1800"/>
              <a:t>		3	0	6</a:t>
            </a:r>
          </a:p>
          <a:p>
            <a:pPr>
              <a:buFontTx/>
              <a:buNone/>
            </a:pPr>
            <a:r>
              <a:rPr lang="en-US" sz="1800"/>
              <a:t>		0	3	6</a:t>
            </a:r>
          </a:p>
          <a:p>
            <a:pPr>
              <a:buFontTx/>
              <a:buNone/>
            </a:pPr>
            <a:r>
              <a:rPr lang="en-US" sz="1800"/>
              <a:t>		3	3	6</a:t>
            </a:r>
          </a:p>
          <a:p>
            <a:pPr>
              <a:buFontTx/>
              <a:buNone/>
            </a:pPr>
            <a:r>
              <a:rPr lang="en-US" sz="1800"/>
              <a:t>		1	5	6</a:t>
            </a:r>
          </a:p>
          <a:p>
            <a:pPr>
              <a:buFontTx/>
              <a:buNone/>
            </a:pPr>
            <a:r>
              <a:rPr lang="en-US" sz="1800"/>
              <a:t>		0	5	</a:t>
            </a:r>
            <a:r>
              <a:rPr lang="en-US" sz="1800" b="1"/>
              <a:t>7	goal</a:t>
            </a:r>
            <a:r>
              <a:rPr lang="en-US" sz="1800"/>
              <a:t>	</a:t>
            </a:r>
          </a:p>
        </p:txBody>
      </p:sp>
      <p:grpSp>
        <p:nvGrpSpPr>
          <p:cNvPr id="3175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3175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3175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3175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609600" y="3657600"/>
            <a:ext cx="4191000" cy="2362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D6EC70-4878-F44C-B0E0-8FDAB53B922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2772" name="Rectangle 1026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3" name="Rectangle 1027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3277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1800" b="1"/>
              <a:t>Another Solution: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	</a:t>
            </a:r>
            <a:r>
              <a:rPr lang="en-US" sz="1800" u="sng"/>
              <a:t>	a	b	c	</a:t>
            </a:r>
          </a:p>
          <a:p>
            <a:pPr>
              <a:buFontTx/>
              <a:buNone/>
            </a:pPr>
            <a:r>
              <a:rPr lang="en-US" sz="1800"/>
              <a:t>		0	0	0	start</a:t>
            </a:r>
          </a:p>
          <a:p>
            <a:pPr>
              <a:buFontTx/>
              <a:buNone/>
            </a:pPr>
            <a:r>
              <a:rPr lang="en-US" sz="1800"/>
              <a:t>		0	5	0</a:t>
            </a:r>
          </a:p>
          <a:p>
            <a:pPr>
              <a:buFontTx/>
              <a:buNone/>
            </a:pPr>
            <a:r>
              <a:rPr lang="en-US" sz="1800"/>
              <a:t>		3	2	0</a:t>
            </a:r>
          </a:p>
          <a:p>
            <a:pPr>
              <a:buFontTx/>
              <a:buNone/>
            </a:pPr>
            <a:r>
              <a:rPr lang="en-US" sz="1800"/>
              <a:t>		3	0	2</a:t>
            </a:r>
          </a:p>
          <a:p>
            <a:pPr>
              <a:buFontTx/>
              <a:buNone/>
            </a:pPr>
            <a:r>
              <a:rPr lang="en-US" sz="1800"/>
              <a:t>		3	5	2</a:t>
            </a:r>
          </a:p>
          <a:p>
            <a:pPr>
              <a:buFontTx/>
              <a:buNone/>
            </a:pPr>
            <a:r>
              <a:rPr lang="en-US" sz="1800"/>
              <a:t>		0	0	6</a:t>
            </a:r>
          </a:p>
          <a:p>
            <a:pPr>
              <a:buFontTx/>
              <a:buNone/>
            </a:pPr>
            <a:r>
              <a:rPr lang="en-US" sz="1800"/>
              <a:t>		3	0	6</a:t>
            </a:r>
          </a:p>
          <a:p>
            <a:pPr>
              <a:buFontTx/>
              <a:buNone/>
            </a:pPr>
            <a:r>
              <a:rPr lang="en-US" sz="1800"/>
              <a:t>		0	3	6</a:t>
            </a:r>
          </a:p>
          <a:p>
            <a:pPr>
              <a:buFontTx/>
              <a:buNone/>
            </a:pPr>
            <a:r>
              <a:rPr lang="en-US" sz="1800"/>
              <a:t>		3	3	6</a:t>
            </a:r>
          </a:p>
          <a:p>
            <a:pPr>
              <a:buFontTx/>
              <a:buNone/>
            </a:pPr>
            <a:r>
              <a:rPr lang="en-US" sz="1800"/>
              <a:t>		1	5	6</a:t>
            </a:r>
          </a:p>
          <a:p>
            <a:pPr>
              <a:buFontTx/>
              <a:buNone/>
            </a:pPr>
            <a:r>
              <a:rPr lang="en-US" sz="1800"/>
              <a:t>		0	5	</a:t>
            </a:r>
            <a:r>
              <a:rPr lang="en-US" sz="1800" b="1"/>
              <a:t>7	goal</a:t>
            </a:r>
            <a:r>
              <a:rPr lang="en-US" sz="1800"/>
              <a:t>	</a:t>
            </a:r>
          </a:p>
        </p:txBody>
      </p:sp>
      <p:grpSp>
        <p:nvGrpSpPr>
          <p:cNvPr id="32776" name="Group 1030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32781" name="AutoShape 1031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32782" name="AutoShape 1032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32783" name="AutoShape 1033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32777" name="Rectangle 1034"/>
          <p:cNvSpPr>
            <a:spLocks noChangeArrowheads="1"/>
          </p:cNvSpPr>
          <p:nvPr/>
        </p:nvSpPr>
        <p:spPr bwMode="auto">
          <a:xfrm>
            <a:off x="609600" y="4114800"/>
            <a:ext cx="41910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8" name="Text Box 1035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32779" name="Text Box 1036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32780" name="Text Box 1037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B3DB9-725F-164C-8C90-2505DAB0415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6" name="Rectangle 1038"/>
          <p:cNvSpPr>
            <a:spLocks noChangeArrowheads="1"/>
          </p:cNvSpPr>
          <p:nvPr/>
        </p:nvSpPr>
        <p:spPr bwMode="auto">
          <a:xfrm>
            <a:off x="838200" y="40386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Rectangle 1026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1027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33800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sz="1800" b="1"/>
              <a:t>Another Solution:</a:t>
            </a:r>
          </a:p>
          <a:p>
            <a:pPr>
              <a:buFontTx/>
              <a:buNone/>
            </a:pPr>
            <a:endParaRPr lang="en-US" sz="1800"/>
          </a:p>
          <a:p>
            <a:pPr>
              <a:buFontTx/>
              <a:buNone/>
            </a:pPr>
            <a:r>
              <a:rPr lang="en-US" sz="1800"/>
              <a:t>	</a:t>
            </a:r>
            <a:r>
              <a:rPr lang="en-US" sz="1800" u="sng"/>
              <a:t>	a	b	c	</a:t>
            </a:r>
          </a:p>
          <a:p>
            <a:pPr>
              <a:buFontTx/>
              <a:buNone/>
            </a:pPr>
            <a:r>
              <a:rPr lang="en-US" sz="1800"/>
              <a:t>		0	0	0	start</a:t>
            </a:r>
          </a:p>
          <a:p>
            <a:pPr>
              <a:buFontTx/>
              <a:buNone/>
            </a:pPr>
            <a:r>
              <a:rPr lang="en-US" sz="1800"/>
              <a:t>		0	5	0</a:t>
            </a:r>
          </a:p>
          <a:p>
            <a:pPr>
              <a:buFontTx/>
              <a:buNone/>
            </a:pPr>
            <a:r>
              <a:rPr lang="en-US" sz="1800"/>
              <a:t>		3	2	0</a:t>
            </a:r>
          </a:p>
          <a:p>
            <a:pPr>
              <a:buFontTx/>
              <a:buNone/>
            </a:pPr>
            <a:r>
              <a:rPr lang="en-US" sz="1800"/>
              <a:t>		3	0	2</a:t>
            </a:r>
          </a:p>
          <a:p>
            <a:pPr>
              <a:buFontTx/>
              <a:buNone/>
            </a:pPr>
            <a:r>
              <a:rPr lang="en-US" sz="1800"/>
              <a:t>		3	5	2</a:t>
            </a:r>
          </a:p>
          <a:p>
            <a:pPr>
              <a:buFontTx/>
              <a:buNone/>
            </a:pPr>
            <a:r>
              <a:rPr lang="en-US" sz="1800"/>
              <a:t>		</a:t>
            </a:r>
            <a:r>
              <a:rPr lang="en-US" sz="1800" b="1"/>
              <a:t>3	0	7</a:t>
            </a:r>
            <a:r>
              <a:rPr lang="en-US" sz="1800"/>
              <a:t>	</a:t>
            </a:r>
            <a:r>
              <a:rPr lang="en-US" sz="1800" b="1"/>
              <a:t>goal</a:t>
            </a:r>
          </a:p>
          <a:p>
            <a:pPr>
              <a:buFontTx/>
              <a:buNone/>
            </a:pPr>
            <a:r>
              <a:rPr lang="en-US" sz="1800"/>
              <a:t>		3	0	6</a:t>
            </a:r>
          </a:p>
          <a:p>
            <a:pPr>
              <a:buFontTx/>
              <a:buNone/>
            </a:pPr>
            <a:r>
              <a:rPr lang="en-US" sz="1800"/>
              <a:t>		0	3	6</a:t>
            </a:r>
          </a:p>
          <a:p>
            <a:pPr>
              <a:buFontTx/>
              <a:buNone/>
            </a:pPr>
            <a:r>
              <a:rPr lang="en-US" sz="1800"/>
              <a:t>		3	3	6</a:t>
            </a:r>
          </a:p>
          <a:p>
            <a:pPr>
              <a:buFontTx/>
              <a:buNone/>
            </a:pPr>
            <a:r>
              <a:rPr lang="en-US" sz="1800"/>
              <a:t>		1	5	6</a:t>
            </a:r>
          </a:p>
          <a:p>
            <a:pPr>
              <a:buFontTx/>
              <a:buNone/>
            </a:pPr>
            <a:r>
              <a:rPr lang="en-US" sz="1800"/>
              <a:t>		0	5	</a:t>
            </a:r>
            <a:r>
              <a:rPr lang="en-US" sz="1800" b="1"/>
              <a:t>7	goal</a:t>
            </a:r>
            <a:r>
              <a:rPr lang="en-US" sz="1800"/>
              <a:t>	</a:t>
            </a:r>
          </a:p>
        </p:txBody>
      </p:sp>
      <p:grpSp>
        <p:nvGrpSpPr>
          <p:cNvPr id="33801" name="Group 1030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33806" name="AutoShape 1031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33807" name="AutoShape 1032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33808" name="AutoShape 1033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33802" name="Rectangle 1034"/>
          <p:cNvSpPr>
            <a:spLocks noChangeArrowheads="1"/>
          </p:cNvSpPr>
          <p:nvPr/>
        </p:nvSpPr>
        <p:spPr bwMode="auto">
          <a:xfrm>
            <a:off x="609600" y="4419600"/>
            <a:ext cx="41910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Text Box 1035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33804" name="Text Box 1036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33805" name="Text Box 1037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A805B8-4ADB-8540-9207-DA07F40D64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solution do we prefer?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457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57200" y="53340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0" y="1295400"/>
            <a:ext cx="4648200" cy="472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b="1">
                <a:latin typeface="Tahoma" charset="0"/>
              </a:rPr>
              <a:t>Solution 1: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</a:t>
            </a:r>
            <a:r>
              <a:rPr kumimoji="1" lang="en-US" sz="2000" u="sng">
                <a:latin typeface="Tahoma" charset="0"/>
              </a:rPr>
              <a:t>	a	b	c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0	0	start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0	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0	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0	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0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0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3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3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1	5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5	</a:t>
            </a:r>
            <a:r>
              <a:rPr kumimoji="1" lang="en-US" sz="2000" b="1">
                <a:latin typeface="Tahoma" charset="0"/>
              </a:rPr>
              <a:t>7	goal</a:t>
            </a:r>
            <a:r>
              <a:rPr kumimoji="1" lang="en-US" sz="2000">
                <a:latin typeface="Tahoma" charset="0"/>
              </a:rPr>
              <a:t>	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5105400" y="41148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51054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4648200" y="1295400"/>
            <a:ext cx="4495800" cy="472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b="1">
                <a:latin typeface="Tahoma" charset="0"/>
              </a:rPr>
              <a:t>Solution 2: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6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</a:t>
            </a:r>
            <a:r>
              <a:rPr kumimoji="1" lang="en-US" sz="2000" u="sng">
                <a:latin typeface="Tahoma" charset="0"/>
              </a:rPr>
              <a:t>	a	b	c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0	0	start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0	5	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2	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0	2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3	5	2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</a:t>
            </a:r>
            <a:r>
              <a:rPr kumimoji="1" lang="en-US" sz="2000" b="1">
                <a:latin typeface="Tahoma" charset="0"/>
              </a:rPr>
              <a:t>3	0	7</a:t>
            </a:r>
            <a:r>
              <a:rPr kumimoji="1" lang="en-US" sz="2000">
                <a:latin typeface="Tahoma" charset="0"/>
              </a:rPr>
              <a:t>	</a:t>
            </a:r>
            <a:r>
              <a:rPr kumimoji="1" lang="en-US" sz="2000" b="1">
                <a:latin typeface="Tahoma" charset="0"/>
              </a:rPr>
              <a:t>goal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9B397F-3487-D24C-AA95-DA5D131EB6C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Outline: Problem solving and search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Introduction to Problem Solving</a:t>
            </a:r>
          </a:p>
          <a:p>
            <a:endParaRPr lang="en-US" sz="2400" b="1"/>
          </a:p>
          <a:p>
            <a:r>
              <a:rPr lang="en-US" sz="2400" b="1"/>
              <a:t>Complexity</a:t>
            </a:r>
          </a:p>
          <a:p>
            <a:endParaRPr lang="en-US" sz="2400" b="1"/>
          </a:p>
          <a:p>
            <a:r>
              <a:rPr lang="en-US" sz="2400" b="1"/>
              <a:t>Uninformed search</a:t>
            </a:r>
          </a:p>
          <a:p>
            <a:pPr lvl="1"/>
            <a:r>
              <a:rPr lang="en-US" sz="2000"/>
              <a:t>Problem formulation</a:t>
            </a:r>
          </a:p>
          <a:p>
            <a:pPr lvl="1"/>
            <a:r>
              <a:rPr lang="en-US" sz="2000"/>
              <a:t>Search strategies: depth-first, breadth-first</a:t>
            </a:r>
          </a:p>
          <a:p>
            <a:pPr lvl="1"/>
            <a:endParaRPr lang="en-US" sz="2000"/>
          </a:p>
          <a:p>
            <a:r>
              <a:rPr lang="en-US" sz="2400" b="1"/>
              <a:t>Informed search</a:t>
            </a:r>
          </a:p>
          <a:p>
            <a:pPr lvl="1"/>
            <a:r>
              <a:rPr lang="en-US" sz="2000"/>
              <a:t>Search strategies: best-first, A*</a:t>
            </a:r>
          </a:p>
          <a:p>
            <a:pPr lvl="1"/>
            <a:r>
              <a:rPr lang="en-US" sz="2000"/>
              <a:t>Heuristic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62E31-FFCA-3048-9BC6-04CBDA5129A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Problem-Solving Agent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609600" y="6156325"/>
            <a:ext cx="81534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Tahoma" charset="0"/>
              </a:rPr>
              <a:t>Note:</a:t>
            </a:r>
            <a:r>
              <a:rPr lang="en-US" sz="2000">
                <a:latin typeface="Tahoma" charset="0"/>
              </a:rPr>
              <a:t> This is </a:t>
            </a:r>
            <a:r>
              <a:rPr lang="en-US" sz="2000" i="1">
                <a:latin typeface="Tahoma" charset="0"/>
              </a:rPr>
              <a:t>offline</a:t>
            </a:r>
            <a:r>
              <a:rPr lang="en-US" sz="2000">
                <a:latin typeface="Tahoma" charset="0"/>
              </a:rPr>
              <a:t> problem-solving.  </a:t>
            </a:r>
            <a:r>
              <a:rPr lang="en-US" sz="2000" i="1">
                <a:latin typeface="Tahoma" charset="0"/>
              </a:rPr>
              <a:t>Online</a:t>
            </a:r>
            <a:r>
              <a:rPr lang="en-US" sz="2000">
                <a:latin typeface="Tahoma" charset="0"/>
              </a:rPr>
              <a:t> problem-solving involves acting w/o complete knowledge of the problem and environment</a:t>
            </a:r>
          </a:p>
        </p:txBody>
      </p:sp>
      <p:grpSp>
        <p:nvGrpSpPr>
          <p:cNvPr id="35846" name="Group 12"/>
          <p:cNvGrpSpPr>
            <a:grpSpLocks/>
          </p:cNvGrpSpPr>
          <p:nvPr/>
        </p:nvGrpSpPr>
        <p:grpSpPr bwMode="auto">
          <a:xfrm>
            <a:off x="139700" y="1263650"/>
            <a:ext cx="8851900" cy="4908550"/>
            <a:chOff x="0" y="722"/>
            <a:chExt cx="5576" cy="3092"/>
          </a:xfrm>
        </p:grpSpPr>
        <p:pic>
          <p:nvPicPr>
            <p:cNvPr id="35851" name="Picture 8"/>
            <p:cNvPicPr>
              <a:picLocks noChangeAspect="1" noChangeArrowheads="1"/>
            </p:cNvPicPr>
            <p:nvPr/>
          </p:nvPicPr>
          <p:blipFill>
            <a:blip r:embed="rId2">
              <a:lum contrast="6000"/>
            </a:blip>
            <a:srcRect/>
            <a:stretch>
              <a:fillRect/>
            </a:stretch>
          </p:blipFill>
          <p:spPr bwMode="auto">
            <a:xfrm>
              <a:off x="0" y="768"/>
              <a:ext cx="5232" cy="3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4992" y="722"/>
              <a:ext cx="5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action</a:t>
              </a: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0" y="768"/>
              <a:ext cx="5568" cy="3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4953000" y="4114800"/>
            <a:ext cx="405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</a:rPr>
              <a:t>// From LA to San Diego </a:t>
            </a:r>
            <a:r>
              <a:rPr lang="en-US" sz="1400">
                <a:solidFill>
                  <a:srgbClr val="CC3300"/>
                </a:solidFill>
              </a:rPr>
              <a:t>(given curr. state)</a:t>
            </a:r>
            <a:endParaRPr lang="en-US" sz="2000">
              <a:solidFill>
                <a:srgbClr val="CC3300"/>
              </a:solidFill>
            </a:endParaRPr>
          </a:p>
        </p:txBody>
      </p:sp>
      <p:sp>
        <p:nvSpPr>
          <p:cNvPr id="35848" name="Text Box 14"/>
          <p:cNvSpPr txBox="1">
            <a:spLocks noChangeArrowheads="1"/>
          </p:cNvSpPr>
          <p:nvPr/>
        </p:nvSpPr>
        <p:spPr bwMode="auto">
          <a:xfrm>
            <a:off x="6604000" y="44196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</a:rPr>
              <a:t>// e.g., Gas usage </a:t>
            </a: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4903788" y="3473450"/>
            <a:ext cx="296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</a:rPr>
              <a:t>// What is the current state?</a:t>
            </a:r>
          </a:p>
        </p:txBody>
      </p:sp>
      <p:sp>
        <p:nvSpPr>
          <p:cNvPr id="35850" name="Text Box 16"/>
          <p:cNvSpPr txBox="1">
            <a:spLocks noChangeArrowheads="1"/>
          </p:cNvSpPr>
          <p:nvPr/>
        </p:nvSpPr>
        <p:spPr bwMode="auto">
          <a:xfrm>
            <a:off x="4376738" y="5410200"/>
            <a:ext cx="323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CC3300"/>
                </a:solidFill>
              </a:rPr>
              <a:t>// If fails to reach goal,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D9B17-D28A-BC4E-A2AB-7C37ADECF61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505200" y="63246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Buckets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Measure 7 liters of water using a 3-liter, a 5-liter, and a 9-liter buckets.</a:t>
            </a:r>
          </a:p>
          <a:p>
            <a:endParaRPr lang="en-US" sz="2400"/>
          </a:p>
          <a:p>
            <a:r>
              <a:rPr lang="en-US" sz="2400" b="1"/>
              <a:t>Formulate goal:</a:t>
            </a:r>
            <a:r>
              <a:rPr lang="en-US" sz="2400"/>
              <a:t>	Have 7 liters of water</a:t>
            </a:r>
          </a:p>
          <a:p>
            <a:pPr>
              <a:buFontTx/>
              <a:buNone/>
            </a:pPr>
            <a:r>
              <a:rPr lang="en-US" sz="2400"/>
              <a:t>					in 9-liter bucket</a:t>
            </a:r>
          </a:p>
          <a:p>
            <a:endParaRPr lang="en-US" sz="2400"/>
          </a:p>
          <a:p>
            <a:r>
              <a:rPr lang="en-US" sz="2400" b="1"/>
              <a:t>Formulate problem:	</a:t>
            </a:r>
          </a:p>
          <a:p>
            <a:pPr lvl="1"/>
            <a:r>
              <a:rPr lang="en-US" sz="2400"/>
              <a:t>States:		amount of water in the buckets</a:t>
            </a:r>
          </a:p>
          <a:p>
            <a:pPr lvl="1"/>
            <a:r>
              <a:rPr lang="en-US" sz="2400"/>
              <a:t>Operators:	Fill bucket from source, empty bucket</a:t>
            </a:r>
          </a:p>
          <a:p>
            <a:pPr lvl="1"/>
            <a:endParaRPr lang="en-US" sz="2400"/>
          </a:p>
          <a:p>
            <a:r>
              <a:rPr lang="en-US" sz="2400" b="1"/>
              <a:t>Find solution:</a:t>
            </a:r>
            <a:r>
              <a:rPr lang="en-US" sz="2400"/>
              <a:t>	sequence of operators that bring you</a:t>
            </a:r>
          </a:p>
          <a:p>
            <a:pPr>
              <a:buFontTx/>
              <a:buNone/>
            </a:pPr>
            <a:r>
              <a:rPr lang="en-US" sz="2400"/>
              <a:t>				from current state to the goal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AAC8A-7D8E-5C43-B133-CEEB2BD2366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89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(lecture 2): Environment types</a:t>
            </a:r>
          </a:p>
        </p:txBody>
      </p:sp>
      <p:graphicFrame>
        <p:nvGraphicFramePr>
          <p:cNvPr id="211971" name="Group 1027"/>
          <p:cNvGraphicFramePr>
            <a:graphicFrameLocks noGrp="1"/>
          </p:cNvGraphicFramePr>
          <p:nvPr>
            <p:ph type="tbl" idx="1"/>
          </p:nvPr>
        </p:nvGraphicFramePr>
        <p:xfrm>
          <a:off x="533400" y="1600200"/>
          <a:ext cx="8178800" cy="2819402"/>
        </p:xfrm>
        <a:graphic>
          <a:graphicData uri="http://schemas.openxmlformats.org/drawingml/2006/table">
            <a:tbl>
              <a:tblPr/>
              <a:tblGrid>
                <a:gridCol w="1752600"/>
                <a:gridCol w="1219200"/>
                <a:gridCol w="1600200"/>
                <a:gridCol w="1219200"/>
                <a:gridCol w="1023938"/>
                <a:gridCol w="1363662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Accessible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Operating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Virtual Reality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Yes/No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Office 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37" name="Text Box 1071"/>
          <p:cNvSpPr txBox="1">
            <a:spLocks noChangeArrowheads="1"/>
          </p:cNvSpPr>
          <p:nvPr/>
        </p:nvSpPr>
        <p:spPr bwMode="auto">
          <a:xfrm>
            <a:off x="533400" y="4495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The environment types largely determine the agent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B8020-5D84-454D-B007-7BAB68EE31A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81400" y="6400800"/>
            <a:ext cx="1981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334000"/>
          </a:xfrm>
        </p:spPr>
        <p:txBody>
          <a:bodyPr/>
          <a:lstStyle/>
          <a:p>
            <a:r>
              <a:rPr lang="en-US" b="1"/>
              <a:t>Single-state problem:</a:t>
            </a:r>
            <a:r>
              <a:rPr lang="en-US"/>
              <a:t> 	deterministic, accessible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sz="1800" i="1">
                <a:solidFill>
                  <a:schemeClr val="hlink"/>
                </a:solidFill>
              </a:rPr>
              <a:t>Agent knows everything about world, thus can</a:t>
            </a:r>
          </a:p>
          <a:p>
            <a:pPr>
              <a:buFontTx/>
              <a:buNone/>
            </a:pPr>
            <a:r>
              <a:rPr lang="en-US" sz="1800" i="1">
                <a:solidFill>
                  <a:schemeClr val="hlink"/>
                </a:solidFill>
              </a:rPr>
              <a:t>	calculate optimal action sequence to reach goal state.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b="1"/>
              <a:t>Multiple-state problem:</a:t>
            </a:r>
            <a:r>
              <a:rPr lang="en-US"/>
              <a:t> 	deterministic, inaccessible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sz="1800" i="1">
                <a:solidFill>
                  <a:schemeClr val="hlink"/>
                </a:solidFill>
              </a:rPr>
              <a:t>Agent must reason about sequences of actions and</a:t>
            </a:r>
          </a:p>
          <a:p>
            <a:pPr>
              <a:buFontTx/>
              <a:buNone/>
            </a:pPr>
            <a:r>
              <a:rPr lang="en-US" sz="1800" i="1">
                <a:solidFill>
                  <a:schemeClr val="hlink"/>
                </a:solidFill>
              </a:rPr>
              <a:t>	states assumed while working towards goal state.</a:t>
            </a:r>
          </a:p>
          <a:p>
            <a:endParaRPr lang="en-US" sz="1800" i="1">
              <a:solidFill>
                <a:schemeClr val="hlink"/>
              </a:solidFill>
            </a:endParaRPr>
          </a:p>
          <a:p>
            <a:r>
              <a:rPr lang="en-US" b="1"/>
              <a:t>Contingency problem:</a:t>
            </a:r>
            <a:r>
              <a:rPr lang="en-US"/>
              <a:t>	nondeterministic, inaccessible</a:t>
            </a:r>
          </a:p>
          <a:p>
            <a:pPr lvl="1"/>
            <a:r>
              <a:rPr lang="en-US" sz="1800" i="1">
                <a:solidFill>
                  <a:schemeClr val="hlink"/>
                </a:solidFill>
              </a:rPr>
              <a:t>Must use sensors during execution</a:t>
            </a:r>
          </a:p>
          <a:p>
            <a:pPr lvl="1"/>
            <a:r>
              <a:rPr lang="en-US" sz="1800" i="1">
                <a:solidFill>
                  <a:schemeClr val="hlink"/>
                </a:solidFill>
              </a:rPr>
              <a:t>Solution is a tree or policy</a:t>
            </a:r>
          </a:p>
          <a:p>
            <a:pPr lvl="1"/>
            <a:r>
              <a:rPr lang="en-US" sz="1800" i="1">
                <a:solidFill>
                  <a:schemeClr val="hlink"/>
                </a:solidFill>
              </a:rPr>
              <a:t>Often interleave search and execution</a:t>
            </a:r>
          </a:p>
          <a:p>
            <a:pPr lvl="1"/>
            <a:endParaRPr lang="en-US" sz="1800" i="1">
              <a:solidFill>
                <a:schemeClr val="hlink"/>
              </a:solidFill>
            </a:endParaRPr>
          </a:p>
          <a:p>
            <a:r>
              <a:rPr lang="en-US" b="1"/>
              <a:t>Exploration problem:</a:t>
            </a:r>
            <a:r>
              <a:rPr lang="en-US"/>
              <a:t>	unknown state space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i="1">
                <a:solidFill>
                  <a:schemeClr val="hlink"/>
                </a:solidFill>
              </a:rPr>
              <a:t>Discover and learn about environment while taking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516D2-F7A8-6B4A-A3DA-BFA82857D43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632325"/>
          </a:xfrm>
        </p:spPr>
        <p:txBody>
          <a:bodyPr/>
          <a:lstStyle/>
          <a:p>
            <a:r>
              <a:rPr lang="en-US" sz="2400" b="1"/>
              <a:t>Single-state problem:</a:t>
            </a:r>
            <a:r>
              <a:rPr lang="en-US" sz="2400"/>
              <a:t>                 deterministic, accessible</a:t>
            </a:r>
          </a:p>
          <a:p>
            <a:endParaRPr lang="en-US" sz="2400"/>
          </a:p>
          <a:p>
            <a:pPr lvl="1"/>
            <a:r>
              <a:rPr lang="en-US" sz="2400">
                <a:solidFill>
                  <a:srgbClr val="990000"/>
                </a:solidFill>
              </a:rPr>
              <a:t>Agent knows everything about world (the exact state),</a:t>
            </a:r>
          </a:p>
          <a:p>
            <a:pPr lvl="1"/>
            <a:endParaRPr lang="en-US" sz="2400">
              <a:solidFill>
                <a:srgbClr val="990000"/>
              </a:solidFill>
            </a:endParaRPr>
          </a:p>
          <a:p>
            <a:pPr lvl="1"/>
            <a:r>
              <a:rPr lang="en-US" sz="2400">
                <a:solidFill>
                  <a:srgbClr val="990000"/>
                </a:solidFill>
              </a:rPr>
              <a:t>Can calculate optimal action sequence to reach goal state.</a:t>
            </a:r>
            <a:endParaRPr lang="en-US" sz="2400">
              <a:solidFill>
                <a:schemeClr val="hlink"/>
              </a:solidFill>
            </a:endParaRPr>
          </a:p>
          <a:p>
            <a:pPr lvl="1"/>
            <a:endParaRPr lang="en-US" sz="2400">
              <a:solidFill>
                <a:schemeClr val="hlink"/>
              </a:solidFill>
            </a:endParaRPr>
          </a:p>
          <a:p>
            <a:pPr lvl="1"/>
            <a:endParaRPr lang="en-US" sz="2400">
              <a:solidFill>
                <a:schemeClr val="hlink"/>
              </a:solidFill>
            </a:endParaRPr>
          </a:p>
          <a:p>
            <a:pPr lvl="1"/>
            <a:endParaRPr lang="en-US" sz="2400">
              <a:solidFill>
                <a:schemeClr val="hlink"/>
              </a:solidFill>
            </a:endParaRPr>
          </a:p>
          <a:p>
            <a:pPr lvl="1"/>
            <a:r>
              <a:rPr lang="en-US" sz="2400">
                <a:solidFill>
                  <a:srgbClr val="0066FF"/>
                </a:solidFill>
              </a:rPr>
              <a:t>E.g., playing chess. Any action will result in an exact state</a:t>
            </a:r>
            <a:endParaRPr lang="en-US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3FC0BB-9080-6B48-8575-C04B6E6EACC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581400" y="6248400"/>
            <a:ext cx="1981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r>
              <a:rPr lang="en-US" sz="2400" b="1"/>
              <a:t>Multiple-state problem:</a:t>
            </a:r>
            <a:r>
              <a:rPr lang="en-US" sz="2400"/>
              <a:t> 	deterministic, inaccessible</a:t>
            </a:r>
          </a:p>
          <a:p>
            <a:endParaRPr lang="en-US" sz="2400"/>
          </a:p>
          <a:p>
            <a:pPr lvl="1"/>
            <a:r>
              <a:rPr lang="en-US" sz="2400">
                <a:solidFill>
                  <a:srgbClr val="990000"/>
                </a:solidFill>
              </a:rPr>
              <a:t>Agent does not know the exact state (could be in any of the possible states)</a:t>
            </a:r>
          </a:p>
          <a:p>
            <a:pPr lvl="2"/>
            <a:r>
              <a:rPr lang="en-US" sz="2000">
                <a:solidFill>
                  <a:srgbClr val="990000"/>
                </a:solidFill>
              </a:rPr>
              <a:t>May not have sensor at all</a:t>
            </a:r>
          </a:p>
          <a:p>
            <a:pPr lvl="2"/>
            <a:endParaRPr lang="en-US" sz="2000">
              <a:solidFill>
                <a:srgbClr val="990000"/>
              </a:solidFill>
            </a:endParaRPr>
          </a:p>
          <a:p>
            <a:pPr lvl="1"/>
            <a:r>
              <a:rPr lang="en-US" sz="2400">
                <a:solidFill>
                  <a:srgbClr val="990000"/>
                </a:solidFill>
              </a:rPr>
              <a:t>Assume states while working towards goal state.</a:t>
            </a:r>
          </a:p>
          <a:p>
            <a:pPr lvl="1"/>
            <a:endParaRPr lang="en-US" sz="2400">
              <a:solidFill>
                <a:srgbClr val="990000"/>
              </a:solidFill>
            </a:endParaRPr>
          </a:p>
          <a:p>
            <a:pPr lvl="1"/>
            <a:endParaRPr lang="en-US" sz="1000">
              <a:solidFill>
                <a:srgbClr val="990000"/>
              </a:solidFill>
            </a:endParaRPr>
          </a:p>
          <a:p>
            <a:pPr lvl="1"/>
            <a:r>
              <a:rPr lang="en-US" sz="2400">
                <a:solidFill>
                  <a:srgbClr val="0066FF"/>
                </a:solidFill>
              </a:rPr>
              <a:t>E.g., walking in a dark room</a:t>
            </a:r>
          </a:p>
          <a:p>
            <a:pPr lvl="2"/>
            <a:r>
              <a:rPr lang="en-US" sz="2000">
                <a:solidFill>
                  <a:srgbClr val="0066FF"/>
                </a:solidFill>
              </a:rPr>
              <a:t>If you are at the door, going straight will lead you to the kitchen</a:t>
            </a:r>
          </a:p>
          <a:p>
            <a:pPr lvl="2"/>
            <a:r>
              <a:rPr lang="en-US" sz="2000">
                <a:solidFill>
                  <a:srgbClr val="0066FF"/>
                </a:solidFill>
              </a:rPr>
              <a:t>If you are at the kitchen, turning left leads you to the bedroom</a:t>
            </a:r>
          </a:p>
          <a:p>
            <a:pPr lvl="2"/>
            <a:r>
              <a:rPr lang="en-US" sz="2000">
                <a:solidFill>
                  <a:srgbClr val="0066FF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0CBDFF-8B95-5C4E-ACC8-422AA28851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5334000"/>
          </a:xfrm>
        </p:spPr>
        <p:txBody>
          <a:bodyPr/>
          <a:lstStyle/>
          <a:p>
            <a:r>
              <a:rPr lang="en-US" sz="2400" b="1"/>
              <a:t>Contingency problem:</a:t>
            </a:r>
            <a:r>
              <a:rPr lang="en-US" sz="2400"/>
              <a:t>	nondeterministic, inaccessible</a:t>
            </a:r>
          </a:p>
          <a:p>
            <a:endParaRPr lang="en-US" sz="2400"/>
          </a:p>
          <a:p>
            <a:pPr lvl="1"/>
            <a:r>
              <a:rPr lang="en-US" sz="2400">
                <a:solidFill>
                  <a:schemeClr val="hlink"/>
                </a:solidFill>
              </a:rPr>
              <a:t>Must use sensors during execution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Solution is a tree or policy</a:t>
            </a:r>
          </a:p>
          <a:p>
            <a:pPr lvl="1"/>
            <a:r>
              <a:rPr lang="en-US" sz="2400">
                <a:solidFill>
                  <a:schemeClr val="hlink"/>
                </a:solidFill>
              </a:rPr>
              <a:t>Often interleave search and execution</a:t>
            </a:r>
          </a:p>
          <a:p>
            <a:pPr lvl="1"/>
            <a:endParaRPr lang="en-US" sz="2400">
              <a:solidFill>
                <a:schemeClr val="hlink"/>
              </a:solidFill>
            </a:endParaRPr>
          </a:p>
          <a:p>
            <a:pPr lvl="1"/>
            <a:endParaRPr lang="en-US" sz="2400">
              <a:solidFill>
                <a:schemeClr val="hlink"/>
              </a:solidFill>
            </a:endParaRPr>
          </a:p>
          <a:p>
            <a:pPr lvl="1"/>
            <a:endParaRPr lang="en-US" sz="2400">
              <a:solidFill>
                <a:schemeClr val="hlink"/>
              </a:solidFill>
            </a:endParaRPr>
          </a:p>
          <a:p>
            <a:pPr lvl="1"/>
            <a:r>
              <a:rPr lang="en-US" sz="2400">
                <a:solidFill>
                  <a:srgbClr val="0066FF"/>
                </a:solidFill>
              </a:rPr>
              <a:t>E.g., a new skater in an arena</a:t>
            </a:r>
          </a:p>
          <a:p>
            <a:pPr lvl="2"/>
            <a:r>
              <a:rPr lang="en-US" sz="2000">
                <a:solidFill>
                  <a:srgbClr val="0066FF"/>
                </a:solidFill>
              </a:rPr>
              <a:t>Sliding problem.</a:t>
            </a:r>
          </a:p>
          <a:p>
            <a:pPr lvl="2"/>
            <a:r>
              <a:rPr lang="en-US" sz="2000">
                <a:solidFill>
                  <a:srgbClr val="0066FF"/>
                </a:solidFill>
              </a:rPr>
              <a:t>Many skaters around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027C63-FC29-B24F-84B1-1C1FBD4805B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types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178800" cy="5334000"/>
          </a:xfrm>
        </p:spPr>
        <p:txBody>
          <a:bodyPr/>
          <a:lstStyle/>
          <a:p>
            <a:r>
              <a:rPr lang="en-US" sz="2400" b="1"/>
              <a:t>Exploration problem:</a:t>
            </a:r>
            <a:r>
              <a:rPr lang="en-US" sz="2400"/>
              <a:t>	unknown state space</a:t>
            </a:r>
          </a:p>
          <a:p>
            <a:pPr>
              <a:buFontTx/>
              <a:buNone/>
            </a:pPr>
            <a:r>
              <a:rPr lang="en-US" sz="2800"/>
              <a:t>	</a:t>
            </a:r>
          </a:p>
          <a:p>
            <a:pPr>
              <a:buFontTx/>
              <a:buNone/>
            </a:pPr>
            <a:r>
              <a:rPr lang="en-US" sz="2800" i="1"/>
              <a:t>	</a:t>
            </a:r>
            <a:r>
              <a:rPr lang="en-US" sz="2800" i="1">
                <a:solidFill>
                  <a:schemeClr val="hlink"/>
                </a:solidFill>
              </a:rPr>
              <a:t>Discover and learn about environment while taking actions.</a:t>
            </a:r>
          </a:p>
          <a:p>
            <a:pPr>
              <a:buFontTx/>
              <a:buNone/>
            </a:pPr>
            <a:endParaRPr lang="en-US" sz="2800" i="1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2800" i="1">
              <a:solidFill>
                <a:schemeClr val="hlink"/>
              </a:solidFill>
            </a:endParaRPr>
          </a:p>
          <a:p>
            <a:pPr>
              <a:buFontTx/>
              <a:buNone/>
            </a:pPr>
            <a:endParaRPr lang="en-US" sz="2800" i="1">
              <a:solidFill>
                <a:schemeClr val="hlink"/>
              </a:solidFill>
            </a:endParaRPr>
          </a:p>
          <a:p>
            <a:pPr lvl="1"/>
            <a:r>
              <a:rPr lang="en-US" sz="2400" i="1">
                <a:solidFill>
                  <a:srgbClr val="0066FF"/>
                </a:solidFill>
              </a:rPr>
              <a:t>E.g., Maze</a:t>
            </a:r>
          </a:p>
          <a:p>
            <a:pPr>
              <a:buFontTx/>
              <a:buNone/>
            </a:pPr>
            <a:endParaRPr lang="en-US" sz="2800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F89D5C-D049-1C4C-AD8C-F47FFB2E315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Vacuum world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2806700"/>
            <a:ext cx="91440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69925" y="1328738"/>
            <a:ext cx="80565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Tahoma" charset="0"/>
              </a:rPr>
              <a:t>Simplified world:</a:t>
            </a:r>
            <a:r>
              <a:rPr lang="en-US" sz="2400">
                <a:latin typeface="Tahoma" charset="0"/>
              </a:rPr>
              <a:t> 2 locations, each may or not contain dirt,</a:t>
            </a:r>
          </a:p>
          <a:p>
            <a:r>
              <a:rPr lang="en-US" sz="2400">
                <a:latin typeface="Tahoma" charset="0"/>
              </a:rPr>
              <a:t>	each may or not contain vacuuming agent.</a:t>
            </a:r>
          </a:p>
          <a:p>
            <a:r>
              <a:rPr lang="en-US" sz="2400">
                <a:solidFill>
                  <a:schemeClr val="hlink"/>
                </a:solidFill>
                <a:latin typeface="Tahoma" charset="0"/>
              </a:rPr>
              <a:t>Goal of agent:</a:t>
            </a:r>
            <a:r>
              <a:rPr lang="en-US" sz="2400">
                <a:latin typeface="Tahoma" charset="0"/>
              </a:rPr>
              <a:t> clean up the dirt.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8A268-49FE-C744-83EA-7231861320B9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45060" name="Picture 4" descr="/Users/itti/Movies/Class/roombacleans.mpg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552450"/>
            <a:ext cx="76962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450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506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0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0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06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74AE01-3E6A-B245-8DFE-0C7B05740E4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1788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/>
              <a:t>Problem:</a:t>
            </a:r>
            <a:r>
              <a:rPr lang="en-US" sz="2400"/>
              <a:t> Using these three buckets,</a:t>
            </a:r>
          </a:p>
          <a:p>
            <a:pPr>
              <a:buFontTx/>
              <a:buNone/>
            </a:pPr>
            <a:r>
              <a:rPr lang="en-US" sz="2400"/>
              <a:t>			measure 7 liters of water.</a:t>
            </a:r>
          </a:p>
        </p:txBody>
      </p:sp>
      <p:grpSp>
        <p:nvGrpSpPr>
          <p:cNvPr id="18438" name="Group 12"/>
          <p:cNvGrpSpPr>
            <a:grpSpLocks/>
          </p:cNvGrpSpPr>
          <p:nvPr/>
        </p:nvGrpSpPr>
        <p:grpSpPr bwMode="auto">
          <a:xfrm>
            <a:off x="2819400" y="1981200"/>
            <a:ext cx="3048000" cy="1600200"/>
            <a:chOff x="1776" y="1248"/>
            <a:chExt cx="1920" cy="1008"/>
          </a:xfrm>
        </p:grpSpPr>
        <p:sp>
          <p:nvSpPr>
            <p:cNvPr id="18439" name="AutoShape 4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18440" name="AutoShape 5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18441" name="AutoShape 6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1E84E-A974-9247-8915-61A063D8611A}" type="slidenum">
              <a:rPr lang="en-US" smtClean="0"/>
              <a:pPr/>
              <a:t>30</a:t>
            </a:fld>
            <a:endParaRPr lang="en-US" smtClean="0"/>
          </a:p>
        </p:txBody>
      </p:sp>
      <p:pic>
        <p:nvPicPr>
          <p:cNvPr id="46084" name="Picture 4" descr="/Users/itti/Movies/Class/roombanavigates.mpg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0050"/>
            <a:ext cx="7924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0" fill="hold"/>
                                        <p:tgtEl>
                                          <p:spTgt spid="460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608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0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0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08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C3A50-24A2-DA4F-A3ED-B22511E20EF8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47108" name="Picture 4" descr="/Users/itti/Movies/Class/roombaontable.mpg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0050"/>
            <a:ext cx="80010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00" fill="hold"/>
                                        <p:tgtEl>
                                          <p:spTgt spid="47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71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08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C3A50-24A2-DA4F-A3ED-B22511E20EF8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5" name="roomba-kitten.mp4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06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9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948ABF-18D6-A74B-AB80-2A292A6F35F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813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Romania</a:t>
            </a:r>
          </a:p>
        </p:txBody>
      </p:sp>
      <p:sp>
        <p:nvSpPr>
          <p:cNvPr id="4813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In Romania, on vacation. Currently in Arad.</a:t>
            </a:r>
          </a:p>
          <a:p>
            <a:r>
              <a:rPr lang="en-US" sz="2400"/>
              <a:t>Flight leaves tomorrow from Bucharest.</a:t>
            </a:r>
          </a:p>
          <a:p>
            <a:endParaRPr lang="en-US" sz="1200"/>
          </a:p>
          <a:p>
            <a:r>
              <a:rPr lang="en-US" sz="2400" b="1">
                <a:solidFill>
                  <a:schemeClr val="hlink"/>
                </a:solidFill>
              </a:rPr>
              <a:t>Formulate goal:</a:t>
            </a:r>
          </a:p>
          <a:p>
            <a:pPr lvl="1">
              <a:buFont typeface="Wingdings" charset="2"/>
              <a:buChar char="Ø"/>
            </a:pPr>
            <a:r>
              <a:rPr lang="en-US" sz="2400"/>
              <a:t>be in Bucharest</a:t>
            </a:r>
          </a:p>
          <a:p>
            <a:pPr>
              <a:buFont typeface="Wingdings" charset="2"/>
              <a:buChar char="Ø"/>
            </a:pPr>
            <a:endParaRPr lang="en-US" sz="1400"/>
          </a:p>
          <a:p>
            <a:r>
              <a:rPr lang="en-US" sz="2400" b="1">
                <a:solidFill>
                  <a:schemeClr val="hlink"/>
                </a:solidFill>
              </a:rPr>
              <a:t>Formulate problem:</a:t>
            </a:r>
          </a:p>
          <a:p>
            <a:pPr lvl="1">
              <a:buFont typeface="Wingdings" charset="2"/>
              <a:buChar char="Ø"/>
            </a:pPr>
            <a:r>
              <a:rPr lang="en-US" sz="2400"/>
              <a:t>states: various cities</a:t>
            </a:r>
          </a:p>
          <a:p>
            <a:pPr lvl="1">
              <a:buFont typeface="Wingdings" charset="2"/>
              <a:buChar char="Ø"/>
            </a:pPr>
            <a:r>
              <a:rPr lang="en-US" sz="2400"/>
              <a:t>operators: drive between cities</a:t>
            </a:r>
          </a:p>
          <a:p>
            <a:pPr>
              <a:buFont typeface="Wingdings" charset="2"/>
              <a:buNone/>
            </a:pPr>
            <a:endParaRPr lang="en-US" sz="1400"/>
          </a:p>
          <a:p>
            <a:r>
              <a:rPr lang="en-US" sz="2400" b="1">
                <a:solidFill>
                  <a:schemeClr val="hlink"/>
                </a:solidFill>
              </a:rPr>
              <a:t>Find solution:</a:t>
            </a:r>
          </a:p>
          <a:p>
            <a:pPr lvl="1">
              <a:buFont typeface="Wingdings" charset="2"/>
              <a:buChar char="Ø"/>
            </a:pPr>
            <a:r>
              <a:rPr lang="en-US" sz="2400"/>
              <a:t>sequence of cities, such that total driving distance is minimized.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3CDB1F-6C1A-DA4E-9116-CF23736FF49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Traveling from Arad To Bucharest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0" y="1419225"/>
            <a:ext cx="8839200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Oval 4"/>
          <p:cNvSpPr>
            <a:spLocks noChangeArrowheads="1"/>
          </p:cNvSpPr>
          <p:nvPr/>
        </p:nvSpPr>
        <p:spPr bwMode="auto">
          <a:xfrm>
            <a:off x="979488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5"/>
          <p:cNvSpPr>
            <a:spLocks noChangeArrowheads="1"/>
          </p:cNvSpPr>
          <p:nvPr/>
        </p:nvSpPr>
        <p:spPr bwMode="auto">
          <a:xfrm>
            <a:off x="5638800" y="5257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1CC47-F4A8-A84B-B129-B7C83E0261A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81000" y="1371600"/>
            <a:ext cx="8686800" cy="525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E46FDF-EBE9-5D4D-A904-D25CDF7A0F1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1204" name="Rectangle 1028"/>
          <p:cNvSpPr>
            <a:spLocks noChangeArrowheads="1"/>
          </p:cNvSpPr>
          <p:nvPr/>
        </p:nvSpPr>
        <p:spPr bwMode="auto">
          <a:xfrm>
            <a:off x="3581400" y="6400800"/>
            <a:ext cx="5105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 state space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333500"/>
            <a:ext cx="8763000" cy="4762500"/>
          </a:xfrm>
        </p:spPr>
        <p:txBody>
          <a:bodyPr/>
          <a:lstStyle/>
          <a:p>
            <a:r>
              <a:rPr lang="en-US" sz="2200"/>
              <a:t>Real world is absurdly complex; some abstraction is necessary to allow us to reason on it…</a:t>
            </a:r>
          </a:p>
          <a:p>
            <a:endParaRPr lang="en-US" sz="2200"/>
          </a:p>
          <a:p>
            <a:r>
              <a:rPr lang="en-US" sz="2200"/>
              <a:t>Selecting the correct abstraction and resulting state space is a difficult problem!</a:t>
            </a:r>
          </a:p>
          <a:p>
            <a:endParaRPr lang="en-US" sz="2200"/>
          </a:p>
          <a:p>
            <a:r>
              <a:rPr lang="en-US" sz="2200"/>
              <a:t>Abstract states	</a:t>
            </a:r>
            <a:r>
              <a:rPr lang="en-US" sz="2200">
                <a:sym typeface="Wingdings" charset="2"/>
              </a:rPr>
              <a:t>	real-world states</a:t>
            </a:r>
          </a:p>
          <a:p>
            <a:endParaRPr lang="en-US" sz="2200">
              <a:sym typeface="Wingdings" charset="2"/>
            </a:endParaRPr>
          </a:p>
          <a:p>
            <a:r>
              <a:rPr lang="en-US" sz="2200">
                <a:sym typeface="Wingdings" charset="2"/>
              </a:rPr>
              <a:t>Abstract operators		sequences or real-world actions</a:t>
            </a:r>
          </a:p>
          <a:p>
            <a:pPr>
              <a:buFontTx/>
              <a:buNone/>
            </a:pPr>
            <a:r>
              <a:rPr lang="en-US" sz="2200">
                <a:solidFill>
                  <a:schemeClr val="hlink"/>
                </a:solidFill>
                <a:sym typeface="Wingdings" charset="2"/>
              </a:rPr>
              <a:t>	</a:t>
            </a:r>
            <a:r>
              <a:rPr lang="en-US">
                <a:solidFill>
                  <a:schemeClr val="hlink"/>
                </a:solidFill>
                <a:sym typeface="Wingdings" charset="2"/>
              </a:rPr>
              <a:t>(e.g., going from city i to city j costs Lij  actually drive from city i to j)</a:t>
            </a:r>
          </a:p>
          <a:p>
            <a:pPr>
              <a:buFontTx/>
              <a:buNone/>
            </a:pPr>
            <a:endParaRPr lang="en-US">
              <a:solidFill>
                <a:schemeClr val="hlink"/>
              </a:solidFill>
              <a:sym typeface="Wingdings" charset="2"/>
            </a:endParaRPr>
          </a:p>
          <a:p>
            <a:r>
              <a:rPr lang="en-US" sz="2200">
                <a:sym typeface="Wingdings" charset="2"/>
              </a:rPr>
              <a:t>Abstract solution		set of real actions to take in the</a:t>
            </a:r>
          </a:p>
          <a:p>
            <a:pPr>
              <a:buFontTx/>
              <a:buNone/>
            </a:pPr>
            <a:r>
              <a:rPr lang="en-US" sz="2200"/>
              <a:t>					real world such as to solve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0E66F-D3D5-F74A-90B0-C69DB8949B1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8-puzzle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33800"/>
            <a:ext cx="8178800" cy="2324100"/>
          </a:xfrm>
        </p:spPr>
        <p:txBody>
          <a:bodyPr/>
          <a:lstStyle/>
          <a:p>
            <a:r>
              <a:rPr lang="en-US" sz="2400"/>
              <a:t>State: </a:t>
            </a:r>
          </a:p>
          <a:p>
            <a:r>
              <a:rPr lang="en-US" sz="2400"/>
              <a:t>Operators:</a:t>
            </a:r>
          </a:p>
          <a:p>
            <a:r>
              <a:rPr lang="en-US" sz="2400"/>
              <a:t>Goal test:</a:t>
            </a:r>
          </a:p>
          <a:p>
            <a:r>
              <a:rPr lang="en-US" sz="2400"/>
              <a:t>Path cost:</a:t>
            </a:r>
          </a:p>
        </p:txBody>
      </p:sp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b="12437"/>
          <a:stretch>
            <a:fillRect/>
          </a:stretch>
        </p:blipFill>
        <p:spPr bwMode="auto">
          <a:xfrm>
            <a:off x="2590800" y="1524000"/>
            <a:ext cx="3848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819400" y="30480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start state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4953000" y="30480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goal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692DE-540E-9144-A8FE-03EB6BD94BD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733800"/>
            <a:ext cx="8763000" cy="1828800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2400"/>
              <a:t>State: 	integer location of tiles </a:t>
            </a:r>
            <a:r>
              <a:rPr lang="en-US"/>
              <a:t>(ignore intermediate locations)</a:t>
            </a:r>
          </a:p>
          <a:p>
            <a:r>
              <a:rPr lang="en-US" sz="2400"/>
              <a:t>Operators:	moving blank left, right, up, down </a:t>
            </a:r>
            <a:r>
              <a:rPr lang="en-US"/>
              <a:t>(ignore jamming)</a:t>
            </a:r>
          </a:p>
          <a:p>
            <a:r>
              <a:rPr lang="en-US" sz="2400"/>
              <a:t>Goal test:	does state match goal state?</a:t>
            </a:r>
          </a:p>
          <a:p>
            <a:r>
              <a:rPr lang="en-US" sz="2400"/>
              <a:t>Path cost:	1 per move</a:t>
            </a:r>
          </a:p>
          <a:p>
            <a:endParaRPr lang="en-US" sz="2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8-puzzle</a:t>
            </a:r>
          </a:p>
        </p:txBody>
      </p:sp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b="12437"/>
          <a:stretch>
            <a:fillRect/>
          </a:stretch>
        </p:blipFill>
        <p:spPr bwMode="auto">
          <a:xfrm>
            <a:off x="2590800" y="1524000"/>
            <a:ext cx="3848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2819400" y="30480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start state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4953000" y="30480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goal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F82188-9D6D-3646-A460-865AD5B0D61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8-puzzle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b="12437"/>
          <a:stretch>
            <a:fillRect/>
          </a:stretch>
        </p:blipFill>
        <p:spPr bwMode="auto">
          <a:xfrm>
            <a:off x="2590800" y="1524000"/>
            <a:ext cx="3848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2819400" y="30480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start state</a:t>
            </a:r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4953000" y="30480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goal state</a:t>
            </a:r>
          </a:p>
        </p:txBody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178800" cy="220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Why search algorithms?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8-puzzle has 362,880 states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15-puzzle has 10^12 states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24-puzzle has 10^25 states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So, we need a principled way to look for a solution in these huge search spaces…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A02B7-0C37-AB47-BA82-581F621A93C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194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</a:t>
            </a:r>
            <a:r>
              <a:rPr lang="en-US" u="sng" dirty="0" err="1"/>
              <a:t>b</a:t>
            </a:r>
            <a:r>
              <a:rPr lang="en-US" u="sng" dirty="0"/>
              <a:t>	</a:t>
            </a:r>
            <a:r>
              <a:rPr lang="en-US" u="sng" dirty="0" err="1"/>
              <a:t>c</a:t>
            </a:r>
            <a:r>
              <a:rPr lang="en-US" u="sng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5	</a:t>
            </a:r>
            <a:r>
              <a:rPr lang="en-US" b="1" dirty="0"/>
              <a:t>7	goal</a:t>
            </a:r>
            <a:r>
              <a:rPr lang="en-US" dirty="0"/>
              <a:t>	</a:t>
            </a:r>
          </a:p>
        </p:txBody>
      </p:sp>
      <p:grpSp>
        <p:nvGrpSpPr>
          <p:cNvPr id="1946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9469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19470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19471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609600" y="2667000"/>
            <a:ext cx="4191000" cy="327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159D0-7924-894C-A36E-A30EDBD7DC1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Vacuum World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457200" y="1447800"/>
          <a:ext cx="7981950" cy="5229225"/>
        </p:xfrm>
        <a:graphic>
          <a:graphicData uri="http://schemas.openxmlformats.org/presentationml/2006/ole">
            <p:oleObj spid="_x0000_s55298" name="Image" r:id="rId3" imgW="10648782" imgH="697635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DEA54-C4CB-354F-96C0-4E970976A5F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Vacuum World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466725" y="1419225"/>
          <a:ext cx="8143875" cy="5210175"/>
        </p:xfrm>
        <a:graphic>
          <a:graphicData uri="http://schemas.openxmlformats.org/presentationml/2006/ole">
            <p:oleObj spid="_x0000_s56322" name="Image" r:id="rId3" imgW="10864808" imgH="695093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4AB514-8DE8-6842-A444-5A855282E40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Robotic Assembly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ph type="body" idx="1"/>
          </p:nvPr>
        </p:nvGraphicFramePr>
        <p:xfrm>
          <a:off x="715963" y="1371600"/>
          <a:ext cx="7056437" cy="5033963"/>
        </p:xfrm>
        <a:graphic>
          <a:graphicData uri="http://schemas.openxmlformats.org/presentationml/2006/ole">
            <p:oleObj spid="_x0000_s57346" name="Image" r:id="rId3" imgW="9225556" imgH="658242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F73F3-7BE8-D94F-84EF-A685AA95A74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Real-life example: VLSI Layout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schematic diagram comprising components (chips, resistors, capacitors, etc) and interconnections (wires), find optimal way to place components on a printed circuit board, under the constraint that only a small number of wire layers are available (and wires on a given layer cannot cross!)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“optimal way”??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/>
              <a:t>minimize surface area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/>
              <a:t>minimize number of signal layers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/>
              <a:t>minimize number of vias (connections from one layer to another)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/>
              <a:t>minimize length of some signal lines (e.g., clock line)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/>
              <a:t>distribute heat throughout board</a:t>
            </a:r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F62B78-6278-A84C-8A1B-3A7DF712785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3429000" y="62484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7" name="Picture 4" descr="Sch_fscre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-11113"/>
            <a:ext cx="79248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7"/>
          <p:cNvSpPr txBox="1">
            <a:spLocks noChangeArrowheads="1"/>
          </p:cNvSpPr>
          <p:nvPr/>
        </p:nvSpPr>
        <p:spPr bwMode="auto">
          <a:xfrm rot="-5400000">
            <a:off x="-2704305" y="3053556"/>
            <a:ext cx="64055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Tahoma" charset="0"/>
              </a:rPr>
              <a:t>Enter schematics;</a:t>
            </a:r>
          </a:p>
          <a:p>
            <a:r>
              <a:rPr lang="en-US" sz="2400">
                <a:solidFill>
                  <a:schemeClr val="hlink"/>
                </a:solidFill>
                <a:latin typeface="Tahoma" charset="0"/>
              </a:rPr>
              <a:t>do not worry about placement &amp; wire crossing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DF63B9-7933-F84D-AD99-51747020B38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152400" y="152400"/>
            <a:ext cx="8991600" cy="655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28600" y="0"/>
          <a:ext cx="8458200" cy="6858000"/>
        </p:xfrm>
        <a:graphic>
          <a:graphicData uri="http://schemas.openxmlformats.org/presentationml/2006/ole">
            <p:oleObj spid="_x0000_s60418" name="Bitmap Image" r:id="rId3" imgW="6942857" imgH="563006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08CD29-0FD4-6C46-82BB-CC1A9DCCC1E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3581400" y="6324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5" name="Picture 3" descr="se_3d_pcb_splitscre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-19050"/>
            <a:ext cx="77724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6" name="Text Box 4"/>
          <p:cNvSpPr txBox="1">
            <a:spLocks noChangeArrowheads="1"/>
          </p:cNvSpPr>
          <p:nvPr/>
        </p:nvSpPr>
        <p:spPr bwMode="auto">
          <a:xfrm rot="-5400000">
            <a:off x="-2420937" y="3335338"/>
            <a:ext cx="5838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Tahoma" charset="0"/>
              </a:rPr>
              <a:t>Use automated tools to place components</a:t>
            </a:r>
          </a:p>
          <a:p>
            <a:r>
              <a:rPr lang="en-US" sz="2400">
                <a:solidFill>
                  <a:schemeClr val="hlink"/>
                </a:solidFill>
                <a:latin typeface="Tahoma" charset="0"/>
              </a:rPr>
              <a:t>and route wiring.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B4890E-716D-3D42-8918-4ACEC3C7B28A}" type="slidenum">
              <a:rPr lang="en-US" smtClean="0"/>
              <a:pPr/>
              <a:t>47</a:t>
            </a:fld>
            <a:endParaRPr lang="en-US" smtClean="0"/>
          </a:p>
        </p:txBody>
      </p:sp>
      <p:pic>
        <p:nvPicPr>
          <p:cNvPr id="62468" name="Picture 2" descr="kit12v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A5AAA-4BD9-1341-A280-D097A4BF7CA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76600"/>
            <a:ext cx="8686800" cy="3352800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b="1"/>
              <a:t>Function</a:t>
            </a:r>
            <a:r>
              <a:rPr lang="en-US"/>
              <a:t> General-Search(</a:t>
            </a:r>
            <a:r>
              <a:rPr lang="en-US" i="1"/>
              <a:t>problem</a:t>
            </a:r>
            <a:r>
              <a:rPr lang="en-US"/>
              <a:t>, </a:t>
            </a:r>
            <a:r>
              <a:rPr lang="en-US" i="1"/>
              <a:t>strategy</a:t>
            </a:r>
            <a:r>
              <a:rPr lang="en-US"/>
              <a:t>) returns a </a:t>
            </a:r>
            <a:r>
              <a:rPr lang="en-US" i="1"/>
              <a:t>solution</a:t>
            </a:r>
            <a:r>
              <a:rPr lang="en-US"/>
              <a:t>, or failure</a:t>
            </a:r>
          </a:p>
          <a:p>
            <a:pPr>
              <a:buFontTx/>
              <a:buNone/>
            </a:pPr>
            <a:r>
              <a:rPr lang="en-US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/>
              <a:t>loop do</a:t>
            </a:r>
            <a:endParaRPr lang="en-US"/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b="1"/>
              <a:t>if</a:t>
            </a:r>
            <a:r>
              <a:rPr lang="en-US"/>
              <a:t> there are no candidates for expansion </a:t>
            </a:r>
            <a:r>
              <a:rPr lang="en-US" b="1"/>
              <a:t>then return </a:t>
            </a:r>
            <a:r>
              <a:rPr lang="en-US"/>
              <a:t>failure</a:t>
            </a:r>
          </a:p>
          <a:p>
            <a:pPr>
              <a:buFontTx/>
              <a:buNone/>
            </a:pPr>
            <a:r>
              <a:rPr lang="en-US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b="1"/>
              <a:t>		if </a:t>
            </a:r>
            <a:r>
              <a:rPr lang="en-US"/>
              <a:t>the node contains a goal state </a:t>
            </a:r>
            <a:r>
              <a:rPr lang="en-US" b="1"/>
              <a:t>then</a:t>
            </a:r>
          </a:p>
          <a:p>
            <a:pPr>
              <a:buFontTx/>
              <a:buNone/>
            </a:pPr>
            <a:r>
              <a:rPr lang="en-US" b="1"/>
              <a:t>					return</a:t>
            </a:r>
            <a:r>
              <a:rPr lang="en-US"/>
              <a:t> the corresponding solution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b="1"/>
              <a:t>else </a:t>
            </a:r>
            <a:r>
              <a:rPr lang="en-US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/>
              <a:t>end</a:t>
            </a: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8153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charset="0"/>
              </a:rPr>
              <a:t>Basic idea: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ahoma" charset="0"/>
              </a:rPr>
              <a:t>offline, systematic exploration of simulated state-space by generating successors of explored states (expanding)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B028B-80EA-2B44-8EBB-E080EFB923AA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b="1"/>
              <a:t>Problem solving: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?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?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?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 b="1"/>
              <a:t>Problem types: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multiple state:	?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contingency:	?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exploration:	?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20D97-03D0-4848-BF5C-65427C54620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</a:t>
            </a:r>
            <a:r>
              <a:rPr lang="en-US" u="sng" dirty="0" err="1"/>
              <a:t>b</a:t>
            </a:r>
            <a:r>
              <a:rPr lang="en-US" u="sng" dirty="0"/>
              <a:t>	</a:t>
            </a:r>
            <a:r>
              <a:rPr lang="en-US" u="sng" dirty="0" err="1"/>
              <a:t>c</a:t>
            </a:r>
            <a:r>
              <a:rPr lang="en-US" u="sng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5	</a:t>
            </a:r>
            <a:r>
              <a:rPr lang="en-US" b="1" dirty="0"/>
              <a:t>7	goal</a:t>
            </a:r>
            <a:r>
              <a:rPr lang="en-US" dirty="0"/>
              <a:t>	</a:t>
            </a:r>
          </a:p>
        </p:txBody>
      </p:sp>
      <p:grpSp>
        <p:nvGrpSpPr>
          <p:cNvPr id="20488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049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049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049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609600" y="3048000"/>
            <a:ext cx="4191000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ADC21-C29A-8B47-ACC8-C4D0B0227EEA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b="1"/>
              <a:t>Problem solving: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Operators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Goal test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Path cost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 b="1"/>
              <a:t>Problem types: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multiple state:	?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contingency:	?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exploration:	?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72879-6ADB-8F41-980A-13735858C16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657600" y="6400800"/>
            <a:ext cx="1981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Problem-Solving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78800" cy="47625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 b="1"/>
              <a:t>Problem solving: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Goal formulation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Problem formulation (states, operators)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Search for solution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b="1"/>
              <a:t>Problem formulation: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Initial state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Operators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Goal test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Path cost</a:t>
            </a:r>
          </a:p>
          <a:p>
            <a:pPr lvl="2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000" b="1"/>
              <a:t>Problem types: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single state:	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multiple state:	inaccessible and deterministic environment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contingency:	inaccessible and nondeterministic environment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exploration:	unknown state-space</a:t>
            </a:r>
            <a:endParaRPr 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9677C-4AC7-5E42-A13E-4F3ED44E6750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28600"/>
            <a:ext cx="7988300" cy="685800"/>
          </a:xfrm>
        </p:spPr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  <a:latin typeface="Tahoma" charset="0"/>
              </a:rPr>
              <a:t>Solution:</a:t>
            </a:r>
            <a:r>
              <a:rPr lang="en-US" sz="2000">
                <a:latin typeface="Tahoma" charset="0"/>
              </a:rPr>
              <a:t> is ???									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Tahoma" charset="0"/>
              </a:rPr>
              <a:t>Basic idea:</a:t>
            </a:r>
            <a:r>
              <a:rPr lang="en-US" sz="2000">
                <a:latin typeface="Tahoma" charset="0"/>
              </a:rPr>
              <a:t> offline, systematic exploration of simulated state-space by generating successors of explored states (expanding)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10A85-1A55-8348-B68C-3B6EA6B69D5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  <a:latin typeface="Tahoma" charset="0"/>
              </a:rPr>
              <a:t>Solution:</a:t>
            </a:r>
            <a:r>
              <a:rPr lang="en-US" sz="2000">
                <a:latin typeface="Tahoma" charset="0"/>
              </a:rPr>
              <a:t> is </a:t>
            </a:r>
            <a:r>
              <a:rPr lang="en-US" sz="2000" u="sng">
                <a:latin typeface="Tahoma" charset="0"/>
              </a:rPr>
              <a:t>a </a:t>
            </a:r>
            <a:r>
              <a:rPr kumimoji="1" lang="en-US" sz="2000" u="sng">
                <a:latin typeface="Tahoma" charset="0"/>
              </a:rPr>
              <a:t>sequence of operators that bring you from current state to the goal state.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Tahoma" charset="0"/>
              </a:rPr>
              <a:t>Basic idea:</a:t>
            </a:r>
            <a:r>
              <a:rPr lang="en-US" sz="2000">
                <a:latin typeface="Tahoma" charset="0"/>
              </a:rPr>
              <a:t> offline, systematic exploration of simulated state-space by generating successors of explored states (expanding).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457200" y="5424488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  <a:latin typeface="Tahoma" charset="0"/>
              </a:rPr>
              <a:t>Strategy:</a:t>
            </a:r>
            <a:r>
              <a:rPr lang="en-US" sz="2000">
                <a:latin typeface="Tahoma" charset="0"/>
              </a:rPr>
              <a:t> The search strategy is determined by ???</a:t>
            </a:r>
            <a:endParaRPr kumimoji="1" lang="en-US" sz="18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C34CFE-1A7C-B449-AF41-B4ADFF5BDDC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time: Finding a solution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78800" cy="2438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600" b="1"/>
              <a:t>Function</a:t>
            </a:r>
            <a:r>
              <a:rPr lang="en-US" sz="1600"/>
              <a:t> General-Search(</a:t>
            </a:r>
            <a:r>
              <a:rPr lang="en-US" sz="1600" i="1"/>
              <a:t>problem</a:t>
            </a:r>
            <a:r>
              <a:rPr lang="en-US" sz="1600"/>
              <a:t>, </a:t>
            </a:r>
            <a:r>
              <a:rPr lang="en-US" sz="1600" b="1" i="1">
                <a:solidFill>
                  <a:srgbClr val="CC3300"/>
                </a:solidFill>
              </a:rPr>
              <a:t>strategy</a:t>
            </a:r>
            <a:r>
              <a:rPr lang="en-US" sz="1600"/>
              <a:t>) returns a </a:t>
            </a:r>
            <a:r>
              <a:rPr lang="en-US" sz="1600" i="1">
                <a:solidFill>
                  <a:srgbClr val="0066FF"/>
                </a:solidFill>
              </a:rPr>
              <a:t>solution</a:t>
            </a:r>
            <a:r>
              <a:rPr lang="en-US" sz="1600"/>
              <a:t>, or failure</a:t>
            </a:r>
          </a:p>
          <a:p>
            <a:pPr>
              <a:buFontTx/>
              <a:buNone/>
            </a:pPr>
            <a:r>
              <a:rPr lang="en-US" sz="1600"/>
              <a:t>	initialize the search tree using the initial state problem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loop do</a:t>
            </a:r>
            <a:endParaRPr lang="en-US" sz="1600"/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if</a:t>
            </a:r>
            <a:r>
              <a:rPr lang="en-US" sz="1600"/>
              <a:t> there are no candidates for expansion </a:t>
            </a:r>
            <a:r>
              <a:rPr lang="en-US" sz="1600" b="1"/>
              <a:t>then return </a:t>
            </a:r>
            <a:r>
              <a:rPr lang="en-US" sz="1600"/>
              <a:t>failure</a:t>
            </a:r>
          </a:p>
          <a:p>
            <a:pPr>
              <a:buFontTx/>
              <a:buNone/>
            </a:pPr>
            <a:r>
              <a:rPr lang="en-US" sz="1600"/>
              <a:t>		choose a leaf node for expansion according to strategy</a:t>
            </a:r>
          </a:p>
          <a:p>
            <a:pPr>
              <a:buFontTx/>
              <a:buNone/>
            </a:pPr>
            <a:r>
              <a:rPr lang="en-US" sz="1600" b="1"/>
              <a:t>		if </a:t>
            </a:r>
            <a:r>
              <a:rPr lang="en-US" sz="1600"/>
              <a:t>the node contains a goal state </a:t>
            </a:r>
            <a:r>
              <a:rPr lang="en-US" sz="1600" b="1"/>
              <a:t>then return</a:t>
            </a:r>
            <a:r>
              <a:rPr lang="en-US" sz="1600"/>
              <a:t> the corresponding solution</a:t>
            </a:r>
          </a:p>
          <a:p>
            <a:pPr>
              <a:buFontTx/>
              <a:buNone/>
            </a:pPr>
            <a:r>
              <a:rPr lang="en-US" sz="1600"/>
              <a:t>		</a:t>
            </a:r>
            <a:r>
              <a:rPr lang="en-US" sz="1600" b="1"/>
              <a:t>else </a:t>
            </a:r>
            <a:r>
              <a:rPr lang="en-US" sz="1600"/>
              <a:t>expand the node and add resulting nodes to the search tree</a:t>
            </a:r>
          </a:p>
          <a:p>
            <a:pPr>
              <a:buFontTx/>
              <a:buNone/>
            </a:pPr>
            <a:r>
              <a:rPr lang="en-US" sz="1600"/>
              <a:t>	</a:t>
            </a:r>
            <a:r>
              <a:rPr lang="en-US" sz="1600" b="1"/>
              <a:t>end</a:t>
            </a:r>
          </a:p>
        </p:txBody>
      </p:sp>
      <p:sp>
        <p:nvSpPr>
          <p:cNvPr id="69638" name="Rectangle 4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b="1">
              <a:latin typeface="Tahoma" charset="0"/>
            </a:endParaRP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153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  <a:latin typeface="Tahoma" charset="0"/>
              </a:rPr>
              <a:t>Solution:</a:t>
            </a:r>
            <a:r>
              <a:rPr lang="en-US" sz="2000">
                <a:latin typeface="Tahoma" charset="0"/>
              </a:rPr>
              <a:t> is a </a:t>
            </a:r>
            <a:r>
              <a:rPr kumimoji="1" lang="en-US" sz="2000">
                <a:latin typeface="Tahoma" charset="0"/>
              </a:rPr>
              <a:t>sequence of operators that bring you from current state to the goal state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Tahoma" charset="0"/>
              </a:rPr>
              <a:t>Basic idea:</a:t>
            </a:r>
            <a:r>
              <a:rPr lang="en-US" sz="2000">
                <a:latin typeface="Tahoma" charset="0"/>
              </a:rPr>
              <a:t> offline, systematic exploration of simulated state-space by generating successors of explored states (expanding)</a:t>
            </a:r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457200" y="5424488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  <a:latin typeface="Tahoma" charset="0"/>
              </a:rPr>
              <a:t>Strategy:</a:t>
            </a:r>
            <a:r>
              <a:rPr lang="en-US" sz="2000">
                <a:latin typeface="Tahoma" charset="0"/>
              </a:rPr>
              <a:t> The search strategy is determined by </a:t>
            </a:r>
            <a:r>
              <a:rPr lang="en-US" sz="2000" u="sng">
                <a:latin typeface="Tahoma" charset="0"/>
              </a:rPr>
              <a:t>the </a:t>
            </a:r>
            <a:r>
              <a:rPr lang="en-US" sz="2000" b="1" u="sng">
                <a:latin typeface="Tahoma" charset="0"/>
              </a:rPr>
              <a:t>order</a:t>
            </a:r>
            <a:r>
              <a:rPr lang="en-US" sz="2000" u="sng">
                <a:latin typeface="Tahoma" charset="0"/>
              </a:rPr>
              <a:t> in which the nodes are expanded.</a:t>
            </a:r>
            <a:endParaRPr kumimoji="1" lang="en-US" sz="1800" u="sng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FBEC2-E9FE-0A44-9E49-17D008520BE5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Traveling from Arad To Bucharest</a:t>
            </a:r>
          </a:p>
        </p:txBody>
      </p:sp>
      <p:pic>
        <p:nvPicPr>
          <p:cNvPr id="706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457200" y="1419225"/>
            <a:ext cx="784860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Oval 4"/>
          <p:cNvSpPr>
            <a:spLocks noChangeArrowheads="1"/>
          </p:cNvSpPr>
          <p:nvPr/>
        </p:nvSpPr>
        <p:spPr bwMode="auto">
          <a:xfrm>
            <a:off x="1295400" y="251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3" name="Oval 5"/>
          <p:cNvSpPr>
            <a:spLocks noChangeArrowheads="1"/>
          </p:cNvSpPr>
          <p:nvPr/>
        </p:nvSpPr>
        <p:spPr bwMode="auto">
          <a:xfrm>
            <a:off x="5486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68259E-12D7-5946-AD1D-83493DDD07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problem space to search tree 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material in this and following slides is from</a:t>
            </a:r>
          </a:p>
          <a:p>
            <a:pPr>
              <a:buFontTx/>
              <a:buNone/>
            </a:pPr>
            <a:r>
              <a:rPr lang="en-US">
                <a:hlinkClick r:id="rId2"/>
              </a:rPr>
              <a:t>http://www.cs.kuleuven.ac.be/~dannyd/FAI/</a:t>
            </a:r>
            <a:r>
              <a:rPr lang="en-US"/>
              <a:t>           check it out!</a:t>
            </a:r>
          </a:p>
        </p:txBody>
      </p:sp>
      <p:grpSp>
        <p:nvGrpSpPr>
          <p:cNvPr id="71686" name="Group 118"/>
          <p:cNvGrpSpPr>
            <a:grpSpLocks/>
          </p:cNvGrpSpPr>
          <p:nvPr/>
        </p:nvGrpSpPr>
        <p:grpSpPr bwMode="auto">
          <a:xfrm>
            <a:off x="2349500" y="2382838"/>
            <a:ext cx="4392613" cy="1352550"/>
            <a:chOff x="1480" y="1501"/>
            <a:chExt cx="2767" cy="852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1480" y="1501"/>
              <a:ext cx="2767" cy="76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2151" name="Oval 7"/>
            <p:cNvSpPr>
              <a:spLocks noChangeArrowheads="1"/>
            </p:cNvSpPr>
            <p:nvPr/>
          </p:nvSpPr>
          <p:spPr bwMode="auto">
            <a:xfrm>
              <a:off x="1989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2152" name="Oval 8"/>
            <p:cNvSpPr>
              <a:spLocks noChangeArrowheads="1"/>
            </p:cNvSpPr>
            <p:nvPr/>
          </p:nvSpPr>
          <p:spPr bwMode="auto">
            <a:xfrm>
              <a:off x="2171" y="2042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2153" name="Oval 9"/>
            <p:cNvSpPr>
              <a:spLocks noChangeArrowheads="1"/>
            </p:cNvSpPr>
            <p:nvPr/>
          </p:nvSpPr>
          <p:spPr bwMode="auto">
            <a:xfrm>
              <a:off x="2863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sp>
          <p:nvSpPr>
            <p:cNvPr id="262154" name="Oval 10"/>
            <p:cNvSpPr>
              <a:spLocks noChangeArrowheads="1"/>
            </p:cNvSpPr>
            <p:nvPr/>
          </p:nvSpPr>
          <p:spPr bwMode="auto">
            <a:xfrm>
              <a:off x="2608" y="2042"/>
              <a:ext cx="183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sp>
          <p:nvSpPr>
            <p:cNvPr id="262155" name="Oval 11"/>
            <p:cNvSpPr>
              <a:spLocks noChangeArrowheads="1"/>
            </p:cNvSpPr>
            <p:nvPr/>
          </p:nvSpPr>
          <p:spPr bwMode="auto">
            <a:xfrm>
              <a:off x="3628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sp>
          <p:nvSpPr>
            <p:cNvPr id="262156" name="Oval 12"/>
            <p:cNvSpPr>
              <a:spLocks noChangeArrowheads="1"/>
            </p:cNvSpPr>
            <p:nvPr/>
          </p:nvSpPr>
          <p:spPr bwMode="auto">
            <a:xfrm>
              <a:off x="3337" y="2042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sp>
          <p:nvSpPr>
            <p:cNvPr id="262157" name="Oval 13"/>
            <p:cNvSpPr>
              <a:spLocks noChangeArrowheads="1"/>
            </p:cNvSpPr>
            <p:nvPr/>
          </p:nvSpPr>
          <p:spPr bwMode="auto">
            <a:xfrm>
              <a:off x="3883" y="1875"/>
              <a:ext cx="182" cy="1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2158" name="Oval 14"/>
            <p:cNvSpPr>
              <a:spLocks noChangeArrowheads="1"/>
            </p:cNvSpPr>
            <p:nvPr/>
          </p:nvSpPr>
          <p:spPr bwMode="auto">
            <a:xfrm>
              <a:off x="1625" y="1791"/>
              <a:ext cx="182" cy="1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3874" y="1845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262160" name="Text Box 16"/>
            <p:cNvSpPr txBox="1">
              <a:spLocks noChangeArrowheads="1"/>
            </p:cNvSpPr>
            <p:nvPr/>
          </p:nvSpPr>
          <p:spPr bwMode="auto">
            <a:xfrm>
              <a:off x="1611" y="1749"/>
              <a:ext cx="21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cxnSp>
          <p:nvCxnSpPr>
            <p:cNvPr id="71782" name="AutoShape 17"/>
            <p:cNvCxnSpPr>
              <a:cxnSpLocks noChangeShapeType="1"/>
              <a:stCxn id="262160" idx="0"/>
              <a:endCxn id="262151" idx="2"/>
            </p:cNvCxnSpPr>
            <p:nvPr/>
          </p:nvCxnSpPr>
          <p:spPr bwMode="auto">
            <a:xfrm flipV="1">
              <a:off x="1719" y="1638"/>
              <a:ext cx="270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3" name="AutoShape 18"/>
            <p:cNvCxnSpPr>
              <a:cxnSpLocks noChangeShapeType="1"/>
              <a:stCxn id="262158" idx="4"/>
              <a:endCxn id="262152" idx="2"/>
            </p:cNvCxnSpPr>
            <p:nvPr/>
          </p:nvCxnSpPr>
          <p:spPr bwMode="auto">
            <a:xfrm>
              <a:off x="1716" y="1931"/>
              <a:ext cx="45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4" name="AutoShape 19"/>
            <p:cNvCxnSpPr>
              <a:cxnSpLocks noChangeShapeType="1"/>
              <a:stCxn id="262151" idx="6"/>
              <a:endCxn id="262153" idx="2"/>
            </p:cNvCxnSpPr>
            <p:nvPr/>
          </p:nvCxnSpPr>
          <p:spPr bwMode="auto">
            <a:xfrm>
              <a:off x="2171" y="1638"/>
              <a:ext cx="6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5" name="AutoShape 20"/>
            <p:cNvCxnSpPr>
              <a:cxnSpLocks noChangeShapeType="1"/>
              <a:stCxn id="262152" idx="6"/>
              <a:endCxn id="262154" idx="2"/>
            </p:cNvCxnSpPr>
            <p:nvPr/>
          </p:nvCxnSpPr>
          <p:spPr bwMode="auto">
            <a:xfrm>
              <a:off x="2353" y="2112"/>
              <a:ext cx="25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6" name="AutoShape 21"/>
            <p:cNvCxnSpPr>
              <a:cxnSpLocks noChangeShapeType="1"/>
              <a:stCxn id="262153" idx="6"/>
              <a:endCxn id="262155" idx="2"/>
            </p:cNvCxnSpPr>
            <p:nvPr/>
          </p:nvCxnSpPr>
          <p:spPr bwMode="auto">
            <a:xfrm>
              <a:off x="3045" y="1638"/>
              <a:ext cx="58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7" name="AutoShape 22"/>
            <p:cNvCxnSpPr>
              <a:cxnSpLocks noChangeShapeType="1"/>
              <a:stCxn id="262154" idx="6"/>
              <a:endCxn id="262156" idx="2"/>
            </p:cNvCxnSpPr>
            <p:nvPr/>
          </p:nvCxnSpPr>
          <p:spPr bwMode="auto">
            <a:xfrm>
              <a:off x="2791" y="2112"/>
              <a:ext cx="54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8" name="AutoShape 23"/>
            <p:cNvCxnSpPr>
              <a:cxnSpLocks noChangeShapeType="1"/>
              <a:stCxn id="262156" idx="6"/>
              <a:endCxn id="262157" idx="3"/>
            </p:cNvCxnSpPr>
            <p:nvPr/>
          </p:nvCxnSpPr>
          <p:spPr bwMode="auto">
            <a:xfrm flipV="1">
              <a:off x="3519" y="1994"/>
              <a:ext cx="391" cy="1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89" name="AutoShape 24"/>
            <p:cNvCxnSpPr>
              <a:cxnSpLocks noChangeShapeType="1"/>
              <a:stCxn id="262151" idx="4"/>
              <a:endCxn id="262152" idx="0"/>
            </p:cNvCxnSpPr>
            <p:nvPr/>
          </p:nvCxnSpPr>
          <p:spPr bwMode="auto">
            <a:xfrm>
              <a:off x="2080" y="1708"/>
              <a:ext cx="182" cy="3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90" name="AutoShape 25"/>
            <p:cNvCxnSpPr>
              <a:cxnSpLocks noChangeShapeType="1"/>
              <a:stCxn id="262154" idx="0"/>
              <a:endCxn id="262153" idx="4"/>
            </p:cNvCxnSpPr>
            <p:nvPr/>
          </p:nvCxnSpPr>
          <p:spPr bwMode="auto">
            <a:xfrm flipV="1">
              <a:off x="2699" y="1708"/>
              <a:ext cx="255" cy="3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1735" y="153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3</a:t>
              </a:r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1800" y="200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4</a:t>
              </a:r>
            </a:p>
          </p:txBody>
        </p:sp>
        <p:sp>
          <p:nvSpPr>
            <p:cNvPr id="262172" name="Text Box 28"/>
            <p:cNvSpPr txBox="1">
              <a:spLocks noChangeArrowheads="1"/>
            </p:cNvSpPr>
            <p:nvPr/>
          </p:nvSpPr>
          <p:spPr bwMode="auto">
            <a:xfrm>
              <a:off x="2419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4</a:t>
              </a: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2965" y="212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4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2135" y="178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2856" y="181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5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3256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4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3657" y="20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3</a:t>
              </a:r>
            </a:p>
          </p:txBody>
        </p:sp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2419" y="2104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2</a:t>
              </a:r>
              <a:endParaRPr lang="en-US" sz="1800"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981200" y="4014788"/>
            <a:ext cx="6400800" cy="2843212"/>
            <a:chOff x="96" y="1824"/>
            <a:chExt cx="5616" cy="2496"/>
          </a:xfrm>
        </p:grpSpPr>
        <p:sp>
          <p:nvSpPr>
            <p:cNvPr id="71690" name="Rectangle 37"/>
            <p:cNvSpPr>
              <a:spLocks noChangeArrowheads="1"/>
            </p:cNvSpPr>
            <p:nvPr/>
          </p:nvSpPr>
          <p:spPr bwMode="auto">
            <a:xfrm>
              <a:off x="96" y="1824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691" name="Group 38"/>
            <p:cNvGrpSpPr>
              <a:grpSpLocks/>
            </p:cNvGrpSpPr>
            <p:nvPr/>
          </p:nvGrpSpPr>
          <p:grpSpPr bwMode="auto">
            <a:xfrm>
              <a:off x="143" y="1920"/>
              <a:ext cx="5509" cy="2304"/>
              <a:chOff x="143" y="1920"/>
              <a:chExt cx="5509" cy="2304"/>
            </a:xfrm>
          </p:grpSpPr>
          <p:sp>
            <p:nvSpPr>
              <p:cNvPr id="262183" name="Oval 39"/>
              <p:cNvSpPr>
                <a:spLocks noChangeArrowheads="1"/>
              </p:cNvSpPr>
              <p:nvPr/>
            </p:nvSpPr>
            <p:spPr bwMode="auto">
              <a:xfrm>
                <a:off x="2737" y="1920"/>
                <a:ext cx="241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charset="0"/>
                  </a:rPr>
                  <a:t>S</a:t>
                </a:r>
              </a:p>
            </p:txBody>
          </p:sp>
          <p:sp>
            <p:nvSpPr>
              <p:cNvPr id="262184" name="Oval 40"/>
              <p:cNvSpPr>
                <a:spLocks noChangeArrowheads="1"/>
              </p:cNvSpPr>
              <p:nvPr/>
            </p:nvSpPr>
            <p:spPr bwMode="auto">
              <a:xfrm>
                <a:off x="1297" y="2112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A</a:t>
                </a:r>
              </a:p>
            </p:txBody>
          </p:sp>
          <p:sp>
            <p:nvSpPr>
              <p:cNvPr id="262185" name="Oval 41"/>
              <p:cNvSpPr>
                <a:spLocks noChangeArrowheads="1"/>
              </p:cNvSpPr>
              <p:nvPr/>
            </p:nvSpPr>
            <p:spPr bwMode="auto">
              <a:xfrm>
                <a:off x="4368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</a:t>
                </a:r>
              </a:p>
            </p:txBody>
          </p:sp>
          <p:sp>
            <p:nvSpPr>
              <p:cNvPr id="262186" name="Oval 42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B</a:t>
                </a:r>
              </a:p>
            </p:txBody>
          </p:sp>
          <p:sp>
            <p:nvSpPr>
              <p:cNvPr id="262187" name="Oval 43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</a:t>
                </a:r>
              </a:p>
            </p:txBody>
          </p:sp>
          <p:sp>
            <p:nvSpPr>
              <p:cNvPr id="262188" name="Oval 44"/>
              <p:cNvSpPr>
                <a:spLocks noChangeArrowheads="1"/>
              </p:cNvSpPr>
              <p:nvPr/>
            </p:nvSpPr>
            <p:spPr bwMode="auto">
              <a:xfrm>
                <a:off x="5137" y="2496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E</a:t>
                </a:r>
              </a:p>
            </p:txBody>
          </p:sp>
          <p:sp>
            <p:nvSpPr>
              <p:cNvPr id="262189" name="Oval 4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A</a:t>
                </a:r>
              </a:p>
            </p:txBody>
          </p:sp>
          <p:sp>
            <p:nvSpPr>
              <p:cNvPr id="262190" name="Oval 46"/>
              <p:cNvSpPr>
                <a:spLocks noChangeArrowheads="1"/>
              </p:cNvSpPr>
              <p:nvPr/>
            </p:nvSpPr>
            <p:spPr bwMode="auto">
              <a:xfrm>
                <a:off x="19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C</a:t>
                </a:r>
              </a:p>
            </p:txBody>
          </p:sp>
          <p:sp>
            <p:nvSpPr>
              <p:cNvPr id="262191" name="Oval 47"/>
              <p:cNvSpPr>
                <a:spLocks noChangeArrowheads="1"/>
              </p:cNvSpPr>
              <p:nvPr/>
            </p:nvSpPr>
            <p:spPr bwMode="auto">
              <a:xfrm>
                <a:off x="865" y="2928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E</a:t>
                </a:r>
              </a:p>
            </p:txBody>
          </p:sp>
          <p:sp>
            <p:nvSpPr>
              <p:cNvPr id="262192" name="Oval 48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E</a:t>
                </a:r>
              </a:p>
            </p:txBody>
          </p:sp>
          <p:sp>
            <p:nvSpPr>
              <p:cNvPr id="262193" name="Oval 49"/>
              <p:cNvSpPr>
                <a:spLocks noChangeArrowheads="1"/>
              </p:cNvSpPr>
              <p:nvPr/>
            </p:nvSpPr>
            <p:spPr bwMode="auto">
              <a:xfrm>
                <a:off x="3456" y="2928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B</a:t>
                </a:r>
              </a:p>
            </p:txBody>
          </p:sp>
          <p:sp>
            <p:nvSpPr>
              <p:cNvPr id="262194" name="Oval 50"/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B</a:t>
                </a:r>
              </a:p>
            </p:txBody>
          </p:sp>
          <p:sp>
            <p:nvSpPr>
              <p:cNvPr id="262195" name="Oval 51"/>
              <p:cNvSpPr>
                <a:spLocks noChangeArrowheads="1"/>
              </p:cNvSpPr>
              <p:nvPr/>
            </p:nvSpPr>
            <p:spPr bwMode="auto">
              <a:xfrm>
                <a:off x="5231" y="2928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F</a:t>
                </a:r>
              </a:p>
            </p:txBody>
          </p:sp>
          <p:sp>
            <p:nvSpPr>
              <p:cNvPr id="262196" name="Oval 52"/>
              <p:cNvSpPr>
                <a:spLocks noChangeArrowheads="1"/>
              </p:cNvSpPr>
              <p:nvPr/>
            </p:nvSpPr>
            <p:spPr bwMode="auto">
              <a:xfrm>
                <a:off x="578" y="3312"/>
                <a:ext cx="241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</a:t>
                </a:r>
              </a:p>
            </p:txBody>
          </p:sp>
          <p:sp>
            <p:nvSpPr>
              <p:cNvPr id="262197" name="Oval 53"/>
              <p:cNvSpPr>
                <a:spLocks noChangeArrowheads="1"/>
              </p:cNvSpPr>
              <p:nvPr/>
            </p:nvSpPr>
            <p:spPr bwMode="auto">
              <a:xfrm>
                <a:off x="1152" y="3312"/>
                <a:ext cx="241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F</a:t>
                </a:r>
              </a:p>
            </p:txBody>
          </p:sp>
          <p:sp>
            <p:nvSpPr>
              <p:cNvPr id="262198" name="Oval 54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241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B</a:t>
                </a:r>
              </a:p>
            </p:txBody>
          </p:sp>
          <p:sp>
            <p:nvSpPr>
              <p:cNvPr id="262199" name="Oval 55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241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F</a:t>
                </a:r>
              </a:p>
            </p:txBody>
          </p:sp>
          <p:sp>
            <p:nvSpPr>
              <p:cNvPr id="262200" name="Oval 56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240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C</a:t>
                </a:r>
              </a:p>
            </p:txBody>
          </p:sp>
          <p:sp>
            <p:nvSpPr>
              <p:cNvPr id="262201" name="Oval 57"/>
              <p:cNvSpPr>
                <a:spLocks noChangeArrowheads="1"/>
              </p:cNvSpPr>
              <p:nvPr/>
            </p:nvSpPr>
            <p:spPr bwMode="auto">
              <a:xfrm>
                <a:off x="3697" y="3312"/>
                <a:ext cx="241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E</a:t>
                </a:r>
              </a:p>
            </p:txBody>
          </p:sp>
          <p:sp>
            <p:nvSpPr>
              <p:cNvPr id="262202" name="Oval 58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240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A</a:t>
                </a:r>
              </a:p>
            </p:txBody>
          </p:sp>
          <p:sp>
            <p:nvSpPr>
              <p:cNvPr id="262203" name="Oval 59"/>
              <p:cNvSpPr>
                <a:spLocks noChangeArrowheads="1"/>
              </p:cNvSpPr>
              <p:nvPr/>
            </p:nvSpPr>
            <p:spPr bwMode="auto">
              <a:xfrm>
                <a:off x="4848" y="3312"/>
                <a:ext cx="240" cy="1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C</a:t>
                </a:r>
              </a:p>
            </p:txBody>
          </p:sp>
          <p:sp>
            <p:nvSpPr>
              <p:cNvPr id="262204" name="Oval 60"/>
              <p:cNvSpPr>
                <a:spLocks noChangeArrowheads="1"/>
              </p:cNvSpPr>
              <p:nvPr/>
            </p:nvSpPr>
            <p:spPr bwMode="auto">
              <a:xfrm>
                <a:off x="5280" y="3312"/>
                <a:ext cx="240" cy="191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charset="0"/>
                  </a:rPr>
                  <a:t>G</a:t>
                </a:r>
              </a:p>
            </p:txBody>
          </p:sp>
          <p:sp>
            <p:nvSpPr>
              <p:cNvPr id="262205" name="Oval 61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241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charset="0"/>
                  </a:rPr>
                  <a:t>G</a:t>
                </a:r>
              </a:p>
            </p:txBody>
          </p:sp>
          <p:sp>
            <p:nvSpPr>
              <p:cNvPr id="262206" name="Oval 62"/>
              <p:cNvSpPr>
                <a:spLocks noChangeArrowheads="1"/>
              </p:cNvSpPr>
              <p:nvPr/>
            </p:nvSpPr>
            <p:spPr bwMode="auto">
              <a:xfrm>
                <a:off x="1776" y="3696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C</a:t>
                </a:r>
              </a:p>
            </p:txBody>
          </p:sp>
          <p:sp>
            <p:nvSpPr>
              <p:cNvPr id="262207" name="Oval 63"/>
              <p:cNvSpPr>
                <a:spLocks noChangeArrowheads="1"/>
              </p:cNvSpPr>
              <p:nvPr/>
            </p:nvSpPr>
            <p:spPr bwMode="auto">
              <a:xfrm>
                <a:off x="2400" y="3696"/>
                <a:ext cx="241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charset="0"/>
                  </a:rPr>
                  <a:t>G</a:t>
                </a:r>
              </a:p>
            </p:txBody>
          </p:sp>
          <p:sp>
            <p:nvSpPr>
              <p:cNvPr id="262208" name="Oval 64"/>
              <p:cNvSpPr>
                <a:spLocks noChangeArrowheads="1"/>
              </p:cNvSpPr>
              <p:nvPr/>
            </p:nvSpPr>
            <p:spPr bwMode="auto">
              <a:xfrm>
                <a:off x="3697" y="3696"/>
                <a:ext cx="241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F</a:t>
                </a:r>
              </a:p>
            </p:txBody>
          </p:sp>
          <p:sp>
            <p:nvSpPr>
              <p:cNvPr id="262209" name="Oval 65"/>
              <p:cNvSpPr>
                <a:spLocks noChangeArrowheads="1"/>
              </p:cNvSpPr>
              <p:nvPr/>
            </p:nvSpPr>
            <p:spPr bwMode="auto">
              <a:xfrm>
                <a:off x="3697" y="4032"/>
                <a:ext cx="241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charset="0"/>
                  </a:rPr>
                  <a:t>G</a:t>
                </a:r>
              </a:p>
            </p:txBody>
          </p:sp>
          <p:cxnSp>
            <p:nvCxnSpPr>
              <p:cNvPr id="71719" name="AutoShape 66"/>
              <p:cNvCxnSpPr>
                <a:cxnSpLocks noChangeShapeType="1"/>
                <a:stCxn id="262183" idx="2"/>
                <a:endCxn id="262184" idx="6"/>
              </p:cNvCxnSpPr>
              <p:nvPr/>
            </p:nvCxnSpPr>
            <p:spPr bwMode="auto">
              <a:xfrm flipH="1">
                <a:off x="1536" y="2016"/>
                <a:ext cx="120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0" name="AutoShape 67"/>
              <p:cNvCxnSpPr>
                <a:cxnSpLocks noChangeShapeType="1"/>
                <a:stCxn id="262183" idx="6"/>
                <a:endCxn id="262185" idx="2"/>
              </p:cNvCxnSpPr>
              <p:nvPr/>
            </p:nvCxnSpPr>
            <p:spPr bwMode="auto">
              <a:xfrm>
                <a:off x="2976" y="2016"/>
                <a:ext cx="139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1" name="AutoShape 68"/>
              <p:cNvCxnSpPr>
                <a:cxnSpLocks noChangeShapeType="1"/>
                <a:stCxn id="262184" idx="2"/>
                <a:endCxn id="262186" idx="7"/>
              </p:cNvCxnSpPr>
              <p:nvPr/>
            </p:nvCxnSpPr>
            <p:spPr bwMode="auto">
              <a:xfrm flipH="1">
                <a:off x="589" y="2208"/>
                <a:ext cx="707" cy="3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2" name="AutoShape 69"/>
              <p:cNvCxnSpPr>
                <a:cxnSpLocks noChangeShapeType="1"/>
                <a:stCxn id="262184" idx="5"/>
                <a:endCxn id="262187" idx="1"/>
              </p:cNvCxnSpPr>
              <p:nvPr/>
            </p:nvCxnSpPr>
            <p:spPr bwMode="auto">
              <a:xfrm>
                <a:off x="1501" y="2276"/>
                <a:ext cx="40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3" name="AutoShape 70"/>
              <p:cNvCxnSpPr>
                <a:cxnSpLocks noChangeShapeType="1"/>
                <a:stCxn id="262185" idx="3"/>
                <a:endCxn id="262189" idx="7"/>
              </p:cNvCxnSpPr>
              <p:nvPr/>
            </p:nvCxnSpPr>
            <p:spPr bwMode="auto">
              <a:xfrm flipH="1">
                <a:off x="3853" y="2276"/>
                <a:ext cx="55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4" name="AutoShape 71"/>
              <p:cNvCxnSpPr>
                <a:cxnSpLocks noChangeShapeType="1"/>
                <a:stCxn id="262185" idx="5"/>
                <a:endCxn id="262188" idx="1"/>
              </p:cNvCxnSpPr>
              <p:nvPr/>
            </p:nvCxnSpPr>
            <p:spPr bwMode="auto">
              <a:xfrm>
                <a:off x="4573" y="2276"/>
                <a:ext cx="598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5" name="AutoShape 72"/>
              <p:cNvCxnSpPr>
                <a:cxnSpLocks noChangeShapeType="1"/>
                <a:stCxn id="262186" idx="3"/>
                <a:endCxn id="262190" idx="0"/>
              </p:cNvCxnSpPr>
              <p:nvPr/>
            </p:nvCxnSpPr>
            <p:spPr bwMode="auto">
              <a:xfrm flipH="1">
                <a:off x="312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6" name="AutoShape 73"/>
              <p:cNvCxnSpPr>
                <a:cxnSpLocks noChangeShapeType="1"/>
                <a:stCxn id="262186" idx="5"/>
                <a:endCxn id="262191" idx="1"/>
              </p:cNvCxnSpPr>
              <p:nvPr/>
            </p:nvCxnSpPr>
            <p:spPr bwMode="auto">
              <a:xfrm>
                <a:off x="589" y="2660"/>
                <a:ext cx="310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7" name="AutoShape 74"/>
              <p:cNvCxnSpPr>
                <a:cxnSpLocks noChangeShapeType="1"/>
                <a:stCxn id="262187" idx="5"/>
                <a:endCxn id="262192" idx="0"/>
              </p:cNvCxnSpPr>
              <p:nvPr/>
            </p:nvCxnSpPr>
            <p:spPr bwMode="auto">
              <a:xfrm>
                <a:off x="2077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8" name="AutoShape 75"/>
              <p:cNvCxnSpPr>
                <a:cxnSpLocks noChangeShapeType="1"/>
                <a:stCxn id="262189" idx="3"/>
                <a:endCxn id="262193" idx="0"/>
              </p:cNvCxnSpPr>
              <p:nvPr/>
            </p:nvCxnSpPr>
            <p:spPr bwMode="auto">
              <a:xfrm flipH="1">
                <a:off x="3576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29" name="AutoShape 76"/>
              <p:cNvCxnSpPr>
                <a:cxnSpLocks noChangeShapeType="1"/>
                <a:stCxn id="262188" idx="3"/>
                <a:endCxn id="262194" idx="7"/>
              </p:cNvCxnSpPr>
              <p:nvPr/>
            </p:nvCxnSpPr>
            <p:spPr bwMode="auto">
              <a:xfrm flipH="1">
                <a:off x="4957" y="2660"/>
                <a:ext cx="214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0" name="AutoShape 77"/>
              <p:cNvCxnSpPr>
                <a:cxnSpLocks noChangeShapeType="1"/>
                <a:stCxn id="262188" idx="4"/>
                <a:endCxn id="262195" idx="0"/>
              </p:cNvCxnSpPr>
              <p:nvPr/>
            </p:nvCxnSpPr>
            <p:spPr bwMode="auto">
              <a:xfrm>
                <a:off x="5256" y="2688"/>
                <a:ext cx="9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1" name="AutoShape 78"/>
              <p:cNvCxnSpPr>
                <a:cxnSpLocks noChangeShapeType="1"/>
                <a:stCxn id="262191" idx="3"/>
                <a:endCxn id="262196" idx="0"/>
              </p:cNvCxnSpPr>
              <p:nvPr/>
            </p:nvCxnSpPr>
            <p:spPr bwMode="auto">
              <a:xfrm flipH="1">
                <a:off x="6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2" name="AutoShape 79"/>
              <p:cNvCxnSpPr>
                <a:cxnSpLocks noChangeShapeType="1"/>
                <a:stCxn id="262191" idx="5"/>
                <a:endCxn id="262197" idx="0"/>
              </p:cNvCxnSpPr>
              <p:nvPr/>
            </p:nvCxnSpPr>
            <p:spPr bwMode="auto">
              <a:xfrm>
                <a:off x="1069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3" name="AutoShape 80"/>
              <p:cNvCxnSpPr>
                <a:cxnSpLocks noChangeShapeType="1"/>
                <a:stCxn id="262192" idx="3"/>
                <a:endCxn id="262198" idx="0"/>
              </p:cNvCxnSpPr>
              <p:nvPr/>
            </p:nvCxnSpPr>
            <p:spPr bwMode="auto">
              <a:xfrm flipH="1">
                <a:off x="18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4" name="AutoShape 81"/>
              <p:cNvCxnSpPr>
                <a:cxnSpLocks noChangeShapeType="1"/>
                <a:stCxn id="262192" idx="5"/>
                <a:endCxn id="262199" idx="1"/>
              </p:cNvCxnSpPr>
              <p:nvPr/>
            </p:nvCxnSpPr>
            <p:spPr bwMode="auto">
              <a:xfrm>
                <a:off x="2269" y="3092"/>
                <a:ext cx="16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5" name="AutoShape 82"/>
              <p:cNvCxnSpPr>
                <a:cxnSpLocks noChangeShapeType="1"/>
                <a:stCxn id="262193" idx="3"/>
                <a:endCxn id="262200" idx="0"/>
              </p:cNvCxnSpPr>
              <p:nvPr/>
            </p:nvCxnSpPr>
            <p:spPr bwMode="auto">
              <a:xfrm flipH="1">
                <a:off x="3336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6" name="AutoShape 83"/>
              <p:cNvCxnSpPr>
                <a:cxnSpLocks noChangeShapeType="1"/>
                <a:stCxn id="262193" idx="5"/>
                <a:endCxn id="262201" idx="0"/>
              </p:cNvCxnSpPr>
              <p:nvPr/>
            </p:nvCxnSpPr>
            <p:spPr bwMode="auto">
              <a:xfrm>
                <a:off x="3661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7" name="AutoShape 84"/>
              <p:cNvCxnSpPr>
                <a:cxnSpLocks noChangeShapeType="1"/>
                <a:stCxn id="262194" idx="3"/>
                <a:endCxn id="262202" idx="7"/>
              </p:cNvCxnSpPr>
              <p:nvPr/>
            </p:nvCxnSpPr>
            <p:spPr bwMode="auto">
              <a:xfrm flipH="1">
                <a:off x="4573" y="3092"/>
                <a:ext cx="214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8" name="AutoShape 85"/>
              <p:cNvCxnSpPr>
                <a:cxnSpLocks noChangeShapeType="1"/>
                <a:stCxn id="262194" idx="4"/>
                <a:endCxn id="262203" idx="0"/>
              </p:cNvCxnSpPr>
              <p:nvPr/>
            </p:nvCxnSpPr>
            <p:spPr bwMode="auto">
              <a:xfrm>
                <a:off x="4872" y="3120"/>
                <a:ext cx="96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39" name="AutoShape 86"/>
              <p:cNvCxnSpPr>
                <a:cxnSpLocks noChangeShapeType="1"/>
                <a:stCxn id="262195" idx="4"/>
                <a:endCxn id="262204" idx="0"/>
              </p:cNvCxnSpPr>
              <p:nvPr/>
            </p:nvCxnSpPr>
            <p:spPr bwMode="auto">
              <a:xfrm>
                <a:off x="5352" y="3120"/>
                <a:ext cx="4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40" name="AutoShape 87"/>
              <p:cNvCxnSpPr>
                <a:cxnSpLocks noChangeShapeType="1"/>
                <a:stCxn id="262197" idx="4"/>
                <a:endCxn id="262205" idx="0"/>
              </p:cNvCxnSpPr>
              <p:nvPr/>
            </p:nvCxnSpPr>
            <p:spPr bwMode="auto">
              <a:xfrm>
                <a:off x="1272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41" name="AutoShape 88"/>
              <p:cNvCxnSpPr>
                <a:cxnSpLocks noChangeShapeType="1"/>
                <a:stCxn id="262198" idx="4"/>
                <a:endCxn id="262206" idx="0"/>
              </p:cNvCxnSpPr>
              <p:nvPr/>
            </p:nvCxnSpPr>
            <p:spPr bwMode="auto">
              <a:xfrm>
                <a:off x="189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42" name="AutoShape 89"/>
              <p:cNvCxnSpPr>
                <a:cxnSpLocks noChangeShapeType="1"/>
                <a:stCxn id="262199" idx="4"/>
                <a:endCxn id="262207" idx="0"/>
              </p:cNvCxnSpPr>
              <p:nvPr/>
            </p:nvCxnSpPr>
            <p:spPr bwMode="auto">
              <a:xfrm>
                <a:off x="2520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43" name="AutoShape 90"/>
              <p:cNvCxnSpPr>
                <a:cxnSpLocks noChangeShapeType="1"/>
                <a:stCxn id="262201" idx="4"/>
                <a:endCxn id="262208" idx="0"/>
              </p:cNvCxnSpPr>
              <p:nvPr/>
            </p:nvCxnSpPr>
            <p:spPr bwMode="auto">
              <a:xfrm>
                <a:off x="381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1744" name="AutoShape 91"/>
              <p:cNvCxnSpPr>
                <a:cxnSpLocks noChangeShapeType="1"/>
                <a:stCxn id="262208" idx="4"/>
                <a:endCxn id="262209" idx="0"/>
              </p:cNvCxnSpPr>
              <p:nvPr/>
            </p:nvCxnSpPr>
            <p:spPr bwMode="auto">
              <a:xfrm>
                <a:off x="3816" y="3888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2236" name="Text Box 92"/>
              <p:cNvSpPr txBox="1">
                <a:spLocks noChangeArrowheads="1"/>
              </p:cNvSpPr>
              <p:nvPr/>
            </p:nvSpPr>
            <p:spPr bwMode="auto">
              <a:xfrm>
                <a:off x="1975" y="1994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62237" name="Text Box 93"/>
              <p:cNvSpPr txBox="1">
                <a:spLocks noChangeArrowheads="1"/>
              </p:cNvSpPr>
              <p:nvPr/>
            </p:nvSpPr>
            <p:spPr bwMode="auto">
              <a:xfrm>
                <a:off x="1248" y="3531"/>
                <a:ext cx="270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62238" name="Text Box 94"/>
              <p:cNvSpPr txBox="1">
                <a:spLocks noChangeArrowheads="1"/>
              </p:cNvSpPr>
              <p:nvPr/>
            </p:nvSpPr>
            <p:spPr bwMode="auto">
              <a:xfrm>
                <a:off x="2497" y="3531"/>
                <a:ext cx="272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62239" name="Text Box 95"/>
              <p:cNvSpPr txBox="1">
                <a:spLocks noChangeArrowheads="1"/>
              </p:cNvSpPr>
              <p:nvPr/>
            </p:nvSpPr>
            <p:spPr bwMode="auto">
              <a:xfrm>
                <a:off x="3848" y="3914"/>
                <a:ext cx="270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62240" name="Text Box 96"/>
              <p:cNvSpPr txBox="1">
                <a:spLocks noChangeArrowheads="1"/>
              </p:cNvSpPr>
              <p:nvPr/>
            </p:nvSpPr>
            <p:spPr bwMode="auto">
              <a:xfrm>
                <a:off x="5382" y="3148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3</a:t>
                </a:r>
              </a:p>
            </p:txBody>
          </p:sp>
          <p:sp>
            <p:nvSpPr>
              <p:cNvPr id="262241" name="Text Box 97"/>
              <p:cNvSpPr txBox="1">
                <a:spLocks noChangeArrowheads="1"/>
              </p:cNvSpPr>
              <p:nvPr/>
            </p:nvSpPr>
            <p:spPr bwMode="auto">
              <a:xfrm>
                <a:off x="2113" y="2715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</p:txBody>
          </p:sp>
          <p:sp>
            <p:nvSpPr>
              <p:cNvPr id="262242" name="Text Box 98"/>
              <p:cNvSpPr txBox="1">
                <a:spLocks noChangeArrowheads="1"/>
              </p:cNvSpPr>
              <p:nvPr/>
            </p:nvSpPr>
            <p:spPr bwMode="auto">
              <a:xfrm>
                <a:off x="625" y="3052"/>
                <a:ext cx="27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</p:txBody>
          </p:sp>
          <p:sp>
            <p:nvSpPr>
              <p:cNvPr id="262243" name="Text Box 99"/>
              <p:cNvSpPr txBox="1">
                <a:spLocks noChangeArrowheads="1"/>
              </p:cNvSpPr>
              <p:nvPr/>
            </p:nvSpPr>
            <p:spPr bwMode="auto">
              <a:xfrm>
                <a:off x="4800" y="2235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</p:txBody>
          </p:sp>
          <p:sp>
            <p:nvSpPr>
              <p:cNvPr id="262244" name="Text Box 100"/>
              <p:cNvSpPr txBox="1">
                <a:spLocks noChangeArrowheads="1"/>
              </p:cNvSpPr>
              <p:nvPr/>
            </p:nvSpPr>
            <p:spPr bwMode="auto">
              <a:xfrm>
                <a:off x="819" y="2186"/>
                <a:ext cx="269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45" name="Text Box 101"/>
              <p:cNvSpPr txBox="1">
                <a:spLocks noChangeArrowheads="1"/>
              </p:cNvSpPr>
              <p:nvPr/>
            </p:nvSpPr>
            <p:spPr bwMode="auto">
              <a:xfrm>
                <a:off x="3408" y="2715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46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3099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47" name="Text Box 103"/>
              <p:cNvSpPr txBox="1">
                <a:spLocks noChangeArrowheads="1"/>
              </p:cNvSpPr>
              <p:nvPr/>
            </p:nvSpPr>
            <p:spPr bwMode="auto">
              <a:xfrm>
                <a:off x="3223" y="3099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48" name="Text Box 104"/>
              <p:cNvSpPr txBox="1">
                <a:spLocks noChangeArrowheads="1"/>
              </p:cNvSpPr>
              <p:nvPr/>
            </p:nvSpPr>
            <p:spPr bwMode="auto">
              <a:xfrm>
                <a:off x="1833" y="3531"/>
                <a:ext cx="269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49" name="Text Box 105"/>
              <p:cNvSpPr txBox="1">
                <a:spLocks noChangeArrowheads="1"/>
              </p:cNvSpPr>
              <p:nvPr/>
            </p:nvSpPr>
            <p:spPr bwMode="auto">
              <a:xfrm>
                <a:off x="4896" y="3099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0" name="Text Box 106"/>
              <p:cNvSpPr txBox="1">
                <a:spLocks noChangeArrowheads="1"/>
              </p:cNvSpPr>
              <p:nvPr/>
            </p:nvSpPr>
            <p:spPr bwMode="auto">
              <a:xfrm>
                <a:off x="1106" y="3052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1" name="Text Box 107"/>
              <p:cNvSpPr txBox="1">
                <a:spLocks noChangeArrowheads="1"/>
              </p:cNvSpPr>
              <p:nvPr/>
            </p:nvSpPr>
            <p:spPr bwMode="auto">
              <a:xfrm>
                <a:off x="3793" y="3531"/>
                <a:ext cx="270" cy="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2" name="Text Box 108"/>
              <p:cNvSpPr txBox="1">
                <a:spLocks noChangeArrowheads="1"/>
              </p:cNvSpPr>
              <p:nvPr/>
            </p:nvSpPr>
            <p:spPr bwMode="auto">
              <a:xfrm>
                <a:off x="5287" y="2715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3" name="Text Box 109"/>
              <p:cNvSpPr txBox="1">
                <a:spLocks noChangeArrowheads="1"/>
              </p:cNvSpPr>
              <p:nvPr/>
            </p:nvSpPr>
            <p:spPr bwMode="auto">
              <a:xfrm>
                <a:off x="3600" y="1947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4" name="Text Box 110"/>
              <p:cNvSpPr txBox="1">
                <a:spLocks noChangeArrowheads="1"/>
              </p:cNvSpPr>
              <p:nvPr/>
            </p:nvSpPr>
            <p:spPr bwMode="auto">
              <a:xfrm>
                <a:off x="143" y="2666"/>
                <a:ext cx="272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5" name="Text Box 111"/>
              <p:cNvSpPr txBox="1">
                <a:spLocks noChangeArrowheads="1"/>
              </p:cNvSpPr>
              <p:nvPr/>
            </p:nvSpPr>
            <p:spPr bwMode="auto">
              <a:xfrm>
                <a:off x="2304" y="3099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4</a:t>
                </a:r>
              </a:p>
            </p:txBody>
          </p:sp>
          <p:sp>
            <p:nvSpPr>
              <p:cNvPr id="262256" name="Text Box 112"/>
              <p:cNvSpPr txBox="1">
                <a:spLocks noChangeArrowheads="1"/>
              </p:cNvSpPr>
              <p:nvPr/>
            </p:nvSpPr>
            <p:spPr bwMode="auto">
              <a:xfrm>
                <a:off x="3896" y="2283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2257" name="Text Box 113"/>
              <p:cNvSpPr txBox="1">
                <a:spLocks noChangeArrowheads="1"/>
              </p:cNvSpPr>
              <p:nvPr/>
            </p:nvSpPr>
            <p:spPr bwMode="auto">
              <a:xfrm>
                <a:off x="1680" y="2283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2258" name="Text Box 114"/>
              <p:cNvSpPr txBox="1">
                <a:spLocks noChangeArrowheads="1"/>
              </p:cNvSpPr>
              <p:nvPr/>
            </p:nvSpPr>
            <p:spPr bwMode="auto">
              <a:xfrm>
                <a:off x="720" y="2695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2259" name="Text Box 115"/>
              <p:cNvSpPr txBox="1">
                <a:spLocks noChangeArrowheads="1"/>
              </p:cNvSpPr>
              <p:nvPr/>
            </p:nvSpPr>
            <p:spPr bwMode="auto">
              <a:xfrm>
                <a:off x="4854" y="2695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2260" name="Text Box 116"/>
              <p:cNvSpPr txBox="1">
                <a:spLocks noChangeArrowheads="1"/>
              </p:cNvSpPr>
              <p:nvPr/>
            </p:nvSpPr>
            <p:spPr bwMode="auto">
              <a:xfrm>
                <a:off x="3704" y="3099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  <p:sp>
            <p:nvSpPr>
              <p:cNvPr id="262261" name="Text Box 117"/>
              <p:cNvSpPr txBox="1">
                <a:spLocks noChangeArrowheads="1"/>
              </p:cNvSpPr>
              <p:nvPr/>
            </p:nvSpPr>
            <p:spPr bwMode="auto">
              <a:xfrm>
                <a:off x="1822" y="3052"/>
                <a:ext cx="270" cy="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5</a:t>
                </a:r>
              </a:p>
            </p:txBody>
          </p:sp>
        </p:grpSp>
      </p:grpSp>
      <p:sp>
        <p:nvSpPr>
          <p:cNvPr id="71688" name="Text Box 119"/>
          <p:cNvSpPr txBox="1">
            <a:spLocks noChangeArrowheads="1"/>
          </p:cNvSpPr>
          <p:nvPr/>
        </p:nvSpPr>
        <p:spPr bwMode="auto">
          <a:xfrm>
            <a:off x="142875" y="2700338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66FF"/>
                </a:solidFill>
                <a:latin typeface="Tahoma" charset="0"/>
              </a:rPr>
              <a:t>Problem space</a:t>
            </a:r>
          </a:p>
        </p:txBody>
      </p:sp>
      <p:sp>
        <p:nvSpPr>
          <p:cNvPr id="71689" name="Text Box 120"/>
          <p:cNvSpPr txBox="1">
            <a:spLocks noChangeArrowheads="1"/>
          </p:cNvSpPr>
          <p:nvPr/>
        </p:nvSpPr>
        <p:spPr bwMode="auto">
          <a:xfrm>
            <a:off x="152400" y="4605338"/>
            <a:ext cx="1689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66FF"/>
                </a:solidFill>
                <a:latin typeface="Tahoma" charset="0"/>
              </a:rPr>
              <a:t>Associated</a:t>
            </a:r>
          </a:p>
          <a:p>
            <a:r>
              <a:rPr lang="en-US" sz="2400">
                <a:solidFill>
                  <a:srgbClr val="0066FF"/>
                </a:solidFill>
                <a:latin typeface="Tahoma" charset="0"/>
              </a:rPr>
              <a:t>loop-free</a:t>
            </a:r>
          </a:p>
          <a:p>
            <a:r>
              <a:rPr lang="en-US" sz="2400">
                <a:solidFill>
                  <a:srgbClr val="0066FF"/>
                </a:solidFill>
                <a:latin typeface="Tahoma" charset="0"/>
              </a:rPr>
              <a:t>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5CF3BA-E8A0-0345-9212-5F02B9A234C3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search trees</a:t>
            </a:r>
          </a:p>
        </p:txBody>
      </p:sp>
      <p:grpSp>
        <p:nvGrpSpPr>
          <p:cNvPr id="72709" name="Group 59"/>
          <p:cNvGrpSpPr>
            <a:grpSpLocks/>
          </p:cNvGrpSpPr>
          <p:nvPr/>
        </p:nvGrpSpPr>
        <p:grpSpPr bwMode="auto">
          <a:xfrm>
            <a:off x="152400" y="1600200"/>
            <a:ext cx="8915400" cy="3962400"/>
            <a:chOff x="96" y="1008"/>
            <a:chExt cx="5616" cy="2496"/>
          </a:xfrm>
        </p:grpSpPr>
        <p:sp>
          <p:nvSpPr>
            <p:cNvPr id="72728" name="Rectangle 60"/>
            <p:cNvSpPr>
              <a:spLocks noChangeArrowheads="1"/>
            </p:cNvSpPr>
            <p:nvPr/>
          </p:nvSpPr>
          <p:spPr bwMode="auto">
            <a:xfrm>
              <a:off x="96" y="1008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229" name="Oval 61"/>
            <p:cNvSpPr>
              <a:spLocks noChangeArrowheads="1"/>
            </p:cNvSpPr>
            <p:nvPr/>
          </p:nvSpPr>
          <p:spPr bwMode="auto">
            <a:xfrm>
              <a:off x="2736" y="1104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</a:rPr>
                <a:t>S</a:t>
              </a:r>
            </a:p>
          </p:txBody>
        </p:sp>
        <p:sp>
          <p:nvSpPr>
            <p:cNvPr id="263230" name="Oval 62"/>
            <p:cNvSpPr>
              <a:spLocks noChangeArrowheads="1"/>
            </p:cNvSpPr>
            <p:nvPr/>
          </p:nvSpPr>
          <p:spPr bwMode="auto">
            <a:xfrm>
              <a:off x="1296" y="12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63231" name="Oval 63"/>
            <p:cNvSpPr>
              <a:spLocks noChangeArrowheads="1"/>
            </p:cNvSpPr>
            <p:nvPr/>
          </p:nvSpPr>
          <p:spPr bwMode="auto">
            <a:xfrm>
              <a:off x="4368" y="12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sp>
          <p:nvSpPr>
            <p:cNvPr id="263232" name="Oval 64"/>
            <p:cNvSpPr>
              <a:spLocks noChangeArrowheads="1"/>
            </p:cNvSpPr>
            <p:nvPr/>
          </p:nvSpPr>
          <p:spPr bwMode="auto">
            <a:xfrm>
              <a:off x="384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sp>
          <p:nvSpPr>
            <p:cNvPr id="263233" name="Oval 65"/>
            <p:cNvSpPr>
              <a:spLocks noChangeArrowheads="1"/>
            </p:cNvSpPr>
            <p:nvPr/>
          </p:nvSpPr>
          <p:spPr bwMode="auto">
            <a:xfrm>
              <a:off x="1872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sp>
          <p:nvSpPr>
            <p:cNvPr id="263234" name="Oval 66"/>
            <p:cNvSpPr>
              <a:spLocks noChangeArrowheads="1"/>
            </p:cNvSpPr>
            <p:nvPr/>
          </p:nvSpPr>
          <p:spPr bwMode="auto">
            <a:xfrm>
              <a:off x="5136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sp>
          <p:nvSpPr>
            <p:cNvPr id="263235" name="Oval 67"/>
            <p:cNvSpPr>
              <a:spLocks noChangeArrowheads="1"/>
            </p:cNvSpPr>
            <p:nvPr/>
          </p:nvSpPr>
          <p:spPr bwMode="auto">
            <a:xfrm>
              <a:off x="3648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63236" name="Oval 68"/>
            <p:cNvSpPr>
              <a:spLocks noChangeArrowheads="1"/>
            </p:cNvSpPr>
            <p:nvPr/>
          </p:nvSpPr>
          <p:spPr bwMode="auto">
            <a:xfrm>
              <a:off x="19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sp>
          <p:nvSpPr>
            <p:cNvPr id="263237" name="Oval 69"/>
            <p:cNvSpPr>
              <a:spLocks noChangeArrowheads="1"/>
            </p:cNvSpPr>
            <p:nvPr/>
          </p:nvSpPr>
          <p:spPr bwMode="auto">
            <a:xfrm>
              <a:off x="86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sp>
          <p:nvSpPr>
            <p:cNvPr id="263238" name="Oval 70"/>
            <p:cNvSpPr>
              <a:spLocks noChangeArrowheads="1"/>
            </p:cNvSpPr>
            <p:nvPr/>
          </p:nvSpPr>
          <p:spPr bwMode="auto">
            <a:xfrm>
              <a:off x="206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sp>
          <p:nvSpPr>
            <p:cNvPr id="263239" name="Oval 71"/>
            <p:cNvSpPr>
              <a:spLocks noChangeArrowheads="1"/>
            </p:cNvSpPr>
            <p:nvPr/>
          </p:nvSpPr>
          <p:spPr bwMode="auto">
            <a:xfrm>
              <a:off x="3456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sp>
          <p:nvSpPr>
            <p:cNvPr id="263240" name="Oval 72"/>
            <p:cNvSpPr>
              <a:spLocks noChangeArrowheads="1"/>
            </p:cNvSpPr>
            <p:nvPr/>
          </p:nvSpPr>
          <p:spPr bwMode="auto">
            <a:xfrm>
              <a:off x="475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sp>
          <p:nvSpPr>
            <p:cNvPr id="263241" name="Oval 73"/>
            <p:cNvSpPr>
              <a:spLocks noChangeArrowheads="1"/>
            </p:cNvSpPr>
            <p:nvPr/>
          </p:nvSpPr>
          <p:spPr bwMode="auto">
            <a:xfrm>
              <a:off x="523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sp>
          <p:nvSpPr>
            <p:cNvPr id="263242" name="Oval 74"/>
            <p:cNvSpPr>
              <a:spLocks noChangeArrowheads="1"/>
            </p:cNvSpPr>
            <p:nvPr/>
          </p:nvSpPr>
          <p:spPr bwMode="auto">
            <a:xfrm>
              <a:off x="57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</a:p>
          </p:txBody>
        </p:sp>
        <p:sp>
          <p:nvSpPr>
            <p:cNvPr id="263243" name="Oval 75"/>
            <p:cNvSpPr>
              <a:spLocks noChangeArrowheads="1"/>
            </p:cNvSpPr>
            <p:nvPr/>
          </p:nvSpPr>
          <p:spPr bwMode="auto">
            <a:xfrm>
              <a:off x="1152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sp>
          <p:nvSpPr>
            <p:cNvPr id="263244" name="Oval 76"/>
            <p:cNvSpPr>
              <a:spLocks noChangeArrowheads="1"/>
            </p:cNvSpPr>
            <p:nvPr/>
          </p:nvSpPr>
          <p:spPr bwMode="auto">
            <a:xfrm>
              <a:off x="177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</a:p>
          </p:txBody>
        </p:sp>
        <p:sp>
          <p:nvSpPr>
            <p:cNvPr id="263245" name="Oval 77"/>
            <p:cNvSpPr>
              <a:spLocks noChangeArrowheads="1"/>
            </p:cNvSpPr>
            <p:nvPr/>
          </p:nvSpPr>
          <p:spPr bwMode="auto">
            <a:xfrm>
              <a:off x="2400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sp>
          <p:nvSpPr>
            <p:cNvPr id="263246" name="Oval 78"/>
            <p:cNvSpPr>
              <a:spLocks noChangeArrowheads="1"/>
            </p:cNvSpPr>
            <p:nvPr/>
          </p:nvSpPr>
          <p:spPr bwMode="auto">
            <a:xfrm>
              <a:off x="321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sp>
          <p:nvSpPr>
            <p:cNvPr id="263247" name="Oval 79"/>
            <p:cNvSpPr>
              <a:spLocks noChangeArrowheads="1"/>
            </p:cNvSpPr>
            <p:nvPr/>
          </p:nvSpPr>
          <p:spPr bwMode="auto">
            <a:xfrm>
              <a:off x="369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E</a:t>
              </a:r>
            </a:p>
          </p:txBody>
        </p:sp>
        <p:sp>
          <p:nvSpPr>
            <p:cNvPr id="263248" name="Oval 80"/>
            <p:cNvSpPr>
              <a:spLocks noChangeArrowheads="1"/>
            </p:cNvSpPr>
            <p:nvPr/>
          </p:nvSpPr>
          <p:spPr bwMode="auto">
            <a:xfrm>
              <a:off x="4368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A</a:t>
              </a:r>
            </a:p>
          </p:txBody>
        </p:sp>
        <p:sp>
          <p:nvSpPr>
            <p:cNvPr id="263249" name="Oval 81"/>
            <p:cNvSpPr>
              <a:spLocks noChangeArrowheads="1"/>
            </p:cNvSpPr>
            <p:nvPr/>
          </p:nvSpPr>
          <p:spPr bwMode="auto">
            <a:xfrm>
              <a:off x="4848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sp>
          <p:nvSpPr>
            <p:cNvPr id="263250" name="Oval 82"/>
            <p:cNvSpPr>
              <a:spLocks noChangeArrowheads="1"/>
            </p:cNvSpPr>
            <p:nvPr/>
          </p:nvSpPr>
          <p:spPr bwMode="auto">
            <a:xfrm>
              <a:off x="5280" y="249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263251" name="Oval 83"/>
            <p:cNvSpPr>
              <a:spLocks noChangeArrowheads="1"/>
            </p:cNvSpPr>
            <p:nvPr/>
          </p:nvSpPr>
          <p:spPr bwMode="auto">
            <a:xfrm>
              <a:off x="1152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263252" name="Oval 84"/>
            <p:cNvSpPr>
              <a:spLocks noChangeArrowheads="1"/>
            </p:cNvSpPr>
            <p:nvPr/>
          </p:nvSpPr>
          <p:spPr bwMode="auto">
            <a:xfrm>
              <a:off x="1776" y="28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C</a:t>
              </a:r>
            </a:p>
          </p:txBody>
        </p:sp>
        <p:sp>
          <p:nvSpPr>
            <p:cNvPr id="263253" name="Oval 85"/>
            <p:cNvSpPr>
              <a:spLocks noChangeArrowheads="1"/>
            </p:cNvSpPr>
            <p:nvPr/>
          </p:nvSpPr>
          <p:spPr bwMode="auto">
            <a:xfrm>
              <a:off x="2400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sp>
          <p:nvSpPr>
            <p:cNvPr id="263254" name="Oval 86"/>
            <p:cNvSpPr>
              <a:spLocks noChangeArrowheads="1"/>
            </p:cNvSpPr>
            <p:nvPr/>
          </p:nvSpPr>
          <p:spPr bwMode="auto">
            <a:xfrm>
              <a:off x="3696" y="28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F</a:t>
              </a:r>
            </a:p>
          </p:txBody>
        </p:sp>
        <p:sp>
          <p:nvSpPr>
            <p:cNvPr id="263255" name="Oval 87"/>
            <p:cNvSpPr>
              <a:spLocks noChangeArrowheads="1"/>
            </p:cNvSpPr>
            <p:nvPr/>
          </p:nvSpPr>
          <p:spPr bwMode="auto">
            <a:xfrm>
              <a:off x="3696" y="321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charset="0"/>
                </a:rPr>
                <a:t>G</a:t>
              </a:r>
            </a:p>
          </p:txBody>
        </p:sp>
        <p:cxnSp>
          <p:nvCxnSpPr>
            <p:cNvPr id="72756" name="AutoShape 88"/>
            <p:cNvCxnSpPr>
              <a:cxnSpLocks noChangeShapeType="1"/>
              <a:stCxn id="263229" idx="2"/>
              <a:endCxn id="263230" idx="6"/>
            </p:cNvCxnSpPr>
            <p:nvPr/>
          </p:nvCxnSpPr>
          <p:spPr bwMode="auto">
            <a:xfrm flipH="1">
              <a:off x="1536" y="1200"/>
              <a:ext cx="120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7" name="AutoShape 89"/>
            <p:cNvCxnSpPr>
              <a:cxnSpLocks noChangeShapeType="1"/>
              <a:stCxn id="263229" idx="6"/>
              <a:endCxn id="263231" idx="2"/>
            </p:cNvCxnSpPr>
            <p:nvPr/>
          </p:nvCxnSpPr>
          <p:spPr bwMode="auto">
            <a:xfrm>
              <a:off x="2976" y="1200"/>
              <a:ext cx="13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8" name="AutoShape 90"/>
            <p:cNvCxnSpPr>
              <a:cxnSpLocks noChangeShapeType="1"/>
              <a:stCxn id="263230" idx="2"/>
              <a:endCxn id="263232" idx="7"/>
            </p:cNvCxnSpPr>
            <p:nvPr/>
          </p:nvCxnSpPr>
          <p:spPr bwMode="auto">
            <a:xfrm flipH="1">
              <a:off x="589" y="1392"/>
              <a:ext cx="707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9" name="AutoShape 91"/>
            <p:cNvCxnSpPr>
              <a:cxnSpLocks noChangeShapeType="1"/>
              <a:stCxn id="263230" idx="5"/>
              <a:endCxn id="263233" idx="1"/>
            </p:cNvCxnSpPr>
            <p:nvPr/>
          </p:nvCxnSpPr>
          <p:spPr bwMode="auto">
            <a:xfrm>
              <a:off x="1501" y="1460"/>
              <a:ext cx="40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0" name="AutoShape 92"/>
            <p:cNvCxnSpPr>
              <a:cxnSpLocks noChangeShapeType="1"/>
              <a:stCxn id="263231" idx="3"/>
              <a:endCxn id="263235" idx="7"/>
            </p:cNvCxnSpPr>
            <p:nvPr/>
          </p:nvCxnSpPr>
          <p:spPr bwMode="auto">
            <a:xfrm flipH="1">
              <a:off x="3853" y="1460"/>
              <a:ext cx="55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1" name="AutoShape 93"/>
            <p:cNvCxnSpPr>
              <a:cxnSpLocks noChangeShapeType="1"/>
              <a:stCxn id="263231" idx="5"/>
              <a:endCxn id="263234" idx="1"/>
            </p:cNvCxnSpPr>
            <p:nvPr/>
          </p:nvCxnSpPr>
          <p:spPr bwMode="auto">
            <a:xfrm>
              <a:off x="4573" y="1460"/>
              <a:ext cx="59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2" name="AutoShape 94"/>
            <p:cNvCxnSpPr>
              <a:cxnSpLocks noChangeShapeType="1"/>
              <a:stCxn id="263232" idx="3"/>
              <a:endCxn id="263236" idx="0"/>
            </p:cNvCxnSpPr>
            <p:nvPr/>
          </p:nvCxnSpPr>
          <p:spPr bwMode="auto">
            <a:xfrm flipH="1">
              <a:off x="312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3" name="AutoShape 95"/>
            <p:cNvCxnSpPr>
              <a:cxnSpLocks noChangeShapeType="1"/>
              <a:stCxn id="263232" idx="5"/>
              <a:endCxn id="263237" idx="1"/>
            </p:cNvCxnSpPr>
            <p:nvPr/>
          </p:nvCxnSpPr>
          <p:spPr bwMode="auto">
            <a:xfrm>
              <a:off x="589" y="1844"/>
              <a:ext cx="31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4" name="AutoShape 96"/>
            <p:cNvCxnSpPr>
              <a:cxnSpLocks noChangeShapeType="1"/>
              <a:stCxn id="263233" idx="5"/>
              <a:endCxn id="263238" idx="0"/>
            </p:cNvCxnSpPr>
            <p:nvPr/>
          </p:nvCxnSpPr>
          <p:spPr bwMode="auto">
            <a:xfrm>
              <a:off x="2077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5" name="AutoShape 97"/>
            <p:cNvCxnSpPr>
              <a:cxnSpLocks noChangeShapeType="1"/>
              <a:stCxn id="263235" idx="3"/>
              <a:endCxn id="263239" idx="0"/>
            </p:cNvCxnSpPr>
            <p:nvPr/>
          </p:nvCxnSpPr>
          <p:spPr bwMode="auto">
            <a:xfrm flipH="1">
              <a:off x="3576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6" name="AutoShape 98"/>
            <p:cNvCxnSpPr>
              <a:cxnSpLocks noChangeShapeType="1"/>
              <a:stCxn id="263234" idx="3"/>
              <a:endCxn id="263240" idx="7"/>
            </p:cNvCxnSpPr>
            <p:nvPr/>
          </p:nvCxnSpPr>
          <p:spPr bwMode="auto">
            <a:xfrm flipH="1">
              <a:off x="4957" y="1844"/>
              <a:ext cx="214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7" name="AutoShape 99"/>
            <p:cNvCxnSpPr>
              <a:cxnSpLocks noChangeShapeType="1"/>
              <a:stCxn id="263234" idx="4"/>
              <a:endCxn id="263241" idx="0"/>
            </p:cNvCxnSpPr>
            <p:nvPr/>
          </p:nvCxnSpPr>
          <p:spPr bwMode="auto">
            <a:xfrm>
              <a:off x="5256" y="187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8" name="AutoShape 100"/>
            <p:cNvCxnSpPr>
              <a:cxnSpLocks noChangeShapeType="1"/>
              <a:stCxn id="263237" idx="3"/>
              <a:endCxn id="263242" idx="0"/>
            </p:cNvCxnSpPr>
            <p:nvPr/>
          </p:nvCxnSpPr>
          <p:spPr bwMode="auto">
            <a:xfrm flipH="1">
              <a:off x="696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69" name="AutoShape 101"/>
            <p:cNvCxnSpPr>
              <a:cxnSpLocks noChangeShapeType="1"/>
              <a:stCxn id="263237" idx="5"/>
              <a:endCxn id="263243" idx="0"/>
            </p:cNvCxnSpPr>
            <p:nvPr/>
          </p:nvCxnSpPr>
          <p:spPr bwMode="auto">
            <a:xfrm>
              <a:off x="1069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0" name="AutoShape 102"/>
            <p:cNvCxnSpPr>
              <a:cxnSpLocks noChangeShapeType="1"/>
              <a:stCxn id="263238" idx="3"/>
              <a:endCxn id="263244" idx="0"/>
            </p:cNvCxnSpPr>
            <p:nvPr/>
          </p:nvCxnSpPr>
          <p:spPr bwMode="auto">
            <a:xfrm flipH="1">
              <a:off x="1896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1" name="AutoShape 103"/>
            <p:cNvCxnSpPr>
              <a:cxnSpLocks noChangeShapeType="1"/>
              <a:stCxn id="263238" idx="5"/>
              <a:endCxn id="263245" idx="1"/>
            </p:cNvCxnSpPr>
            <p:nvPr/>
          </p:nvCxnSpPr>
          <p:spPr bwMode="auto">
            <a:xfrm>
              <a:off x="2269" y="2276"/>
              <a:ext cx="16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2" name="AutoShape 104"/>
            <p:cNvCxnSpPr>
              <a:cxnSpLocks noChangeShapeType="1"/>
              <a:stCxn id="263239" idx="3"/>
              <a:endCxn id="263246" idx="0"/>
            </p:cNvCxnSpPr>
            <p:nvPr/>
          </p:nvCxnSpPr>
          <p:spPr bwMode="auto">
            <a:xfrm flipH="1">
              <a:off x="3336" y="2276"/>
              <a:ext cx="155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3" name="AutoShape 105"/>
            <p:cNvCxnSpPr>
              <a:cxnSpLocks noChangeShapeType="1"/>
              <a:stCxn id="263239" idx="5"/>
              <a:endCxn id="263247" idx="0"/>
            </p:cNvCxnSpPr>
            <p:nvPr/>
          </p:nvCxnSpPr>
          <p:spPr bwMode="auto">
            <a:xfrm>
              <a:off x="3661" y="2276"/>
              <a:ext cx="155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4" name="AutoShape 106"/>
            <p:cNvCxnSpPr>
              <a:cxnSpLocks noChangeShapeType="1"/>
              <a:stCxn id="263240" idx="3"/>
              <a:endCxn id="263248" idx="7"/>
            </p:cNvCxnSpPr>
            <p:nvPr/>
          </p:nvCxnSpPr>
          <p:spPr bwMode="auto">
            <a:xfrm flipH="1">
              <a:off x="4573" y="2276"/>
              <a:ext cx="21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5" name="AutoShape 107"/>
            <p:cNvCxnSpPr>
              <a:cxnSpLocks noChangeShapeType="1"/>
              <a:stCxn id="263240" idx="4"/>
              <a:endCxn id="263249" idx="0"/>
            </p:cNvCxnSpPr>
            <p:nvPr/>
          </p:nvCxnSpPr>
          <p:spPr bwMode="auto">
            <a:xfrm>
              <a:off x="4872" y="2304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6" name="AutoShape 108"/>
            <p:cNvCxnSpPr>
              <a:cxnSpLocks noChangeShapeType="1"/>
              <a:stCxn id="263241" idx="4"/>
              <a:endCxn id="263250" idx="0"/>
            </p:cNvCxnSpPr>
            <p:nvPr/>
          </p:nvCxnSpPr>
          <p:spPr bwMode="auto">
            <a:xfrm>
              <a:off x="5352" y="2304"/>
              <a:ext cx="4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7" name="AutoShape 109"/>
            <p:cNvCxnSpPr>
              <a:cxnSpLocks noChangeShapeType="1"/>
              <a:stCxn id="263243" idx="4"/>
              <a:endCxn id="263251" idx="0"/>
            </p:cNvCxnSpPr>
            <p:nvPr/>
          </p:nvCxnSpPr>
          <p:spPr bwMode="auto">
            <a:xfrm>
              <a:off x="1272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8" name="AutoShape 110"/>
            <p:cNvCxnSpPr>
              <a:cxnSpLocks noChangeShapeType="1"/>
              <a:stCxn id="263244" idx="4"/>
              <a:endCxn id="263252" idx="0"/>
            </p:cNvCxnSpPr>
            <p:nvPr/>
          </p:nvCxnSpPr>
          <p:spPr bwMode="auto">
            <a:xfrm>
              <a:off x="1896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79" name="AutoShape 111"/>
            <p:cNvCxnSpPr>
              <a:cxnSpLocks noChangeShapeType="1"/>
              <a:stCxn id="263245" idx="4"/>
              <a:endCxn id="263253" idx="0"/>
            </p:cNvCxnSpPr>
            <p:nvPr/>
          </p:nvCxnSpPr>
          <p:spPr bwMode="auto">
            <a:xfrm>
              <a:off x="2520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80" name="AutoShape 112"/>
            <p:cNvCxnSpPr>
              <a:cxnSpLocks noChangeShapeType="1"/>
              <a:stCxn id="263247" idx="4"/>
              <a:endCxn id="263254" idx="0"/>
            </p:cNvCxnSpPr>
            <p:nvPr/>
          </p:nvCxnSpPr>
          <p:spPr bwMode="auto">
            <a:xfrm>
              <a:off x="3816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81" name="AutoShape 113"/>
            <p:cNvCxnSpPr>
              <a:cxnSpLocks noChangeShapeType="1"/>
              <a:stCxn id="263254" idx="4"/>
              <a:endCxn id="263255" idx="0"/>
            </p:cNvCxnSpPr>
            <p:nvPr/>
          </p:nvCxnSpPr>
          <p:spPr bwMode="auto">
            <a:xfrm>
              <a:off x="3816" y="307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152400" y="1539875"/>
            <a:ext cx="4191000" cy="822325"/>
            <a:chOff x="96" y="970"/>
            <a:chExt cx="2640" cy="518"/>
          </a:xfrm>
        </p:grpSpPr>
        <p:grpSp>
          <p:nvGrpSpPr>
            <p:cNvPr id="72724" name="Group 115"/>
            <p:cNvGrpSpPr>
              <a:grpSpLocks/>
            </p:cNvGrpSpPr>
            <p:nvPr/>
          </p:nvGrpSpPr>
          <p:grpSpPr bwMode="auto">
            <a:xfrm>
              <a:off x="96" y="970"/>
              <a:ext cx="1392" cy="518"/>
              <a:chOff x="96" y="970"/>
              <a:chExt cx="1392" cy="518"/>
            </a:xfrm>
          </p:grpSpPr>
          <p:sp>
            <p:nvSpPr>
              <p:cNvPr id="263284" name="Text Box 116"/>
              <p:cNvSpPr txBox="1">
                <a:spLocks noChangeArrowheads="1"/>
              </p:cNvSpPr>
              <p:nvPr/>
            </p:nvSpPr>
            <p:spPr bwMode="auto">
              <a:xfrm>
                <a:off x="96" y="970"/>
                <a:ext cx="907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u="sng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Denotes:</a:t>
                </a:r>
              </a:p>
              <a:p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SA</a:t>
                </a: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</p:txBody>
          </p:sp>
          <p:sp>
            <p:nvSpPr>
              <p:cNvPr id="72727" name="AutoShape 117"/>
              <p:cNvSpPr>
                <a:spLocks noChangeArrowheads="1"/>
              </p:cNvSpPr>
              <p:nvPr/>
            </p:nvSpPr>
            <p:spPr bwMode="auto">
              <a:xfrm rot="-5400000">
                <a:off x="1171" y="941"/>
                <a:ext cx="20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14400 h 21600"/>
                  <a:gd name="T20" fmla="*/ 18484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72725" name="AutoShape 118"/>
            <p:cNvCxnSpPr>
              <a:cxnSpLocks noChangeShapeType="1"/>
              <a:stCxn id="263229" idx="2"/>
              <a:endCxn id="263230" idx="6"/>
            </p:cNvCxnSpPr>
            <p:nvPr/>
          </p:nvCxnSpPr>
          <p:spPr bwMode="auto">
            <a:xfrm flipH="1">
              <a:off x="1536" y="1200"/>
              <a:ext cx="1200" cy="192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3733800" y="1905000"/>
            <a:ext cx="3255963" cy="930275"/>
            <a:chOff x="2352" y="1200"/>
            <a:chExt cx="2051" cy="586"/>
          </a:xfrm>
        </p:grpSpPr>
        <p:grpSp>
          <p:nvGrpSpPr>
            <p:cNvPr id="72719" name="Group 120"/>
            <p:cNvGrpSpPr>
              <a:grpSpLocks/>
            </p:cNvGrpSpPr>
            <p:nvPr/>
          </p:nvGrpSpPr>
          <p:grpSpPr bwMode="auto">
            <a:xfrm>
              <a:off x="2352" y="1296"/>
              <a:ext cx="1344" cy="490"/>
              <a:chOff x="2352" y="1296"/>
              <a:chExt cx="1344" cy="490"/>
            </a:xfrm>
          </p:grpSpPr>
          <p:sp>
            <p:nvSpPr>
              <p:cNvPr id="263289" name="Text Box 121"/>
              <p:cNvSpPr txBox="1">
                <a:spLocks noChangeArrowheads="1"/>
              </p:cNvSpPr>
              <p:nvPr/>
            </p:nvSpPr>
            <p:spPr bwMode="auto">
              <a:xfrm>
                <a:off x="2352" y="1296"/>
                <a:ext cx="13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u="sng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Denotes:</a:t>
                </a:r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SDA</a:t>
                </a:r>
                <a:endParaRPr lang="en-US" sz="2400">
                  <a:solidFill>
                    <a:srgbClr val="80008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</p:txBody>
          </p:sp>
          <p:sp>
            <p:nvSpPr>
              <p:cNvPr id="72723" name="AutoShape 122"/>
              <p:cNvSpPr>
                <a:spLocks noChangeArrowheads="1"/>
              </p:cNvSpPr>
              <p:nvPr/>
            </p:nvSpPr>
            <p:spPr bwMode="auto">
              <a:xfrm flipH="1">
                <a:off x="3063" y="1584"/>
                <a:ext cx="537" cy="2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14436 h 21600"/>
                  <a:gd name="T20" fmla="*/ 18503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72720" name="AutoShape 123"/>
            <p:cNvCxnSpPr>
              <a:cxnSpLocks noChangeShapeType="1"/>
            </p:cNvCxnSpPr>
            <p:nvPr/>
          </p:nvCxnSpPr>
          <p:spPr bwMode="auto">
            <a:xfrm>
              <a:off x="2976" y="1200"/>
              <a:ext cx="1392" cy="192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72721" name="AutoShape 124"/>
            <p:cNvCxnSpPr>
              <a:cxnSpLocks noChangeShapeType="1"/>
            </p:cNvCxnSpPr>
            <p:nvPr/>
          </p:nvCxnSpPr>
          <p:spPr bwMode="auto">
            <a:xfrm flipH="1">
              <a:off x="3853" y="1460"/>
              <a:ext cx="550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7010400" y="2317750"/>
            <a:ext cx="1819275" cy="2935288"/>
            <a:chOff x="4416" y="1460"/>
            <a:chExt cx="1146" cy="1849"/>
          </a:xfrm>
        </p:grpSpPr>
        <p:grpSp>
          <p:nvGrpSpPr>
            <p:cNvPr id="72713" name="Group 126"/>
            <p:cNvGrpSpPr>
              <a:grpSpLocks/>
            </p:cNvGrpSpPr>
            <p:nvPr/>
          </p:nvGrpSpPr>
          <p:grpSpPr bwMode="auto">
            <a:xfrm>
              <a:off x="4416" y="2736"/>
              <a:ext cx="1146" cy="573"/>
              <a:chOff x="4470" y="2781"/>
              <a:chExt cx="1146" cy="573"/>
            </a:xfrm>
          </p:grpSpPr>
          <p:sp>
            <p:nvSpPr>
              <p:cNvPr id="263295" name="Text Box 127"/>
              <p:cNvSpPr txBox="1">
                <a:spLocks noChangeArrowheads="1"/>
              </p:cNvSpPr>
              <p:nvPr/>
            </p:nvSpPr>
            <p:spPr bwMode="auto">
              <a:xfrm>
                <a:off x="4662" y="2836"/>
                <a:ext cx="95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u="sng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Denotes:</a:t>
                </a:r>
                <a:endParaRPr lang="en-US" sz="2400">
                  <a:solidFill>
                    <a:srgbClr val="80008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  <a:p>
                <a:r>
                  <a:rPr lang="en-US" sz="2400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 </a:t>
                </a:r>
                <a:r>
                  <a:rPr lang="en-US" sz="24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Comic Sans MS" charset="0"/>
                  </a:rPr>
                  <a:t>SDEBA</a:t>
                </a:r>
                <a:endParaRPr lang="en-US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endParaRPr>
              </a:p>
            </p:txBody>
          </p:sp>
          <p:sp>
            <p:nvSpPr>
              <p:cNvPr id="72718" name="AutoShape 128"/>
              <p:cNvSpPr>
                <a:spLocks noChangeArrowheads="1"/>
              </p:cNvSpPr>
              <p:nvPr/>
            </p:nvSpPr>
            <p:spPr bwMode="auto">
              <a:xfrm rot="5400000">
                <a:off x="4321" y="2930"/>
                <a:ext cx="537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14400 h 21600"/>
                  <a:gd name="T20" fmla="*/ 18503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72714" name="AutoShape 129"/>
            <p:cNvCxnSpPr>
              <a:cxnSpLocks noChangeShapeType="1"/>
              <a:stCxn id="263231" idx="5"/>
              <a:endCxn id="263234" idx="1"/>
            </p:cNvCxnSpPr>
            <p:nvPr/>
          </p:nvCxnSpPr>
          <p:spPr bwMode="auto">
            <a:xfrm>
              <a:off x="4573" y="1460"/>
              <a:ext cx="598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72715" name="AutoShape 130"/>
            <p:cNvCxnSpPr>
              <a:cxnSpLocks noChangeShapeType="1"/>
              <a:stCxn id="263234" idx="3"/>
              <a:endCxn id="263240" idx="7"/>
            </p:cNvCxnSpPr>
            <p:nvPr/>
          </p:nvCxnSpPr>
          <p:spPr bwMode="auto">
            <a:xfrm flipH="1">
              <a:off x="4957" y="1844"/>
              <a:ext cx="214" cy="2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72716" name="AutoShape 131"/>
            <p:cNvCxnSpPr>
              <a:cxnSpLocks noChangeShapeType="1"/>
              <a:stCxn id="263240" idx="3"/>
              <a:endCxn id="263248" idx="7"/>
            </p:cNvCxnSpPr>
            <p:nvPr/>
          </p:nvCxnSpPr>
          <p:spPr bwMode="auto">
            <a:xfrm flipH="1">
              <a:off x="4573" y="2276"/>
              <a:ext cx="214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CDEA14-77BE-8643-8B1D-4FC2743877D4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search example</a:t>
            </a:r>
          </a:p>
        </p:txBody>
      </p:sp>
      <p:pic>
        <p:nvPicPr>
          <p:cNvPr id="73733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657600" y="1481138"/>
            <a:ext cx="173672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3FBB8E-BB11-834E-B940-AF44ED9B28FA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search example</a:t>
            </a: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1781175" y="1295400"/>
            <a:ext cx="545782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0B97-320D-DA4A-A0AD-1EC07006D22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151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151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151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151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609600" y="3352800"/>
            <a:ext cx="4191000" cy="259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B9D357-E1A4-CD47-80F6-C91F557770F3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search example</a:t>
            </a:r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990600" y="1447800"/>
            <a:ext cx="70929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124A2-4915-D641-B76C-BBEF88EFC673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3505200" y="63246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search example</a:t>
            </a:r>
          </a:p>
        </p:txBody>
      </p:sp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762000" y="1295400"/>
            <a:ext cx="7285038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Oval 5"/>
          <p:cNvSpPr>
            <a:spLocks noChangeArrowheads="1"/>
          </p:cNvSpPr>
          <p:nvPr/>
        </p:nvSpPr>
        <p:spPr bwMode="auto">
          <a:xfrm>
            <a:off x="5756275" y="5715000"/>
            <a:ext cx="1330325" cy="685800"/>
          </a:xfrm>
          <a:prstGeom prst="ellips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4EE31-6FC2-3545-9CA1-249E35F190D0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search algorithms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2819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/>
              <a:t>Function </a:t>
            </a:r>
            <a:r>
              <a:rPr lang="en-US" sz="1800"/>
              <a:t>General-Search(problem, Queuing-Fn) </a:t>
            </a:r>
            <a:r>
              <a:rPr lang="en-US" sz="1800" b="1"/>
              <a:t>returns</a:t>
            </a:r>
            <a:r>
              <a:rPr lang="en-US" sz="1800"/>
              <a:t> a solution, or failure</a:t>
            </a:r>
          </a:p>
          <a:p>
            <a:pPr>
              <a:buFontTx/>
              <a:buNone/>
            </a:pPr>
            <a:r>
              <a:rPr lang="en-US" sz="1800"/>
              <a:t>	nodes </a:t>
            </a:r>
            <a:r>
              <a:rPr lang="en-US" sz="1800">
                <a:sym typeface="Wingdings" charset="2"/>
              </a:rPr>
              <a:t> make-queue(make-node(initial-state[problem]))</a:t>
            </a: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</a:t>
            </a:r>
            <a:r>
              <a:rPr lang="en-US" sz="1800" b="1">
                <a:sym typeface="Wingdings" charset="2"/>
              </a:rPr>
              <a:t>loop do</a:t>
            </a:r>
            <a:endParaRPr lang="en-US" sz="1800">
              <a:sym typeface="Wingdings" charset="2"/>
            </a:endParaRP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	</a:t>
            </a:r>
            <a:r>
              <a:rPr lang="en-US" sz="1800" b="1">
                <a:sym typeface="Wingdings" charset="2"/>
              </a:rPr>
              <a:t>if </a:t>
            </a:r>
            <a:r>
              <a:rPr lang="en-US" sz="1800">
                <a:sym typeface="Wingdings" charset="2"/>
              </a:rPr>
              <a:t>nodes is empty </a:t>
            </a:r>
            <a:r>
              <a:rPr lang="en-US" sz="1800" b="1">
                <a:sym typeface="Wingdings" charset="2"/>
              </a:rPr>
              <a:t>then return</a:t>
            </a:r>
            <a:r>
              <a:rPr lang="en-US" sz="1800">
                <a:sym typeface="Wingdings" charset="2"/>
              </a:rPr>
              <a:t> failure</a:t>
            </a: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	node  Remove-Front(nodes)</a:t>
            </a:r>
            <a:endParaRPr lang="en-US" sz="1800" b="1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>
                <a:sym typeface="Wingdings" charset="2"/>
              </a:rPr>
              <a:t>		if </a:t>
            </a:r>
            <a:r>
              <a:rPr lang="en-US" sz="1800">
                <a:sym typeface="Wingdings" charset="2"/>
              </a:rPr>
              <a:t>Goal-Test[problem] applied to State(node) succeeds </a:t>
            </a:r>
            <a:r>
              <a:rPr lang="en-US" sz="1800" b="1">
                <a:sym typeface="Wingdings" charset="2"/>
              </a:rPr>
              <a:t>then return </a:t>
            </a:r>
            <a:r>
              <a:rPr lang="en-US" sz="1800">
                <a:sym typeface="Wingdings" charset="2"/>
              </a:rPr>
              <a:t>node</a:t>
            </a: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	nodes  Queuing-Fn(nodes, Expand(node, Operators[problem]))</a:t>
            </a:r>
            <a:endParaRPr lang="en-US" sz="1800" b="1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>
                <a:sym typeface="Wingdings" charset="2"/>
              </a:rPr>
              <a:t>	end</a:t>
            </a:r>
            <a:endParaRPr lang="en-US" sz="1800" b="1"/>
          </a:p>
        </p:txBody>
      </p:sp>
      <p:sp>
        <p:nvSpPr>
          <p:cNvPr id="77830" name="Text Box 4"/>
          <p:cNvSpPr txBox="1">
            <a:spLocks noChangeArrowheads="1"/>
          </p:cNvSpPr>
          <p:nvPr/>
        </p:nvSpPr>
        <p:spPr bwMode="auto">
          <a:xfrm>
            <a:off x="304800" y="4648200"/>
            <a:ext cx="8686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  <a:latin typeface="Tahoma" charset="0"/>
              </a:rPr>
              <a:t>Queuing-Fn(</a:t>
            </a:r>
            <a:r>
              <a:rPr lang="en-US" sz="2000" b="1" i="1">
                <a:solidFill>
                  <a:srgbClr val="0066FF"/>
                </a:solidFill>
                <a:latin typeface="Tahoma" charset="0"/>
              </a:rPr>
              <a:t>queue</a:t>
            </a:r>
            <a:r>
              <a:rPr lang="en-US" sz="2000" b="1">
                <a:solidFill>
                  <a:srgbClr val="0066FF"/>
                </a:solidFill>
                <a:latin typeface="Tahoma" charset="0"/>
              </a:rPr>
              <a:t>, </a:t>
            </a:r>
            <a:r>
              <a:rPr lang="en-US" sz="2000" b="1" i="1">
                <a:solidFill>
                  <a:srgbClr val="0066FF"/>
                </a:solidFill>
                <a:latin typeface="Tahoma" charset="0"/>
              </a:rPr>
              <a:t>elements</a:t>
            </a:r>
            <a:r>
              <a:rPr lang="en-US" sz="2000" b="1">
                <a:solidFill>
                  <a:srgbClr val="0066FF"/>
                </a:solidFill>
                <a:latin typeface="Tahoma" charset="0"/>
              </a:rPr>
              <a:t>)</a:t>
            </a:r>
            <a:r>
              <a:rPr lang="en-US" sz="2000">
                <a:latin typeface="Tahoma" charset="0"/>
              </a:rPr>
              <a:t> is a queuing function that inserts a set of elements into the queue and </a:t>
            </a:r>
            <a:r>
              <a:rPr lang="en-US" sz="2000" u="sng">
                <a:latin typeface="Tahoma" charset="0"/>
              </a:rPr>
              <a:t>determines the order of node expansion</a:t>
            </a:r>
            <a:r>
              <a:rPr lang="en-US" sz="2000">
                <a:latin typeface="Tahoma" charset="0"/>
              </a:rPr>
              <a:t>.  Varieties of the queuing function produce varieties of the search algorithm.</a:t>
            </a:r>
          </a:p>
          <a:p>
            <a:pPr>
              <a:spcBef>
                <a:spcPct val="50000"/>
              </a:spcBef>
            </a:pPr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16CF77-F4B3-FA44-A3DE-E900EAC5B994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Encapsulating </a:t>
            </a:r>
            <a:r>
              <a:rPr lang="en-US" i="1"/>
              <a:t>state</a:t>
            </a:r>
            <a:r>
              <a:rPr lang="en-US"/>
              <a:t> information in </a:t>
            </a:r>
            <a:r>
              <a:rPr lang="en-US" i="1"/>
              <a:t>nodes</a:t>
            </a:r>
          </a:p>
        </p:txBody>
      </p:sp>
      <p:pic>
        <p:nvPicPr>
          <p:cNvPr id="7885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0" y="1381125"/>
            <a:ext cx="9144000" cy="5324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027C2-17CE-BD47-8050-FE763577E44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search strategies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  <a:solidFill>
            <a:schemeClr val="bg1"/>
          </a:solidFill>
        </p:spPr>
        <p:txBody>
          <a:bodyPr/>
          <a:lstStyle/>
          <a:p>
            <a:r>
              <a:rPr lang="en-US" sz="2400"/>
              <a:t>A search strategy is defined by </a:t>
            </a:r>
            <a:r>
              <a:rPr lang="en-US" sz="2400">
                <a:solidFill>
                  <a:srgbClr val="0066FF"/>
                </a:solidFill>
              </a:rPr>
              <a:t>picking the order of node expansion.</a:t>
            </a:r>
            <a:endParaRPr lang="en-US" sz="2400"/>
          </a:p>
          <a:p>
            <a:endParaRPr lang="en-US" sz="1600"/>
          </a:p>
          <a:p>
            <a:r>
              <a:rPr lang="en-US" sz="2400"/>
              <a:t>Search algorithms are commonly evaluated according to the following four criteria:</a:t>
            </a:r>
          </a:p>
          <a:p>
            <a:pPr lvl="1"/>
            <a:r>
              <a:rPr lang="en-US" sz="2000" b="1"/>
              <a:t>Completeness: </a:t>
            </a:r>
            <a:r>
              <a:rPr lang="en-US" sz="2000"/>
              <a:t>does it always find a solution if one exists?</a:t>
            </a:r>
            <a:endParaRPr lang="en-US" sz="2000" b="1"/>
          </a:p>
          <a:p>
            <a:pPr lvl="1"/>
            <a:r>
              <a:rPr lang="en-US" sz="2000" b="1"/>
              <a:t>Time complexity: </a:t>
            </a:r>
            <a:r>
              <a:rPr lang="en-US" sz="2000"/>
              <a:t>how long does it take as function of num. of nodes?</a:t>
            </a:r>
            <a:endParaRPr lang="en-US" sz="2000" b="1"/>
          </a:p>
          <a:p>
            <a:pPr lvl="1"/>
            <a:r>
              <a:rPr lang="en-US" sz="2000" b="1"/>
              <a:t>Space complexity: </a:t>
            </a:r>
            <a:r>
              <a:rPr lang="en-US" sz="2000"/>
              <a:t>how much memory does it require?</a:t>
            </a:r>
            <a:endParaRPr lang="en-US" sz="2000" b="1"/>
          </a:p>
          <a:p>
            <a:pPr lvl="1"/>
            <a:r>
              <a:rPr lang="en-US" sz="2000" b="1"/>
              <a:t>Optimality: </a:t>
            </a:r>
            <a:r>
              <a:rPr lang="en-US" sz="2000"/>
              <a:t>does it guarantee the least-cost solution?</a:t>
            </a:r>
          </a:p>
          <a:p>
            <a:pPr lvl="1"/>
            <a:endParaRPr lang="en-US" sz="1800"/>
          </a:p>
          <a:p>
            <a:r>
              <a:rPr lang="en-US" sz="2400"/>
              <a:t>Time and space complexity are measured in terms of:</a:t>
            </a:r>
          </a:p>
          <a:p>
            <a:pPr lvl="1"/>
            <a:r>
              <a:rPr lang="en-US" sz="2000" i="1"/>
              <a:t>b –  </a:t>
            </a:r>
            <a:r>
              <a:rPr lang="en-US" sz="2000"/>
              <a:t>max branching factor of the search tree</a:t>
            </a:r>
          </a:p>
          <a:p>
            <a:pPr lvl="1"/>
            <a:r>
              <a:rPr lang="en-US" sz="2000" i="1"/>
              <a:t>d –  </a:t>
            </a:r>
            <a:r>
              <a:rPr lang="en-US" sz="2000"/>
              <a:t>depth of the least-cost solution</a:t>
            </a:r>
          </a:p>
          <a:p>
            <a:pPr lvl="1"/>
            <a:r>
              <a:rPr lang="en-US" sz="2000" i="1"/>
              <a:t>m – </a:t>
            </a:r>
            <a:r>
              <a:rPr lang="en-US" sz="2000"/>
              <a:t>max depth of the search tree (may be infinity)</a:t>
            </a:r>
            <a:endParaRPr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44315-E9E6-E74A-A82C-2D3EA34A8899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Binary Tree Example</a:t>
            </a:r>
          </a:p>
        </p:txBody>
      </p:sp>
      <p:grpSp>
        <p:nvGrpSpPr>
          <p:cNvPr id="80901" name="Group 21"/>
          <p:cNvGrpSpPr>
            <a:grpSpLocks/>
          </p:cNvGrpSpPr>
          <p:nvPr/>
        </p:nvGrpSpPr>
        <p:grpSpPr bwMode="auto">
          <a:xfrm>
            <a:off x="2278063" y="2076450"/>
            <a:ext cx="5113337" cy="3024188"/>
            <a:chOff x="1435" y="1308"/>
            <a:chExt cx="3221" cy="1905"/>
          </a:xfrm>
        </p:grpSpPr>
        <p:sp>
          <p:nvSpPr>
            <p:cNvPr id="80906" name="Line 10"/>
            <p:cNvSpPr>
              <a:spLocks noChangeShapeType="1"/>
            </p:cNvSpPr>
            <p:nvPr/>
          </p:nvSpPr>
          <p:spPr bwMode="auto">
            <a:xfrm flipH="1">
              <a:off x="2524" y="1626"/>
              <a:ext cx="31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 flipH="1">
              <a:off x="1844" y="2306"/>
              <a:ext cx="272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>
              <a:off x="3250" y="1580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09" name="Line 13"/>
            <p:cNvSpPr>
              <a:spLocks noChangeShapeType="1"/>
            </p:cNvSpPr>
            <p:nvPr/>
          </p:nvSpPr>
          <p:spPr bwMode="auto">
            <a:xfrm>
              <a:off x="2433" y="2352"/>
              <a:ext cx="207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 flipH="1">
              <a:off x="3431" y="2352"/>
              <a:ext cx="272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3930" y="2306"/>
              <a:ext cx="390" cy="4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2" name="Oval 3"/>
            <p:cNvSpPr>
              <a:spLocks noChangeArrowheads="1"/>
            </p:cNvSpPr>
            <p:nvPr/>
          </p:nvSpPr>
          <p:spPr bwMode="auto">
            <a:xfrm>
              <a:off x="2796" y="1308"/>
              <a:ext cx="499" cy="40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root</a:t>
              </a:r>
            </a:p>
          </p:txBody>
        </p:sp>
        <p:sp>
          <p:nvSpPr>
            <p:cNvPr id="80913" name="Oval 4"/>
            <p:cNvSpPr>
              <a:spLocks noChangeArrowheads="1"/>
            </p:cNvSpPr>
            <p:nvPr/>
          </p:nvSpPr>
          <p:spPr bwMode="auto">
            <a:xfrm>
              <a:off x="2070" y="1898"/>
              <a:ext cx="499" cy="4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N1</a:t>
              </a:r>
            </a:p>
          </p:txBody>
        </p:sp>
        <p:sp>
          <p:nvSpPr>
            <p:cNvPr id="80914" name="Oval 5"/>
            <p:cNvSpPr>
              <a:spLocks noChangeArrowheads="1"/>
            </p:cNvSpPr>
            <p:nvPr/>
          </p:nvSpPr>
          <p:spPr bwMode="auto">
            <a:xfrm>
              <a:off x="3567" y="1898"/>
              <a:ext cx="499" cy="4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N2</a:t>
              </a:r>
            </a:p>
          </p:txBody>
        </p:sp>
        <p:sp>
          <p:nvSpPr>
            <p:cNvPr id="80915" name="Oval 6"/>
            <p:cNvSpPr>
              <a:spLocks noChangeArrowheads="1"/>
            </p:cNvSpPr>
            <p:nvPr/>
          </p:nvSpPr>
          <p:spPr bwMode="auto">
            <a:xfrm>
              <a:off x="1435" y="2669"/>
              <a:ext cx="499" cy="4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N3</a:t>
              </a:r>
            </a:p>
          </p:txBody>
        </p:sp>
        <p:sp>
          <p:nvSpPr>
            <p:cNvPr id="80916" name="Oval 7"/>
            <p:cNvSpPr>
              <a:spLocks noChangeArrowheads="1"/>
            </p:cNvSpPr>
            <p:nvPr/>
          </p:nvSpPr>
          <p:spPr bwMode="auto">
            <a:xfrm>
              <a:off x="2479" y="2714"/>
              <a:ext cx="499" cy="4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N4</a:t>
              </a:r>
            </a:p>
          </p:txBody>
        </p:sp>
        <p:sp>
          <p:nvSpPr>
            <p:cNvPr id="80917" name="Oval 8"/>
            <p:cNvSpPr>
              <a:spLocks noChangeArrowheads="1"/>
            </p:cNvSpPr>
            <p:nvPr/>
          </p:nvSpPr>
          <p:spPr bwMode="auto">
            <a:xfrm>
              <a:off x="3113" y="2669"/>
              <a:ext cx="499" cy="4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N5</a:t>
              </a:r>
            </a:p>
          </p:txBody>
        </p:sp>
        <p:sp>
          <p:nvSpPr>
            <p:cNvPr id="80918" name="Oval 9"/>
            <p:cNvSpPr>
              <a:spLocks noChangeArrowheads="1"/>
            </p:cNvSpPr>
            <p:nvPr/>
          </p:nvSpPr>
          <p:spPr bwMode="auto">
            <a:xfrm>
              <a:off x="4157" y="2714"/>
              <a:ext cx="499" cy="49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>
                  <a:latin typeface="Tahoma" charset="0"/>
                </a:rPr>
                <a:t>N6</a:t>
              </a:r>
            </a:p>
          </p:txBody>
        </p:sp>
      </p:grpSp>
      <p:sp>
        <p:nvSpPr>
          <p:cNvPr id="80902" name="Text Box 16"/>
          <p:cNvSpPr txBox="1">
            <a:spLocks noChangeArrowheads="1"/>
          </p:cNvSpPr>
          <p:nvPr/>
        </p:nvSpPr>
        <p:spPr bwMode="auto">
          <a:xfrm>
            <a:off x="1311275" y="5618163"/>
            <a:ext cx="7262813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ahoma" charset="0"/>
              </a:rPr>
              <a:t>Number of nodes: n = 2 </a:t>
            </a:r>
            <a:r>
              <a:rPr lang="en-US" sz="2400" baseline="30000">
                <a:latin typeface="Tahoma" charset="0"/>
              </a:rPr>
              <a:t>max depth</a:t>
            </a:r>
          </a:p>
          <a:p>
            <a:r>
              <a:rPr lang="en-US" sz="2400">
                <a:latin typeface="Tahoma" charset="0"/>
              </a:rPr>
              <a:t>Number of levels (max depth) = log(n)  (could be n)</a:t>
            </a:r>
          </a:p>
          <a:p>
            <a:endParaRPr lang="en-US" sz="2400">
              <a:latin typeface="Tahoma" charset="0"/>
            </a:endParaRPr>
          </a:p>
        </p:txBody>
      </p:sp>
      <p:sp>
        <p:nvSpPr>
          <p:cNvPr id="80903" name="Text Box 17"/>
          <p:cNvSpPr txBox="1">
            <a:spLocks noChangeArrowheads="1"/>
          </p:cNvSpPr>
          <p:nvPr/>
        </p:nvSpPr>
        <p:spPr bwMode="auto">
          <a:xfrm>
            <a:off x="339725" y="2017713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ahoma" charset="0"/>
              </a:rPr>
              <a:t>Depth = 0</a:t>
            </a:r>
          </a:p>
        </p:txBody>
      </p:sp>
      <p:sp>
        <p:nvSpPr>
          <p:cNvPr id="80904" name="Text Box 18"/>
          <p:cNvSpPr txBox="1">
            <a:spLocks noChangeArrowheads="1"/>
          </p:cNvSpPr>
          <p:nvPr/>
        </p:nvSpPr>
        <p:spPr bwMode="auto">
          <a:xfrm>
            <a:off x="339725" y="3025775"/>
            <a:ext cx="1570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ahoma" charset="0"/>
              </a:rPr>
              <a:t>Depth = 1</a:t>
            </a:r>
          </a:p>
        </p:txBody>
      </p:sp>
      <p:sp>
        <p:nvSpPr>
          <p:cNvPr id="80905" name="Text Box 19"/>
          <p:cNvSpPr txBox="1">
            <a:spLocks noChangeArrowheads="1"/>
          </p:cNvSpPr>
          <p:nvPr/>
        </p:nvSpPr>
        <p:spPr bwMode="auto">
          <a:xfrm>
            <a:off x="411163" y="4419600"/>
            <a:ext cx="157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ahoma" charset="0"/>
              </a:rPr>
              <a:t>Depth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0C013-8DE0-D748-A165-491A2F7FC087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Why worry about complexity of algorithms?</a:t>
            </a:r>
          </a:p>
          <a:p>
            <a:endParaRPr lang="en-US" sz="2400">
              <a:solidFill>
                <a:srgbClr val="0066FF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sz="2400"/>
              <a:t>because a problem may be solvable in principle but may take too long to solve in practice</a:t>
            </a:r>
          </a:p>
          <a:p>
            <a:pPr>
              <a:buFont typeface="Wingdings" charset="2"/>
              <a:buChar char="Ø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5F07F-9737-5945-9DF3-FF04826034BA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Tower of Hanoi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>
            <p:ph idx="1"/>
          </p:nvPr>
        </p:nvGraphicFramePr>
        <p:xfrm>
          <a:off x="609600" y="1393825"/>
          <a:ext cx="8210550" cy="5387975"/>
        </p:xfrm>
        <a:graphic>
          <a:graphicData uri="http://schemas.openxmlformats.org/presentationml/2006/ole">
            <p:oleObj spid="_x0000_s82946" name="Bitmap Image" r:id="rId3" imgW="6095238" imgH="45714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82E09F-9AF0-FA4A-9630-2C241170A77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533400" y="7620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ph idx="1"/>
          </p:nvPr>
        </p:nvGraphicFramePr>
        <p:xfrm>
          <a:off x="1676400" y="152400"/>
          <a:ext cx="8839200" cy="6630988"/>
        </p:xfrm>
        <a:graphic>
          <a:graphicData uri="http://schemas.openxmlformats.org/presentationml/2006/ole">
            <p:oleObj spid="_x0000_s83970" name="Bitmap Image" r:id="rId3" imgW="6095238" imgH="4571429" progId="">
              <p:embed/>
            </p:oleObj>
          </a:graphicData>
        </a:graphic>
      </p:graphicFrame>
      <p:sp>
        <p:nvSpPr>
          <p:cNvPr id="839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8913"/>
            <a:ext cx="7793038" cy="839787"/>
          </a:xfrm>
        </p:spPr>
        <p:txBody>
          <a:bodyPr/>
          <a:lstStyle/>
          <a:p>
            <a:r>
              <a:rPr lang="en-US"/>
              <a:t>Complexity:</a:t>
            </a:r>
            <a:br>
              <a:rPr lang="en-US"/>
            </a:br>
            <a:r>
              <a:rPr lang="en-US"/>
              <a:t>Tower of Hanoi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B483AE-0C48-E148-A122-CF4DDB6A67BB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Tower of Hanoi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600"/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600"/>
              <a:t>3-disk problem: </a:t>
            </a:r>
            <a:r>
              <a:rPr lang="en-US" sz="2600" b="1">
                <a:latin typeface="Courier New" charset="0"/>
              </a:rPr>
              <a:t>2</a:t>
            </a:r>
            <a:r>
              <a:rPr lang="en-US" sz="2600" b="1" baseline="30000">
                <a:latin typeface="Courier New" charset="0"/>
              </a:rPr>
              <a:t>3 </a:t>
            </a:r>
            <a:r>
              <a:rPr lang="en-US" sz="2600" b="1">
                <a:latin typeface="Courier New" charset="0"/>
              </a:rPr>
              <a:t>- 1 = 7</a:t>
            </a:r>
            <a:r>
              <a:rPr lang="en-US" sz="2600"/>
              <a:t> moves</a:t>
            </a:r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600"/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600"/>
              <a:t>64-disk problem: </a:t>
            </a:r>
            <a:r>
              <a:rPr lang="en-US" sz="2600" b="1">
                <a:latin typeface="Courier New" charset="0"/>
              </a:rPr>
              <a:t>2</a:t>
            </a:r>
            <a:r>
              <a:rPr lang="en-US" sz="2600" b="1" baseline="30000">
                <a:latin typeface="Courier New" charset="0"/>
              </a:rPr>
              <a:t>64 </a:t>
            </a:r>
            <a:r>
              <a:rPr lang="en-US" sz="2600" b="1">
                <a:latin typeface="Courier New" charset="0"/>
              </a:rPr>
              <a:t>- 1</a:t>
            </a:r>
            <a:r>
              <a:rPr lang="en-US" sz="2600"/>
              <a:t>. 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 b="1">
                <a:latin typeface="Courier New" charset="0"/>
              </a:rPr>
              <a:t>2</a:t>
            </a:r>
            <a:r>
              <a:rPr lang="en-US" sz="2400" b="1" baseline="30000">
                <a:latin typeface="Courier New" charset="0"/>
              </a:rPr>
              <a:t>10 </a:t>
            </a:r>
            <a:r>
              <a:rPr lang="en-US" sz="2400" b="1">
                <a:latin typeface="Courier New" charset="0"/>
              </a:rPr>
              <a:t>= 1024 </a:t>
            </a:r>
            <a:r>
              <a:rPr lang="en-US" sz="2400" b="1">
                <a:latin typeface="Courier New" charset="0"/>
                <a:sym typeface="Symbol" charset="2"/>
              </a:rPr>
              <a:t></a:t>
            </a:r>
            <a:r>
              <a:rPr lang="en-US" sz="2400" b="1">
                <a:latin typeface="Courier New" charset="0"/>
              </a:rPr>
              <a:t> 1000 = 10</a:t>
            </a:r>
            <a:r>
              <a:rPr lang="en-US" sz="2400" b="1" baseline="30000">
                <a:latin typeface="Courier New" charset="0"/>
              </a:rPr>
              <a:t>3</a:t>
            </a:r>
            <a:r>
              <a:rPr lang="en-US" sz="2400"/>
              <a:t>,</a:t>
            </a:r>
            <a:r>
              <a:rPr lang="en-US" sz="2400">
                <a:latin typeface="Courier New" charset="0"/>
              </a:rPr>
              <a:t> 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 b="1">
                <a:latin typeface="Courier New" charset="0"/>
              </a:rPr>
              <a:t>2</a:t>
            </a:r>
            <a:r>
              <a:rPr lang="en-US" sz="2400" b="1" baseline="30000">
                <a:latin typeface="Courier New" charset="0"/>
              </a:rPr>
              <a:t>64 </a:t>
            </a:r>
            <a:r>
              <a:rPr lang="en-US" sz="2400" b="1">
                <a:latin typeface="Courier New" charset="0"/>
              </a:rPr>
              <a:t>= 2</a:t>
            </a:r>
            <a:r>
              <a:rPr lang="en-US" sz="2400" b="1" baseline="30000">
                <a:latin typeface="Courier New" charset="0"/>
              </a:rPr>
              <a:t>4</a:t>
            </a:r>
            <a:r>
              <a:rPr lang="en-US" sz="2400" b="1">
                <a:latin typeface="Courier New" charset="0"/>
              </a:rPr>
              <a:t> * 2</a:t>
            </a:r>
            <a:r>
              <a:rPr lang="en-US" sz="2400" b="1" baseline="30000">
                <a:latin typeface="Courier New" charset="0"/>
              </a:rPr>
              <a:t>60 </a:t>
            </a:r>
            <a:r>
              <a:rPr lang="en-US" sz="2400" b="1">
                <a:latin typeface="Courier New" charset="0"/>
                <a:sym typeface="Symbol" charset="2"/>
              </a:rPr>
              <a:t></a:t>
            </a:r>
            <a:r>
              <a:rPr lang="en-US" sz="2400" b="1">
                <a:latin typeface="Courier New" charset="0"/>
              </a:rPr>
              <a:t> 2</a:t>
            </a:r>
            <a:r>
              <a:rPr lang="en-US" sz="2400" b="1" baseline="30000">
                <a:latin typeface="Courier New" charset="0"/>
              </a:rPr>
              <a:t>4</a:t>
            </a:r>
            <a:r>
              <a:rPr lang="en-US" sz="2400" b="1">
                <a:latin typeface="Courier New" charset="0"/>
              </a:rPr>
              <a:t> * 10</a:t>
            </a:r>
            <a:r>
              <a:rPr lang="en-US" sz="2400" b="1" baseline="30000">
                <a:latin typeface="Courier New" charset="0"/>
              </a:rPr>
              <a:t>18 </a:t>
            </a:r>
            <a:r>
              <a:rPr lang="en-US" sz="2400" b="1">
                <a:latin typeface="Courier New" charset="0"/>
              </a:rPr>
              <a:t>= </a:t>
            </a:r>
            <a:r>
              <a:rPr lang="en-US" sz="2400" b="1">
                <a:solidFill>
                  <a:srgbClr val="990000"/>
                </a:solidFill>
                <a:latin typeface="Courier New" charset="0"/>
              </a:rPr>
              <a:t>1.6 * 10</a:t>
            </a:r>
            <a:r>
              <a:rPr lang="en-US" sz="2400" b="1" baseline="30000">
                <a:solidFill>
                  <a:srgbClr val="990000"/>
                </a:solidFill>
                <a:latin typeface="Courier New" charset="0"/>
              </a:rPr>
              <a:t>19</a:t>
            </a:r>
            <a:endParaRPr lang="en-US" sz="2400" b="1">
              <a:solidFill>
                <a:srgbClr val="990000"/>
              </a:solidFill>
              <a:latin typeface="Courier New" charset="0"/>
            </a:endParaRPr>
          </a:p>
          <a:p>
            <a:pPr algn="just">
              <a:spcBef>
                <a:spcPct val="10000"/>
              </a:spcBef>
              <a:buFont typeface="Symbol" charset="2"/>
              <a:buChar char="·"/>
            </a:pPr>
            <a:endParaRPr lang="en-US" sz="900">
              <a:latin typeface="Courier New" charset="0"/>
            </a:endParaRPr>
          </a:p>
          <a:p>
            <a:pPr algn="just">
              <a:spcBef>
                <a:spcPct val="10000"/>
              </a:spcBef>
              <a:buFont typeface="Symbol" charset="2"/>
              <a:buChar char="·"/>
            </a:pPr>
            <a:endParaRPr lang="en-US" sz="900">
              <a:latin typeface="Courier New" charset="0"/>
            </a:endParaRPr>
          </a:p>
          <a:p>
            <a:pPr algn="just">
              <a:spcBef>
                <a:spcPct val="10000"/>
              </a:spcBef>
              <a:buFont typeface="Symbol" charset="2"/>
              <a:buChar char="·"/>
            </a:pPr>
            <a:endParaRPr lang="en-US" sz="900">
              <a:latin typeface="Courier New" charset="0"/>
            </a:endParaRPr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600"/>
              <a:t>One year </a:t>
            </a:r>
            <a:r>
              <a:rPr lang="en-US" sz="2600" b="1">
                <a:latin typeface="Courier New" charset="0"/>
                <a:sym typeface="Symbol" charset="2"/>
              </a:rPr>
              <a:t></a:t>
            </a:r>
            <a:r>
              <a:rPr lang="en-US" sz="2600" b="1"/>
              <a:t> </a:t>
            </a:r>
            <a:r>
              <a:rPr lang="en-US" sz="2600" b="1">
                <a:latin typeface="Courier New" charset="0"/>
              </a:rPr>
              <a:t>3.2 * 10</a:t>
            </a:r>
            <a:r>
              <a:rPr lang="en-US" sz="2600" b="1" baseline="30000">
                <a:latin typeface="Courier New" charset="0"/>
              </a:rPr>
              <a:t>7</a:t>
            </a:r>
            <a:r>
              <a:rPr lang="en-US" sz="2600"/>
              <a:t>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746F44-96BE-6644-A835-1F61D217957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25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253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2541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2542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2543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609600" y="3657600"/>
            <a:ext cx="4191000" cy="228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042214-70B7-2046-A918-6691214CDA35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Tower of Hanoi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199438" cy="41148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600" dirty="0"/>
              <a:t>The wizard’s speed = one disk / second</a:t>
            </a:r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600" dirty="0"/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None/>
            </a:pPr>
            <a:r>
              <a:rPr lang="en-US" b="1" dirty="0">
                <a:latin typeface="Courier New" charset="0"/>
              </a:rPr>
              <a:t>1.6 * 10</a:t>
            </a:r>
            <a:r>
              <a:rPr lang="en-US" b="1" baseline="30000" dirty="0">
                <a:latin typeface="Courier New" charset="0"/>
              </a:rPr>
              <a:t>19</a:t>
            </a:r>
            <a:r>
              <a:rPr lang="en-US" b="1" dirty="0">
                <a:latin typeface="Courier New" charset="0"/>
              </a:rPr>
              <a:t> = 5 * 3.2 * 10</a:t>
            </a:r>
            <a:r>
              <a:rPr lang="en-US" b="1" baseline="30000" dirty="0">
                <a:latin typeface="Courier New" charset="0"/>
              </a:rPr>
              <a:t>18</a:t>
            </a:r>
            <a:r>
              <a:rPr lang="en-US" b="1" dirty="0"/>
              <a:t> </a:t>
            </a:r>
            <a:r>
              <a:rPr lang="en-US" b="1" dirty="0">
                <a:latin typeface="Courier New" charset="0"/>
              </a:rPr>
              <a:t>=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None/>
            </a:pPr>
            <a:r>
              <a:rPr lang="en-US" b="1" dirty="0">
                <a:latin typeface="Courier New" charset="0"/>
              </a:rPr>
              <a:t>5 * (3.2 * 10</a:t>
            </a:r>
            <a:r>
              <a:rPr lang="en-US" b="1" baseline="30000" dirty="0">
                <a:latin typeface="Courier New" charset="0"/>
              </a:rPr>
              <a:t>7</a:t>
            </a:r>
            <a:r>
              <a:rPr lang="en-US" b="1" dirty="0">
                <a:latin typeface="Courier New" charset="0"/>
              </a:rPr>
              <a:t>) * 10</a:t>
            </a:r>
            <a:r>
              <a:rPr lang="en-US" b="1" baseline="30000" dirty="0">
                <a:latin typeface="Courier New" charset="0"/>
              </a:rPr>
              <a:t>11</a:t>
            </a:r>
            <a:r>
              <a:rPr lang="en-US" b="1" dirty="0"/>
              <a:t>  </a:t>
            </a:r>
            <a:r>
              <a:rPr lang="en-US" b="1" dirty="0">
                <a:latin typeface="Courier New" charset="0"/>
              </a:rPr>
              <a:t>=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None/>
            </a:pPr>
            <a:r>
              <a:rPr lang="en-US" b="1" dirty="0">
                <a:latin typeface="Courier New" charset="0"/>
              </a:rPr>
              <a:t>(3.2 * 10</a:t>
            </a:r>
            <a:r>
              <a:rPr lang="en-US" b="1" baseline="30000" dirty="0">
                <a:latin typeface="Courier New" charset="0"/>
              </a:rPr>
              <a:t>7</a:t>
            </a:r>
            <a:r>
              <a:rPr lang="en-US" b="1" dirty="0">
                <a:latin typeface="Courier New" charset="0"/>
              </a:rPr>
              <a:t>) * </a:t>
            </a: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(5 * 10</a:t>
            </a:r>
            <a:r>
              <a:rPr lang="en-US" b="1" baseline="30000" dirty="0">
                <a:solidFill>
                  <a:schemeClr val="hlink"/>
                </a:solidFill>
                <a:latin typeface="Courier New" charset="0"/>
              </a:rPr>
              <a:t>11</a:t>
            </a: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)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5029200"/>
            <a:ext cx="259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 billion years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058747-A37B-9442-A976-43171A1F1C5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Tower of Hanoi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600"/>
              <a:t>The time required to move all 64 disks from needle 1 to needle 3 is roughly </a:t>
            </a:r>
            <a:r>
              <a:rPr lang="en-US" sz="2600" b="1">
                <a:latin typeface="Courier New" charset="0"/>
              </a:rPr>
              <a:t>5 * 10</a:t>
            </a:r>
            <a:r>
              <a:rPr lang="en-US" sz="2600" b="1" baseline="30000">
                <a:latin typeface="Courier New" charset="0"/>
              </a:rPr>
              <a:t>11</a:t>
            </a:r>
            <a:r>
              <a:rPr lang="en-US" sz="2600" baseline="30000"/>
              <a:t> </a:t>
            </a:r>
            <a:r>
              <a:rPr lang="en-US" sz="2600"/>
              <a:t>years. </a:t>
            </a:r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600"/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600"/>
              <a:t>It is estimated that our universe is about 15 billion </a:t>
            </a:r>
            <a:r>
              <a:rPr lang="en-US" sz="2600" b="1">
                <a:latin typeface="Courier New" charset="0"/>
              </a:rPr>
              <a:t>= 1.5 * 10</a:t>
            </a:r>
            <a:r>
              <a:rPr lang="en-US" sz="2600" b="1" baseline="30000">
                <a:latin typeface="Courier New" charset="0"/>
              </a:rPr>
              <a:t>10</a:t>
            </a:r>
            <a:r>
              <a:rPr lang="en-US" sz="2600"/>
              <a:t> years old. </a:t>
            </a:r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600"/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None/>
            </a:pPr>
            <a:r>
              <a:rPr lang="en-US" sz="2600" b="1">
                <a:latin typeface="Courier New" charset="0"/>
              </a:rPr>
              <a:t>	5 * 10</a:t>
            </a:r>
            <a:r>
              <a:rPr lang="en-US" sz="2600" b="1" baseline="30000">
                <a:latin typeface="Courier New" charset="0"/>
              </a:rPr>
              <a:t>11 </a:t>
            </a:r>
            <a:r>
              <a:rPr lang="en-US" sz="2600" b="1">
                <a:latin typeface="Courier New" charset="0"/>
              </a:rPr>
              <a:t>= 50 * 10</a:t>
            </a:r>
            <a:r>
              <a:rPr lang="en-US" sz="2600" b="1" baseline="30000">
                <a:latin typeface="Courier New" charset="0"/>
              </a:rPr>
              <a:t>10 </a:t>
            </a:r>
            <a:r>
              <a:rPr lang="en-US" sz="2600" b="1">
                <a:latin typeface="Courier New" charset="0"/>
                <a:sym typeface="Symbol" charset="2"/>
              </a:rPr>
              <a:t></a:t>
            </a:r>
            <a:r>
              <a:rPr lang="en-US" sz="2600" b="1">
                <a:latin typeface="Courier New" charset="0"/>
              </a:rPr>
              <a:t> </a:t>
            </a:r>
            <a:r>
              <a:rPr lang="en-US" sz="2600" b="1">
                <a:solidFill>
                  <a:srgbClr val="990000"/>
                </a:solidFill>
                <a:latin typeface="Courier New" charset="0"/>
              </a:rPr>
              <a:t>33</a:t>
            </a:r>
            <a:r>
              <a:rPr lang="en-US" sz="2600" b="1">
                <a:latin typeface="Courier New" charset="0"/>
              </a:rPr>
              <a:t> * (1.5 * 10</a:t>
            </a:r>
            <a:r>
              <a:rPr lang="en-US" sz="2600" b="1" baseline="30000">
                <a:latin typeface="Courier New" charset="0"/>
              </a:rPr>
              <a:t>10</a:t>
            </a:r>
            <a:r>
              <a:rPr lang="en-US" sz="2600" b="1">
                <a:latin typeface="Courier New" charset="0"/>
              </a:rPr>
              <a:t>)</a:t>
            </a:r>
            <a:r>
              <a:rPr lang="en-US" sz="2600" b="1"/>
              <a:t>.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234E9-F81F-7241-8020-DF3588E5C2A3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Tower of Hanoi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906588"/>
            <a:ext cx="8964612" cy="476250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/>
              <a:t>Assume: a computer with 1 billion </a:t>
            </a:r>
            <a:r>
              <a:rPr lang="en-US" sz="2400" b="1"/>
              <a:t>= </a:t>
            </a:r>
            <a:r>
              <a:rPr lang="en-US" sz="2400" b="1">
                <a:latin typeface="Courier New" charset="0"/>
              </a:rPr>
              <a:t>10</a:t>
            </a:r>
            <a:r>
              <a:rPr lang="en-US" sz="2400" b="1" baseline="30000">
                <a:latin typeface="Courier New" charset="0"/>
              </a:rPr>
              <a:t>9</a:t>
            </a:r>
            <a:r>
              <a:rPr lang="en-US" sz="2400"/>
              <a:t> moves/second.</a:t>
            </a:r>
            <a:r>
              <a:rPr lang="en-US" sz="2600"/>
              <a:t> 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 b="1">
                <a:latin typeface="Courier New" charset="0"/>
              </a:rPr>
              <a:t>Moves/year=(3.2 *10</a:t>
            </a:r>
            <a:r>
              <a:rPr lang="en-US" sz="2400" b="1" baseline="30000">
                <a:latin typeface="Courier New" charset="0"/>
              </a:rPr>
              <a:t>7</a:t>
            </a:r>
            <a:r>
              <a:rPr lang="en-US" sz="2400" b="1">
                <a:latin typeface="Courier New" charset="0"/>
              </a:rPr>
              <a:t>) * 10</a:t>
            </a:r>
            <a:r>
              <a:rPr lang="en-US" sz="2400" b="1" baseline="30000">
                <a:latin typeface="Courier New" charset="0"/>
              </a:rPr>
              <a:t>9 </a:t>
            </a:r>
            <a:r>
              <a:rPr lang="en-US" sz="2400" b="1">
                <a:latin typeface="Courier New" charset="0"/>
              </a:rPr>
              <a:t>= </a:t>
            </a:r>
            <a:r>
              <a:rPr lang="en-US" sz="2400" b="1">
                <a:solidFill>
                  <a:srgbClr val="990000"/>
                </a:solidFill>
                <a:latin typeface="Courier New" charset="0"/>
              </a:rPr>
              <a:t>3.2 * 10</a:t>
            </a:r>
            <a:r>
              <a:rPr lang="en-US" sz="2400" b="1" baseline="30000">
                <a:solidFill>
                  <a:srgbClr val="990000"/>
                </a:solidFill>
                <a:latin typeface="Courier New" charset="0"/>
              </a:rPr>
              <a:t>16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400" b="1">
              <a:solidFill>
                <a:srgbClr val="990000"/>
              </a:solidFill>
            </a:endParaRPr>
          </a:p>
          <a:p>
            <a:pPr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/>
              <a:t>To solve the problem for 64 disks: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 b="1">
                <a:latin typeface="Courier New" charset="0"/>
              </a:rPr>
              <a:t>2</a:t>
            </a:r>
            <a:r>
              <a:rPr lang="en-US" sz="2400" b="1" baseline="30000">
                <a:latin typeface="Courier New" charset="0"/>
              </a:rPr>
              <a:t>64 </a:t>
            </a:r>
            <a:r>
              <a:rPr lang="en-US" sz="2400" b="1">
                <a:latin typeface="Courier New" charset="0"/>
                <a:sym typeface="Symbol" charset="2"/>
              </a:rPr>
              <a:t></a:t>
            </a:r>
            <a:r>
              <a:rPr lang="en-US" sz="2400" b="1">
                <a:latin typeface="Courier New" charset="0"/>
              </a:rPr>
              <a:t> 1.6 * 10</a:t>
            </a:r>
            <a:r>
              <a:rPr lang="en-US" sz="2400" b="1" baseline="30000">
                <a:latin typeface="Courier New" charset="0"/>
              </a:rPr>
              <a:t>19</a:t>
            </a:r>
            <a:r>
              <a:rPr lang="en-US" sz="2400" b="1">
                <a:latin typeface="Courier New" charset="0"/>
              </a:rPr>
              <a:t> = 1.6 * 10</a:t>
            </a:r>
            <a:r>
              <a:rPr lang="en-US" sz="2400" b="1" baseline="30000">
                <a:latin typeface="Courier New" charset="0"/>
              </a:rPr>
              <a:t>16</a:t>
            </a:r>
            <a:r>
              <a:rPr lang="en-US" sz="2400" b="1"/>
              <a:t>  </a:t>
            </a:r>
            <a:r>
              <a:rPr lang="en-US" sz="2400" b="1">
                <a:latin typeface="Courier New" charset="0"/>
              </a:rPr>
              <a:t>* 10</a:t>
            </a:r>
            <a:r>
              <a:rPr lang="en-US" sz="2400" b="1" baseline="30000">
                <a:latin typeface="Courier New" charset="0"/>
              </a:rPr>
              <a:t>3</a:t>
            </a:r>
            <a:r>
              <a:rPr lang="en-US" sz="2400" b="1"/>
              <a:t> </a:t>
            </a:r>
            <a:r>
              <a:rPr lang="en-US" sz="2400" b="1">
                <a:latin typeface="Courier New" charset="0"/>
              </a:rPr>
              <a:t>=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None/>
            </a:pPr>
            <a:r>
              <a:rPr lang="en-US" sz="2400" b="1">
                <a:latin typeface="Courier New" charset="0"/>
              </a:rPr>
              <a:t>		(3.2 * 10</a:t>
            </a:r>
            <a:r>
              <a:rPr lang="en-US" sz="2400" b="1" baseline="30000">
                <a:latin typeface="Courier New" charset="0"/>
              </a:rPr>
              <a:t>16</a:t>
            </a:r>
            <a:r>
              <a:rPr lang="en-US" sz="2400" b="1">
                <a:latin typeface="Courier New" charset="0"/>
              </a:rPr>
              <a:t>) * </a:t>
            </a:r>
            <a:r>
              <a:rPr lang="en-US" sz="2400" b="1">
                <a:solidFill>
                  <a:srgbClr val="990000"/>
                </a:solidFill>
                <a:latin typeface="Courier New" charset="0"/>
              </a:rPr>
              <a:t>500</a:t>
            </a: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endParaRPr lang="en-US" sz="2000">
              <a:solidFill>
                <a:srgbClr val="990000"/>
              </a:solidFill>
            </a:endParaRPr>
          </a:p>
          <a:p>
            <a:pPr lvl="1">
              <a:spcBef>
                <a:spcPct val="10000"/>
              </a:spcBef>
              <a:spcAft>
                <a:spcPts val="600"/>
              </a:spcAft>
              <a:buFont typeface="Symbol" charset="2"/>
              <a:buChar char="·"/>
            </a:pPr>
            <a:r>
              <a:rPr lang="en-US" sz="2400">
                <a:solidFill>
                  <a:srgbClr val="990000"/>
                </a:solidFill>
              </a:rPr>
              <a:t>500 years for the computer to generate </a:t>
            </a:r>
            <a:r>
              <a:rPr lang="en-US" sz="2400" b="1">
                <a:solidFill>
                  <a:srgbClr val="990000"/>
                </a:solidFill>
                <a:latin typeface="Courier New" charset="0"/>
              </a:rPr>
              <a:t>2</a:t>
            </a:r>
            <a:r>
              <a:rPr lang="en-US" sz="2400" b="1" baseline="30000">
                <a:solidFill>
                  <a:srgbClr val="990000"/>
                </a:solidFill>
                <a:latin typeface="Courier New" charset="0"/>
              </a:rPr>
              <a:t>64</a:t>
            </a:r>
            <a:r>
              <a:rPr lang="en-US" sz="2400">
                <a:solidFill>
                  <a:srgbClr val="990000"/>
                </a:solidFill>
              </a:rPr>
              <a:t> moves at the rate of 1 billion moves per second. </a:t>
            </a:r>
            <a:endParaRPr lang="en-US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9A902A-3DC5-7443-B836-88214436FD3C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solidFill>
                  <a:srgbClr val="0066FF"/>
                </a:solidFill>
              </a:rPr>
              <a:t>Why worry about complexity of algorithms?</a:t>
            </a:r>
          </a:p>
          <a:p>
            <a:pPr>
              <a:buFont typeface="Wingdings" charset="2"/>
              <a:buChar char="Ø"/>
            </a:pPr>
            <a:r>
              <a:rPr lang="en-US" sz="2800"/>
              <a:t>because a problem may be solvable in principle but may take too long to solve in practice</a:t>
            </a:r>
          </a:p>
          <a:p>
            <a:pPr>
              <a:buFont typeface="Wingdings" charset="2"/>
              <a:buChar char="Ø"/>
            </a:pPr>
            <a:endParaRPr lang="en-US" sz="1600"/>
          </a:p>
          <a:p>
            <a:r>
              <a:rPr lang="en-US" sz="2800">
                <a:solidFill>
                  <a:srgbClr val="0066FF"/>
                </a:solidFill>
              </a:rPr>
              <a:t>How can we evaluate the complexity of algorithms?</a:t>
            </a:r>
          </a:p>
          <a:p>
            <a:pPr>
              <a:buFont typeface="Wingdings" charset="2"/>
              <a:buChar char="Ø"/>
            </a:pPr>
            <a:r>
              <a:rPr lang="en-US" sz="2800"/>
              <a:t>through asymptotic analysis, i.e., estimate time (or number of operations) necessary to solve an instance of size </a:t>
            </a:r>
            <a:r>
              <a:rPr lang="en-US" sz="2800" i="1"/>
              <a:t>n</a:t>
            </a:r>
            <a:r>
              <a:rPr lang="en-US" sz="2800"/>
              <a:t> of a problem when </a:t>
            </a:r>
            <a:r>
              <a:rPr lang="en-US" sz="2800" i="1"/>
              <a:t>n</a:t>
            </a:r>
            <a:r>
              <a:rPr lang="en-US" sz="2800"/>
              <a:t> tends towards infinity</a:t>
            </a:r>
          </a:p>
          <a:p>
            <a:pPr>
              <a:buFont typeface="Wingdings" charset="2"/>
              <a:buChar char="Ø"/>
            </a:pPr>
            <a:endParaRPr lang="en-US" sz="700"/>
          </a:p>
          <a:p>
            <a:pPr>
              <a:buFont typeface="Wingdings" charset="2"/>
              <a:buChar char="Ø"/>
            </a:pPr>
            <a:r>
              <a:rPr lang="en-US" sz="2800"/>
              <a:t>See AIMA, Appendix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7A1CF-ED4D-9C4D-9C79-77F29DBAE7E6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example: Traveling Salesman Problem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393700" y="1384300"/>
            <a:ext cx="830421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buClr>
                <a:schemeClr val="tx1"/>
              </a:buClr>
              <a:buFontTx/>
              <a:buChar char="•"/>
            </a:pP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There are n cities, with a road of length L</a:t>
            </a:r>
            <a:r>
              <a:rPr kumimoji="1" lang="en-US" sz="2400" baseline="-25000">
                <a:solidFill>
                  <a:srgbClr val="000000"/>
                </a:solidFill>
                <a:latin typeface="Tahoma" charset="0"/>
              </a:rPr>
              <a:t>ij</a:t>
            </a: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 joining </a:t>
            </a:r>
          </a:p>
          <a:p>
            <a:pPr marL="342900" indent="-342900">
              <a:buClr>
                <a:schemeClr val="tx1"/>
              </a:buClr>
            </a:pP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			city i to city j. </a:t>
            </a:r>
          </a:p>
          <a:p>
            <a:pPr marL="342900" indent="-342900">
              <a:buClr>
                <a:schemeClr val="tx1"/>
              </a:buClr>
              <a:buFontTx/>
              <a:buChar char="•"/>
            </a:pP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The salesman wishes to find </a:t>
            </a:r>
            <a:r>
              <a:rPr kumimoji="1" lang="en-US" sz="2400">
                <a:solidFill>
                  <a:schemeClr val="tx2"/>
                </a:solidFill>
                <a:latin typeface="Tahoma" charset="0"/>
              </a:rPr>
              <a:t>a way to visit all cities that </a:t>
            </a:r>
          </a:p>
          <a:p>
            <a:pPr marL="342900" indent="-342900">
              <a:buClr>
                <a:schemeClr val="tx1"/>
              </a:buClr>
            </a:pPr>
            <a:r>
              <a:rPr kumimoji="1" lang="en-US" sz="2400">
                <a:solidFill>
                  <a:schemeClr val="tx2"/>
                </a:solidFill>
                <a:latin typeface="Tahoma" charset="0"/>
              </a:rPr>
              <a:t>		is</a:t>
            </a: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 </a:t>
            </a:r>
            <a:r>
              <a:rPr kumimoji="1" lang="en-US" sz="2400">
                <a:solidFill>
                  <a:schemeClr val="tx2"/>
                </a:solidFill>
                <a:latin typeface="Tahoma" charset="0"/>
              </a:rPr>
              <a:t>optimal in two ways</a:t>
            </a: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:</a:t>
            </a:r>
          </a:p>
          <a:p>
            <a:pPr marL="342900" indent="-342900">
              <a:buClr>
                <a:schemeClr val="tx1"/>
              </a:buClr>
            </a:pP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			each city is visited only once, and </a:t>
            </a:r>
          </a:p>
          <a:p>
            <a:pPr marL="342900" indent="-342900">
              <a:buClr>
                <a:schemeClr val="tx1"/>
              </a:buClr>
            </a:pP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			the total route is as short as possible.    </a:t>
            </a: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pic>
        <p:nvPicPr>
          <p:cNvPr id="90118" name="Picture 5" descr="ts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759200"/>
            <a:ext cx="819467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FA6DF-18F0-5D42-B869-71D0EF8A7229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example: Traveling Salesman Problem</a:t>
            </a: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393700" y="1384300"/>
            <a:ext cx="830421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</a:pP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This is a </a:t>
            </a:r>
            <a:r>
              <a:rPr kumimoji="1" lang="en-US" sz="2400" i="1">
                <a:solidFill>
                  <a:srgbClr val="079CD0"/>
                </a:solidFill>
                <a:latin typeface="Tahoma" charset="0"/>
              </a:rPr>
              <a:t>hard</a:t>
            </a: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 problem: the only known algorithms (so far) to solve it have exponential complexity, that is, the number of operations required to solve it grows as </a:t>
            </a:r>
            <a:r>
              <a:rPr kumimoji="1" lang="en-US" sz="2400" i="1">
                <a:solidFill>
                  <a:srgbClr val="000000"/>
                </a:solidFill>
                <a:latin typeface="Tahoma" charset="0"/>
              </a:rPr>
              <a:t>exp(n)</a:t>
            </a: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 for </a:t>
            </a:r>
            <a:r>
              <a:rPr kumimoji="1" lang="en-US" sz="2400" i="1">
                <a:solidFill>
                  <a:srgbClr val="000000"/>
                </a:solidFill>
                <a:latin typeface="Tahoma" charset="0"/>
              </a:rPr>
              <a:t>n</a:t>
            </a:r>
            <a:r>
              <a:rPr kumimoji="1" lang="en-US" sz="2400">
                <a:solidFill>
                  <a:srgbClr val="000000"/>
                </a:solidFill>
                <a:latin typeface="Tahoma" charset="0"/>
              </a:rPr>
              <a:t> cities.</a:t>
            </a:r>
          </a:p>
        </p:txBody>
      </p:sp>
      <p:pic>
        <p:nvPicPr>
          <p:cNvPr id="91142" name="Picture 4" descr="tsp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524000"/>
            <a:ext cx="819467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05E47-A0FA-6748-8950-BADC62FCB5EA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exponential complexity “hard”?</a:t>
            </a:r>
          </a:p>
        </p:txBody>
      </p:sp>
      <p:sp>
        <p:nvSpPr>
          <p:cNvPr id="9216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sz="2400"/>
              <a:t>It means that the number of operations necessary to compute the exact solution of the problem grows exponentially with the size of the problem (here, the number of cities).</a:t>
            </a:r>
          </a:p>
          <a:p>
            <a:endParaRPr lang="en-US" sz="2400"/>
          </a:p>
          <a:p>
            <a:r>
              <a:rPr lang="en-US" sz="2400"/>
              <a:t>exp(1) 	    = 2.72</a:t>
            </a:r>
            <a:endParaRPr lang="en-US" sz="1300"/>
          </a:p>
          <a:p>
            <a:r>
              <a:rPr lang="en-US" sz="2400"/>
              <a:t>exp(10) 	    = 2.20 10</a:t>
            </a:r>
            <a:r>
              <a:rPr lang="en-US" sz="2400" baseline="30000"/>
              <a:t>4      </a:t>
            </a:r>
            <a:r>
              <a:rPr lang="en-US" sz="2400"/>
              <a:t>(daily salesman trip)</a:t>
            </a:r>
            <a:endParaRPr lang="en-US" sz="1300"/>
          </a:p>
          <a:p>
            <a:r>
              <a:rPr lang="en-US" sz="2400"/>
              <a:t>exp(100) 	    = 2.69 10</a:t>
            </a:r>
            <a:r>
              <a:rPr lang="en-US" sz="2400" baseline="30000"/>
              <a:t>43    </a:t>
            </a:r>
            <a:r>
              <a:rPr lang="en-US" sz="2400"/>
              <a:t>(monthly salesman planning)</a:t>
            </a:r>
            <a:endParaRPr lang="en-US" sz="1300"/>
          </a:p>
          <a:p>
            <a:r>
              <a:rPr lang="en-US" sz="2400"/>
              <a:t>exp(500)	    = 1.40 10</a:t>
            </a:r>
            <a:r>
              <a:rPr lang="en-US" sz="2400" baseline="30000"/>
              <a:t>217   </a:t>
            </a:r>
            <a:r>
              <a:rPr lang="en-US" sz="2400"/>
              <a:t>(music band worldwide tour)</a:t>
            </a:r>
            <a:endParaRPr lang="en-US" sz="1300"/>
          </a:p>
          <a:p>
            <a:r>
              <a:rPr lang="en-US" sz="2400"/>
              <a:t>exp(250,000) = 10</a:t>
            </a:r>
            <a:r>
              <a:rPr lang="en-US" sz="2400" baseline="30000"/>
              <a:t>108,573	      </a:t>
            </a:r>
            <a:r>
              <a:rPr lang="en-US" sz="2400"/>
              <a:t>(fedex, postal services)</a:t>
            </a:r>
            <a:endParaRPr lang="en-US" sz="2400" baseline="30000"/>
          </a:p>
          <a:p>
            <a:r>
              <a:rPr lang="en-US" sz="2400"/>
              <a:t>Fastest</a:t>
            </a:r>
          </a:p>
          <a:p>
            <a:pPr>
              <a:buFontTx/>
              <a:buNone/>
            </a:pPr>
            <a:r>
              <a:rPr lang="en-US" sz="2400"/>
              <a:t>	computer	    = 10</a:t>
            </a:r>
            <a:r>
              <a:rPr lang="en-US" sz="2400" baseline="30000"/>
              <a:t>12</a:t>
            </a:r>
            <a:r>
              <a:rPr lang="en-US" sz="2400"/>
              <a:t>          operations/second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747D5-96E1-B243-8C92-0B9AB62A174E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So…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2400"/>
              <a:t>In general, exponential-complexity problems </a:t>
            </a:r>
            <a:r>
              <a:rPr lang="en-US" sz="2400" i="1">
                <a:solidFill>
                  <a:srgbClr val="0066FF"/>
                </a:solidFill>
              </a:rPr>
              <a:t>cannot be solved for any but the smallest instances!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C7D731-E250-4940-9C07-3F09386CD9DD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Polynomial-time (P) problems:</a:t>
            </a:r>
            <a:r>
              <a:rPr lang="en-US" sz="2400"/>
              <a:t> we can find algorithms that will solve them in a time (=number of operations) that grows polynomially with the size of the input.</a:t>
            </a:r>
          </a:p>
          <a:p>
            <a:endParaRPr lang="en-US" sz="2400"/>
          </a:p>
          <a:p>
            <a:endParaRPr lang="en-US" sz="2400"/>
          </a:p>
          <a:p>
            <a:pPr>
              <a:buFont typeface="Wingdings" charset="2"/>
              <a:buChar char="Ø"/>
            </a:pPr>
            <a:r>
              <a:rPr lang="en-US" sz="2400">
                <a:solidFill>
                  <a:schemeClr val="hlink"/>
                </a:solidFill>
              </a:rPr>
              <a:t>for example:</a:t>
            </a:r>
            <a:r>
              <a:rPr lang="en-US" sz="2400"/>
              <a:t> sort n numbers into increasing order: poor algorithms have </a:t>
            </a:r>
            <a:r>
              <a:rPr lang="en-US" sz="2400" i="1"/>
              <a:t>n^2</a:t>
            </a:r>
            <a:r>
              <a:rPr lang="en-US" sz="2400"/>
              <a:t> complexity, better ones have </a:t>
            </a:r>
            <a:r>
              <a:rPr lang="en-US" sz="2400" i="1"/>
              <a:t>n log(n)</a:t>
            </a:r>
            <a:r>
              <a:rPr lang="en-US" sz="2400"/>
              <a:t> complexity.</a:t>
            </a:r>
          </a:p>
          <a:p>
            <a:pPr>
              <a:buFont typeface="Wingdings" charset="2"/>
              <a:buNone/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749A7-473B-FB43-BA7C-5402F3F914C6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Since we did not state what the order of the polynomial is, it could be very large!  Are there algorithms that require more than polynomial time?</a:t>
            </a:r>
          </a:p>
          <a:p>
            <a:endParaRPr lang="en-US" sz="1400"/>
          </a:p>
          <a:p>
            <a:r>
              <a:rPr lang="en-US" sz="2400"/>
              <a:t>Yes (until proof of the contrary); for some algorithms, we do not know of any polynomial-time algorithm to solve them.  These belong to the class of </a:t>
            </a:r>
            <a:r>
              <a:rPr lang="en-US" sz="2400">
                <a:solidFill>
                  <a:srgbClr val="0066FF"/>
                </a:solidFill>
              </a:rPr>
              <a:t>nondeterministic-polynomial-time (NP)</a:t>
            </a:r>
            <a:r>
              <a:rPr lang="en-US" sz="2400"/>
              <a:t> algorithms (which includes P problems as well as harder ones).</a:t>
            </a:r>
          </a:p>
          <a:p>
            <a:endParaRPr lang="en-US" sz="2400"/>
          </a:p>
          <a:p>
            <a:pPr>
              <a:buFont typeface="Wingdings" charset="2"/>
              <a:buChar char="Ø"/>
            </a:pPr>
            <a:r>
              <a:rPr lang="en-US" sz="2400">
                <a:solidFill>
                  <a:schemeClr val="hlink"/>
                </a:solidFill>
              </a:rPr>
              <a:t>for example:</a:t>
            </a:r>
            <a:r>
              <a:rPr lang="en-US" sz="2400"/>
              <a:t> traveling salesman problem.</a:t>
            </a:r>
          </a:p>
          <a:p>
            <a:pPr>
              <a:buFont typeface="Wingdings" charset="2"/>
              <a:buNone/>
            </a:pPr>
            <a:endParaRPr lang="en-US" sz="1400"/>
          </a:p>
          <a:p>
            <a:r>
              <a:rPr lang="en-US" sz="2400"/>
              <a:t>In particular, exponential-time algorithms are believed to be NP.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BE486-9E54-B44B-9C8A-857E6C5F0F2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35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3560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3565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3566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3567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609600" y="4038600"/>
            <a:ext cx="41910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31E51-4C1F-5949-BAAF-659FD7C6AF81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NP-hard problems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62500"/>
          </a:xfrm>
        </p:spPr>
        <p:txBody>
          <a:bodyPr/>
          <a:lstStyle/>
          <a:p>
            <a:r>
              <a:rPr lang="en-US" sz="2400"/>
              <a:t>The formal definition of NP problems is:</a:t>
            </a:r>
          </a:p>
          <a:p>
            <a:endParaRPr lang="en-US" sz="2400"/>
          </a:p>
          <a:p>
            <a:pPr>
              <a:buFontTx/>
              <a:buNone/>
            </a:pPr>
            <a:r>
              <a:rPr lang="en-US" sz="2400"/>
              <a:t>A problem is </a:t>
            </a:r>
            <a:r>
              <a:rPr lang="en-US" sz="2400">
                <a:solidFill>
                  <a:schemeClr val="hlink"/>
                </a:solidFill>
              </a:rPr>
              <a:t>nondeterministic polynomial</a:t>
            </a:r>
            <a:r>
              <a:rPr lang="en-US" sz="2400"/>
              <a:t> if there exists some algorithm that can guess a solution and then verify whether or not the guess is correct in polynomial time.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(one can also state this as these problems being solvable in polynomial time on a nondeterministic Turing machine.)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chemeClr val="hlink"/>
                </a:solidFill>
              </a:rPr>
              <a:t>In practice, until proof of the contrary, this means that known algorithms that run on known computer architectures will take more than polynomial time to solve the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72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BD1DF-1839-0A4E-9C37-043F1EE5362B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972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Complexity: O() and o() measures (Landau symbols)</a:t>
            </a:r>
          </a:p>
        </p:txBody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81600"/>
          </a:xfrm>
        </p:spPr>
        <p:txBody>
          <a:bodyPr/>
          <a:lstStyle/>
          <a:p>
            <a:r>
              <a:rPr lang="en-US"/>
              <a:t>How can we represent the complexity of an algorithm?</a:t>
            </a:r>
          </a:p>
          <a:p>
            <a:endParaRPr lang="en-US"/>
          </a:p>
          <a:p>
            <a:r>
              <a:rPr lang="en-US"/>
              <a:t>Given:	Problem input (or instance) size: </a:t>
            </a:r>
            <a:r>
              <a:rPr lang="en-US" i="1"/>
              <a:t>n</a:t>
            </a:r>
          </a:p>
          <a:p>
            <a:pPr>
              <a:buFontTx/>
              <a:buNone/>
            </a:pPr>
            <a:r>
              <a:rPr lang="en-US"/>
              <a:t>			Number of operations to solve problem: </a:t>
            </a:r>
            <a:r>
              <a:rPr lang="en-US" i="1"/>
              <a:t>f(n)</a:t>
            </a:r>
          </a:p>
          <a:p>
            <a:endParaRPr lang="en-US"/>
          </a:p>
          <a:p>
            <a:r>
              <a:rPr lang="en-US"/>
              <a:t>If, for a given function g(n), we have: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then				f is </a:t>
            </a:r>
            <a:r>
              <a:rPr lang="en-US">
                <a:solidFill>
                  <a:schemeClr val="hlink"/>
                </a:solidFill>
              </a:rPr>
              <a:t>dominated</a:t>
            </a:r>
            <a:r>
              <a:rPr lang="en-US"/>
              <a:t> by g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If, for a given function g(n), we have:</a:t>
            </a:r>
          </a:p>
          <a:p>
            <a:endParaRPr lang="en-US"/>
          </a:p>
          <a:p>
            <a:endParaRPr lang="en-US"/>
          </a:p>
          <a:p>
            <a:pPr>
              <a:buFontTx/>
              <a:buNone/>
            </a:pPr>
            <a:r>
              <a:rPr lang="en-US"/>
              <a:t>then				f is </a:t>
            </a:r>
            <a:r>
              <a:rPr lang="en-US">
                <a:solidFill>
                  <a:schemeClr val="hlink"/>
                </a:solidFill>
              </a:rPr>
              <a:t>negligible</a:t>
            </a:r>
            <a:r>
              <a:rPr lang="en-US"/>
              <a:t> compared to g</a:t>
            </a:r>
          </a:p>
        </p:txBody>
      </p:sp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704975" y="3581400"/>
          <a:ext cx="6670675" cy="1101725"/>
        </p:xfrm>
        <a:graphic>
          <a:graphicData uri="http://schemas.openxmlformats.org/presentationml/2006/ole">
            <p:oleObj spid="_x0000_s97282" name="Equation" r:id="rId3" imgW="2768400" imgH="457200" progId="Equation.3">
              <p:embed/>
            </p:oleObj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681163" y="5410200"/>
          <a:ext cx="6700837" cy="1101725"/>
        </p:xfrm>
        <a:graphic>
          <a:graphicData uri="http://schemas.openxmlformats.org/presentationml/2006/ole">
            <p:oleObj spid="_x0000_s97283" name="Equation" r:id="rId4" imgW="2781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6FF65-6663-DE48-9358-730703E77FA6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983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Landau symbols</a:t>
            </a:r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92100" y="3890963"/>
          <a:ext cx="8021638" cy="1198562"/>
        </p:xfrm>
        <a:graphic>
          <a:graphicData uri="http://schemas.openxmlformats.org/presentationml/2006/ole">
            <p:oleObj spid="_x0000_s98306" name="Equation" r:id="rId3" imgW="2806560" imgH="419040" progId="Equation.3">
              <p:embed/>
            </p:oleObj>
          </a:graphicData>
        </a:graphic>
      </p:graphicFrame>
      <p:grpSp>
        <p:nvGrpSpPr>
          <p:cNvPr id="98311" name="Group 8"/>
          <p:cNvGrpSpPr>
            <a:grpSpLocks/>
          </p:cNvGrpSpPr>
          <p:nvPr/>
        </p:nvGrpSpPr>
        <p:grpSpPr bwMode="auto">
          <a:xfrm>
            <a:off x="381000" y="2000250"/>
            <a:ext cx="8208963" cy="1200150"/>
            <a:chOff x="480" y="1200"/>
            <a:chExt cx="5171" cy="756"/>
          </a:xfrm>
        </p:grpSpPr>
        <p:graphicFrame>
          <p:nvGraphicFramePr>
            <p:cNvPr id="98307" name="Object 3"/>
            <p:cNvGraphicFramePr>
              <a:graphicFrameLocks noChangeAspect="1"/>
            </p:cNvGraphicFramePr>
            <p:nvPr/>
          </p:nvGraphicFramePr>
          <p:xfrm>
            <a:off x="480" y="1200"/>
            <a:ext cx="4139" cy="756"/>
          </p:xfrm>
          <a:graphic>
            <a:graphicData uri="http://schemas.openxmlformats.org/presentationml/2006/ole">
              <p:oleObj spid="_x0000_s98307" name="Equation" r:id="rId4" imgW="2298600" imgH="419040" progId="Equation.3">
                <p:embed/>
              </p:oleObj>
            </a:graphicData>
          </a:graphic>
        </p:graphicFrame>
        <p:sp>
          <p:nvSpPr>
            <p:cNvPr id="98312" name="Text Box 7"/>
            <p:cNvSpPr txBox="1">
              <a:spLocks noChangeArrowheads="1"/>
            </p:cNvSpPr>
            <p:nvPr/>
          </p:nvSpPr>
          <p:spPr bwMode="auto">
            <a:xfrm>
              <a:off x="4608" y="1392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Tahoma" charset="0"/>
                </a:rPr>
                <a:t>is bounded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741BBA-0F11-DD4E-9884-85D4C70AD0BC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Examples, properties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f(n)=n, g(n)=n^2:</a:t>
            </a:r>
          </a:p>
          <a:p>
            <a:pPr>
              <a:buFontTx/>
              <a:buNone/>
            </a:pPr>
            <a:r>
              <a:rPr lang="en-US" sz="2200"/>
              <a:t>		n is o(n^2), because n/n^2 = 1/n -&gt; 0 as n -&gt;infinity</a:t>
            </a:r>
          </a:p>
          <a:p>
            <a:pPr>
              <a:buFontTx/>
              <a:buNone/>
            </a:pPr>
            <a:r>
              <a:rPr lang="en-US" sz="2200"/>
              <a:t>		similarly, 	log(n) is o(n)</a:t>
            </a:r>
          </a:p>
          <a:p>
            <a:pPr>
              <a:buFontTx/>
              <a:buNone/>
            </a:pPr>
            <a:r>
              <a:rPr lang="en-US" sz="2200"/>
              <a:t>				</a:t>
            </a:r>
            <a:r>
              <a:rPr lang="en-US" sz="2200">
                <a:solidFill>
                  <a:srgbClr val="0066FF"/>
                </a:solidFill>
              </a:rPr>
              <a:t>n^C is o(exp(n)) for any C</a:t>
            </a:r>
          </a:p>
          <a:p>
            <a:pPr>
              <a:buFontTx/>
              <a:buNone/>
            </a:pPr>
            <a:endParaRPr lang="en-US" sz="2200"/>
          </a:p>
          <a:p>
            <a:r>
              <a:rPr lang="en-US" sz="2200"/>
              <a:t>if f is O(g), then for any K, K.f is also O(g); idem for o()</a:t>
            </a:r>
          </a:p>
          <a:p>
            <a:r>
              <a:rPr lang="en-US" sz="2200"/>
              <a:t>if f is O(h) and g is O(h), then for any K, L: K.f + L.g is O(h)</a:t>
            </a:r>
          </a:p>
          <a:p>
            <a:pPr>
              <a:buFontTx/>
              <a:buNone/>
            </a:pPr>
            <a:r>
              <a:rPr lang="en-US" sz="2200"/>
              <a:t>		idem for o()</a:t>
            </a:r>
          </a:p>
          <a:p>
            <a:pPr>
              <a:buFontTx/>
              <a:buNone/>
            </a:pPr>
            <a:endParaRPr lang="en-US" sz="2200"/>
          </a:p>
          <a:p>
            <a:r>
              <a:rPr lang="en-US" sz="2200"/>
              <a:t>if f is O(g) and g is O(h), then f is O(h)</a:t>
            </a:r>
          </a:p>
          <a:p>
            <a:r>
              <a:rPr lang="en-US" sz="2200"/>
              <a:t>if f is O(g) and g is o(h), then f is o(h)</a:t>
            </a:r>
          </a:p>
          <a:p>
            <a:r>
              <a:rPr lang="en-US" sz="2200"/>
              <a:t>if f is o(g) and g is O(h), then f is o(h)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41EF7-B5D9-3847-B36A-901888F736CC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Polynomial-time hierarchy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From Handbook of Brain</a:t>
            </a:r>
          </a:p>
          <a:p>
            <a:pPr>
              <a:buFontTx/>
              <a:buNone/>
            </a:pPr>
            <a:r>
              <a:rPr lang="en-US" sz="1600"/>
              <a:t>Theory &amp; Neural Networks</a:t>
            </a:r>
          </a:p>
          <a:p>
            <a:pPr>
              <a:buFontTx/>
              <a:buNone/>
            </a:pPr>
            <a:r>
              <a:rPr lang="en-US" sz="1600"/>
              <a:t>(Arbib, ed.;</a:t>
            </a:r>
          </a:p>
          <a:p>
            <a:pPr>
              <a:buFontTx/>
              <a:buNone/>
            </a:pPr>
            <a:r>
              <a:rPr lang="en-US" sz="1600"/>
              <a:t>MIT Press 1995).</a:t>
            </a:r>
          </a:p>
          <a:p>
            <a:endParaRPr lang="en-US" sz="1600"/>
          </a:p>
        </p:txBody>
      </p:sp>
      <p:sp>
        <p:nvSpPr>
          <p:cNvPr id="100358" name="Oval 4"/>
          <p:cNvSpPr>
            <a:spLocks noChangeArrowheads="1"/>
          </p:cNvSpPr>
          <p:nvPr/>
        </p:nvSpPr>
        <p:spPr bwMode="auto">
          <a:xfrm>
            <a:off x="3168650" y="2641600"/>
            <a:ext cx="893763" cy="390525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9" name="Oval 5"/>
          <p:cNvSpPr>
            <a:spLocks noChangeArrowheads="1"/>
          </p:cNvSpPr>
          <p:nvPr/>
        </p:nvSpPr>
        <p:spPr bwMode="auto">
          <a:xfrm>
            <a:off x="3057525" y="2501900"/>
            <a:ext cx="1617663" cy="669925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0" name="Oval 6"/>
          <p:cNvSpPr>
            <a:spLocks noChangeArrowheads="1"/>
          </p:cNvSpPr>
          <p:nvPr/>
        </p:nvSpPr>
        <p:spPr bwMode="auto">
          <a:xfrm>
            <a:off x="3001963" y="2335213"/>
            <a:ext cx="2232025" cy="1003300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1" name="Text Box 7"/>
          <p:cNvSpPr txBox="1">
            <a:spLocks noChangeArrowheads="1"/>
          </p:cNvSpPr>
          <p:nvPr/>
        </p:nvSpPr>
        <p:spPr bwMode="auto">
          <a:xfrm>
            <a:off x="3384550" y="2674938"/>
            <a:ext cx="504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AC</a:t>
            </a:r>
            <a:r>
              <a:rPr lang="en-US" sz="1600" baseline="30000">
                <a:latin typeface="Tahoma" charset="0"/>
              </a:rPr>
              <a:t>0</a:t>
            </a:r>
          </a:p>
        </p:txBody>
      </p:sp>
      <p:sp>
        <p:nvSpPr>
          <p:cNvPr id="100362" name="Text Box 8"/>
          <p:cNvSpPr txBox="1">
            <a:spLocks noChangeArrowheads="1"/>
          </p:cNvSpPr>
          <p:nvPr/>
        </p:nvSpPr>
        <p:spPr bwMode="auto">
          <a:xfrm>
            <a:off x="4067175" y="2674938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NC</a:t>
            </a:r>
            <a:r>
              <a:rPr lang="en-US" sz="1600" baseline="30000">
                <a:latin typeface="Tahoma" charset="0"/>
              </a:rPr>
              <a:t>1</a:t>
            </a:r>
          </a:p>
        </p:txBody>
      </p:sp>
      <p:sp>
        <p:nvSpPr>
          <p:cNvPr id="100363" name="Text Box 9"/>
          <p:cNvSpPr txBox="1">
            <a:spLocks noChangeArrowheads="1"/>
          </p:cNvSpPr>
          <p:nvPr/>
        </p:nvSpPr>
        <p:spPr bwMode="auto">
          <a:xfrm>
            <a:off x="4679950" y="2674938"/>
            <a:ext cx="441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NC</a:t>
            </a:r>
          </a:p>
        </p:txBody>
      </p:sp>
      <p:sp>
        <p:nvSpPr>
          <p:cNvPr id="100364" name="Oval 10"/>
          <p:cNvSpPr>
            <a:spLocks noChangeArrowheads="1"/>
          </p:cNvSpPr>
          <p:nvPr/>
        </p:nvSpPr>
        <p:spPr bwMode="auto">
          <a:xfrm>
            <a:off x="2890838" y="1887538"/>
            <a:ext cx="4071937" cy="1898650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5" name="Oval 11"/>
          <p:cNvSpPr>
            <a:spLocks noChangeArrowheads="1"/>
          </p:cNvSpPr>
          <p:nvPr/>
        </p:nvSpPr>
        <p:spPr bwMode="auto">
          <a:xfrm>
            <a:off x="2778125" y="1636713"/>
            <a:ext cx="5857875" cy="2400300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6" name="Oval 12"/>
          <p:cNvSpPr>
            <a:spLocks noChangeArrowheads="1"/>
          </p:cNvSpPr>
          <p:nvPr/>
        </p:nvSpPr>
        <p:spPr bwMode="auto">
          <a:xfrm>
            <a:off x="2667000" y="1330325"/>
            <a:ext cx="6248400" cy="3013075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7" name="Oval 13"/>
          <p:cNvSpPr>
            <a:spLocks noChangeArrowheads="1"/>
          </p:cNvSpPr>
          <p:nvPr/>
        </p:nvSpPr>
        <p:spPr bwMode="auto">
          <a:xfrm>
            <a:off x="5400675" y="2557463"/>
            <a:ext cx="1506538" cy="558800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8" name="Oval 14"/>
          <p:cNvSpPr>
            <a:spLocks noChangeArrowheads="1"/>
          </p:cNvSpPr>
          <p:nvPr/>
        </p:nvSpPr>
        <p:spPr bwMode="auto">
          <a:xfrm>
            <a:off x="7129463" y="2557463"/>
            <a:ext cx="1450975" cy="558800"/>
          </a:xfrm>
          <a:prstGeom prst="ellips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9" name="Text Box 15"/>
          <p:cNvSpPr txBox="1">
            <a:spLocks noChangeArrowheads="1"/>
          </p:cNvSpPr>
          <p:nvPr/>
        </p:nvSpPr>
        <p:spPr bwMode="auto">
          <a:xfrm>
            <a:off x="5505450" y="2674938"/>
            <a:ext cx="1176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P complete</a:t>
            </a:r>
          </a:p>
        </p:txBody>
      </p:sp>
      <p:sp>
        <p:nvSpPr>
          <p:cNvPr id="100370" name="Text Box 16"/>
          <p:cNvSpPr txBox="1">
            <a:spLocks noChangeArrowheads="1"/>
          </p:cNvSpPr>
          <p:nvPr/>
        </p:nvSpPr>
        <p:spPr bwMode="auto">
          <a:xfrm>
            <a:off x="7146925" y="2674938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NP complete</a:t>
            </a:r>
          </a:p>
        </p:txBody>
      </p:sp>
      <p:sp>
        <p:nvSpPr>
          <p:cNvPr id="100371" name="Text Box 17"/>
          <p:cNvSpPr txBox="1">
            <a:spLocks noChangeArrowheads="1"/>
          </p:cNvSpPr>
          <p:nvPr/>
        </p:nvSpPr>
        <p:spPr bwMode="auto">
          <a:xfrm>
            <a:off x="5227638" y="2149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P</a:t>
            </a:r>
          </a:p>
        </p:txBody>
      </p:sp>
      <p:sp>
        <p:nvSpPr>
          <p:cNvPr id="100372" name="Text Box 18"/>
          <p:cNvSpPr txBox="1">
            <a:spLocks noChangeArrowheads="1"/>
          </p:cNvSpPr>
          <p:nvPr/>
        </p:nvSpPr>
        <p:spPr bwMode="auto">
          <a:xfrm>
            <a:off x="6956425" y="19812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NP</a:t>
            </a:r>
          </a:p>
        </p:txBody>
      </p:sp>
      <p:sp>
        <p:nvSpPr>
          <p:cNvPr id="100373" name="Text Box 19"/>
          <p:cNvSpPr txBox="1">
            <a:spLocks noChangeArrowheads="1"/>
          </p:cNvSpPr>
          <p:nvPr/>
        </p:nvSpPr>
        <p:spPr bwMode="auto">
          <a:xfrm>
            <a:off x="6992938" y="3848100"/>
            <a:ext cx="433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ahoma" charset="0"/>
              </a:rPr>
              <a:t>PH</a:t>
            </a:r>
          </a:p>
        </p:txBody>
      </p:sp>
      <p:sp>
        <p:nvSpPr>
          <p:cNvPr id="100374" name="Text Box 21"/>
          <p:cNvSpPr txBox="1">
            <a:spLocks noChangeArrowheads="1"/>
          </p:cNvSpPr>
          <p:nvPr/>
        </p:nvSpPr>
        <p:spPr bwMode="auto">
          <a:xfrm>
            <a:off x="381000" y="4267200"/>
            <a:ext cx="65928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AC</a:t>
            </a:r>
            <a:r>
              <a:rPr lang="en-US" sz="1600" baseline="30000">
                <a:solidFill>
                  <a:schemeClr val="hlink"/>
                </a:solidFill>
                <a:latin typeface="Tahoma" charset="0"/>
              </a:rPr>
              <a:t>0</a:t>
            </a:r>
            <a:r>
              <a:rPr lang="en-US" sz="1600">
                <a:solidFill>
                  <a:schemeClr val="hlink"/>
                </a:solidFill>
                <a:latin typeface="Tahoma" charset="0"/>
              </a:rPr>
              <a:t>:</a:t>
            </a:r>
            <a:r>
              <a:rPr lang="en-US" sz="1600">
                <a:latin typeface="Tahoma" charset="0"/>
              </a:rPr>
              <a:t> can be solved using gates of constant depth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NC</a:t>
            </a:r>
            <a:r>
              <a:rPr lang="en-US" sz="1600" baseline="30000">
                <a:solidFill>
                  <a:schemeClr val="hlink"/>
                </a:solidFill>
                <a:latin typeface="Tahoma" charset="0"/>
              </a:rPr>
              <a:t>1</a:t>
            </a:r>
            <a:r>
              <a:rPr lang="en-US" sz="1600">
                <a:solidFill>
                  <a:schemeClr val="hlink"/>
                </a:solidFill>
                <a:latin typeface="Tahoma" charset="0"/>
              </a:rPr>
              <a:t>:</a:t>
            </a:r>
            <a:r>
              <a:rPr lang="en-US" sz="1600">
                <a:latin typeface="Tahoma" charset="0"/>
              </a:rPr>
              <a:t> can be solved in logarithmic depth using 2-input gates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NC:</a:t>
            </a:r>
            <a:r>
              <a:rPr lang="en-US" sz="1600">
                <a:latin typeface="Tahoma" charset="0"/>
              </a:rPr>
              <a:t> can be solved  by small, fast parallel computer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P:</a:t>
            </a:r>
            <a:r>
              <a:rPr lang="en-US" sz="1600">
                <a:latin typeface="Tahoma" charset="0"/>
              </a:rPr>
              <a:t> can be solved in polynomial time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P-complete:</a:t>
            </a:r>
            <a:r>
              <a:rPr lang="en-US" sz="1600">
                <a:latin typeface="Tahoma" charset="0"/>
              </a:rPr>
              <a:t> hardest problems in P; if one of them can be proven to be</a:t>
            </a:r>
          </a:p>
          <a:p>
            <a:r>
              <a:rPr lang="en-US" sz="1600">
                <a:latin typeface="Tahoma" charset="0"/>
              </a:rPr>
              <a:t>	NC, then P = NC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NP:</a:t>
            </a:r>
            <a:r>
              <a:rPr lang="en-US" sz="1600">
                <a:latin typeface="Tahoma" charset="0"/>
              </a:rPr>
              <a:t> nondeterministic-polynomial algorithms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NP-complete:</a:t>
            </a:r>
            <a:r>
              <a:rPr lang="en-US" sz="1600">
                <a:latin typeface="Tahoma" charset="0"/>
              </a:rPr>
              <a:t> hardest NP problems; if one of them can be proven to be</a:t>
            </a:r>
          </a:p>
          <a:p>
            <a:r>
              <a:rPr lang="en-US" sz="1600">
                <a:latin typeface="Tahoma" charset="0"/>
              </a:rPr>
              <a:t>	P, then NP = P</a:t>
            </a:r>
          </a:p>
          <a:p>
            <a:r>
              <a:rPr lang="en-US" sz="1600">
                <a:solidFill>
                  <a:schemeClr val="hlink"/>
                </a:solidFill>
                <a:latin typeface="Tahoma" charset="0"/>
              </a:rPr>
              <a:t>PH:</a:t>
            </a:r>
            <a:r>
              <a:rPr lang="en-US" sz="1600">
                <a:latin typeface="Tahoma" charset="0"/>
              </a:rPr>
              <a:t> polynomial-time hierarchy</a:t>
            </a:r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3505200" y="64008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DE9D3C-FE9D-6A4D-818B-2EB6B0B860D2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and the human brain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Are computers close to human brain power?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Current computer chip (CPU):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10^3 inputs (pins)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10^7 processing elements (gates)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2 inputs per processing element (fan-in = 2)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processing elements compute boolean logic (OR, AND, NOT, etc)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Typical human brain: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10^7 inputs (sensors)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10^10 processing elements (neurons)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fan-in = 10^3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processing elements compute complicated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/>
              <a:t>				functions</a:t>
            </a: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838200" y="5715000"/>
            <a:ext cx="6473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66FF"/>
                </a:solidFill>
                <a:latin typeface="Comic Sans MS" charset="0"/>
              </a:rPr>
              <a:t>Still a lot of improvement needed for computers; but</a:t>
            </a:r>
          </a:p>
          <a:p>
            <a:r>
              <a:rPr lang="en-US" sz="2000">
                <a:solidFill>
                  <a:srgbClr val="0066FF"/>
                </a:solidFill>
                <a:latin typeface="Comic Sans MS" charset="0"/>
              </a:rPr>
              <a:t>computer clusters come close!</a:t>
            </a:r>
          </a:p>
        </p:txBody>
      </p:sp>
      <p:pic>
        <p:nvPicPr>
          <p:cNvPr id="101383" name="Picture 5" descr="neur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856038"/>
            <a:ext cx="2857500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4" name="Picture 7" descr="Pentium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295400"/>
            <a:ext cx="1447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Remember: Implementation of search algorithms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2819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/>
              <a:t>Function </a:t>
            </a:r>
            <a:r>
              <a:rPr lang="en-US" sz="1800"/>
              <a:t>General-Search(problem, Queuing-Fn) </a:t>
            </a:r>
            <a:r>
              <a:rPr lang="en-US" sz="1800" b="1"/>
              <a:t>returns</a:t>
            </a:r>
            <a:r>
              <a:rPr lang="en-US" sz="1800"/>
              <a:t> a solution, or failure</a:t>
            </a:r>
          </a:p>
          <a:p>
            <a:pPr>
              <a:buFontTx/>
              <a:buNone/>
            </a:pPr>
            <a:r>
              <a:rPr lang="en-US" sz="1800"/>
              <a:t>	nodes </a:t>
            </a:r>
            <a:r>
              <a:rPr lang="en-US" sz="1800">
                <a:sym typeface="Wingdings" charset="2"/>
              </a:rPr>
              <a:t> make-queue(make-node(initial-state[problem]))</a:t>
            </a: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</a:t>
            </a:r>
            <a:r>
              <a:rPr lang="en-US" sz="1800" b="1">
                <a:sym typeface="Wingdings" charset="2"/>
              </a:rPr>
              <a:t>loop do</a:t>
            </a:r>
            <a:endParaRPr lang="en-US" sz="1800">
              <a:sym typeface="Wingdings" charset="2"/>
            </a:endParaRP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	</a:t>
            </a:r>
            <a:r>
              <a:rPr lang="en-US" sz="1800" b="1">
                <a:sym typeface="Wingdings" charset="2"/>
              </a:rPr>
              <a:t>if </a:t>
            </a:r>
            <a:r>
              <a:rPr lang="en-US" sz="1800">
                <a:sym typeface="Wingdings" charset="2"/>
              </a:rPr>
              <a:t>nodes is empty </a:t>
            </a:r>
            <a:r>
              <a:rPr lang="en-US" sz="1800" b="1">
                <a:sym typeface="Wingdings" charset="2"/>
              </a:rPr>
              <a:t>then return</a:t>
            </a:r>
            <a:r>
              <a:rPr lang="en-US" sz="1800">
                <a:sym typeface="Wingdings" charset="2"/>
              </a:rPr>
              <a:t> failure</a:t>
            </a: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	node  Remove-Front(nodes)</a:t>
            </a:r>
            <a:endParaRPr lang="en-US" sz="1800" b="1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>
                <a:sym typeface="Wingdings" charset="2"/>
              </a:rPr>
              <a:t>		if </a:t>
            </a:r>
            <a:r>
              <a:rPr lang="en-US" sz="1800">
                <a:sym typeface="Wingdings" charset="2"/>
              </a:rPr>
              <a:t>Goal-Test[problem] applied to State(node) succeeds </a:t>
            </a:r>
            <a:r>
              <a:rPr lang="en-US" sz="1800" b="1">
                <a:sym typeface="Wingdings" charset="2"/>
              </a:rPr>
              <a:t>then return </a:t>
            </a:r>
            <a:r>
              <a:rPr lang="en-US" sz="1800">
                <a:sym typeface="Wingdings" charset="2"/>
              </a:rPr>
              <a:t>node</a:t>
            </a:r>
          </a:p>
          <a:p>
            <a:pPr>
              <a:buFontTx/>
              <a:buNone/>
            </a:pPr>
            <a:r>
              <a:rPr lang="en-US" sz="1800">
                <a:sym typeface="Wingdings" charset="2"/>
              </a:rPr>
              <a:t>		nodes  Queuing-Fn(nodes, Expand(node, Operators[problem]))</a:t>
            </a:r>
            <a:endParaRPr lang="en-US" sz="1800" b="1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>
                <a:sym typeface="Wingdings" charset="2"/>
              </a:rPr>
              <a:t>	end</a:t>
            </a:r>
            <a:endParaRPr lang="en-US" sz="1800" b="1"/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304800" y="4648200"/>
            <a:ext cx="8686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66FF"/>
                </a:solidFill>
                <a:latin typeface="Tahoma" charset="0"/>
              </a:rPr>
              <a:t>Queuing-Fn(</a:t>
            </a:r>
            <a:r>
              <a:rPr lang="en-US" sz="2000" b="1" i="1">
                <a:solidFill>
                  <a:srgbClr val="0066FF"/>
                </a:solidFill>
                <a:latin typeface="Tahoma" charset="0"/>
              </a:rPr>
              <a:t>queue</a:t>
            </a:r>
            <a:r>
              <a:rPr lang="en-US" sz="2000" b="1">
                <a:solidFill>
                  <a:srgbClr val="0066FF"/>
                </a:solidFill>
                <a:latin typeface="Tahoma" charset="0"/>
              </a:rPr>
              <a:t>, </a:t>
            </a:r>
            <a:r>
              <a:rPr lang="en-US" sz="2000" b="1" i="1">
                <a:solidFill>
                  <a:srgbClr val="0066FF"/>
                </a:solidFill>
                <a:latin typeface="Tahoma" charset="0"/>
              </a:rPr>
              <a:t>elements</a:t>
            </a:r>
            <a:r>
              <a:rPr lang="en-US" sz="2000" b="1">
                <a:solidFill>
                  <a:srgbClr val="0066FF"/>
                </a:solidFill>
                <a:latin typeface="Tahoma" charset="0"/>
              </a:rPr>
              <a:t>)</a:t>
            </a:r>
            <a:r>
              <a:rPr lang="en-US" sz="2000">
                <a:latin typeface="Tahoma" charset="0"/>
              </a:rPr>
              <a:t> is a queuing function that inserts a set of elements into the queue and </a:t>
            </a:r>
            <a:r>
              <a:rPr lang="en-US" sz="2000" u="sng">
                <a:latin typeface="Tahoma" charset="0"/>
              </a:rPr>
              <a:t>determines the order of node expansion</a:t>
            </a:r>
            <a:r>
              <a:rPr lang="en-US" sz="2000">
                <a:latin typeface="Tahoma" charset="0"/>
              </a:rPr>
              <a:t>.  Varieties of the queuing function produce varieties of the search algorithm.</a:t>
            </a:r>
          </a:p>
          <a:p>
            <a:pPr>
              <a:spcBef>
                <a:spcPct val="50000"/>
              </a:spcBef>
            </a:pPr>
            <a:endParaRPr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4109D-EE93-6449-AF25-0AC93E10B5FA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Encapsulating </a:t>
            </a:r>
            <a:r>
              <a:rPr lang="en-US" i="1"/>
              <a:t>state</a:t>
            </a:r>
            <a:r>
              <a:rPr lang="en-US"/>
              <a:t> information in </a:t>
            </a:r>
            <a:r>
              <a:rPr lang="en-US" i="1"/>
              <a:t>nodes</a:t>
            </a:r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6000"/>
          </a:blip>
          <a:srcRect/>
          <a:stretch>
            <a:fillRect/>
          </a:stretch>
        </p:blipFill>
        <p:spPr>
          <a:xfrm>
            <a:off x="304800" y="1206500"/>
            <a:ext cx="8610600" cy="5013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4A210-A6B0-B743-9095-C78E0AAC31B3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search strategies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/>
              <a:t>A search strategy is defined by </a:t>
            </a:r>
            <a:r>
              <a:rPr lang="en-US">
                <a:solidFill>
                  <a:srgbClr val="0066FF"/>
                </a:solidFill>
              </a:rPr>
              <a:t>picking the order of node expansion.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Search algorithms are commonly evaluated according to the following four criteria:</a:t>
            </a:r>
          </a:p>
          <a:p>
            <a:pPr lvl="1"/>
            <a:r>
              <a:rPr lang="en-US" sz="1800" b="1"/>
              <a:t>Completeness: </a:t>
            </a:r>
            <a:r>
              <a:rPr lang="en-US" sz="1800"/>
              <a:t>does it always find a solution if one exists?</a:t>
            </a:r>
            <a:endParaRPr lang="en-US" sz="1800" b="1"/>
          </a:p>
          <a:p>
            <a:pPr lvl="1"/>
            <a:r>
              <a:rPr lang="en-US" sz="1800" b="1"/>
              <a:t>Time complexity: </a:t>
            </a:r>
            <a:r>
              <a:rPr lang="en-US" sz="1800"/>
              <a:t>how long does it take as function of num. of nodes?</a:t>
            </a:r>
            <a:endParaRPr lang="en-US" sz="1800" b="1"/>
          </a:p>
          <a:p>
            <a:pPr lvl="1"/>
            <a:r>
              <a:rPr lang="en-US" sz="1800" b="1"/>
              <a:t>Space complexity: </a:t>
            </a:r>
            <a:r>
              <a:rPr lang="en-US" sz="1800"/>
              <a:t>how much memory does it require?</a:t>
            </a:r>
            <a:endParaRPr lang="en-US" sz="1800" b="1"/>
          </a:p>
          <a:p>
            <a:pPr lvl="1"/>
            <a:r>
              <a:rPr lang="en-US" sz="1800" b="1"/>
              <a:t>Optimality: </a:t>
            </a:r>
            <a:r>
              <a:rPr lang="en-US" sz="1800"/>
              <a:t>does it guarantee the least-cost solution?</a:t>
            </a:r>
          </a:p>
          <a:p>
            <a:pPr lvl="1"/>
            <a:endParaRPr lang="en-US" sz="1800"/>
          </a:p>
          <a:p>
            <a:r>
              <a:rPr lang="en-US"/>
              <a:t>Time and space complexity are measured in terms of:</a:t>
            </a:r>
          </a:p>
          <a:p>
            <a:pPr lvl="1"/>
            <a:r>
              <a:rPr lang="en-US" sz="1800" i="1"/>
              <a:t>b –  </a:t>
            </a:r>
            <a:r>
              <a:rPr lang="en-US" sz="1800"/>
              <a:t>max branching factor of the search tree</a:t>
            </a:r>
          </a:p>
          <a:p>
            <a:pPr lvl="1"/>
            <a:r>
              <a:rPr lang="en-US" sz="1800" i="1"/>
              <a:t>d –  </a:t>
            </a:r>
            <a:r>
              <a:rPr lang="en-US" sz="1800"/>
              <a:t>depth of the least-cost solution</a:t>
            </a:r>
          </a:p>
          <a:p>
            <a:pPr lvl="1"/>
            <a:r>
              <a:rPr lang="en-US" sz="1800" i="1"/>
              <a:t>m – </a:t>
            </a:r>
            <a:r>
              <a:rPr lang="en-US" sz="1800"/>
              <a:t>max depth of the search tree (may be infinity)</a:t>
            </a:r>
            <a:endParaRPr lang="en-US" sz="18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54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C10A2-C3C6-0046-B5B7-A8C244F0755D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 Approximations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457200" y="14478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In our complexity analysis, we do not take the built-in </a:t>
            </a:r>
            <a:r>
              <a:rPr kumimoji="1" lang="en-US" sz="2000" u="sng">
                <a:solidFill>
                  <a:srgbClr val="CC0000"/>
                </a:solidFill>
                <a:latin typeface="Tahoma" charset="0"/>
              </a:rPr>
              <a:t>loop-detection</a:t>
            </a:r>
            <a:r>
              <a:rPr kumimoji="1" lang="en-US" sz="2000">
                <a:latin typeface="Tahoma" charset="0"/>
              </a:rPr>
              <a:t> into account.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457200" y="25146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The results only ‘formally’ apply to the variants of our algorithms </a:t>
            </a:r>
            <a:r>
              <a:rPr kumimoji="1" lang="en-US" sz="2000">
                <a:solidFill>
                  <a:srgbClr val="CC0000"/>
                </a:solidFill>
                <a:latin typeface="Tahoma" charset="0"/>
              </a:rPr>
              <a:t>WITHOUT</a:t>
            </a:r>
            <a:r>
              <a:rPr kumimoji="1" lang="en-US" sz="2000">
                <a:latin typeface="Tahoma" charset="0"/>
              </a:rPr>
              <a:t> loop-checks.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Studying the effect of the loop-checking on the complexity is hard: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>
                <a:latin typeface="Tahoma" charset="0"/>
                <a:ea typeface="ＭＳ Ｐゴシック" charset="-128"/>
                <a:cs typeface="ＭＳ Ｐゴシック" charset="-128"/>
              </a:rPr>
              <a:t> overhead of the checking MAY or MAY NOT be compensated by the reduction of the size of the tree.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0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u="sng">
                <a:latin typeface="Tahoma" charset="0"/>
              </a:rPr>
              <a:t>Also</a:t>
            </a:r>
            <a:r>
              <a:rPr kumimoji="1" lang="en-US" sz="2000">
                <a:latin typeface="Tahoma" charset="0"/>
              </a:rPr>
              <a:t>: our analysis </a:t>
            </a:r>
            <a:r>
              <a:rPr kumimoji="1" lang="en-US" sz="2000">
                <a:solidFill>
                  <a:srgbClr val="CC0000"/>
                </a:solidFill>
                <a:latin typeface="Tahoma" charset="0"/>
              </a:rPr>
              <a:t>DOES NOT</a:t>
            </a:r>
            <a:r>
              <a:rPr kumimoji="1" lang="en-US" sz="2000">
                <a:latin typeface="Tahoma" charset="0"/>
              </a:rPr>
              <a:t> take the length (space) of representing paths into account !!</a:t>
            </a:r>
          </a:p>
        </p:txBody>
      </p:sp>
      <p:sp>
        <p:nvSpPr>
          <p:cNvPr id="105479" name="Rectangle 6"/>
          <p:cNvSpPr>
            <a:spLocks noChangeArrowheads="1"/>
          </p:cNvSpPr>
          <p:nvPr/>
        </p:nvSpPr>
        <p:spPr bwMode="auto">
          <a:xfrm>
            <a:off x="3917950" y="6019800"/>
            <a:ext cx="522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1" lang="en-US" sz="2000">
                <a:latin typeface="Tahoma" charset="0"/>
                <a:hlinkClick r:id="rId2"/>
              </a:rPr>
              <a:t>http://www.cs.kuleuven.ac.be/~dannyd/FAI/</a:t>
            </a:r>
            <a:endParaRPr kumimoji="1"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4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4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build="p" autoUpdateAnimBg="0" advAuto="0"/>
      <p:bldP spid="26419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8D657-44BC-8349-9D0F-B7B936D15AD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838200" y="22860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Measuring problem!</a:t>
            </a:r>
          </a:p>
        </p:txBody>
      </p:sp>
      <p:sp>
        <p:nvSpPr>
          <p:cNvPr id="245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800600" cy="4800600"/>
          </a:xfrm>
          <a:ln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(one possible) Solution: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2458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24589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3 l</a:t>
              </a:r>
            </a:p>
          </p:txBody>
        </p:sp>
        <p:sp>
          <p:nvSpPr>
            <p:cNvPr id="24590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5 l</a:t>
              </a:r>
            </a:p>
          </p:txBody>
        </p:sp>
        <p:sp>
          <p:nvSpPr>
            <p:cNvPr id="24591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 i="1"/>
                <a:t>9 l</a:t>
              </a:r>
            </a:p>
          </p:txBody>
        </p:sp>
      </p:grp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09600" y="4343400"/>
            <a:ext cx="41910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a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b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A63C5-10BC-1740-B114-3ABA46991D05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Uninformed search strategies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Use only information available in the problem formulation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Breadth-first</a:t>
            </a:r>
          </a:p>
          <a:p>
            <a:r>
              <a:rPr lang="en-US" sz="2400"/>
              <a:t>Uniform-cost</a:t>
            </a:r>
          </a:p>
          <a:p>
            <a:r>
              <a:rPr lang="en-US" sz="2400"/>
              <a:t>Depth-first</a:t>
            </a:r>
          </a:p>
          <a:p>
            <a:r>
              <a:rPr lang="en-US" sz="2400"/>
              <a:t>Depth-limited</a:t>
            </a:r>
          </a:p>
          <a:p>
            <a:r>
              <a:rPr lang="en-US" sz="2400"/>
              <a:t>Iterative deepening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75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7A1B3B-E868-B444-A489-B9D66A16EE27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pic>
        <p:nvPicPr>
          <p:cNvPr id="107525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228600" y="1295400"/>
            <a:ext cx="7319963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A0E28C-CC60-834E-80CA-A77347772620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5888"/>
            <a:ext cx="7793038" cy="839787"/>
          </a:xfrm>
        </p:spPr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6740525" y="3227388"/>
            <a:ext cx="2133600" cy="14970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6659563" y="3379788"/>
            <a:ext cx="236696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charset="0"/>
              </a:rPr>
              <a:t> Move downwards, level by level, until goal is reached.</a:t>
            </a:r>
          </a:p>
        </p:txBody>
      </p:sp>
      <p:grpSp>
        <p:nvGrpSpPr>
          <p:cNvPr id="108551" name="Group 6"/>
          <p:cNvGrpSpPr>
            <a:grpSpLocks/>
          </p:cNvGrpSpPr>
          <p:nvPr/>
        </p:nvGrpSpPr>
        <p:grpSpPr bwMode="auto">
          <a:xfrm>
            <a:off x="152400" y="2667000"/>
            <a:ext cx="6553200" cy="4114800"/>
            <a:chOff x="96" y="864"/>
            <a:chExt cx="4128" cy="2592"/>
          </a:xfrm>
        </p:grpSpPr>
        <p:sp>
          <p:nvSpPr>
            <p:cNvPr id="108564" name="Rectangle 7"/>
            <p:cNvSpPr>
              <a:spLocks noChangeArrowheads="1"/>
            </p:cNvSpPr>
            <p:nvPr/>
          </p:nvSpPr>
          <p:spPr bwMode="auto">
            <a:xfrm>
              <a:off x="96" y="864"/>
              <a:ext cx="4128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12" name="Oval 8"/>
            <p:cNvSpPr>
              <a:spLocks noChangeArrowheads="1"/>
            </p:cNvSpPr>
            <p:nvPr/>
          </p:nvSpPr>
          <p:spPr bwMode="auto">
            <a:xfrm>
              <a:off x="1968" y="920"/>
              <a:ext cx="218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303113" name="Text Box 9"/>
            <p:cNvSpPr txBox="1">
              <a:spLocks noChangeArrowheads="1"/>
            </p:cNvSpPr>
            <p:nvPr/>
          </p:nvSpPr>
          <p:spPr bwMode="auto">
            <a:xfrm>
              <a:off x="1976" y="864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S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67" name="Oval 10"/>
            <p:cNvSpPr>
              <a:spLocks noChangeArrowheads="1"/>
            </p:cNvSpPr>
            <p:nvPr/>
          </p:nvSpPr>
          <p:spPr bwMode="auto">
            <a:xfrm>
              <a:off x="960" y="1374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966" y="133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A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16" name="Oval 12"/>
            <p:cNvSpPr>
              <a:spLocks noChangeArrowheads="1"/>
            </p:cNvSpPr>
            <p:nvPr/>
          </p:nvSpPr>
          <p:spPr bwMode="auto">
            <a:xfrm>
              <a:off x="3027" y="1371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D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70" name="Oval 13"/>
            <p:cNvSpPr>
              <a:spLocks noChangeArrowheads="1"/>
            </p:cNvSpPr>
            <p:nvPr/>
          </p:nvSpPr>
          <p:spPr bwMode="auto">
            <a:xfrm>
              <a:off x="432" y="1802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437" y="1728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B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19" name="Oval 15"/>
            <p:cNvSpPr>
              <a:spLocks noChangeArrowheads="1"/>
            </p:cNvSpPr>
            <p:nvPr/>
          </p:nvSpPr>
          <p:spPr bwMode="auto">
            <a:xfrm>
              <a:off x="1416" y="1796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D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73" name="Oval 16"/>
            <p:cNvSpPr>
              <a:spLocks noChangeArrowheads="1"/>
            </p:cNvSpPr>
            <p:nvPr/>
          </p:nvSpPr>
          <p:spPr bwMode="auto">
            <a:xfrm>
              <a:off x="2381" y="1801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387" y="1728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A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22" name="Oval 18"/>
            <p:cNvSpPr>
              <a:spLocks noChangeArrowheads="1"/>
            </p:cNvSpPr>
            <p:nvPr/>
          </p:nvSpPr>
          <p:spPr bwMode="auto">
            <a:xfrm>
              <a:off x="3581" y="1796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E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76" name="Oval 19"/>
            <p:cNvSpPr>
              <a:spLocks noChangeArrowheads="1"/>
            </p:cNvSpPr>
            <p:nvPr/>
          </p:nvSpPr>
          <p:spPr bwMode="auto">
            <a:xfrm>
              <a:off x="192" y="2226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198" y="2160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C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25" name="Oval 21"/>
            <p:cNvSpPr>
              <a:spLocks noChangeArrowheads="1"/>
            </p:cNvSpPr>
            <p:nvPr/>
          </p:nvSpPr>
          <p:spPr bwMode="auto">
            <a:xfrm>
              <a:off x="720" y="22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E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26" name="Oval 22"/>
            <p:cNvSpPr>
              <a:spLocks noChangeArrowheads="1"/>
            </p:cNvSpPr>
            <p:nvPr/>
          </p:nvSpPr>
          <p:spPr bwMode="auto">
            <a:xfrm>
              <a:off x="1415" y="22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E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80" name="Oval 23"/>
            <p:cNvSpPr>
              <a:spLocks noChangeArrowheads="1"/>
            </p:cNvSpPr>
            <p:nvPr/>
          </p:nvSpPr>
          <p:spPr bwMode="auto">
            <a:xfrm>
              <a:off x="2381" y="2227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28" name="Text Box 24"/>
            <p:cNvSpPr txBox="1">
              <a:spLocks noChangeArrowheads="1"/>
            </p:cNvSpPr>
            <p:nvPr/>
          </p:nvSpPr>
          <p:spPr bwMode="auto">
            <a:xfrm>
              <a:off x="2386" y="2160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B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82" name="Oval 25"/>
            <p:cNvSpPr>
              <a:spLocks noChangeArrowheads="1"/>
            </p:cNvSpPr>
            <p:nvPr/>
          </p:nvSpPr>
          <p:spPr bwMode="auto">
            <a:xfrm>
              <a:off x="3245" y="2227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30" name="Text Box 26"/>
            <p:cNvSpPr txBox="1">
              <a:spLocks noChangeArrowheads="1"/>
            </p:cNvSpPr>
            <p:nvPr/>
          </p:nvSpPr>
          <p:spPr bwMode="auto">
            <a:xfrm>
              <a:off x="3250" y="2160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B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84" name="Oval 27"/>
            <p:cNvSpPr>
              <a:spLocks noChangeArrowheads="1"/>
            </p:cNvSpPr>
            <p:nvPr/>
          </p:nvSpPr>
          <p:spPr bwMode="auto">
            <a:xfrm>
              <a:off x="3869" y="221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32" name="Text Box 28"/>
            <p:cNvSpPr txBox="1">
              <a:spLocks noChangeArrowheads="1"/>
            </p:cNvSpPr>
            <p:nvPr/>
          </p:nvSpPr>
          <p:spPr bwMode="auto">
            <a:xfrm>
              <a:off x="3878" y="216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F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33" name="Oval 29"/>
            <p:cNvSpPr>
              <a:spLocks noChangeArrowheads="1"/>
            </p:cNvSpPr>
            <p:nvPr/>
          </p:nvSpPr>
          <p:spPr bwMode="auto">
            <a:xfrm>
              <a:off x="483" y="2625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D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87" name="Oval 30"/>
            <p:cNvSpPr>
              <a:spLocks noChangeArrowheads="1"/>
            </p:cNvSpPr>
            <p:nvPr/>
          </p:nvSpPr>
          <p:spPr bwMode="auto">
            <a:xfrm>
              <a:off x="893" y="26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35" name="Text Box 31"/>
            <p:cNvSpPr txBox="1">
              <a:spLocks noChangeArrowheads="1"/>
            </p:cNvSpPr>
            <p:nvPr/>
          </p:nvSpPr>
          <p:spPr bwMode="auto">
            <a:xfrm>
              <a:off x="908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F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89" name="Oval 32"/>
            <p:cNvSpPr>
              <a:spLocks noChangeArrowheads="1"/>
            </p:cNvSpPr>
            <p:nvPr/>
          </p:nvSpPr>
          <p:spPr bwMode="auto">
            <a:xfrm>
              <a:off x="1248" y="2610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37" name="Text Box 33"/>
            <p:cNvSpPr txBox="1">
              <a:spLocks noChangeArrowheads="1"/>
            </p:cNvSpPr>
            <p:nvPr/>
          </p:nvSpPr>
          <p:spPr bwMode="auto">
            <a:xfrm>
              <a:off x="1253" y="2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B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91" name="Oval 34"/>
            <p:cNvSpPr>
              <a:spLocks noChangeArrowheads="1"/>
            </p:cNvSpPr>
            <p:nvPr/>
          </p:nvSpPr>
          <p:spPr bwMode="auto">
            <a:xfrm>
              <a:off x="1632" y="26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39" name="Text Box 35"/>
            <p:cNvSpPr txBox="1">
              <a:spLocks noChangeArrowheads="1"/>
            </p:cNvSpPr>
            <p:nvPr/>
          </p:nvSpPr>
          <p:spPr bwMode="auto">
            <a:xfrm>
              <a:off x="1641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F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93" name="Oval 36"/>
            <p:cNvSpPr>
              <a:spLocks noChangeArrowheads="1"/>
            </p:cNvSpPr>
            <p:nvPr/>
          </p:nvSpPr>
          <p:spPr bwMode="auto">
            <a:xfrm>
              <a:off x="214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41" name="Text Box 37"/>
            <p:cNvSpPr txBox="1">
              <a:spLocks noChangeArrowheads="1"/>
            </p:cNvSpPr>
            <p:nvPr/>
          </p:nvSpPr>
          <p:spPr bwMode="auto">
            <a:xfrm>
              <a:off x="2147" y="2582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C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2621" y="262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E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96" name="Oval 39"/>
            <p:cNvSpPr>
              <a:spLocks noChangeArrowheads="1"/>
            </p:cNvSpPr>
            <p:nvPr/>
          </p:nvSpPr>
          <p:spPr bwMode="auto">
            <a:xfrm>
              <a:off x="306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44" name="Text Box 40"/>
            <p:cNvSpPr txBox="1">
              <a:spLocks noChangeArrowheads="1"/>
            </p:cNvSpPr>
            <p:nvPr/>
          </p:nvSpPr>
          <p:spPr bwMode="auto">
            <a:xfrm>
              <a:off x="3067" y="2582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A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598" name="Oval 41"/>
            <p:cNvSpPr>
              <a:spLocks noChangeArrowheads="1"/>
            </p:cNvSpPr>
            <p:nvPr/>
          </p:nvSpPr>
          <p:spPr bwMode="auto">
            <a:xfrm>
              <a:off x="344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46" name="Text Box 42"/>
            <p:cNvSpPr txBox="1">
              <a:spLocks noChangeArrowheads="1"/>
            </p:cNvSpPr>
            <p:nvPr/>
          </p:nvSpPr>
          <p:spPr bwMode="auto">
            <a:xfrm>
              <a:off x="3447" y="2592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C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47" name="Oval 43"/>
            <p:cNvSpPr>
              <a:spLocks noChangeArrowheads="1"/>
            </p:cNvSpPr>
            <p:nvPr/>
          </p:nvSpPr>
          <p:spPr bwMode="auto">
            <a:xfrm>
              <a:off x="3870" y="2625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charset="0"/>
                </a:rPr>
                <a:t>G</a:t>
              </a:r>
              <a:endParaRPr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48" name="Oval 44"/>
            <p:cNvSpPr>
              <a:spLocks noChangeArrowheads="1"/>
            </p:cNvSpPr>
            <p:nvPr/>
          </p:nvSpPr>
          <p:spPr bwMode="auto">
            <a:xfrm>
              <a:off x="2621" y="3266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charset="0"/>
                </a:rPr>
                <a:t>G</a:t>
              </a:r>
            </a:p>
          </p:txBody>
        </p:sp>
        <p:sp>
          <p:nvSpPr>
            <p:cNvPr id="303149" name="Oval 45"/>
            <p:cNvSpPr>
              <a:spLocks noChangeArrowheads="1"/>
            </p:cNvSpPr>
            <p:nvPr/>
          </p:nvSpPr>
          <p:spPr bwMode="auto">
            <a:xfrm>
              <a:off x="1613" y="2989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charset="0"/>
                </a:rPr>
                <a:t>G</a:t>
              </a:r>
              <a:endParaRPr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charset="0"/>
              </a:endParaRPr>
            </a:p>
          </p:txBody>
        </p:sp>
        <p:sp>
          <p:nvSpPr>
            <p:cNvPr id="303150" name="Oval 46"/>
            <p:cNvSpPr>
              <a:spLocks noChangeArrowheads="1"/>
            </p:cNvSpPr>
            <p:nvPr/>
          </p:nvSpPr>
          <p:spPr bwMode="auto">
            <a:xfrm>
              <a:off x="893" y="2989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charset="0"/>
                </a:rPr>
                <a:t>G</a:t>
              </a:r>
              <a:endParaRPr 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charset="0"/>
              </a:endParaRPr>
            </a:p>
          </p:txBody>
        </p:sp>
        <p:sp>
          <p:nvSpPr>
            <p:cNvPr id="108604" name="Oval 47"/>
            <p:cNvSpPr>
              <a:spLocks noChangeArrowheads="1"/>
            </p:cNvSpPr>
            <p:nvPr/>
          </p:nvSpPr>
          <p:spPr bwMode="auto">
            <a:xfrm>
              <a:off x="2621" y="298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52" name="Text Box 48"/>
            <p:cNvSpPr txBox="1">
              <a:spLocks noChangeArrowheads="1"/>
            </p:cNvSpPr>
            <p:nvPr/>
          </p:nvSpPr>
          <p:spPr bwMode="auto">
            <a:xfrm>
              <a:off x="2630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F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cxnSp>
          <p:nvCxnSpPr>
            <p:cNvPr id="108606" name="AutoShape 49"/>
            <p:cNvCxnSpPr>
              <a:cxnSpLocks noChangeShapeType="1"/>
              <a:stCxn id="303113" idx="1"/>
              <a:endCxn id="303115" idx="0"/>
            </p:cNvCxnSpPr>
            <p:nvPr/>
          </p:nvCxnSpPr>
          <p:spPr bwMode="auto">
            <a:xfrm flipH="1">
              <a:off x="1072" y="989"/>
              <a:ext cx="904" cy="3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07" name="AutoShape 50"/>
            <p:cNvCxnSpPr>
              <a:cxnSpLocks noChangeShapeType="1"/>
              <a:stCxn id="303113" idx="3"/>
              <a:endCxn id="303116" idx="1"/>
            </p:cNvCxnSpPr>
            <p:nvPr/>
          </p:nvCxnSpPr>
          <p:spPr bwMode="auto">
            <a:xfrm>
              <a:off x="2180" y="989"/>
              <a:ext cx="879" cy="3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08" name="AutoShape 51"/>
            <p:cNvCxnSpPr>
              <a:cxnSpLocks noChangeShapeType="1"/>
              <a:stCxn id="303115" idx="1"/>
              <a:endCxn id="303118" idx="0"/>
            </p:cNvCxnSpPr>
            <p:nvPr/>
          </p:nvCxnSpPr>
          <p:spPr bwMode="auto">
            <a:xfrm flipH="1">
              <a:off x="543" y="1459"/>
              <a:ext cx="423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09" name="AutoShape 52"/>
            <p:cNvCxnSpPr>
              <a:cxnSpLocks noChangeShapeType="1"/>
              <a:stCxn id="303118" idx="1"/>
              <a:endCxn id="303124" idx="0"/>
            </p:cNvCxnSpPr>
            <p:nvPr/>
          </p:nvCxnSpPr>
          <p:spPr bwMode="auto">
            <a:xfrm flipH="1">
              <a:off x="304" y="1853"/>
              <a:ext cx="133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0" name="AutoShape 53"/>
            <p:cNvCxnSpPr>
              <a:cxnSpLocks noChangeShapeType="1"/>
              <a:stCxn id="303118" idx="3"/>
              <a:endCxn id="303125" idx="0"/>
            </p:cNvCxnSpPr>
            <p:nvPr/>
          </p:nvCxnSpPr>
          <p:spPr bwMode="auto">
            <a:xfrm>
              <a:off x="648" y="1853"/>
              <a:ext cx="182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1" name="AutoShape 54"/>
            <p:cNvCxnSpPr>
              <a:cxnSpLocks noChangeShapeType="1"/>
              <a:stCxn id="303115" idx="3"/>
              <a:endCxn id="303119" idx="0"/>
            </p:cNvCxnSpPr>
            <p:nvPr/>
          </p:nvCxnSpPr>
          <p:spPr bwMode="auto">
            <a:xfrm>
              <a:off x="1177" y="1459"/>
              <a:ext cx="348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2" name="AutoShape 55"/>
            <p:cNvCxnSpPr>
              <a:cxnSpLocks noChangeShapeType="1"/>
              <a:stCxn id="303116" idx="2"/>
              <a:endCxn id="303121" idx="0"/>
            </p:cNvCxnSpPr>
            <p:nvPr/>
          </p:nvCxnSpPr>
          <p:spPr bwMode="auto">
            <a:xfrm flipH="1">
              <a:off x="2493" y="1442"/>
              <a:ext cx="525" cy="2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3" name="AutoShape 56"/>
            <p:cNvCxnSpPr>
              <a:cxnSpLocks noChangeShapeType="1"/>
              <a:stCxn id="303116" idx="6"/>
              <a:endCxn id="303122" idx="0"/>
            </p:cNvCxnSpPr>
            <p:nvPr/>
          </p:nvCxnSpPr>
          <p:spPr bwMode="auto">
            <a:xfrm>
              <a:off x="3254" y="1441"/>
              <a:ext cx="437" cy="3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4" name="AutoShape 57"/>
            <p:cNvCxnSpPr>
              <a:cxnSpLocks noChangeShapeType="1"/>
              <a:stCxn id="303119" idx="4"/>
              <a:endCxn id="303126" idx="0"/>
            </p:cNvCxnSpPr>
            <p:nvPr/>
          </p:nvCxnSpPr>
          <p:spPr bwMode="auto">
            <a:xfrm>
              <a:off x="1525" y="1946"/>
              <a:ext cx="0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5" name="AutoShape 58"/>
            <p:cNvCxnSpPr>
              <a:cxnSpLocks noChangeShapeType="1"/>
              <a:stCxn id="303121" idx="2"/>
              <a:endCxn id="303128" idx="0"/>
            </p:cNvCxnSpPr>
            <p:nvPr/>
          </p:nvCxnSpPr>
          <p:spPr bwMode="auto">
            <a:xfrm flipH="1">
              <a:off x="2492" y="1978"/>
              <a:ext cx="1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6" name="AutoShape 59"/>
            <p:cNvCxnSpPr>
              <a:cxnSpLocks noChangeShapeType="1"/>
              <a:stCxn id="303122" idx="2"/>
              <a:endCxn id="303130" idx="0"/>
            </p:cNvCxnSpPr>
            <p:nvPr/>
          </p:nvCxnSpPr>
          <p:spPr bwMode="auto">
            <a:xfrm flipH="1">
              <a:off x="3356" y="1867"/>
              <a:ext cx="216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7" name="AutoShape 60"/>
            <p:cNvCxnSpPr>
              <a:cxnSpLocks noChangeShapeType="1"/>
              <a:stCxn id="303122" idx="6"/>
              <a:endCxn id="303132" idx="0"/>
            </p:cNvCxnSpPr>
            <p:nvPr/>
          </p:nvCxnSpPr>
          <p:spPr bwMode="auto">
            <a:xfrm>
              <a:off x="3809" y="1867"/>
              <a:ext cx="167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8" name="AutoShape 61"/>
            <p:cNvCxnSpPr>
              <a:cxnSpLocks noChangeShapeType="1"/>
              <a:stCxn id="303125" idx="2"/>
              <a:endCxn id="303133" idx="0"/>
            </p:cNvCxnSpPr>
            <p:nvPr/>
          </p:nvCxnSpPr>
          <p:spPr bwMode="auto">
            <a:xfrm flipH="1">
              <a:off x="592" y="2293"/>
              <a:ext cx="119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19" name="AutoShape 62"/>
            <p:cNvCxnSpPr>
              <a:cxnSpLocks noChangeShapeType="1"/>
              <a:stCxn id="303125" idx="6"/>
              <a:endCxn id="303135" idx="0"/>
            </p:cNvCxnSpPr>
            <p:nvPr/>
          </p:nvCxnSpPr>
          <p:spPr bwMode="auto">
            <a:xfrm>
              <a:off x="948" y="2293"/>
              <a:ext cx="58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0" name="AutoShape 63"/>
            <p:cNvCxnSpPr>
              <a:cxnSpLocks noChangeShapeType="1"/>
              <a:stCxn id="303135" idx="2"/>
              <a:endCxn id="303150" idx="0"/>
            </p:cNvCxnSpPr>
            <p:nvPr/>
          </p:nvCxnSpPr>
          <p:spPr bwMode="auto">
            <a:xfrm flipH="1">
              <a:off x="1003" y="2832"/>
              <a:ext cx="3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8621" name="Oval 64"/>
            <p:cNvSpPr>
              <a:spLocks noChangeArrowheads="1"/>
            </p:cNvSpPr>
            <p:nvPr/>
          </p:nvSpPr>
          <p:spPr bwMode="auto">
            <a:xfrm>
              <a:off x="1233" y="299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169" name="Text Box 65"/>
            <p:cNvSpPr txBox="1">
              <a:spLocks noChangeArrowheads="1"/>
            </p:cNvSpPr>
            <p:nvPr/>
          </p:nvSpPr>
          <p:spPr bwMode="auto">
            <a:xfrm>
              <a:off x="1239" y="2928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 Narrow" charset="0"/>
                </a:rPr>
                <a:t>C</a:t>
              </a:r>
              <a:endParaRPr 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endParaRPr>
            </a:p>
          </p:txBody>
        </p:sp>
        <p:cxnSp>
          <p:nvCxnSpPr>
            <p:cNvPr id="108623" name="AutoShape 66"/>
            <p:cNvCxnSpPr>
              <a:cxnSpLocks noChangeShapeType="1"/>
              <a:stCxn id="303137" idx="2"/>
              <a:endCxn id="303169" idx="0"/>
            </p:cNvCxnSpPr>
            <p:nvPr/>
          </p:nvCxnSpPr>
          <p:spPr bwMode="auto">
            <a:xfrm flipH="1">
              <a:off x="1345" y="2794"/>
              <a:ext cx="14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4" name="AutoShape 67"/>
            <p:cNvCxnSpPr>
              <a:cxnSpLocks noChangeShapeType="1"/>
              <a:stCxn id="303139" idx="2"/>
              <a:endCxn id="303149" idx="0"/>
            </p:cNvCxnSpPr>
            <p:nvPr/>
          </p:nvCxnSpPr>
          <p:spPr bwMode="auto">
            <a:xfrm flipH="1">
              <a:off x="1723" y="2832"/>
              <a:ext cx="16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5" name="AutoShape 68"/>
            <p:cNvCxnSpPr>
              <a:cxnSpLocks noChangeShapeType="1"/>
              <a:stCxn id="303126" idx="2"/>
              <a:endCxn id="303137" idx="0"/>
            </p:cNvCxnSpPr>
            <p:nvPr/>
          </p:nvCxnSpPr>
          <p:spPr bwMode="auto">
            <a:xfrm flipH="1">
              <a:off x="1359" y="2293"/>
              <a:ext cx="47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6" name="AutoShape 69"/>
            <p:cNvCxnSpPr>
              <a:cxnSpLocks noChangeShapeType="1"/>
              <a:stCxn id="303126" idx="6"/>
              <a:endCxn id="303139" idx="0"/>
            </p:cNvCxnSpPr>
            <p:nvPr/>
          </p:nvCxnSpPr>
          <p:spPr bwMode="auto">
            <a:xfrm>
              <a:off x="1643" y="2293"/>
              <a:ext cx="96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7" name="AutoShape 70"/>
            <p:cNvCxnSpPr>
              <a:cxnSpLocks noChangeShapeType="1"/>
              <a:stCxn id="303128" idx="1"/>
              <a:endCxn id="303141" idx="0"/>
            </p:cNvCxnSpPr>
            <p:nvPr/>
          </p:nvCxnSpPr>
          <p:spPr bwMode="auto">
            <a:xfrm flipH="1">
              <a:off x="2253" y="2285"/>
              <a:ext cx="133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8" name="AutoShape 71"/>
            <p:cNvCxnSpPr>
              <a:cxnSpLocks noChangeShapeType="1"/>
              <a:stCxn id="303128" idx="3"/>
              <a:endCxn id="303142" idx="0"/>
            </p:cNvCxnSpPr>
            <p:nvPr/>
          </p:nvCxnSpPr>
          <p:spPr bwMode="auto">
            <a:xfrm>
              <a:off x="2597" y="2285"/>
              <a:ext cx="134" cy="3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29" name="AutoShape 72"/>
            <p:cNvCxnSpPr>
              <a:cxnSpLocks noChangeShapeType="1"/>
              <a:stCxn id="303142" idx="4"/>
              <a:endCxn id="303152" idx="0"/>
            </p:cNvCxnSpPr>
            <p:nvPr/>
          </p:nvCxnSpPr>
          <p:spPr bwMode="auto">
            <a:xfrm flipH="1">
              <a:off x="2728" y="2776"/>
              <a:ext cx="3" cy="1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30" name="AutoShape 73"/>
            <p:cNvCxnSpPr>
              <a:cxnSpLocks noChangeShapeType="1"/>
              <a:stCxn id="303152" idx="2"/>
              <a:endCxn id="303148" idx="0"/>
            </p:cNvCxnSpPr>
            <p:nvPr/>
          </p:nvCxnSpPr>
          <p:spPr bwMode="auto">
            <a:xfrm>
              <a:off x="2728" y="3178"/>
              <a:ext cx="3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31" name="AutoShape 74"/>
            <p:cNvCxnSpPr>
              <a:cxnSpLocks noChangeShapeType="1"/>
              <a:stCxn id="303130" idx="1"/>
              <a:endCxn id="303144" idx="0"/>
            </p:cNvCxnSpPr>
            <p:nvPr/>
          </p:nvCxnSpPr>
          <p:spPr bwMode="auto">
            <a:xfrm flipH="1">
              <a:off x="3173" y="2285"/>
              <a:ext cx="77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32" name="AutoShape 75"/>
            <p:cNvCxnSpPr>
              <a:cxnSpLocks noChangeShapeType="1"/>
              <a:stCxn id="303130" idx="3"/>
              <a:endCxn id="303146" idx="0"/>
            </p:cNvCxnSpPr>
            <p:nvPr/>
          </p:nvCxnSpPr>
          <p:spPr bwMode="auto">
            <a:xfrm>
              <a:off x="3461" y="2285"/>
              <a:ext cx="92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633" name="AutoShape 76"/>
            <p:cNvCxnSpPr>
              <a:cxnSpLocks noChangeShapeType="1"/>
              <a:stCxn id="303132" idx="2"/>
              <a:endCxn id="303147" idx="0"/>
            </p:cNvCxnSpPr>
            <p:nvPr/>
          </p:nvCxnSpPr>
          <p:spPr bwMode="auto">
            <a:xfrm>
              <a:off x="3976" y="2410"/>
              <a:ext cx="4" cy="2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03181" name="AutoShape 77"/>
          <p:cNvCxnSpPr>
            <a:cxnSpLocks noChangeShapeType="1"/>
            <a:stCxn id="303113" idx="3"/>
            <a:endCxn id="303115" idx="1"/>
          </p:cNvCxnSpPr>
          <p:nvPr/>
        </p:nvCxnSpPr>
        <p:spPr bwMode="auto">
          <a:xfrm flipH="1">
            <a:off x="1533525" y="2865438"/>
            <a:ext cx="1927225" cy="746125"/>
          </a:xfrm>
          <a:prstGeom prst="curvedConnector5">
            <a:avLst>
              <a:gd name="adj1" fmla="val -11861"/>
              <a:gd name="adj2" fmla="val 50000"/>
              <a:gd name="adj3" fmla="val 111861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2" name="AutoShape 78"/>
          <p:cNvCxnSpPr>
            <a:cxnSpLocks noChangeShapeType="1"/>
            <a:stCxn id="303115" idx="3"/>
            <a:endCxn id="303116" idx="2"/>
          </p:cNvCxnSpPr>
          <p:nvPr/>
        </p:nvCxnSpPr>
        <p:spPr bwMode="auto">
          <a:xfrm flipV="1">
            <a:off x="1868488" y="3584575"/>
            <a:ext cx="2922587" cy="2698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3" name="AutoShape 79"/>
          <p:cNvCxnSpPr>
            <a:cxnSpLocks noChangeShapeType="1"/>
            <a:stCxn id="303116" idx="6"/>
            <a:endCxn id="303118" idx="1"/>
          </p:cNvCxnSpPr>
          <p:nvPr/>
        </p:nvCxnSpPr>
        <p:spPr bwMode="auto">
          <a:xfrm flipH="1">
            <a:off x="693738" y="3584575"/>
            <a:ext cx="4471987" cy="652463"/>
          </a:xfrm>
          <a:prstGeom prst="curvedConnector5">
            <a:avLst>
              <a:gd name="adj1" fmla="val -4792"/>
              <a:gd name="adj2" fmla="val 43310"/>
              <a:gd name="adj3" fmla="val 105111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4" name="AutoShape 80"/>
          <p:cNvCxnSpPr>
            <a:cxnSpLocks noChangeShapeType="1"/>
            <a:stCxn id="303118" idx="3"/>
            <a:endCxn id="303119" idx="2"/>
          </p:cNvCxnSpPr>
          <p:nvPr/>
        </p:nvCxnSpPr>
        <p:spPr bwMode="auto">
          <a:xfrm>
            <a:off x="1028700" y="4237038"/>
            <a:ext cx="1204913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5" name="AutoShape 81"/>
          <p:cNvCxnSpPr>
            <a:cxnSpLocks noChangeShapeType="1"/>
            <a:stCxn id="303119" idx="6"/>
            <a:endCxn id="303121" idx="1"/>
          </p:cNvCxnSpPr>
          <p:nvPr/>
        </p:nvCxnSpPr>
        <p:spPr bwMode="auto">
          <a:xfrm flipV="1">
            <a:off x="2608263" y="4237038"/>
            <a:ext cx="1181100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6" name="AutoShape 82"/>
          <p:cNvCxnSpPr>
            <a:cxnSpLocks noChangeShapeType="1"/>
            <a:stCxn id="303121" idx="3"/>
            <a:endCxn id="303122" idx="2"/>
          </p:cNvCxnSpPr>
          <p:nvPr/>
        </p:nvCxnSpPr>
        <p:spPr bwMode="auto">
          <a:xfrm>
            <a:off x="4124325" y="4237038"/>
            <a:ext cx="1546225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7" name="AutoShape 83"/>
          <p:cNvCxnSpPr>
            <a:cxnSpLocks noChangeShapeType="1"/>
            <a:stCxn id="303122" idx="6"/>
            <a:endCxn id="303124" idx="1"/>
          </p:cNvCxnSpPr>
          <p:nvPr/>
        </p:nvCxnSpPr>
        <p:spPr bwMode="auto">
          <a:xfrm flipH="1">
            <a:off x="314325" y="4259263"/>
            <a:ext cx="5732463" cy="663575"/>
          </a:xfrm>
          <a:prstGeom prst="curvedConnector5">
            <a:avLst>
              <a:gd name="adj1" fmla="val -3741"/>
              <a:gd name="adj2" fmla="val 43542"/>
              <a:gd name="adj3" fmla="val 103986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8" name="AutoShape 84"/>
          <p:cNvCxnSpPr>
            <a:cxnSpLocks noChangeShapeType="1"/>
            <a:stCxn id="303124" idx="3"/>
            <a:endCxn id="303125" idx="2"/>
          </p:cNvCxnSpPr>
          <p:nvPr/>
        </p:nvCxnSpPr>
        <p:spPr bwMode="auto">
          <a:xfrm>
            <a:off x="649288" y="4922838"/>
            <a:ext cx="479425" cy="1270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89" name="AutoShape 85"/>
          <p:cNvCxnSpPr>
            <a:cxnSpLocks noChangeShapeType="1"/>
            <a:stCxn id="303125" idx="6"/>
            <a:endCxn id="303126" idx="2"/>
          </p:cNvCxnSpPr>
          <p:nvPr/>
        </p:nvCxnSpPr>
        <p:spPr bwMode="auto">
          <a:xfrm>
            <a:off x="1504950" y="4935538"/>
            <a:ext cx="727075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90" name="AutoShape 86"/>
          <p:cNvCxnSpPr>
            <a:cxnSpLocks noChangeShapeType="1"/>
            <a:stCxn id="303126" idx="6"/>
            <a:endCxn id="303128" idx="1"/>
          </p:cNvCxnSpPr>
          <p:nvPr/>
        </p:nvCxnSpPr>
        <p:spPr bwMode="auto">
          <a:xfrm flipV="1">
            <a:off x="2608263" y="4922838"/>
            <a:ext cx="1179512" cy="1270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91" name="AutoShape 87"/>
          <p:cNvCxnSpPr>
            <a:cxnSpLocks noChangeShapeType="1"/>
            <a:stCxn id="303128" idx="3"/>
            <a:endCxn id="303130" idx="1"/>
          </p:cNvCxnSpPr>
          <p:nvPr/>
        </p:nvCxnSpPr>
        <p:spPr bwMode="auto">
          <a:xfrm>
            <a:off x="4122738" y="4922838"/>
            <a:ext cx="1036637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3192" name="AutoShape 88"/>
          <p:cNvCxnSpPr>
            <a:cxnSpLocks noChangeShapeType="1"/>
            <a:stCxn id="303130" idx="3"/>
            <a:endCxn id="303132" idx="1"/>
          </p:cNvCxnSpPr>
          <p:nvPr/>
        </p:nvCxnSpPr>
        <p:spPr bwMode="auto">
          <a:xfrm>
            <a:off x="5494338" y="4922838"/>
            <a:ext cx="661987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095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6117A-957B-564C-B150-1D8F0257FFB8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095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Traveling from Arad To Bucharest</a:t>
            </a:r>
          </a:p>
        </p:txBody>
      </p:sp>
      <p:pic>
        <p:nvPicPr>
          <p:cNvPr id="109573" name="Picture 1027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457200" y="1419225"/>
            <a:ext cx="7848600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4" name="Oval 1028"/>
          <p:cNvSpPr>
            <a:spLocks noChangeArrowheads="1"/>
          </p:cNvSpPr>
          <p:nvPr/>
        </p:nvSpPr>
        <p:spPr bwMode="auto">
          <a:xfrm>
            <a:off x="1295400" y="251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75" name="Oval 1029"/>
          <p:cNvSpPr>
            <a:spLocks noChangeArrowheads="1"/>
          </p:cNvSpPr>
          <p:nvPr/>
        </p:nvSpPr>
        <p:spPr bwMode="auto">
          <a:xfrm>
            <a:off x="5486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05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249EC-32F6-8F47-B721-7545F2716636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pic>
        <p:nvPicPr>
          <p:cNvPr id="110597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2819400" y="2279650"/>
            <a:ext cx="351472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16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8FA40A-562B-F741-9E0C-5826E0B43ECB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pic>
        <p:nvPicPr>
          <p:cNvPr id="111621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304800" y="2500313"/>
            <a:ext cx="6024563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0ADFC-F428-8949-A039-2467D950970D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pic>
        <p:nvPicPr>
          <p:cNvPr id="112645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304800" y="2438400"/>
            <a:ext cx="867251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3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A012D2-8E48-2C42-B14B-9B50282A62EA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57200" y="3505200"/>
            <a:ext cx="7924800" cy="2667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breadth-first search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410200"/>
          </a:xfrm>
        </p:spPr>
        <p:txBody>
          <a:bodyPr/>
          <a:lstStyle/>
          <a:p>
            <a:r>
              <a:rPr lang="en-US"/>
              <a:t>Completeness:</a:t>
            </a:r>
          </a:p>
          <a:p>
            <a:r>
              <a:rPr lang="en-US"/>
              <a:t>Time complexity:</a:t>
            </a:r>
          </a:p>
          <a:p>
            <a:r>
              <a:rPr lang="en-US"/>
              <a:t>Space complexity:</a:t>
            </a:r>
          </a:p>
          <a:p>
            <a:r>
              <a:rPr lang="en-US"/>
              <a:t>Optimality:</a:t>
            </a:r>
          </a:p>
          <a:p>
            <a:endParaRPr lang="en-US"/>
          </a:p>
          <a:p>
            <a:endParaRPr lang="en-US"/>
          </a:p>
          <a:p>
            <a:r>
              <a:rPr lang="en-US" sz="1600">
                <a:solidFill>
                  <a:srgbClr val="003399"/>
                </a:solidFill>
              </a:rPr>
              <a:t>Search algorithms are commonly evaluated according to the following four criteria:</a:t>
            </a:r>
          </a:p>
          <a:p>
            <a:pPr lvl="1"/>
            <a:r>
              <a:rPr lang="en-US" sz="1400" b="1">
                <a:solidFill>
                  <a:srgbClr val="003399"/>
                </a:solidFill>
              </a:rPr>
              <a:t>Completeness: </a:t>
            </a:r>
            <a:r>
              <a:rPr lang="en-US" sz="1400">
                <a:solidFill>
                  <a:srgbClr val="003399"/>
                </a:solidFill>
              </a:rPr>
              <a:t>does it always find a solution if one exists?</a:t>
            </a:r>
            <a:endParaRPr lang="en-US" sz="1400" b="1">
              <a:solidFill>
                <a:srgbClr val="003399"/>
              </a:solidFill>
            </a:endParaRPr>
          </a:p>
          <a:p>
            <a:pPr lvl="1"/>
            <a:r>
              <a:rPr lang="en-US" sz="1400" b="1">
                <a:solidFill>
                  <a:srgbClr val="003399"/>
                </a:solidFill>
              </a:rPr>
              <a:t>Time complexity: </a:t>
            </a:r>
            <a:r>
              <a:rPr lang="en-US" sz="1400">
                <a:solidFill>
                  <a:srgbClr val="003399"/>
                </a:solidFill>
              </a:rPr>
              <a:t>how long does it take as function of num. of nodes?</a:t>
            </a:r>
            <a:endParaRPr lang="en-US" sz="1400" b="1">
              <a:solidFill>
                <a:srgbClr val="003399"/>
              </a:solidFill>
            </a:endParaRPr>
          </a:p>
          <a:p>
            <a:pPr lvl="1"/>
            <a:r>
              <a:rPr lang="en-US" sz="1400" b="1">
                <a:solidFill>
                  <a:srgbClr val="003399"/>
                </a:solidFill>
              </a:rPr>
              <a:t>Space complexity: </a:t>
            </a:r>
            <a:r>
              <a:rPr lang="en-US" sz="1400">
                <a:solidFill>
                  <a:srgbClr val="003399"/>
                </a:solidFill>
              </a:rPr>
              <a:t>how much memory does it require?</a:t>
            </a:r>
            <a:endParaRPr lang="en-US" sz="1400" b="1">
              <a:solidFill>
                <a:srgbClr val="003399"/>
              </a:solidFill>
            </a:endParaRPr>
          </a:p>
          <a:p>
            <a:pPr lvl="1"/>
            <a:r>
              <a:rPr lang="en-US" sz="1400" b="1">
                <a:solidFill>
                  <a:srgbClr val="003399"/>
                </a:solidFill>
              </a:rPr>
              <a:t>Optimality: </a:t>
            </a:r>
            <a:r>
              <a:rPr lang="en-US" sz="1400">
                <a:solidFill>
                  <a:srgbClr val="003399"/>
                </a:solidFill>
              </a:rPr>
              <a:t>does it guarantee the least-cost solution?</a:t>
            </a:r>
          </a:p>
          <a:p>
            <a:pPr lvl="1"/>
            <a:endParaRPr lang="en-US" sz="1400">
              <a:solidFill>
                <a:srgbClr val="003399"/>
              </a:solidFill>
            </a:endParaRPr>
          </a:p>
          <a:p>
            <a:r>
              <a:rPr lang="en-US" sz="1600">
                <a:solidFill>
                  <a:srgbClr val="003399"/>
                </a:solidFill>
              </a:rPr>
              <a:t>Time and space complexity are measured in terms of:</a:t>
            </a:r>
          </a:p>
          <a:p>
            <a:pPr lvl="1"/>
            <a:r>
              <a:rPr lang="en-US" sz="1400" i="1">
                <a:solidFill>
                  <a:srgbClr val="003399"/>
                </a:solidFill>
              </a:rPr>
              <a:t>b –  </a:t>
            </a:r>
            <a:r>
              <a:rPr lang="en-US" sz="1400">
                <a:solidFill>
                  <a:srgbClr val="003399"/>
                </a:solidFill>
              </a:rPr>
              <a:t>max branching factor of the search tree</a:t>
            </a:r>
          </a:p>
          <a:p>
            <a:pPr lvl="1"/>
            <a:r>
              <a:rPr lang="en-US" sz="1400" i="1">
                <a:solidFill>
                  <a:srgbClr val="003399"/>
                </a:solidFill>
              </a:rPr>
              <a:t>d –  </a:t>
            </a:r>
            <a:r>
              <a:rPr lang="en-US" sz="1400">
                <a:solidFill>
                  <a:srgbClr val="003399"/>
                </a:solidFill>
              </a:rPr>
              <a:t>depth of the least-cost solution</a:t>
            </a:r>
          </a:p>
          <a:p>
            <a:pPr lvl="1"/>
            <a:r>
              <a:rPr lang="en-US" sz="1400" i="1">
                <a:solidFill>
                  <a:srgbClr val="003399"/>
                </a:solidFill>
              </a:rPr>
              <a:t>m – </a:t>
            </a:r>
            <a:r>
              <a:rPr lang="en-US" sz="1400">
                <a:solidFill>
                  <a:srgbClr val="003399"/>
                </a:solidFill>
              </a:rPr>
              <a:t>max depth of the search tree (may be infinity)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46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91F5DD-679A-E249-9FB4-A11E8D1698DF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breadth-first search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Completeness: 	Yes, if </a:t>
            </a:r>
            <a:r>
              <a:rPr lang="en-US" i="1"/>
              <a:t>b</a:t>
            </a:r>
            <a:r>
              <a:rPr lang="en-US"/>
              <a:t> is finite</a:t>
            </a:r>
          </a:p>
          <a:p>
            <a:r>
              <a:rPr lang="en-US"/>
              <a:t>Time complexity:	1+b+b</a:t>
            </a:r>
            <a:r>
              <a:rPr lang="en-US" baseline="30000"/>
              <a:t>2</a:t>
            </a:r>
            <a:r>
              <a:rPr lang="en-US"/>
              <a:t>+…+b</a:t>
            </a:r>
            <a:r>
              <a:rPr lang="en-US" baseline="30000"/>
              <a:t>d</a:t>
            </a:r>
            <a:r>
              <a:rPr lang="en-US"/>
              <a:t> = </a:t>
            </a:r>
            <a:r>
              <a:rPr lang="en-US" i="1"/>
              <a:t>O(b </a:t>
            </a:r>
            <a:r>
              <a:rPr lang="en-US" i="1" baseline="30000"/>
              <a:t>d</a:t>
            </a:r>
            <a:r>
              <a:rPr lang="en-US" i="1"/>
              <a:t>)</a:t>
            </a:r>
            <a:r>
              <a:rPr lang="en-US"/>
              <a:t>, i.e., exponential in </a:t>
            </a:r>
            <a:r>
              <a:rPr lang="en-US" i="1"/>
              <a:t>d</a:t>
            </a:r>
          </a:p>
          <a:p>
            <a:r>
              <a:rPr lang="en-US"/>
              <a:t>Space complexity:	</a:t>
            </a:r>
            <a:r>
              <a:rPr lang="en-US" i="1"/>
              <a:t>O(b </a:t>
            </a:r>
            <a:r>
              <a:rPr lang="en-US" i="1" baseline="30000"/>
              <a:t>d</a:t>
            </a:r>
            <a:r>
              <a:rPr lang="en-US" i="1"/>
              <a:t>)</a:t>
            </a:r>
            <a:r>
              <a:rPr lang="en-US"/>
              <a:t>           (see following slides)</a:t>
            </a:r>
          </a:p>
          <a:p>
            <a:r>
              <a:rPr lang="en-US"/>
              <a:t>Optimality:		Yes (assuming cost = 1 per step)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Lectures 3-5</a:t>
            </a:r>
          </a:p>
        </p:txBody>
      </p:sp>
      <p:sp>
        <p:nvSpPr>
          <p:cNvPr id="1157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B4137-6999-3B4C-B1C3-D2B96CB0D6E6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of breadth-first search</a:t>
            </a: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457200" y="1371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>
                <a:latin typeface="Tahoma" charset="0"/>
              </a:rPr>
              <a:t>If a goal node is found on depth </a:t>
            </a:r>
            <a:r>
              <a:rPr kumimoji="1" lang="en-US" sz="2000">
                <a:solidFill>
                  <a:srgbClr val="CC0000"/>
                </a:solidFill>
                <a:latin typeface="Tahoma" charset="0"/>
              </a:rPr>
              <a:t>d</a:t>
            </a:r>
            <a:r>
              <a:rPr kumimoji="1" lang="en-US" sz="2000">
                <a:latin typeface="Tahoma" charset="0"/>
              </a:rPr>
              <a:t> of the tree, all nodes up till that depth are created and examined (note: and the children of nodes at depth d are created and enqueued, but not yet examined).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800">
              <a:latin typeface="Tahoma" charset="0"/>
            </a:endParaRPr>
          </a:p>
        </p:txBody>
      </p:sp>
      <p:sp>
        <p:nvSpPr>
          <p:cNvPr id="115718" name="Rectangle 5"/>
          <p:cNvSpPr>
            <a:spLocks noChangeArrowheads="1"/>
          </p:cNvSpPr>
          <p:nvPr/>
        </p:nvSpPr>
        <p:spPr bwMode="auto">
          <a:xfrm>
            <a:off x="1524000" y="2667000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29400" y="2895600"/>
            <a:ext cx="649288" cy="2362200"/>
            <a:chOff x="4176" y="1440"/>
            <a:chExt cx="409" cy="1488"/>
          </a:xfrm>
        </p:grpSpPr>
        <p:sp>
          <p:nvSpPr>
            <p:cNvPr id="267271" name="AutoShape 7"/>
            <p:cNvSpPr>
              <a:spLocks/>
            </p:cNvSpPr>
            <p:nvPr/>
          </p:nvSpPr>
          <p:spPr bwMode="auto">
            <a:xfrm>
              <a:off x="4176" y="1440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4320" y="201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m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</p:grpSp>
      <p:grpSp>
        <p:nvGrpSpPr>
          <p:cNvPr id="115720" name="Group 9"/>
          <p:cNvGrpSpPr>
            <a:grpSpLocks/>
          </p:cNvGrpSpPr>
          <p:nvPr/>
        </p:nvGrpSpPr>
        <p:grpSpPr bwMode="auto">
          <a:xfrm>
            <a:off x="1752600" y="2735263"/>
            <a:ext cx="4554538" cy="2560637"/>
            <a:chOff x="1104" y="1339"/>
            <a:chExt cx="2869" cy="1613"/>
          </a:xfrm>
        </p:grpSpPr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2640" y="1440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2928" y="2338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 flipH="1">
              <a:off x="2736" y="2289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 flipH="1">
              <a:off x="1584" y="2338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 flipH="1">
              <a:off x="2928" y="1859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2304" y="1859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 flipH="1">
              <a:off x="1248" y="1402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9" name="Oval 17"/>
            <p:cNvSpPr>
              <a:spLocks noChangeArrowheads="1"/>
            </p:cNvSpPr>
            <p:nvPr/>
          </p:nvSpPr>
          <p:spPr bwMode="auto">
            <a:xfrm>
              <a:off x="2544" y="1339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0" name="Oval 18"/>
            <p:cNvSpPr>
              <a:spLocks noChangeArrowheads="1"/>
            </p:cNvSpPr>
            <p:nvPr/>
          </p:nvSpPr>
          <p:spPr bwMode="auto">
            <a:xfrm>
              <a:off x="1680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2160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2" name="Oval 20"/>
            <p:cNvSpPr>
              <a:spLocks noChangeArrowheads="1"/>
            </p:cNvSpPr>
            <p:nvPr/>
          </p:nvSpPr>
          <p:spPr bwMode="auto">
            <a:xfrm>
              <a:off x="2928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3" name="Oval 21"/>
            <p:cNvSpPr>
              <a:spLocks noChangeArrowheads="1"/>
            </p:cNvSpPr>
            <p:nvPr/>
          </p:nvSpPr>
          <p:spPr bwMode="auto">
            <a:xfrm>
              <a:off x="2832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4" name="Oval 22"/>
            <p:cNvSpPr>
              <a:spLocks noChangeArrowheads="1"/>
            </p:cNvSpPr>
            <p:nvPr/>
          </p:nvSpPr>
          <p:spPr bwMode="auto">
            <a:xfrm>
              <a:off x="2256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5" name="Oval 23"/>
            <p:cNvSpPr>
              <a:spLocks noChangeArrowheads="1"/>
            </p:cNvSpPr>
            <p:nvPr/>
          </p:nvSpPr>
          <p:spPr bwMode="auto">
            <a:xfrm>
              <a:off x="302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6" name="Oval 24"/>
            <p:cNvSpPr>
              <a:spLocks noChangeArrowheads="1"/>
            </p:cNvSpPr>
            <p:nvPr/>
          </p:nvSpPr>
          <p:spPr bwMode="auto">
            <a:xfrm>
              <a:off x="110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89" name="Oval 25"/>
            <p:cNvSpPr>
              <a:spLocks noChangeArrowheads="1"/>
            </p:cNvSpPr>
            <p:nvPr/>
          </p:nvSpPr>
          <p:spPr bwMode="auto">
            <a:xfrm>
              <a:off x="3360" y="2208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charset="0"/>
                </a:rPr>
                <a:t>G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15738" name="Oval 26"/>
            <p:cNvSpPr>
              <a:spLocks noChangeArrowheads="1"/>
            </p:cNvSpPr>
            <p:nvPr/>
          </p:nvSpPr>
          <p:spPr bwMode="auto">
            <a:xfrm>
              <a:off x="2640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9" name="Oval 27"/>
            <p:cNvSpPr>
              <a:spLocks noChangeArrowheads="1"/>
            </p:cNvSpPr>
            <p:nvPr/>
          </p:nvSpPr>
          <p:spPr bwMode="auto">
            <a:xfrm>
              <a:off x="1488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40" name="AutoShape 28"/>
            <p:cNvSpPr>
              <a:spLocks/>
            </p:cNvSpPr>
            <p:nvPr/>
          </p:nvSpPr>
          <p:spPr bwMode="auto">
            <a:xfrm rot="-5400000">
              <a:off x="2616" y="1608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93" name="Text Box 29"/>
            <p:cNvSpPr txBox="1">
              <a:spLocks noChangeArrowheads="1"/>
            </p:cNvSpPr>
            <p:nvPr/>
          </p:nvSpPr>
          <p:spPr bwMode="auto">
            <a:xfrm>
              <a:off x="2582" y="2112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b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  <p:sp>
          <p:nvSpPr>
            <p:cNvPr id="115742" name="AutoShape 30"/>
            <p:cNvSpPr>
              <a:spLocks/>
            </p:cNvSpPr>
            <p:nvPr/>
          </p:nvSpPr>
          <p:spPr bwMode="auto">
            <a:xfrm>
              <a:off x="3648" y="1440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95" name="Text Box 31"/>
            <p:cNvSpPr txBox="1">
              <a:spLocks noChangeArrowheads="1"/>
            </p:cNvSpPr>
            <p:nvPr/>
          </p:nvSpPr>
          <p:spPr bwMode="auto">
            <a:xfrm>
              <a:off x="3744" y="177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omic Sans MS" charset="0"/>
                </a:rPr>
                <a:t>d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charset="0"/>
              </a:endParaRPr>
            </a:p>
          </p:txBody>
        </p:sp>
      </p:grpSp>
      <p:sp>
        <p:nvSpPr>
          <p:cNvPr id="267296" name="Rectangle 32"/>
          <p:cNvSpPr>
            <a:spLocks noChangeArrowheads="1"/>
          </p:cNvSpPr>
          <p:nvPr/>
        </p:nvSpPr>
        <p:spPr bwMode="auto">
          <a:xfrm>
            <a:off x="457200" y="5486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0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u="sng">
                <a:latin typeface="Tahoma" charset="0"/>
              </a:rPr>
              <a:t>Thus</a:t>
            </a:r>
            <a:r>
              <a:rPr kumimoji="1" lang="en-US" sz="2000">
                <a:latin typeface="Tahoma" charset="0"/>
              </a:rPr>
              <a:t>:  O</a:t>
            </a:r>
            <a:r>
              <a:rPr kumimoji="1" lang="en-US" sz="2000" b="1">
                <a:latin typeface="Tahoma" charset="0"/>
              </a:rPr>
              <a:t>(</a:t>
            </a:r>
            <a:r>
              <a:rPr kumimoji="1" lang="en-US" sz="2000">
                <a:latin typeface="Tahoma" charset="0"/>
              </a:rPr>
              <a:t>b</a:t>
            </a:r>
            <a:r>
              <a:rPr kumimoji="1" lang="en-US" b="1" baseline="30000">
                <a:solidFill>
                  <a:srgbClr val="CC0000"/>
                </a:solidFill>
                <a:latin typeface="Tahoma" charset="0"/>
              </a:rPr>
              <a:t>d</a:t>
            </a:r>
            <a:r>
              <a:rPr kumimoji="1" lang="en-US" sz="2000" b="1">
                <a:latin typeface="Tahoma" charset="0"/>
              </a:rPr>
              <a:t>) </a:t>
            </a:r>
            <a:endParaRPr kumimoji="1" lang="en-US" sz="20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6" grpId="0" autoUpdateAnimBg="0"/>
    </p:bldLst>
  </p:timing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3571</TotalTime>
  <Words>10773</Words>
  <Application>Microsoft Macintosh PowerPoint</Application>
  <PresentationFormat>On-screen Show (4:3)</PresentationFormat>
  <Paragraphs>1938</Paragraphs>
  <Slides>157</Slides>
  <Notes>0</Notes>
  <HiddenSlides>0</HiddenSlides>
  <MMClips>4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157</vt:i4>
      </vt:variant>
    </vt:vector>
  </HeadingPairs>
  <TitlesOfParts>
    <vt:vector size="161" baseType="lpstr">
      <vt:lpstr>AI-Class</vt:lpstr>
      <vt:lpstr>Image</vt:lpstr>
      <vt:lpstr>Bitmap Image</vt:lpstr>
      <vt:lpstr>Equation</vt:lpstr>
      <vt:lpstr>Last time: Summary</vt:lpstr>
      <vt:lpstr>Outline: Problem solving and search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Example: Measuring problem!</vt:lpstr>
      <vt:lpstr>Which solution do we prefer?</vt:lpstr>
      <vt:lpstr>Problem-Solving Agent</vt:lpstr>
      <vt:lpstr>Example: Buckets</vt:lpstr>
      <vt:lpstr>Remember (lecture 2): Environment types</vt:lpstr>
      <vt:lpstr>Problem types</vt:lpstr>
      <vt:lpstr>Problem types</vt:lpstr>
      <vt:lpstr>Problem types</vt:lpstr>
      <vt:lpstr>Problem types</vt:lpstr>
      <vt:lpstr>Problem types</vt:lpstr>
      <vt:lpstr>Example: Vacuum world</vt:lpstr>
      <vt:lpstr>Slide 29</vt:lpstr>
      <vt:lpstr>Slide 30</vt:lpstr>
      <vt:lpstr>Slide 31</vt:lpstr>
      <vt:lpstr>Slide 32</vt:lpstr>
      <vt:lpstr>Example: Romania</vt:lpstr>
      <vt:lpstr>Example: Traveling from Arad To Bucharest</vt:lpstr>
      <vt:lpstr>Problem formulation</vt:lpstr>
      <vt:lpstr>Selecting a state space</vt:lpstr>
      <vt:lpstr>Example: 8-puzzle</vt:lpstr>
      <vt:lpstr>Example: 8-puzzle</vt:lpstr>
      <vt:lpstr>Example: 8-puzzle</vt:lpstr>
      <vt:lpstr>Back to Vacuum World</vt:lpstr>
      <vt:lpstr>Back to Vacuum World</vt:lpstr>
      <vt:lpstr>Example: Robotic Assembly</vt:lpstr>
      <vt:lpstr>Real-life example: VLSI Layout</vt:lpstr>
      <vt:lpstr>Slide 44</vt:lpstr>
      <vt:lpstr>Slide 45</vt:lpstr>
      <vt:lpstr>Slide 46</vt:lpstr>
      <vt:lpstr>Slide 47</vt:lpstr>
      <vt:lpstr>Search algorithms</vt:lpstr>
      <vt:lpstr>Last time: Problem-Solving</vt:lpstr>
      <vt:lpstr>Last time: Problem-Solving</vt:lpstr>
      <vt:lpstr>Last time: Problem-Solving</vt:lpstr>
      <vt:lpstr>Last time: Finding a solution</vt:lpstr>
      <vt:lpstr>Last time: Finding a solution</vt:lpstr>
      <vt:lpstr>Last time: Finding a solution</vt:lpstr>
      <vt:lpstr>Example: Traveling from Arad To Bucharest</vt:lpstr>
      <vt:lpstr>From problem space to search tree </vt:lpstr>
      <vt:lpstr>Paths in search trees</vt:lpstr>
      <vt:lpstr>General search example</vt:lpstr>
      <vt:lpstr>General search example</vt:lpstr>
      <vt:lpstr>General search example</vt:lpstr>
      <vt:lpstr>General search example</vt:lpstr>
      <vt:lpstr>Implementation of search algorithms</vt:lpstr>
      <vt:lpstr>Encapsulating state information in nodes</vt:lpstr>
      <vt:lpstr>Evaluation of search strategies</vt:lpstr>
      <vt:lpstr>Binary Tree Example</vt:lpstr>
      <vt:lpstr>Complexity</vt:lpstr>
      <vt:lpstr>Complexity: Tower of Hanoi</vt:lpstr>
      <vt:lpstr>Complexity: Tower of Hanoi</vt:lpstr>
      <vt:lpstr>Complexity: Tower of Hanoi</vt:lpstr>
      <vt:lpstr>Complexity: Tower of Hanoi</vt:lpstr>
      <vt:lpstr>Complexity: Tower of Hanoi</vt:lpstr>
      <vt:lpstr>Complexity: Tower of Hanoi</vt:lpstr>
      <vt:lpstr>Complexity</vt:lpstr>
      <vt:lpstr>Complexity example: Traveling Salesman Problem</vt:lpstr>
      <vt:lpstr>Complexity example: Traveling Salesman Problem</vt:lpstr>
      <vt:lpstr>Why is exponential complexity “hard”?</vt:lpstr>
      <vt:lpstr>So…</vt:lpstr>
      <vt:lpstr>Complexity</vt:lpstr>
      <vt:lpstr>Complexity</vt:lpstr>
      <vt:lpstr>Note on NP-hard problems</vt:lpstr>
      <vt:lpstr>Complexity: O() and o() measures (Landau symbols)</vt:lpstr>
      <vt:lpstr>Landau symbols</vt:lpstr>
      <vt:lpstr>Examples, properties</vt:lpstr>
      <vt:lpstr>Polynomial-time hierarchy</vt:lpstr>
      <vt:lpstr>Complexity and the human brain</vt:lpstr>
      <vt:lpstr>Remember: Implementation of search algorithms</vt:lpstr>
      <vt:lpstr>Encapsulating state information in nodes</vt:lpstr>
      <vt:lpstr>Evaluation of search strategies</vt:lpstr>
      <vt:lpstr>Note: Approximations</vt:lpstr>
      <vt:lpstr>Uninformed search strategies</vt:lpstr>
      <vt:lpstr>Breadth-first search</vt:lpstr>
      <vt:lpstr>Breadth-first search</vt:lpstr>
      <vt:lpstr>Example: Traveling from Arad To Bucharest</vt:lpstr>
      <vt:lpstr>Breadth-first search</vt:lpstr>
      <vt:lpstr>Breadth-first search</vt:lpstr>
      <vt:lpstr>Breadth-first search</vt:lpstr>
      <vt:lpstr>Properties of breadth-first search</vt:lpstr>
      <vt:lpstr>Properties of breadth-first search</vt:lpstr>
      <vt:lpstr>Time complexity of breadth-first search</vt:lpstr>
      <vt:lpstr>Space complexity of breadth-first</vt:lpstr>
      <vt:lpstr>Uniform-cost search</vt:lpstr>
      <vt:lpstr>Romania with step costs in km</vt:lpstr>
      <vt:lpstr>Uniform-cost search</vt:lpstr>
      <vt:lpstr>Uniform-cost search</vt:lpstr>
      <vt:lpstr>Uniform-cost search</vt:lpstr>
      <vt:lpstr>Properties of uniform-cost search</vt:lpstr>
      <vt:lpstr>Implementation of uniform-cost search</vt:lpstr>
      <vt:lpstr>Caution!</vt:lpstr>
      <vt:lpstr>Note: Loop Detection</vt:lpstr>
      <vt:lpstr>Example</vt:lpstr>
      <vt:lpstr>Breadth-First Search Solution</vt:lpstr>
      <vt:lpstr>Uniform-Cost Search Solution</vt:lpstr>
      <vt:lpstr>Note: Queueing in Uniform-Cost Search</vt:lpstr>
      <vt:lpstr>A Clean Robust Algorithm</vt:lpstr>
      <vt:lpstr>A Clean Robust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More examples…</vt:lpstr>
      <vt:lpstr>Depth-first search</vt:lpstr>
      <vt:lpstr>Depth First Search</vt:lpstr>
      <vt:lpstr>Romania with step costs in km</vt:lpstr>
      <vt:lpstr>Depth-first search</vt:lpstr>
      <vt:lpstr>Depth-first search</vt:lpstr>
      <vt:lpstr>Depth-first search</vt:lpstr>
      <vt:lpstr>Properties of depth-first search</vt:lpstr>
      <vt:lpstr>Time complexity of depth-first: details</vt:lpstr>
      <vt:lpstr>Space complexity of depth-first</vt:lpstr>
      <vt:lpstr>Avoiding repeated states</vt:lpstr>
      <vt:lpstr>Depth-limited search</vt:lpstr>
      <vt:lpstr>Iterative deepening search</vt:lpstr>
      <vt:lpstr>Romania with step costs in km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Iterative deepening complexity</vt:lpstr>
      <vt:lpstr>Iterative deepening complexity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Comparing uninformed search strategies</vt:lpstr>
      <vt:lpstr>Summary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253</cp:revision>
  <cp:lastPrinted>1999-10-01T01:17:42Z</cp:lastPrinted>
  <dcterms:created xsi:type="dcterms:W3CDTF">2013-01-14T18:44:03Z</dcterms:created>
  <dcterms:modified xsi:type="dcterms:W3CDTF">2013-01-14T18:44:29Z</dcterms:modified>
</cp:coreProperties>
</file>