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5" r:id="rId5"/>
    <p:sldMasterId id="2147483690" r:id="rId6"/>
  </p:sldMasterIdLst>
  <p:notesMasterIdLst>
    <p:notesMasterId r:id="rId57"/>
  </p:notesMasterIdLst>
  <p:sldIdLst>
    <p:sldId id="312" r:id="rId7"/>
    <p:sldId id="256" r:id="rId8"/>
    <p:sldId id="259" r:id="rId9"/>
    <p:sldId id="260" r:id="rId10"/>
    <p:sldId id="261" r:id="rId11"/>
    <p:sldId id="307" r:id="rId12"/>
    <p:sldId id="308" r:id="rId13"/>
    <p:sldId id="30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8" r:id="rId48"/>
    <p:sldId id="293" r:id="rId49"/>
    <p:sldId id="294" r:id="rId50"/>
    <p:sldId id="295" r:id="rId51"/>
    <p:sldId id="296" r:id="rId52"/>
    <p:sldId id="297" r:id="rId53"/>
    <p:sldId id="797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2A6D-8B10-6E45-B4A1-F71DA7E72CA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69FCE-0AAB-2448-B553-DE1BA555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7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080642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080642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80642" cy="478585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8080642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80643" cy="78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60206"/>
            <a:ext cx="3849330" cy="506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12" y="1160206"/>
            <a:ext cx="3849330" cy="506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9086"/>
            <a:ext cx="3922972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869"/>
            <a:ext cx="3922972" cy="4115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4870" y="1139086"/>
            <a:ext cx="3922972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4870" y="1983869"/>
            <a:ext cx="3922972" cy="4115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9367"/>
            <a:ext cx="5111750" cy="5014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09367"/>
            <a:ext cx="3008313" cy="501445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80642" cy="781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04"/>
            <a:ext cx="8080642" cy="493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FF5477C-13AC-F04E-B1B5-F3FC727112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fld id="{38CC5B37-46F8-1547-9EE8-867C25DB0939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1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D771-58FC-9F4D-A0B9-0B7F09C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4" y="776956"/>
            <a:ext cx="7754368" cy="722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HW1b</a:t>
            </a:r>
            <a:br>
              <a:rPr lang="en-US" dirty="0"/>
            </a:b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Due date September 17, 2018 11:59pm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0FEB0-9F5F-8940-87D7-851F947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94D85-23D8-4647-B061-AAD03A12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</a:t>
            </a:fld>
            <a:endParaRPr lang="en-US">
              <a:uFillTx/>
            </a:endParaRPr>
          </a:p>
        </p:txBody>
      </p:sp>
      <p:pic>
        <p:nvPicPr>
          <p:cNvPr id="8" name="Content Placeholder 7" descr="https://cdn.vox-cdn.com/thumbor/baokYYl4ccNUu3_XWKEmeTtAnbw=/0x0:1920x1203/1200x675/filters:focal(1118x260:1424x566)/cdn.vox-cdn.com/uploads/chorus_image/image/61013663/scooters_illo.0.jpg">
            <a:extLst>
              <a:ext uri="{FF2B5EF4-FFF2-40B4-BE49-F238E27FC236}">
                <a16:creationId xmlns:a16="http://schemas.microsoft.com/office/drawing/2014/main" id="{F85A8A95-C0A5-AA4B-8815-26C2936684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6256"/>
            <a:ext cx="7647709" cy="428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3864"/>
          </a:xfrm>
        </p:spPr>
        <p:txBody>
          <a:bodyPr/>
          <a:lstStyle/>
          <a:p>
            <a:r>
              <a:rPr lang="en-US" dirty="0"/>
              <a:t>Varieties of </a:t>
            </a:r>
            <a:r>
              <a:rPr lang="en-US" dirty="0" err="1"/>
              <a:t>CSPs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007331"/>
            <a:ext cx="86502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 variables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variables, domain size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O(d</a:t>
            </a:r>
            <a:r>
              <a:rPr kumimoji="0" lang="en-US" sz="2000" b="0" i="1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complete assignments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Boolean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CSPs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incl.~Boolean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satisfiability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(NP-complete)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integers, strings, etc.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job scheduling, variables are start/end days for each job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need a constraint language, e.g.,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+ 5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≤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variables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start/end times for Hubble Space Telescope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1260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a single variable,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green
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pairs of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WA
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Higher-order (sometimes called global)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3 or more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lang="en-US" kern="0" dirty="0">
                <a:ea typeface="ヒラギノ角ゴ Pro W3" charset="-128"/>
              </a:rPr>
              <a:t>e.g. </a:t>
            </a:r>
            <a:r>
              <a:rPr lang="en-US" i="1" kern="0" dirty="0">
                <a:ea typeface="ヒラギノ角ゴ Pro W3" charset="-128"/>
              </a:rPr>
              <a:t>ALL_DIFFERENT(SA, WA, Q)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47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ryptarithme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6096000" cy="2214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cryptarithmetic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076575"/>
            <a:ext cx="857091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T U W R O X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0,1,2,3,4,5,6,7,8,9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Alldiff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(F,T,U,W,R,O)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O = R + 10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W + W = U + 10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T + 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=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+ 10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,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0,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
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10000"/>
            <a:ext cx="400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Helvetica"/>
                <a:cs typeface="Helvetica"/>
              </a:rPr>
              <a:t>Constraint </a:t>
            </a:r>
            <a:r>
              <a:rPr lang="en-US" sz="1600" dirty="0" err="1">
                <a:solidFill>
                  <a:srgbClr val="0066FF"/>
                </a:solidFill>
                <a:latin typeface="Helvetica"/>
                <a:cs typeface="Helvetica"/>
              </a:rPr>
              <a:t>hypergraph</a:t>
            </a:r>
            <a:endParaRPr lang="en-US" sz="1600" dirty="0">
              <a:solidFill>
                <a:srgbClr val="0066FF"/>
              </a:solidFill>
              <a:latin typeface="Helvetica"/>
              <a:cs typeface="Helvetica"/>
            </a:endParaRPr>
          </a:p>
          <a:p>
            <a:r>
              <a:rPr lang="en-US" sz="1600" dirty="0">
                <a:solidFill>
                  <a:srgbClr val="0066FF"/>
                </a:solidFill>
                <a:latin typeface="Helvetica"/>
                <a:cs typeface="Helvetica"/>
              </a:rPr>
              <a:t>Circles: nodes for variable</a:t>
            </a:r>
          </a:p>
          <a:p>
            <a:r>
              <a:rPr lang="en-US" sz="1600" dirty="0">
                <a:solidFill>
                  <a:srgbClr val="0066FF"/>
                </a:solidFill>
                <a:latin typeface="Helvetica"/>
                <a:cs typeface="Helvetica"/>
              </a:rPr>
              <a:t>Squares: </a:t>
            </a:r>
            <a:r>
              <a:rPr lang="en-US" sz="1600" dirty="0" err="1">
                <a:solidFill>
                  <a:srgbClr val="0066FF"/>
                </a:solidFill>
                <a:latin typeface="Helvetica"/>
                <a:cs typeface="Helvetica"/>
              </a:rPr>
              <a:t>hypernodes</a:t>
            </a:r>
            <a:r>
              <a:rPr lang="en-US" sz="1600" dirty="0">
                <a:solidFill>
                  <a:srgbClr val="0066FF"/>
                </a:solidFill>
                <a:latin typeface="Helvetica"/>
                <a:cs typeface="Helvetica"/>
              </a:rPr>
              <a:t> for </a:t>
            </a:r>
            <a:r>
              <a:rPr lang="en-US" sz="1600" dirty="0" err="1">
                <a:solidFill>
                  <a:srgbClr val="0066FF"/>
                </a:solidFill>
                <a:latin typeface="Helvetica"/>
                <a:cs typeface="Helvetica"/>
              </a:rPr>
              <a:t>n-ary</a:t>
            </a:r>
            <a:r>
              <a:rPr lang="en-US" sz="1600" dirty="0">
                <a:solidFill>
                  <a:srgbClr val="0066FF"/>
                </a:solidFill>
                <a:latin typeface="Helvetica"/>
                <a:cs typeface="Helvetica"/>
              </a:rPr>
              <a:t> constraints</a:t>
            </a:r>
          </a:p>
        </p:txBody>
      </p:sp>
    </p:spTree>
    <p:extLst>
      <p:ext uri="{BB962C8B-B14F-4D97-AF65-F5344CB8AC3E}">
        <p14:creationId xmlns:p14="http://schemas.microsoft.com/office/powerpoint/2010/main" val="102775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20993"/>
          </a:xfrm>
        </p:spPr>
        <p:txBody>
          <a:bodyPr/>
          <a:lstStyle/>
          <a:p>
            <a:r>
              <a:rPr lang="en-US" dirty="0"/>
              <a:t>Real-world </a:t>
            </a:r>
            <a:r>
              <a:rPr lang="en-US" dirty="0" err="1"/>
              <a:t>CSPs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who teaches what class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Timetabling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which class is offered when and where?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 scheduling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Factory scheduling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2400" kern="0" dirty="0"/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real-world problems involve real-valued variables
</a:t>
            </a:r>
          </a:p>
        </p:txBody>
      </p:sp>
    </p:spTree>
    <p:extLst>
      <p:ext uri="{BB962C8B-B14F-4D97-AF65-F5344CB8AC3E}">
        <p14:creationId xmlns:p14="http://schemas.microsoft.com/office/powerpoint/2010/main" val="68454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5552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sudoku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555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2524035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1" y="5098308"/>
            <a:ext cx="8622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2000" dirty="0">
                <a:latin typeface="Tahoma"/>
                <a:cs typeface="Tahoma"/>
              </a:rPr>
              <a:t>: each square (81 variables)</a:t>
            </a:r>
          </a:p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2000" dirty="0">
                <a:latin typeface="Tahoma"/>
                <a:cs typeface="Tahoma"/>
              </a:rPr>
              <a:t>: [1 .. 9]</a:t>
            </a:r>
          </a:p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2000" dirty="0">
                <a:latin typeface="Tahoma"/>
                <a:cs typeface="Tahoma"/>
              </a:rPr>
              <a:t>: each column, each row, and each of the nine 3×3 sub-grids that compose the grid contain all of the digits from 1 to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2105026"/>
            <a:ext cx="69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254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5552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sudoku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555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2524035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1" y="5098308"/>
            <a:ext cx="8622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2000" dirty="0">
                <a:latin typeface="Tahoma"/>
                <a:cs typeface="Tahoma"/>
              </a:rPr>
              <a:t>: each square (81 variables)</a:t>
            </a:r>
          </a:p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2000" dirty="0">
                <a:latin typeface="Tahoma"/>
                <a:cs typeface="Tahoma"/>
              </a:rPr>
              <a:t>: [1 .. 9]</a:t>
            </a:r>
          </a:p>
          <a:p>
            <a:r>
              <a:rPr lang="en-US" sz="2000" dirty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2000" dirty="0">
                <a:latin typeface="Tahoma"/>
                <a:cs typeface="Tahoma"/>
              </a:rPr>
              <a:t>: each column, each row, and each of the nine 3×3 sub-grids that compose the grid contain all of the digits from 1 to 9</a:t>
            </a:r>
          </a:p>
        </p:txBody>
      </p:sp>
      <p:pic>
        <p:nvPicPr>
          <p:cNvPr id="8" name="Picture 7" descr="wildcatjan17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78" y="1199362"/>
            <a:ext cx="3872061" cy="38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9472" cy="1038839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Formulation as a search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27566"/>
            <a:ext cx="86502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Let's start with the straightforward approach, then fix it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are defined by the values assigned so far
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state: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empty assignment { }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 function: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 a value to an unassigned variable that does not conflict with current assignment</a:t>
            </a:r>
          </a:p>
          <a:p>
            <a:pPr marL="800100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fail if no legal assignments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test: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current assignment is complete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same for all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solution appears at depth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depth-first search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is irrelevant, so can be discarded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depth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hence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leaves
</a:t>
            </a:r>
          </a:p>
        </p:txBody>
      </p:sp>
    </p:spTree>
    <p:extLst>
      <p:ext uri="{BB962C8B-B14F-4D97-AF65-F5344CB8AC3E}">
        <p14:creationId xmlns:p14="http://schemas.microsoft.com/office/powerpoint/2010/main" val="272690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Variable assignments are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commutative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, i.e.,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[ WA = red then NT = green ] same as [ NT = green then WA = red ]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Only need to consider assignments to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single variable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at each node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and there are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leaves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Depth-first search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CSPs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with single-variable assignments is called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search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search is the basic uninformed algorithm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CSPs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Can solve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-queens for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≈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25
</a:t>
            </a:r>
          </a:p>
        </p:txBody>
      </p:sp>
    </p:spTree>
    <p:extLst>
      <p:ext uri="{BB962C8B-B14F-4D97-AF65-F5344CB8AC3E}">
        <p14:creationId xmlns:p14="http://schemas.microsoft.com/office/powerpoint/2010/main" val="419973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8027227" cy="6067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 Backtracking Search</a:t>
            </a:r>
            <a:endParaRPr lang="en-US" sz="4000" b="1" dirty="0"/>
          </a:p>
        </p:txBody>
      </p:sp>
      <p:grpSp>
        <p:nvGrpSpPr>
          <p:cNvPr id="157738" name="Group 42"/>
          <p:cNvGrpSpPr>
            <a:grpSpLocks/>
          </p:cNvGrpSpPr>
          <p:nvPr/>
        </p:nvGrpSpPr>
        <p:grpSpPr bwMode="auto">
          <a:xfrm>
            <a:off x="635000" y="990600"/>
            <a:ext cx="7696200" cy="3733800"/>
            <a:chOff x="432" y="1104"/>
            <a:chExt cx="4848" cy="2352"/>
          </a:xfrm>
        </p:grpSpPr>
        <p:grpSp>
          <p:nvGrpSpPr>
            <p:cNvPr id="157733" name="Group 37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57717" name="Group 21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5770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0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71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7718" name="Line 22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19" name="Line 23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0" name="Line 24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1" name="Line 25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2" name="Line 26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3" name="Line 27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4" name="Line 28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6" name="Line 30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7" name="Line 31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8" name="Line 32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30" name="Line 34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31" name="Line 35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32" name="Line 36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734" name="Text Box 38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57735" name="Text Box 39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57736" name="Text Box 40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57737" name="Text Box 41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57739" name="Oval 43"/>
          <p:cNvSpPr>
            <a:spLocks noChangeArrowheads="1"/>
          </p:cNvSpPr>
          <p:nvPr/>
        </p:nvSpPr>
        <p:spPr bwMode="auto">
          <a:xfrm>
            <a:off x="5130800" y="10668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863600" y="515778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{}</a:t>
            </a:r>
          </a:p>
        </p:txBody>
      </p:sp>
    </p:spTree>
    <p:extLst>
      <p:ext uri="{BB962C8B-B14F-4D97-AF65-F5344CB8AC3E}">
        <p14:creationId xmlns:p14="http://schemas.microsoft.com/office/powerpoint/2010/main" val="131477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1" name="Group 1027"/>
          <p:cNvGrpSpPr>
            <a:grpSpLocks/>
          </p:cNvGrpSpPr>
          <p:nvPr/>
        </p:nvGrpSpPr>
        <p:grpSpPr bwMode="auto">
          <a:xfrm>
            <a:off x="596900" y="1041400"/>
            <a:ext cx="7696200" cy="3733800"/>
            <a:chOff x="432" y="1104"/>
            <a:chExt cx="4848" cy="2352"/>
          </a:xfrm>
        </p:grpSpPr>
        <p:grpSp>
          <p:nvGrpSpPr>
            <p:cNvPr id="160772" name="Group 1028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0773" name="Group 1029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0774" name="Oval 1030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75" name="Oval 1031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76" name="Oval 1032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77" name="Oval 1033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78" name="Oval 1034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79" name="Oval 1035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0" name="Oval 1036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1" name="Oval 1037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2" name="Oval 1038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3" name="Oval 1039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4" name="Oval 1040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5" name="Oval 1041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6" name="Oval 1042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7" name="Oval 1043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788" name="Oval 1044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0789" name="Line 1045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0" name="Line 1046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1" name="Line 1047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2" name="Line 1048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3" name="Line 1049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4" name="Line 1050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5" name="Line 1051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6" name="Line 1052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7" name="Line 1053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8" name="Line 1054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799" name="Line 1055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800" name="Line 1056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801" name="Line 1057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802" name="Line 1058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0803" name="Text Box 1059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0804" name="Text Box 1060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0805" name="Text Box 1061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0806" name="Text Box 1062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0807" name="Oval 1063"/>
          <p:cNvSpPr>
            <a:spLocks noChangeArrowheads="1"/>
          </p:cNvSpPr>
          <p:nvPr/>
        </p:nvSpPr>
        <p:spPr bwMode="auto">
          <a:xfrm>
            <a:off x="3416300" y="20320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10" name="Text Box 1066"/>
          <p:cNvSpPr txBox="1">
            <a:spLocks noChangeArrowheads="1"/>
          </p:cNvSpPr>
          <p:nvPr/>
        </p:nvSpPr>
        <p:spPr bwMode="auto">
          <a:xfrm>
            <a:off x="825500" y="52085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{(var1=v11)}</a:t>
            </a:r>
          </a:p>
        </p:txBody>
      </p: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457199" y="152718"/>
            <a:ext cx="8027227" cy="606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Wingdings" pitchFamily="2" charset="2"/>
              </a:rPr>
              <a:t> 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sym typeface="Wingdings" pitchFamily="2" charset="2"/>
              </a:rPr>
              <a:t>Backtracking Search</a:t>
            </a:r>
            <a:endParaRPr lang="en-US" sz="40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4" y="228600"/>
            <a:ext cx="9023854" cy="4571999"/>
          </a:xfrm>
        </p:spPr>
        <p:txBody>
          <a:bodyPr/>
          <a:lstStyle/>
          <a:p>
            <a:r>
              <a:rPr lang="en-US" sz="3600" dirty="0"/>
              <a:t>CSCI 561</a:t>
            </a:r>
            <a:br>
              <a:rPr lang="en-US" sz="3600" dirty="0"/>
            </a:br>
            <a:r>
              <a:rPr lang="en-US" sz="3600" dirty="0"/>
              <a:t>Foundations of Artificial Intelligence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8: Constraint Satisfaction Problems</a:t>
            </a:r>
            <a:b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>(Chapter 6)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1283" y="4321469"/>
            <a:ext cx="8428080" cy="2379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FALL 2018</a:t>
            </a:r>
          </a:p>
          <a:p>
            <a:r>
              <a:rPr lang="en-US" dirty="0"/>
              <a:t>Instructor: </a:t>
            </a:r>
          </a:p>
          <a:p>
            <a:pPr algn="ctr" fontAlgn="auto"/>
            <a:r>
              <a:rPr lang="en-US" dirty="0"/>
              <a:t>Prof. Sheila Tejada </a:t>
            </a:r>
          </a:p>
          <a:p>
            <a:pPr algn="ctr" fontAlgn="auto"/>
            <a:r>
              <a:rPr lang="en-US" cap="none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16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3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618067" y="1041400"/>
            <a:ext cx="7696200" cy="3733800"/>
            <a:chOff x="432" y="1104"/>
            <a:chExt cx="4848" cy="2352"/>
          </a:xfrm>
        </p:grpSpPr>
        <p:grpSp>
          <p:nvGrpSpPr>
            <p:cNvPr id="161796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1797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1798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799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0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1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2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4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5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6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7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8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09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0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1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2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13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4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5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6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7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8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19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0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1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2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3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4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5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1827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1828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1829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1830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1831" name="Oval 39"/>
          <p:cNvSpPr>
            <a:spLocks noChangeArrowheads="1"/>
          </p:cNvSpPr>
          <p:nvPr/>
        </p:nvSpPr>
        <p:spPr bwMode="auto">
          <a:xfrm>
            <a:off x="2523067" y="32512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846667" y="52085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{(var1=v11),(var2=v21)}</a:t>
            </a: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8027227" cy="6067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 Backtracking Search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696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685800" y="990600"/>
            <a:ext cx="7696200" cy="3733800"/>
            <a:chOff x="432" y="1104"/>
            <a:chExt cx="4848" cy="2352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282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282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2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83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6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7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8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49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850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285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285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285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285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2855" name="Oval 39"/>
          <p:cNvSpPr>
            <a:spLocks noChangeArrowheads="1"/>
          </p:cNvSpPr>
          <p:nvPr/>
        </p:nvSpPr>
        <p:spPr bwMode="auto">
          <a:xfrm>
            <a:off x="2209800" y="4432694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914400" y="5157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{(var1=v11),(var2=v21),(var3=v31)}</a:t>
            </a:r>
          </a:p>
        </p:txBody>
      </p: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457199" y="152718"/>
            <a:ext cx="8027227" cy="606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Wingdings" pitchFamily="2" charset="2"/>
              </a:rPr>
              <a:t> </a:t>
            </a:r>
            <a:r>
              <a:rPr lang="en-US" sz="4000" b="1" dirty="0">
                <a:solidFill>
                  <a:srgbClr val="000000"/>
                </a:solidFill>
                <a:sym typeface="Wingdings" pitchFamily="2" charset="2"/>
              </a:rPr>
              <a:t>Backtracking Search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7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647700" y="1041400"/>
            <a:ext cx="7696200" cy="3733800"/>
            <a:chOff x="432" y="1104"/>
            <a:chExt cx="4848" cy="2352"/>
          </a:xfrm>
        </p:grpSpPr>
        <p:grpSp>
          <p:nvGrpSpPr>
            <p:cNvPr id="16384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384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384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4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4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4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5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86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861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2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3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4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5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7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8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69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70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71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72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73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874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87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387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387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387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3879" name="Oval 39"/>
          <p:cNvSpPr>
            <a:spLocks noChangeArrowheads="1"/>
          </p:cNvSpPr>
          <p:nvPr/>
        </p:nvSpPr>
        <p:spPr bwMode="auto">
          <a:xfrm>
            <a:off x="2857500" y="44704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876300" y="52085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Assignment = {(var1=v11),(var2=v21),(var3=v32)}</a:t>
            </a:r>
          </a:p>
        </p:txBody>
      </p: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457199" y="152718"/>
            <a:ext cx="8027227" cy="606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 pitchFamily="2" charset="2"/>
              </a:rPr>
              <a:t> Backtracking Search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4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685800" y="1041400"/>
            <a:ext cx="7696200" cy="3733800"/>
            <a:chOff x="432" y="1104"/>
            <a:chExt cx="4848" cy="2352"/>
          </a:xfrm>
        </p:grpSpPr>
        <p:grpSp>
          <p:nvGrpSpPr>
            <p:cNvPr id="164868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4869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4870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1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2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3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4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5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6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7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8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9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1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2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3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85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86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87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88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89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0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1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2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3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4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5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6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7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898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899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4900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4901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4902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4903" name="Oval 39"/>
          <p:cNvSpPr>
            <a:spLocks noChangeArrowheads="1"/>
          </p:cNvSpPr>
          <p:nvPr/>
        </p:nvSpPr>
        <p:spPr bwMode="auto">
          <a:xfrm>
            <a:off x="4419600" y="32512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914400" y="52085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{(var1=v11),(var2=v22)}</a:t>
            </a: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8027227" cy="6067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 Backtracking Search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174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647700" y="1041400"/>
            <a:ext cx="7696200" cy="3733800"/>
            <a:chOff x="432" y="1104"/>
            <a:chExt cx="4848" cy="2352"/>
          </a:xfrm>
        </p:grpSpPr>
        <p:grpSp>
          <p:nvGrpSpPr>
            <p:cNvPr id="165892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165893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165894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5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6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7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8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9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0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1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2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3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4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5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6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7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8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909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0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1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2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3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4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5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6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7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8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19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20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21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922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5923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empty assignment</a:t>
              </a:r>
            </a:p>
          </p:txBody>
        </p:sp>
        <p:sp>
          <p:nvSpPr>
            <p:cNvPr id="165924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</a:t>
              </a:r>
              <a:r>
                <a:rPr lang="en-US" sz="1800"/>
                <a:t> variable</a:t>
              </a:r>
            </a:p>
          </p:txBody>
        </p:sp>
        <p:sp>
          <p:nvSpPr>
            <p:cNvPr id="165925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</a:t>
              </a:r>
              <a:r>
                <a:rPr lang="en-US" sz="1800"/>
                <a:t> variable</a:t>
              </a:r>
            </a:p>
          </p:txBody>
        </p:sp>
        <p:sp>
          <p:nvSpPr>
            <p:cNvPr id="165926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r>
                <a:rPr lang="en-US" sz="1800" baseline="30000"/>
                <a:t>rd</a:t>
              </a:r>
              <a:r>
                <a:rPr lang="en-US" sz="1800"/>
                <a:t> variable</a:t>
              </a:r>
            </a:p>
          </p:txBody>
        </p:sp>
      </p:grpSp>
      <p:sp>
        <p:nvSpPr>
          <p:cNvPr id="165927" name="Oval 39"/>
          <p:cNvSpPr>
            <a:spLocks noChangeArrowheads="1"/>
          </p:cNvSpPr>
          <p:nvPr/>
        </p:nvSpPr>
        <p:spPr bwMode="auto">
          <a:xfrm>
            <a:off x="4076700" y="44704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8" name="Text Box 40"/>
          <p:cNvSpPr txBox="1">
            <a:spLocks noChangeArrowheads="1"/>
          </p:cNvSpPr>
          <p:nvPr/>
        </p:nvSpPr>
        <p:spPr bwMode="auto">
          <a:xfrm>
            <a:off x="876300" y="52085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Assignment = {(var1=v11),(var2=v22),(var3=v31)}</a:t>
            </a: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8027227" cy="6067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 Backtracking Search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871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Improving backtracking efficiency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General-purpose</a:t>
            </a:r>
            <a:r>
              <a:rPr lang="en-US" dirty="0"/>
              <a:t> methods can give huge gains in speed (like using heuristics in informed search):</a:t>
            </a:r>
            <a:r>
              <a:rPr lang="en-US" sz="1800" dirty="0"/>
              <a:t>
</a:t>
            </a:r>
          </a:p>
          <a:p>
            <a:pPr lvl="1" eaLnBrk="1" hangingPunct="1"/>
            <a:r>
              <a:rPr lang="en-US" sz="2400" dirty="0"/>
              <a:t>Which variable should be assigned next?</a:t>
            </a:r>
          </a:p>
          <a:p>
            <a:pPr marL="274320" lvl="1" indent="0" eaLnBrk="1" hangingPunct="1">
              <a:buNone/>
            </a:pPr>
            <a:endParaRPr lang="en-US" sz="2400" dirty="0"/>
          </a:p>
          <a:p>
            <a:pPr lvl="1" eaLnBrk="1" hangingPunct="1"/>
            <a:r>
              <a:rPr lang="en-US" sz="2400" dirty="0"/>
              <a:t>In what order should its values be tried?</a:t>
            </a:r>
          </a:p>
          <a:p>
            <a:pPr marL="274320" lvl="1" indent="0" eaLnBrk="1" hangingPunct="1">
              <a:buNone/>
            </a:pPr>
            <a:endParaRPr lang="en-US" sz="2400" dirty="0"/>
          </a:p>
          <a:p>
            <a:pPr lvl="1" eaLnBrk="1" hangingPunct="1"/>
            <a:r>
              <a:rPr lang="en-US" sz="2400" dirty="0"/>
              <a:t>Can we detect inevitable failure early?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BBD25-C4D4-A04F-80DE-DAF789D8CE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constrained variable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Most constrained variable:</a:t>
            </a:r>
          </a:p>
          <a:p>
            <a:pPr lvl="1" eaLnBrk="1" hangingPunct="1">
              <a:buFont typeface="Wingdings" charset="2"/>
              <a:buNone/>
            </a:pPr>
            <a:r>
              <a:rPr lang="en-US" dirty="0"/>
              <a:t>choose the variable with the fewest legal values
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a.k.a. </a:t>
            </a:r>
            <a:r>
              <a:rPr lang="en-US" dirty="0">
                <a:solidFill>
                  <a:schemeClr val="accent2"/>
                </a:solidFill>
              </a:rPr>
              <a:t>minimum remaining values (MRV)</a:t>
            </a:r>
            <a:r>
              <a:rPr lang="en-US" dirty="0"/>
              <a:t> heuristic
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0188F-1788-E34C-BB56-A5B7DF7477D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2775" name="Picture 4" descr="australia-most-constrained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53925"/>
            <a:ext cx="6105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49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constraining variable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Tie-breaker among most constrained variables</a:t>
            </a:r>
          </a:p>
          <a:p>
            <a:pPr eaLnBrk="1" hangingPunct="1"/>
            <a:r>
              <a:rPr lang="en-US"/>
              <a:t>Most constraining variable:
</a:t>
            </a:r>
          </a:p>
          <a:p>
            <a:pPr lvl="1" eaLnBrk="1" hangingPunct="1"/>
            <a:r>
              <a:rPr lang="en-US"/>
              <a:t>choose the variable with the most constraints on remaining variables
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543C8-6030-C741-98E2-A2FE3E28357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3799" name="Picture 4" descr="australia-most-constraining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48868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16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constraining </a:t>
            </a:r>
            <a:r>
              <a:rPr lang="en-US" i="1" dirty="0"/>
              <a:t>value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Given a variable, choose the least constraining value:
</a:t>
            </a:r>
          </a:p>
          <a:p>
            <a:pPr lvl="1" eaLnBrk="1" hangingPunct="1"/>
            <a:r>
              <a:rPr lang="en-US" dirty="0"/>
              <a:t>the one that rules out the fewest values in the remaining variables
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Combining these heuristics makes 1000 queens feasible
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85B24-9182-8E4B-AC29-0928433FD35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4823" name="Picture 4" descr="australia-least-constraining-va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440" y="2549335"/>
            <a:ext cx="70866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492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values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F3187-8291-DC4F-944A-5069F371E4D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5847" name="Picture 4" descr="forward-checking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617204"/>
            <a:ext cx="5133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3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162425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WA, NT, Q, NSW, V, SA, 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{red, green, blue}      (one for each variable)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where </a:t>
            </a:r>
            <a:r>
              <a:rPr kumimoji="0" lang="en-US" sz="18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variables and </a:t>
            </a:r>
            <a:r>
              <a:rPr kumimoji="0" lang="en-US" sz="1800" b="0" i="1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relation over the values of these variables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1800" kern="0" dirty="0">
                <a:latin typeface="+mn-lt"/>
              </a:rPr>
              <a:t>E.g., here,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 regions must have different colors
e.g., WA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NT, or (WA,NT) in {(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red,green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red,blue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green,red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green,blue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blue,red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blue,green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)}
</a:t>
            </a:r>
          </a:p>
        </p:txBody>
      </p:sp>
    </p:spTree>
    <p:extLst>
      <p:ext uri="{BB962C8B-B14F-4D97-AF65-F5344CB8AC3E}">
        <p14:creationId xmlns:p14="http://schemas.microsoft.com/office/powerpoint/2010/main" val="234594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0E7DB-1147-E847-B310-C61B0969F67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6871" name="Picture 4" descr="forward-checking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623091"/>
            <a:ext cx="5133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806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9B5B3-3426-CD4B-B155-BF5DAADA0A6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7895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309880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24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FB57E-C0BA-AA4D-8AEB-72645758A78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8919" name="Picture 4" descr="forward-checking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322974"/>
            <a:ext cx="5133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5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Checking Limitations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Forward checking propagates information from assigned to unassigned variables, but doesn't provide early detection for all failures:
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NT and SA are next to each other and cannot both be blue!
</a:t>
            </a:r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Constraint propagation</a:t>
            </a:r>
            <a:r>
              <a:rPr lang="en-US" dirty="0"/>
              <a:t> repeatedly enforces constraints locally
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408B5-043C-EE41-AE6A-F53B9E23DFC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9943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65861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895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Node and Arc 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2400" dirty="0"/>
              <a:t>A single variable is </a:t>
            </a:r>
            <a:r>
              <a:rPr lang="en-US" sz="2400" dirty="0">
                <a:solidFill>
                  <a:srgbClr val="0066FF"/>
                </a:solidFill>
              </a:rPr>
              <a:t>node-consistent </a:t>
            </a:r>
            <a:r>
              <a:rPr lang="en-US" sz="2400" dirty="0"/>
              <a:t>if all the values in its domain satisfy the variable’s unary constraints</a:t>
            </a:r>
          </a:p>
          <a:p>
            <a:pPr eaLnBrk="1" hangingPunct="1"/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A variable is </a:t>
            </a:r>
            <a:r>
              <a:rPr lang="en-US" sz="2400" dirty="0">
                <a:solidFill>
                  <a:srgbClr val="0066FF"/>
                </a:solidFill>
              </a:rPr>
              <a:t>arc-consistent </a:t>
            </a:r>
            <a:r>
              <a:rPr lang="en-US" sz="2400" dirty="0"/>
              <a:t>if every value in its domain satisfy the binary constraints</a:t>
            </a:r>
          </a:p>
          <a:p>
            <a:pPr lvl="1" eaLnBrk="1" hangingPunct="1"/>
            <a:r>
              <a:rPr lang="en-US" sz="2000" dirty="0"/>
              <a:t>i.e., Xi arc-consistent with </a:t>
            </a:r>
            <a:r>
              <a:rPr lang="en-US" sz="2000" dirty="0" err="1"/>
              <a:t>Xj</a:t>
            </a:r>
            <a:r>
              <a:rPr lang="en-US" sz="2000" dirty="0"/>
              <a:t> if for every value in Di there exists a value in </a:t>
            </a:r>
            <a:r>
              <a:rPr lang="en-US" sz="2000" dirty="0" err="1"/>
              <a:t>Dj</a:t>
            </a:r>
            <a:r>
              <a:rPr lang="en-US" sz="2000" dirty="0"/>
              <a:t> that satisfies the binary constraints on arc (Xi, </a:t>
            </a:r>
            <a:r>
              <a:rPr lang="en-US" sz="2000" dirty="0" err="1"/>
              <a:t>Xj</a:t>
            </a:r>
            <a:r>
              <a:rPr lang="en-US" sz="2000" dirty="0"/>
              <a:t>)</a:t>
            </a:r>
          </a:p>
          <a:p>
            <a:pPr eaLnBrk="1" hangingPunct="1">
              <a:buNone/>
            </a:pPr>
            <a:endParaRPr lang="en-US" sz="1200" dirty="0"/>
          </a:p>
          <a:p>
            <a:pPr eaLnBrk="1" hangingPunct="1">
              <a:buNone/>
            </a:pPr>
            <a:endParaRPr lang="en-US" sz="1200" dirty="0"/>
          </a:p>
          <a:p>
            <a:pPr eaLnBrk="1" hangingPunct="1"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66FF"/>
                </a:solidFill>
              </a:rPr>
              <a:t>network is arc-consistent </a:t>
            </a:r>
            <a:r>
              <a:rPr lang="en-US" sz="2400" dirty="0"/>
              <a:t>if every variable is arc-consistent with every other variable.</a:t>
            </a:r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r>
              <a:rPr lang="en-US" sz="2400" dirty="0">
                <a:solidFill>
                  <a:srgbClr val="0066FF"/>
                </a:solidFill>
              </a:rPr>
              <a:t>Arc-consistency algorithms</a:t>
            </a:r>
            <a:r>
              <a:rPr lang="en-US" sz="2400" dirty="0"/>
              <a:t>: reduce domains of some variables to achieve network arc-consistency.</a:t>
            </a:r>
          </a:p>
          <a:p>
            <a:pPr eaLnBrk="1" hangingPunct="1">
              <a:buNone/>
            </a:pPr>
            <a:endParaRPr lang="en-US" sz="1200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67" name="Picture 6" descr="ac-example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4244286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678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AD66C-A8D8-5E48-A292-92334FEF860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1991" name="Picture 6" descr="ac-example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4231191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601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loses a value, neighbors of </a:t>
            </a:r>
            <a:r>
              <a:rPr lang="en-US" sz="2400" i="1" dirty="0"/>
              <a:t>X</a:t>
            </a:r>
            <a:r>
              <a:rPr lang="en-US" sz="2400" dirty="0"/>
              <a:t> need to be rechecked
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2808E-EA94-A442-B64B-C6EE3B277C1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301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3243 - Constraint Satisfaction</a:t>
            </a:r>
          </a:p>
        </p:txBody>
      </p:sp>
      <p:pic>
        <p:nvPicPr>
          <p:cNvPr id="43015" name="Picture 6" descr="ac-example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374866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327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763864"/>
          </a:xfrm>
        </p:spPr>
        <p:txBody>
          <a:bodyPr/>
          <a:lstStyle/>
          <a:p>
            <a:pPr eaLnBrk="1" hangingPunct="1"/>
            <a:r>
              <a:rPr lang="en-US" dirty="0"/>
              <a:t>Arc consistency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6805"/>
            <a:ext cx="7620000" cy="529941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endParaRPr lang="en-US" dirty="0"/>
          </a:p>
          <a:p>
            <a:pPr eaLnBrk="1" hangingPunct="1"/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/>
              <a:t>x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eaLnBrk="1" hangingPunct="1"/>
            <a:r>
              <a:rPr lang="en-US" sz="1800" dirty="0"/>
              <a:t>If </a:t>
            </a:r>
            <a:r>
              <a:rPr lang="en-US" sz="1800" i="1" dirty="0"/>
              <a:t>X</a:t>
            </a:r>
            <a:r>
              <a:rPr lang="en-US" sz="1800" dirty="0"/>
              <a:t> loses a value, neighbors of </a:t>
            </a:r>
            <a:r>
              <a:rPr lang="en-US" sz="1800" i="1" dirty="0"/>
              <a:t>X</a:t>
            </a:r>
            <a:r>
              <a:rPr lang="en-US" sz="1800" dirty="0"/>
              <a:t> need to be rechecked</a:t>
            </a:r>
          </a:p>
          <a:p>
            <a:pPr eaLnBrk="1" hangingPunct="1"/>
            <a:r>
              <a:rPr lang="en-US" sz="1800" dirty="0"/>
              <a:t>Arc consistency detects failure earlier than forward checking</a:t>
            </a:r>
          </a:p>
          <a:p>
            <a:pPr eaLnBrk="1" hangingPunct="1"/>
            <a:r>
              <a:rPr lang="en-US" sz="1800" dirty="0"/>
              <a:t>After running AC-3, either every arc is arc-consistent or some variable has empty domain, indicating the CSP cannot be solved.</a:t>
            </a:r>
          </a:p>
          <a:p>
            <a:pPr eaLnBrk="1" hangingPunct="1"/>
            <a:r>
              <a:rPr lang="en-US" sz="1800" dirty="0">
                <a:solidFill>
                  <a:srgbClr val="0066FF"/>
                </a:solidFill>
              </a:rPr>
              <a:t>Can be run as a preprocessor or after each assignment
</a:t>
            </a:r>
          </a:p>
          <a:p>
            <a:pPr eaLnBrk="1" hangingPunct="1">
              <a:buFont typeface="Wingdings" charset="2"/>
              <a:buNone/>
            </a:pP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A56EF-EF07-964F-A090-3353445E0CB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4039" name="Picture 6" descr="ac-example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136" y="2528968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513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02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Start with a queue that contains all arcs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Pop one arc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and make X</a:t>
            </a:r>
            <a:r>
              <a:rPr lang="en-US" baseline="-25000" dirty="0"/>
              <a:t>i</a:t>
            </a:r>
            <a:r>
              <a:rPr lang="en-US" dirty="0"/>
              <a:t> arc-consistent with respect to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/>
              <a:t>If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b="1" dirty="0"/>
              <a:t> </a:t>
            </a:r>
            <a:r>
              <a:rPr lang="en-US" sz="2000" dirty="0"/>
              <a:t>was not changed, continue to next arc,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/>
              <a:t>Otherwise,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b="1" dirty="0"/>
              <a:t> </a:t>
            </a:r>
            <a:r>
              <a:rPr lang="en-US" sz="2000" dirty="0"/>
              <a:t>was </a:t>
            </a:r>
            <a:r>
              <a:rPr lang="en-US" sz="2000" dirty="0">
                <a:solidFill>
                  <a:srgbClr val="0066FF"/>
                </a:solidFill>
              </a:rPr>
              <a:t>revised</a:t>
            </a:r>
            <a:r>
              <a:rPr lang="en-US" sz="2000" dirty="0"/>
              <a:t> (domain was reduced), so need to check all arcs connected to</a:t>
            </a:r>
            <a:r>
              <a:rPr lang="en-US" sz="2000" b="1" dirty="0"/>
              <a:t> X</a:t>
            </a:r>
            <a:r>
              <a:rPr lang="en-US" sz="2000" b="1" baseline="-25000" dirty="0"/>
              <a:t>i</a:t>
            </a:r>
            <a:r>
              <a:rPr lang="en-US" sz="2000" b="1" dirty="0"/>
              <a:t> </a:t>
            </a:r>
            <a:r>
              <a:rPr lang="en-US" sz="2000" dirty="0"/>
              <a:t>again: add all connected arcs 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k</a:t>
            </a:r>
            <a:r>
              <a:rPr lang="en-US" sz="2000" dirty="0"/>
              <a:t>, </a:t>
            </a:r>
            <a:r>
              <a:rPr lang="en-US" sz="2000" b="1" dirty="0"/>
              <a:t>X</a:t>
            </a:r>
            <a:r>
              <a:rPr lang="en-US" sz="2000" b="1" baseline="-25000" dirty="0"/>
              <a:t>i</a:t>
            </a:r>
            <a:r>
              <a:rPr lang="en-US" sz="2000" dirty="0"/>
              <a:t>) to the queue. (this is because the reduction in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dirty="0"/>
              <a:t> may yield further reductions in </a:t>
            </a:r>
            <a:r>
              <a:rPr lang="en-US" sz="2000" b="1" dirty="0" err="1"/>
              <a:t>D</a:t>
            </a:r>
            <a:r>
              <a:rPr lang="en-US" sz="2000" b="1" baseline="-25000" dirty="0" err="1"/>
              <a:t>k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/>
              <a:t>If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dirty="0"/>
              <a:t> is revised to empty, then the CSP problem has no solution.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735512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are given to some or all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>
                <a:solidFill>
                  <a:srgbClr val="0066FF"/>
                </a:solidFill>
                <a:latin typeface="+mn-lt"/>
              </a:rPr>
              <a:t>Consistent</a:t>
            </a:r>
            <a:r>
              <a:rPr lang="en-US" sz="1800" kern="0" dirty="0">
                <a:solidFill>
                  <a:srgbClr val="0066FF"/>
                </a:solidFill>
                <a:latin typeface="+mn-lt"/>
              </a:rPr>
              <a:t> (legal) assignment</a:t>
            </a:r>
            <a:r>
              <a:rPr lang="en-US" sz="1800" kern="0" dirty="0">
                <a:latin typeface="+mn-lt"/>
              </a:rPr>
              <a:t>: assigned values do not violate any constraint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every variable is assigned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>
                <a:solidFill>
                  <a:srgbClr val="0066FF"/>
                </a:solidFill>
                <a:latin typeface="+mn-lt"/>
              </a:rPr>
              <a:t>Solution to a CSP</a:t>
            </a:r>
            <a:r>
              <a:rPr lang="en-US" sz="1800" kern="0" baseline="0" dirty="0">
                <a:latin typeface="+mn-lt"/>
              </a:rPr>
              <a:t>: </a:t>
            </a:r>
            <a:r>
              <a:rPr lang="en-US" sz="1800" kern="0" dirty="0">
                <a:latin typeface="+mn-lt"/>
              </a:rPr>
              <a:t>a consistent and complete assignment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387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220107" y="5845969"/>
            <a:ext cx="8650288" cy="5730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 </a:t>
            </a:r>
            <a:r>
              <a:rPr lang="en-US" dirty="0">
                <a:solidFill>
                  <a:srgbClr val="0066FF"/>
                </a:solidFill>
              </a:rPr>
              <a:t>?   (</a:t>
            </a:r>
            <a:r>
              <a:rPr lang="en-US" dirty="0" err="1">
                <a:solidFill>
                  <a:srgbClr val="0066FF"/>
                </a:solidFill>
              </a:rPr>
              <a:t>n</a:t>
            </a:r>
            <a:r>
              <a:rPr lang="en-US" dirty="0">
                <a:solidFill>
                  <a:srgbClr val="0066FF"/>
                </a:solidFill>
              </a:rPr>
              <a:t> variables, </a:t>
            </a:r>
            <a:r>
              <a:rPr lang="en-US" dirty="0" err="1">
                <a:solidFill>
                  <a:srgbClr val="0066FF"/>
                </a:solidFill>
              </a:rPr>
              <a:t>d</a:t>
            </a:r>
            <a:r>
              <a:rPr lang="en-US" dirty="0">
                <a:solidFill>
                  <a:srgbClr val="0066FF"/>
                </a:solidFill>
              </a:rPr>
              <a:t> values)</a:t>
            </a:r>
            <a:r>
              <a:rPr lang="en-US" dirty="0"/>
              <a:t>
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17" y="1524317"/>
            <a:ext cx="6638734" cy="419093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5603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115065" y="5899894"/>
            <a:ext cx="8650288" cy="9937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 O(n</a:t>
            </a:r>
            <a:r>
              <a:rPr lang="en-US" baseline="30000" dirty="0"/>
              <a:t>2</a:t>
            </a:r>
            <a:r>
              <a:rPr lang="en-US" dirty="0"/>
              <a:t>d</a:t>
            </a:r>
            <a:r>
              <a:rPr lang="en-US" baseline="30000" dirty="0"/>
              <a:t>3</a:t>
            </a:r>
            <a:r>
              <a:rPr lang="en-US" dirty="0"/>
              <a:t>)     (</a:t>
            </a:r>
            <a:r>
              <a:rPr lang="en-US" dirty="0" err="1"/>
              <a:t>n</a:t>
            </a:r>
            <a:r>
              <a:rPr lang="en-US" dirty="0"/>
              <a:t> variables, </a:t>
            </a:r>
            <a:r>
              <a:rPr lang="en-US" dirty="0" err="1"/>
              <a:t>d</a:t>
            </a:r>
            <a:r>
              <a:rPr lang="en-US" dirty="0"/>
              <a:t> values)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(each arc can be queued only </a:t>
            </a:r>
            <a:r>
              <a:rPr lang="en-US" dirty="0" err="1"/>
              <a:t>d</a:t>
            </a:r>
            <a:r>
              <a:rPr lang="en-US" dirty="0"/>
              <a:t> times, n</a:t>
            </a:r>
            <a:r>
              <a:rPr lang="en-US" baseline="30000" dirty="0"/>
              <a:t>2</a:t>
            </a:r>
            <a:r>
              <a:rPr lang="en-US" dirty="0"/>
              <a:t> arcs (at most), checking one arc is O(d</a:t>
            </a:r>
            <a:r>
              <a:rPr lang="en-US" baseline="30000" dirty="0"/>
              <a:t>2</a:t>
            </a:r>
            <a:r>
              <a:rPr lang="en-US" dirty="0"/>
              <a:t>))
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17" y="1524317"/>
            <a:ext cx="6638734" cy="419093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75184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51933"/>
          </a:xfrm>
        </p:spPr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52870" y="6442076"/>
            <a:ext cx="3429000" cy="2838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0" y="1524318"/>
            <a:ext cx="7306034" cy="480043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60666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search for CSPs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1800" dirty="0"/>
              <a:t>Hill-climbing, simulated annealing typically work with "complete" states, i.e., all variables assigned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To apply to CSPs: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/>
              <a:t>allow states with unsatisfied constraints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/>
              <a:t>operators </a:t>
            </a:r>
            <a:r>
              <a:rPr lang="en-US" sz="1600" dirty="0">
                <a:solidFill>
                  <a:srgbClr val="FF0000"/>
                </a:solidFill>
              </a:rPr>
              <a:t>reassign</a:t>
            </a:r>
            <a:r>
              <a:rPr lang="en-US" sz="1600" dirty="0"/>
              <a:t> variable values</a:t>
            </a:r>
            <a:endParaRPr lang="en-US" sz="1800" dirty="0"/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Variable selection: randomly select any conflicted variable
Value selection by </a:t>
            </a:r>
            <a:r>
              <a:rPr lang="en-US" sz="1800" dirty="0">
                <a:solidFill>
                  <a:srgbClr val="FF0000"/>
                </a:solidFill>
              </a:rPr>
              <a:t>min-conflicts </a:t>
            </a:r>
            <a:r>
              <a:rPr lang="en-US" sz="1800" dirty="0"/>
              <a:t>heuristic: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/>
              <a:t>choose value that violates the fewest constraints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/>
              <a:t>i.e., hill-climb with </a:t>
            </a:r>
            <a:r>
              <a:rPr lang="en-US" sz="1600" i="1" dirty="0"/>
              <a:t>h(n) </a:t>
            </a:r>
            <a:r>
              <a:rPr lang="en-US" sz="1600" dirty="0"/>
              <a:t>= total number of violated constraints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A9D72-835F-704E-9708-88C5FACD695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8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66FF"/>
                </a:solidFill>
              </a:rPr>
              <a:t>States</a:t>
            </a:r>
            <a:r>
              <a:rPr lang="en-US" sz="1800" dirty="0"/>
              <a:t>: 4 queens in 4 columns (4</a:t>
            </a:r>
            <a:r>
              <a:rPr lang="en-US" sz="1800" baseline="30000" dirty="0"/>
              <a:t>4</a:t>
            </a:r>
            <a:r>
              <a:rPr lang="en-US" sz="1800" dirty="0"/>
              <a:t> = 256 states)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66FF"/>
                </a:solidFill>
              </a:rPr>
              <a:t>Actions</a:t>
            </a:r>
            <a:r>
              <a:rPr lang="en-US" sz="1800" dirty="0"/>
              <a:t>: move queen in column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66FF"/>
                </a:solidFill>
              </a:rPr>
              <a:t>Goal test</a:t>
            </a:r>
            <a:r>
              <a:rPr lang="en-US" sz="1800" dirty="0"/>
              <a:t>: no attacks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66FF"/>
                </a:solidFill>
              </a:rPr>
              <a:t>Evaluation</a:t>
            </a:r>
            <a:r>
              <a:rPr lang="en-US" sz="1800" dirty="0"/>
              <a:t>: </a:t>
            </a:r>
            <a:r>
              <a:rPr lang="en-US" sz="1800" i="1" dirty="0" err="1"/>
              <a:t>h(n</a:t>
            </a:r>
            <a:r>
              <a:rPr lang="en-US" sz="1800" i="1" dirty="0"/>
              <a:t>) </a:t>
            </a:r>
            <a:r>
              <a:rPr lang="en-US" sz="1800" dirty="0"/>
              <a:t>= number of attacks
</a:t>
            </a:r>
          </a:p>
          <a:p>
            <a:pPr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Given random initial state, can solve </a:t>
            </a:r>
            <a:r>
              <a:rPr lang="en-US" sz="1800" i="1" dirty="0"/>
              <a:t>n</a:t>
            </a:r>
            <a:r>
              <a:rPr lang="en-US" sz="1800" dirty="0"/>
              <a:t>-queens in almost constant time for arbitrary </a:t>
            </a:r>
            <a:r>
              <a:rPr lang="en-US" sz="1800" i="1" dirty="0"/>
              <a:t>n</a:t>
            </a:r>
            <a:r>
              <a:rPr lang="en-US" sz="1800" dirty="0"/>
              <a:t> with high probability (e.g., </a:t>
            </a:r>
            <a:r>
              <a:rPr lang="en-US" sz="1800" i="1" dirty="0"/>
              <a:t>n</a:t>
            </a:r>
            <a:r>
              <a:rPr lang="en-US" sz="1800" dirty="0"/>
              <a:t> = 10,000,000)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7111" name="Picture 4" descr="4queens-iter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5494" y="3507197"/>
            <a:ext cx="57912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43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" y="1773285"/>
            <a:ext cx="8384815" cy="322306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654156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6" y="1751968"/>
            <a:ext cx="8502976" cy="388588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088757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805814"/>
          </a:xfrm>
        </p:spPr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074"/>
            <a:ext cx="8178800" cy="499032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CSPs are a special kind of problem:</a:t>
            </a:r>
          </a:p>
          <a:p>
            <a:pPr lvl="1" eaLnBrk="1" hangingPunct="1"/>
            <a:r>
              <a:rPr lang="en-US" dirty="0"/>
              <a:t>states defined by values of a fixed set of variables</a:t>
            </a:r>
          </a:p>
          <a:p>
            <a:pPr lvl="1" eaLnBrk="1" hangingPunct="1"/>
            <a:r>
              <a:rPr lang="en-US" dirty="0"/>
              <a:t>goal test defined by constraints on variable values</a:t>
            </a:r>
            <a:endParaRPr lang="en-US" sz="1600" dirty="0"/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Backtracking </a:t>
            </a:r>
            <a:r>
              <a:rPr lang="en-US" dirty="0"/>
              <a:t>= depth-first search with one variable assigned per node</a:t>
            </a:r>
            <a:endParaRPr lang="en-US" sz="1600" dirty="0"/>
          </a:p>
          <a:p>
            <a:pPr eaLnBrk="1" hangingPunct="1"/>
            <a:r>
              <a:rPr lang="en-US" dirty="0"/>
              <a:t>Variable ordering and value selection heuristics help significantly</a:t>
            </a:r>
            <a:endParaRPr lang="en-US" sz="1600" dirty="0"/>
          </a:p>
          <a:p>
            <a:pPr eaLnBrk="1" hangingPunct="1"/>
            <a:r>
              <a:rPr lang="en-US" dirty="0"/>
              <a:t>Forward checking prevents assignments that guarantee later failure</a:t>
            </a:r>
            <a:endParaRPr lang="en-US" sz="1600" dirty="0"/>
          </a:p>
          <a:p>
            <a:pPr eaLnBrk="1" hangingPunct="1"/>
            <a:r>
              <a:rPr lang="en-US" dirty="0"/>
              <a:t>Constraint propagation (e.g., arc consistency) does additional work to constrain values and detect inconsistencies</a:t>
            </a:r>
            <a:endParaRPr lang="en-US" sz="1600" dirty="0"/>
          </a:p>
          <a:p>
            <a:pPr eaLnBrk="1" hangingPunct="1"/>
            <a:r>
              <a:rPr lang="en-US" dirty="0"/>
              <a:t>Iterative min-conflicts is </a:t>
            </a:r>
            <a:r>
              <a:rPr lang="en-US"/>
              <a:t>often surprisingly effective </a:t>
            </a:r>
            <a:r>
              <a:rPr lang="en-US" dirty="0"/>
              <a:t>in practice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B7DA3-747F-4148-B14A-4DAFDBBC462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9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837" y="55886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CSCI561 Midterm 1 is </a:t>
            </a:r>
            <a:r>
              <a:rPr lang="en-US" sz="2800" dirty="0">
                <a:solidFill>
                  <a:srgbClr val="FF0000"/>
                </a:solidFill>
              </a:rPr>
              <a:t>Monday Sept 24</a:t>
            </a:r>
            <a:r>
              <a:rPr lang="en-US" sz="2800" dirty="0"/>
              <a:t> at 8:00pm - 9:50pm</a:t>
            </a:r>
          </a:p>
          <a:p>
            <a:endParaRPr lang="en-US" sz="2800" dirty="0"/>
          </a:p>
          <a:p>
            <a:r>
              <a:rPr lang="en-US" sz="2800" dirty="0"/>
              <a:t>Please arrive 10 minutes early and be prepared to show your student ID. </a:t>
            </a:r>
          </a:p>
          <a:p>
            <a:endParaRPr lang="en-US" sz="2800" dirty="0"/>
          </a:p>
          <a:p>
            <a:r>
              <a:rPr lang="en-US" sz="2800" dirty="0"/>
              <a:t>You will be sent an email informing you of which rooms to go to.</a:t>
            </a:r>
          </a:p>
          <a:p>
            <a:endParaRPr lang="en-US" sz="2800" dirty="0"/>
          </a:p>
          <a:p>
            <a:r>
              <a:rPr lang="en-US" sz="2800" b="1" dirty="0"/>
              <a:t>Exam covers all material from Lectures 1-8 and chapters 1-6 (up to and including CSP).</a:t>
            </a:r>
          </a:p>
        </p:txBody>
      </p:sp>
    </p:spTree>
    <p:extLst>
      <p:ext uri="{BB962C8B-B14F-4D97-AF65-F5344CB8AC3E}">
        <p14:creationId xmlns:p14="http://schemas.microsoft.com/office/powerpoint/2010/main" val="1552447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" y="116793"/>
            <a:ext cx="8686800" cy="65112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/>
              <a:t>The schedules of the customers are: </a:t>
            </a:r>
          </a:p>
          <a:p>
            <a:pPr marL="68580" indent="0">
              <a:buNone/>
            </a:pPr>
            <a:r>
              <a:rPr lang="en-US" sz="2000" dirty="0"/>
              <a:t>Company 1: </a:t>
            </a:r>
            <a:r>
              <a:rPr lang="en-US" sz="2000" dirty="0" err="1"/>
              <a:t>Webflix</a:t>
            </a:r>
            <a:r>
              <a:rPr lang="en-US" sz="2000" dirty="0"/>
              <a:t>: 8:00-9:00am </a:t>
            </a:r>
          </a:p>
          <a:p>
            <a:pPr marL="68580" indent="0">
              <a:buNone/>
            </a:pPr>
            <a:r>
              <a:rPr lang="en-US" sz="2000" dirty="0"/>
              <a:t>Company 2: </a:t>
            </a:r>
            <a:r>
              <a:rPr lang="en-US" sz="2000" dirty="0" err="1"/>
              <a:t>Anazon</a:t>
            </a:r>
            <a:r>
              <a:rPr lang="en-US" sz="2000" dirty="0"/>
              <a:t>: 8:30-9:30am </a:t>
            </a:r>
          </a:p>
          <a:p>
            <a:pPr marL="68580" indent="0">
              <a:buNone/>
            </a:pPr>
            <a:r>
              <a:rPr lang="en-US" sz="2000" dirty="0"/>
              <a:t>Company 3: Pied Piper: 9:00-10:00am</a:t>
            </a:r>
          </a:p>
          <a:p>
            <a:pPr marL="68580" indent="0">
              <a:buNone/>
            </a:pPr>
            <a:r>
              <a:rPr lang="en-US" sz="2000" dirty="0"/>
              <a:t>Company 4: </a:t>
            </a:r>
            <a:r>
              <a:rPr lang="en-US" sz="2000" dirty="0" err="1"/>
              <a:t>Hooli</a:t>
            </a:r>
            <a:r>
              <a:rPr lang="en-US" sz="2000" dirty="0"/>
              <a:t>: 9:00-10:00am </a:t>
            </a:r>
          </a:p>
          <a:p>
            <a:pPr marL="68580" indent="0">
              <a:buNone/>
            </a:pPr>
            <a:r>
              <a:rPr lang="en-US" sz="2000" dirty="0"/>
              <a:t>Company 5: </a:t>
            </a:r>
            <a:r>
              <a:rPr lang="en-US" sz="2000" dirty="0" err="1"/>
              <a:t>Gulu</a:t>
            </a:r>
            <a:r>
              <a:rPr lang="en-US" sz="2000" dirty="0"/>
              <a:t>: 9:30-10:30am </a:t>
            </a:r>
          </a:p>
          <a:p>
            <a:r>
              <a:rPr lang="en-US" sz="2000" dirty="0"/>
              <a:t>Using Company as variable, formulate this problem as a CSP problem with variables, domains, and constraints. Constraints should be specified formally and precisely, but may be implicit rather than explicit. Draw the constraint graph associated with your CSP.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1344" y="116793"/>
            <a:ext cx="4360626" cy="255454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>
                <a:latin typeface="+mn-lt"/>
              </a:rPr>
              <a:t>The profiles of your engineers are: </a:t>
            </a:r>
          </a:p>
          <a:p>
            <a:pPr marL="525780" indent="-457200">
              <a:buFont typeface="+mj-lt"/>
              <a:buAutoNum type="arabicParenR"/>
            </a:pPr>
            <a:r>
              <a:rPr lang="en-US" sz="2000" dirty="0">
                <a:latin typeface="+mn-lt"/>
              </a:rPr>
              <a:t>Albacore can maintain Pied Piper and </a:t>
            </a:r>
            <a:r>
              <a:rPr lang="en-US" sz="2000" dirty="0" err="1">
                <a:latin typeface="+mn-lt"/>
              </a:rPr>
              <a:t>Hooli</a:t>
            </a:r>
            <a:r>
              <a:rPr lang="en-US" sz="2000" dirty="0">
                <a:latin typeface="+mn-lt"/>
              </a:rPr>
              <a:t>. </a:t>
            </a:r>
          </a:p>
          <a:p>
            <a:pPr marL="525780" indent="-457200">
              <a:buFont typeface="+mj-lt"/>
              <a:buAutoNum type="arabicParenR"/>
            </a:pPr>
            <a:r>
              <a:rPr lang="en-US" sz="2000" dirty="0" err="1">
                <a:latin typeface="+mn-lt"/>
              </a:rPr>
              <a:t>Bosam</a:t>
            </a:r>
            <a:r>
              <a:rPr lang="en-US" sz="2000" dirty="0">
                <a:latin typeface="+mn-lt"/>
              </a:rPr>
              <a:t> can maintain all companies, but </a:t>
            </a:r>
            <a:r>
              <a:rPr lang="en-US" sz="2000" dirty="0" err="1">
                <a:latin typeface="+mn-lt"/>
              </a:rPr>
              <a:t>Webflix</a:t>
            </a:r>
            <a:r>
              <a:rPr lang="en-US" sz="2000" dirty="0">
                <a:latin typeface="+mn-lt"/>
              </a:rPr>
              <a:t>. </a:t>
            </a:r>
          </a:p>
          <a:p>
            <a:pPr marL="525780" indent="-457200">
              <a:buFont typeface="+mj-lt"/>
              <a:buAutoNum type="arabicParenR"/>
            </a:pPr>
            <a:r>
              <a:rPr lang="en-US" sz="2000" dirty="0">
                <a:latin typeface="+mn-lt"/>
              </a:rPr>
              <a:t>Coleslaw can maintain all companies.</a:t>
            </a:r>
          </a:p>
          <a:p>
            <a:pPr marL="68580"/>
            <a:r>
              <a:rPr lang="en-US" sz="2000" dirty="0">
                <a:latin typeface="+mn-l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5" y="4029684"/>
            <a:ext cx="3848100" cy="276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33" y="4086942"/>
            <a:ext cx="3981938" cy="24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549775"/>
            <a:ext cx="8650288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assignments,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WA = red, NT = green, Q = red, NSW = green, V = red, SA = blue, T = green
</a:t>
            </a:r>
          </a:p>
        </p:txBody>
      </p:sp>
    </p:spTree>
    <p:extLst>
      <p:ext uri="{BB962C8B-B14F-4D97-AF65-F5344CB8AC3E}">
        <p14:creationId xmlns:p14="http://schemas.microsoft.com/office/powerpoint/2010/main" val="3417425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93"/>
            <a:ext cx="8686800" cy="651126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Show the domains of the variables after running arc-consistency on this initial graph (after having already enforced any unary constraints). </a:t>
            </a:r>
          </a:p>
          <a:p>
            <a:r>
              <a:rPr lang="en-US" dirty="0"/>
              <a:t>Give one solution to this CSP.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" y="123627"/>
            <a:ext cx="3848100" cy="276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18" y="123627"/>
            <a:ext cx="3981938" cy="2486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62" y="3562939"/>
            <a:ext cx="3981938" cy="2709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5385" b="53701"/>
          <a:stretch/>
        </p:blipFill>
        <p:spPr>
          <a:xfrm>
            <a:off x="228600" y="4299801"/>
            <a:ext cx="4194006" cy="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big deal about CSPs?</a:t>
            </a:r>
          </a:p>
        </p:txBody>
      </p:sp>
    </p:spTree>
    <p:extLst>
      <p:ext uri="{BB962C8B-B14F-4D97-AF65-F5344CB8AC3E}">
        <p14:creationId xmlns:p14="http://schemas.microsoft.com/office/powerpoint/2010/main" val="157116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are naturally formulated as CSPs</a:t>
            </a:r>
          </a:p>
          <a:p>
            <a:pPr lvl="1"/>
            <a:r>
              <a:rPr lang="en-US" dirty="0"/>
              <a:t>Way easier to use an off-the-shelf CSP solver than build (and debug) your own representations and software</a:t>
            </a:r>
          </a:p>
          <a:p>
            <a:r>
              <a:rPr lang="en-US" dirty="0"/>
              <a:t>CSP solvers can be much faster than state-space searchers</a:t>
            </a:r>
          </a:p>
          <a:p>
            <a:pPr lvl="1"/>
            <a:r>
              <a:rPr lang="en-US" dirty="0"/>
              <a:t>Eliminate choices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 solvers can be much faster than state-space searchers</a:t>
            </a:r>
          </a:p>
          <a:p>
            <a:pPr lvl="1"/>
            <a:r>
              <a:rPr lang="en-US" dirty="0"/>
              <a:t>Eliminate choices quickly</a:t>
            </a:r>
          </a:p>
          <a:p>
            <a:pPr lvl="1"/>
            <a:r>
              <a:rPr lang="en-US" dirty="0"/>
              <a:t>Make SA = </a:t>
            </a:r>
            <a:r>
              <a:rPr lang="en-US" b="1" dirty="0">
                <a:solidFill>
                  <a:srgbClr val="0000FF"/>
                </a:solidFill>
              </a:rPr>
              <a:t>BLUE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Nothing touching can be blue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State space searchers would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consider 3</a:t>
            </a:r>
            <a:r>
              <a:rPr lang="en-US" baseline="30000" dirty="0">
                <a:solidFill>
                  <a:srgbClr val="00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 choices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With constraint propagation in CSP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only consider 2</a:t>
            </a:r>
            <a:r>
              <a:rPr lang="en-US" baseline="30000" dirty="0">
                <a:solidFill>
                  <a:srgbClr val="00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an 87% reduction</a:t>
            </a:r>
          </a:p>
          <a:p>
            <a:endParaRPr lang="en-US" dirty="0"/>
          </a:p>
        </p:txBody>
      </p:sp>
      <p:pic>
        <p:nvPicPr>
          <p:cNvPr id="5" name="Picture 4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3300" y="2652334"/>
            <a:ext cx="3781425" cy="3124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72" y="3999560"/>
            <a:ext cx="1295400" cy="1282700"/>
          </a:xfrm>
          <a:prstGeom prst="rect">
            <a:avLst/>
          </a:prstGeom>
        </p:spPr>
      </p:pic>
      <p:pic>
        <p:nvPicPr>
          <p:cNvPr id="4" name="Picture 4" descr="australia-solu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3300" y="2652334"/>
            <a:ext cx="378142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0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3369"/>
          </a:xfrm>
        </p:spPr>
        <p:txBody>
          <a:bodyPr/>
          <a:lstStyle/>
          <a:p>
            <a:r>
              <a:rPr lang="en-US" dirty="0"/>
              <a:t>Constraint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8</a:t>
            </a:r>
          </a:p>
        </p:txBody>
      </p:sp>
      <p:pic>
        <p:nvPicPr>
          <p:cNvPr id="10" name="Picture 4" descr="australia-c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907998"/>
            <a:ext cx="3676650" cy="315277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28752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constraint: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constraint relates two variables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 graph: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nodes are variables, arcs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constraints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91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Spring 2016 Lecture 1" id="{3DEB5B18-1991-314F-B2D3-377596F114CC}" vid="{6EAB9046-6176-3C41-BE34-A7796FF448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43FE50-3BF6-4787-BCC5-8E11E4CC8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3F9AB0-BAE2-47D0-B45B-AA21FAC13A2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3B4DE-00EF-4F23-8425-ABBC1AEA325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545</TotalTime>
  <Words>1715</Words>
  <Application>Microsoft Macintosh PowerPoint</Application>
  <PresentationFormat>On-screen Show (4:3)</PresentationFormat>
  <Paragraphs>373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ヒラギノ角ゴ Pro W3</vt:lpstr>
      <vt:lpstr>Arial</vt:lpstr>
      <vt:lpstr>Arial Black</vt:lpstr>
      <vt:lpstr>Calibri</vt:lpstr>
      <vt:lpstr>Helvetica</vt:lpstr>
      <vt:lpstr>Monotype Corsiva</vt:lpstr>
      <vt:lpstr>Tahoma</vt:lpstr>
      <vt:lpstr>Times New Roman</vt:lpstr>
      <vt:lpstr>Wingdings</vt:lpstr>
      <vt:lpstr>AI Spring 2015</vt:lpstr>
      <vt:lpstr>1_AI Spring 2015</vt:lpstr>
      <vt:lpstr>2_AI Spring 2015</vt:lpstr>
      <vt:lpstr>HW1b  Due date September 17, 2018 11:59pm</vt:lpstr>
      <vt:lpstr>CSCI 561 Foundations of Artificial Intelligence Lecture 8: Constraint Satisfaction Problems (Chapter 6)</vt:lpstr>
      <vt:lpstr>Example: map coloring problem</vt:lpstr>
      <vt:lpstr>Example: map coloring problem</vt:lpstr>
      <vt:lpstr>Example: map coloring problem</vt:lpstr>
      <vt:lpstr>So what?</vt:lpstr>
      <vt:lpstr>Here’s what!</vt:lpstr>
      <vt:lpstr>Here’s what!</vt:lpstr>
      <vt:lpstr>Constraint graph</vt:lpstr>
      <vt:lpstr>Varieties of CSPs</vt:lpstr>
      <vt:lpstr>Varieties of constraints</vt:lpstr>
      <vt:lpstr>Example: cryptarithmetic</vt:lpstr>
      <vt:lpstr>Real-world CSPs</vt:lpstr>
      <vt:lpstr>Example: sudoku</vt:lpstr>
      <vt:lpstr>Example: sudoku</vt:lpstr>
      <vt:lpstr>Formulation as a search problem</vt:lpstr>
      <vt:lpstr>Backtracking search</vt:lpstr>
      <vt:lpstr> Backtracking Search</vt:lpstr>
      <vt:lpstr>PowerPoint Presentation</vt:lpstr>
      <vt:lpstr> Backtracking Search</vt:lpstr>
      <vt:lpstr>PowerPoint Presentation</vt:lpstr>
      <vt:lpstr>PowerPoint Presentation</vt:lpstr>
      <vt:lpstr> Backtracking Search</vt:lpstr>
      <vt:lpstr> Backtracking Search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Forward Checking Limitations</vt:lpstr>
      <vt:lpstr>Node and Arc consistency</vt:lpstr>
      <vt:lpstr>Arc consistency</vt:lpstr>
      <vt:lpstr>Arc consistency</vt:lpstr>
      <vt:lpstr>Arc consistency</vt:lpstr>
      <vt:lpstr>Arc consistency</vt:lpstr>
      <vt:lpstr>Arc consistency algorithm AC-3</vt:lpstr>
      <vt:lpstr>Arc consistency algorithm AC-3</vt:lpstr>
      <vt:lpstr>Arc consistency algorithm AC-3</vt:lpstr>
      <vt:lpstr>Backtracking search</vt:lpstr>
      <vt:lpstr>Local search for CSPs</vt:lpstr>
      <vt:lpstr>Example: 4-Queens</vt:lpstr>
      <vt:lpstr>Example: 4-Queens</vt:lpstr>
      <vt:lpstr>Example: 4-Queens</vt:lpstr>
      <vt:lpstr>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8: Constraint Satisfaction (Chapter 6)</dc:title>
  <dc:creator>Bill Swartout</dc:creator>
  <cp:lastModifiedBy>Sheila Tejada</cp:lastModifiedBy>
  <cp:revision>35</cp:revision>
  <cp:lastPrinted>2015-02-06T00:38:29Z</cp:lastPrinted>
  <dcterms:created xsi:type="dcterms:W3CDTF">2015-02-03T00:14:21Z</dcterms:created>
  <dcterms:modified xsi:type="dcterms:W3CDTF">2018-09-17T20:45:14Z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0x010100414A10AA8828C24FA9878178CBCC03B5</vt:lpwstr>
  </property>
</Properties>
</file>