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99" r:id="rId5"/>
  </p:sldMasterIdLst>
  <p:notesMasterIdLst>
    <p:notesMasterId r:id="rId22"/>
  </p:notesMasterIdLst>
  <p:sldIdLst>
    <p:sldId id="336" r:id="rId6"/>
    <p:sldId id="257" r:id="rId7"/>
    <p:sldId id="258" r:id="rId8"/>
    <p:sldId id="259" r:id="rId9"/>
    <p:sldId id="261" r:id="rId10"/>
    <p:sldId id="262" r:id="rId11"/>
    <p:sldId id="263" r:id="rId12"/>
    <p:sldId id="264" r:id="rId13"/>
    <p:sldId id="265" r:id="rId14"/>
    <p:sldId id="266" r:id="rId15"/>
    <p:sldId id="270" r:id="rId16"/>
    <p:sldId id="271" r:id="rId17"/>
    <p:sldId id="272" r:id="rId18"/>
    <p:sldId id="273" r:id="rId19"/>
    <p:sldId id="286" r:id="rId20"/>
    <p:sldId id="288" r:id="rId21"/>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2" autoAdjust="0"/>
    <p:restoredTop sz="73071" autoAdjust="0"/>
  </p:normalViewPr>
  <p:slideViewPr>
    <p:cSldViewPr snapToGrid="0" snapToObjects="1">
      <p:cViewPr varScale="1">
        <p:scale>
          <a:sx n="80" d="100"/>
          <a:sy n="80" d="100"/>
        </p:scale>
        <p:origin x="240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3" d="100"/>
          <a:sy n="113" d="100"/>
        </p:scale>
        <p:origin x="-2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10/3/18</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575550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140772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890127-1F18-AD40-8021-8192CD058E67}" type="slidenum">
              <a:rPr lang="en-US">
                <a:uFillTx/>
              </a:rPr>
              <a:pPr/>
              <a:t>10</a:t>
            </a:fld>
            <a:endParaRPr lang="en-US">
              <a:uFillTx/>
            </a:endParaRPr>
          </a:p>
        </p:txBody>
      </p:sp>
      <p:sp>
        <p:nvSpPr>
          <p:cNvPr id="968706" name="Rectangle 2"/>
          <p:cNvSpPr>
            <a:spLocks noGrp="1" noRot="1" noChangeAspect="1" noChangeArrowheads="1" noTextEdit="1"/>
          </p:cNvSpPr>
          <p:nvPr>
            <p:ph type="sldImg"/>
          </p:nvPr>
        </p:nvSpPr>
        <p:spPr/>
      </p:sp>
      <p:sp>
        <p:nvSpPr>
          <p:cNvPr id="96870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FontTx/>
              <a:buNone/>
              <a:defRPr>
                <a:uFillTx/>
              </a:defRPr>
            </a:pPr>
            <a:r>
              <a:rPr lang="en-US" sz="1200" kern="1200" dirty="0">
                <a:solidFill>
                  <a:schemeClr val="tx1"/>
                </a:solidFill>
                <a:effectLst/>
                <a:uFillTx/>
                <a:latin typeface="+mn-lt"/>
                <a:ea typeface="+mn-ea"/>
                <a:cs typeface="+mn-cs"/>
              </a:rPr>
              <a:t>T </a:t>
            </a:r>
            <a:r>
              <a:rPr lang="en-US" sz="1200" kern="1200" dirty="0" err="1">
                <a:solidFill>
                  <a:schemeClr val="tx1"/>
                </a:solidFill>
                <a:effectLst/>
                <a:uFillTx/>
                <a:latin typeface="+mn-lt"/>
                <a:ea typeface="+mn-ea"/>
                <a:cs typeface="+mn-cs"/>
              </a:rPr>
              <a:t>akes</a:t>
            </a:r>
            <a:r>
              <a:rPr lang="en-US" sz="1200" kern="1200" dirty="0">
                <a:solidFill>
                  <a:schemeClr val="tx1"/>
                </a:solidFill>
                <a:effectLst/>
                <a:uFillTx/>
                <a:latin typeface="+mn-lt"/>
                <a:ea typeface="+mn-ea"/>
                <a:cs typeface="+mn-cs"/>
              </a:rPr>
              <a:t>(x, c, s): student x takes course c in semester 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P asses(x, c, s): student x passes course c in semester 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Score(x, c, s): the score obtained by student x in course c in semester 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x &gt; y: x is greater than y;</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F and G: specific French and Greek courses (one could also interpret these sentences as re- </a:t>
            </a:r>
            <a:r>
              <a:rPr lang="en-US" sz="1200" kern="1200" dirty="0" err="1">
                <a:solidFill>
                  <a:schemeClr val="tx1"/>
                </a:solidFill>
                <a:effectLst/>
                <a:uFillTx/>
                <a:latin typeface="+mn-lt"/>
                <a:ea typeface="+mn-ea"/>
                <a:cs typeface="+mn-cs"/>
              </a:rPr>
              <a:t>ferring</a:t>
            </a:r>
            <a:r>
              <a:rPr lang="en-US" sz="1200" kern="1200" dirty="0">
                <a:solidFill>
                  <a:schemeClr val="tx1"/>
                </a:solidFill>
                <a:effectLst/>
                <a:uFillTx/>
                <a:latin typeface="+mn-lt"/>
                <a:ea typeface="+mn-ea"/>
                <a:cs typeface="+mn-cs"/>
              </a:rPr>
              <a:t> to </a:t>
            </a:r>
            <a:r>
              <a:rPr lang="en-US" sz="1200" i="1" kern="1200" dirty="0">
                <a:solidFill>
                  <a:schemeClr val="tx1"/>
                </a:solidFill>
                <a:effectLst/>
                <a:uFillTx/>
                <a:latin typeface="+mn-lt"/>
                <a:ea typeface="+mn-ea"/>
                <a:cs typeface="+mn-cs"/>
              </a:rPr>
              <a:t>any </a:t>
            </a:r>
            <a:r>
              <a:rPr lang="en-US" sz="1200" kern="1200" dirty="0">
                <a:solidFill>
                  <a:schemeClr val="tx1"/>
                </a:solidFill>
                <a:effectLst/>
                <a:uFillTx/>
                <a:latin typeface="+mn-lt"/>
                <a:ea typeface="+mn-ea"/>
                <a:cs typeface="+mn-cs"/>
              </a:rPr>
              <a:t>such course, in which case one could use a predicate Subject(</a:t>
            </a:r>
            <a:r>
              <a:rPr lang="en-US" sz="1200" kern="1200" dirty="0" err="1">
                <a:solidFill>
                  <a:schemeClr val="tx1"/>
                </a:solidFill>
                <a:effectLst/>
                <a:uFillTx/>
                <a:latin typeface="+mn-lt"/>
                <a:ea typeface="+mn-ea"/>
                <a:cs typeface="+mn-cs"/>
              </a:rPr>
              <a:t>c,f</a:t>
            </a:r>
            <a:r>
              <a:rPr lang="en-US" sz="1200" kern="1200" dirty="0">
                <a:solidFill>
                  <a:schemeClr val="tx1"/>
                </a:solidFill>
                <a:effectLst/>
                <a:uFillTx/>
                <a:latin typeface="+mn-lt"/>
                <a:ea typeface="+mn-ea"/>
                <a:cs typeface="+mn-cs"/>
              </a:rPr>
              <a:t>) meaning that the subject of course c is field f ;</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Buys(x, y, z): x buys y from z (using a binary predicate with unspecified seller is OK but </a:t>
            </a: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sz="1200" kern="1200" dirty="0">
                <a:solidFill>
                  <a:schemeClr val="tx1"/>
                </a:solidFill>
                <a:effectLst/>
                <a:uFillTx/>
                <a:latin typeface="+mn-lt"/>
                <a:ea typeface="+mn-ea"/>
                <a:cs typeface="+mn-cs"/>
              </a:rPr>
              <a:t>less felicitous);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Sells(x, y, z): x sells y to z;</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Shaves(x, y): person x shaves person y</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Born(x, c): person x is born in country c;</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P </a:t>
            </a:r>
            <a:r>
              <a:rPr lang="en-US" sz="1200" kern="1200" dirty="0" err="1">
                <a:solidFill>
                  <a:schemeClr val="tx1"/>
                </a:solidFill>
                <a:effectLst/>
                <a:uFillTx/>
                <a:latin typeface="+mn-lt"/>
                <a:ea typeface="+mn-ea"/>
                <a:cs typeface="+mn-cs"/>
              </a:rPr>
              <a:t>arent</a:t>
            </a:r>
            <a:r>
              <a:rPr lang="en-US" sz="1200" kern="1200" dirty="0">
                <a:solidFill>
                  <a:schemeClr val="tx1"/>
                </a:solidFill>
                <a:effectLst/>
                <a:uFillTx/>
                <a:latin typeface="+mn-lt"/>
                <a:ea typeface="+mn-ea"/>
                <a:cs typeface="+mn-cs"/>
              </a:rPr>
              <a:t>(x, y): x is a parent of y;</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Citizen(x, c, r): x is a citizen of country c for reason r;</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Resident(x, c): x is a resident of country c;</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F </a:t>
            </a:r>
            <a:r>
              <a:rPr lang="en-US" sz="1200" kern="1200" dirty="0" err="1">
                <a:solidFill>
                  <a:schemeClr val="tx1"/>
                </a:solidFill>
                <a:effectLst/>
                <a:uFillTx/>
                <a:latin typeface="+mn-lt"/>
                <a:ea typeface="+mn-ea"/>
                <a:cs typeface="+mn-cs"/>
              </a:rPr>
              <a:t>ools</a:t>
            </a:r>
            <a:r>
              <a:rPr lang="en-US" sz="1200" kern="1200" dirty="0">
                <a:solidFill>
                  <a:schemeClr val="tx1"/>
                </a:solidFill>
                <a:effectLst/>
                <a:uFillTx/>
                <a:latin typeface="+mn-lt"/>
                <a:ea typeface="+mn-ea"/>
                <a:cs typeface="+mn-cs"/>
              </a:rPr>
              <a:t>(x, y, t): person x fools person y at time t;</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Student(x), Person(x), Man(x), Barber(x), Expensive(x), Agent(x), Insured(x), Smart(x), Politician(x): predicates satisfied by members of the corresponding categories. </a:t>
            </a:r>
          </a:p>
          <a:p>
            <a:pPr marL="0" marR="0" indent="0" algn="l" defTabSz="457200" rtl="0" eaLnBrk="1" fontAlgn="auto" latinLnBrk="0" hangingPunct="1">
              <a:lnSpc>
                <a:spcPct val="100000"/>
              </a:lnSpc>
              <a:spcBef>
                <a:spcPts val="0"/>
              </a:spcBef>
              <a:spcAft>
                <a:spcPts val="0"/>
              </a:spcAft>
              <a:buFontTx/>
              <a:buNone/>
              <a:defRPr>
                <a:uFillTx/>
              </a:defRPr>
            </a:pPr>
            <a:endParaRPr lang="en-US" sz="1200" kern="1200" dirty="0">
              <a:solidFill>
                <a:schemeClr val="tx1"/>
              </a:solidFill>
              <a:effectLst/>
              <a:uFillTx/>
              <a:latin typeface="+mn-lt"/>
              <a:ea typeface="+mn-ea"/>
              <a:cs typeface="+mn-cs"/>
            </a:endParaRPr>
          </a:p>
          <a:p>
            <a:r>
              <a:rPr lang="en-US" sz="1200" b="1" kern="1200" dirty="0">
                <a:solidFill>
                  <a:schemeClr val="tx1"/>
                </a:solidFill>
                <a:effectLst/>
                <a:uFillTx/>
                <a:latin typeface="+mn-lt"/>
                <a:ea typeface="+mn-ea"/>
                <a:cs typeface="+mn-cs"/>
              </a:rPr>
              <a:t>Some students took French in spring 2001.</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Student(x)∧Takes(x,F,Spring2001). </a:t>
            </a:r>
          </a:p>
          <a:p>
            <a:r>
              <a:rPr lang="en-US" sz="1200" b="1" kern="1200" dirty="0">
                <a:solidFill>
                  <a:schemeClr val="tx1"/>
                </a:solidFill>
                <a:effectLst/>
                <a:uFillTx/>
                <a:latin typeface="+mn-lt"/>
                <a:ea typeface="+mn-ea"/>
                <a:cs typeface="+mn-cs"/>
              </a:rPr>
              <a:t>Every student who takes French passes it.</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a:t>
            </a:r>
            <a:r>
              <a:rPr lang="en-US" sz="1200" b="1" kern="1200" dirty="0" err="1">
                <a:solidFill>
                  <a:schemeClr val="tx1"/>
                </a:solidFill>
                <a:effectLst/>
                <a:uFillTx/>
                <a:latin typeface="+mn-lt"/>
                <a:ea typeface="+mn-ea"/>
                <a:cs typeface="+mn-cs"/>
              </a:rPr>
              <a:t>x,s</a:t>
            </a:r>
            <a:r>
              <a:rPr lang="en-US" sz="1200" b="1" kern="1200" dirty="0">
                <a:solidFill>
                  <a:schemeClr val="tx1"/>
                </a:solidFill>
                <a:effectLst/>
                <a:uFillTx/>
                <a:latin typeface="+mn-lt"/>
                <a:ea typeface="+mn-ea"/>
                <a:cs typeface="+mn-cs"/>
              </a:rPr>
              <a:t> Student(x)∧Takes(</a:t>
            </a:r>
            <a:r>
              <a:rPr lang="en-US" sz="1200" b="1" kern="1200" dirty="0" err="1">
                <a:solidFill>
                  <a:schemeClr val="tx1"/>
                </a:solidFill>
                <a:effectLst/>
                <a:uFillTx/>
                <a:latin typeface="+mn-lt"/>
                <a:ea typeface="+mn-ea"/>
                <a:cs typeface="+mn-cs"/>
              </a:rPr>
              <a:t>x,F,s</a:t>
            </a:r>
            <a:r>
              <a:rPr lang="en-US" sz="1200" b="1" kern="1200" dirty="0">
                <a:solidFill>
                  <a:schemeClr val="tx1"/>
                </a:solidFill>
                <a:effectLst/>
                <a:uFillTx/>
                <a:latin typeface="+mn-lt"/>
                <a:ea typeface="+mn-ea"/>
                <a:cs typeface="+mn-cs"/>
              </a:rPr>
              <a:t>) ⇒ Passes(</a:t>
            </a:r>
            <a:r>
              <a:rPr lang="en-US" sz="1200" b="1" kern="1200" dirty="0" err="1">
                <a:solidFill>
                  <a:schemeClr val="tx1"/>
                </a:solidFill>
                <a:effectLst/>
                <a:uFillTx/>
                <a:latin typeface="+mn-lt"/>
                <a:ea typeface="+mn-ea"/>
                <a:cs typeface="+mn-cs"/>
              </a:rPr>
              <a:t>x,F,s</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Only one student took Greek in spring 2001.</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Student(x)∧Takes(x,G,Spring2001)∧∀y y̸=x⇒¬Takes(y,G,Spring2001). </a:t>
            </a:r>
          </a:p>
          <a:p>
            <a:r>
              <a:rPr lang="en-US" sz="1200" b="1" kern="1200" dirty="0">
                <a:solidFill>
                  <a:schemeClr val="tx1"/>
                </a:solidFill>
                <a:effectLst/>
                <a:uFillTx/>
                <a:latin typeface="+mn-lt"/>
                <a:ea typeface="+mn-ea"/>
                <a:cs typeface="+mn-cs"/>
              </a:rPr>
              <a:t>The best score in Greek is always higher than the best score in French. ∀s ∃x ∀y Score(</a:t>
            </a:r>
            <a:r>
              <a:rPr lang="en-US" sz="1200" b="1" kern="1200" dirty="0" err="1">
                <a:solidFill>
                  <a:schemeClr val="tx1"/>
                </a:solidFill>
                <a:effectLst/>
                <a:uFillTx/>
                <a:latin typeface="+mn-lt"/>
                <a:ea typeface="+mn-ea"/>
                <a:cs typeface="+mn-cs"/>
              </a:rPr>
              <a:t>x,G,s</a:t>
            </a:r>
            <a:r>
              <a:rPr lang="en-US" sz="1200" b="1" kern="1200" dirty="0">
                <a:solidFill>
                  <a:schemeClr val="tx1"/>
                </a:solidFill>
                <a:effectLst/>
                <a:uFillTx/>
                <a:latin typeface="+mn-lt"/>
                <a:ea typeface="+mn-ea"/>
                <a:cs typeface="+mn-cs"/>
              </a:rPr>
              <a:t>) &gt; Score(</a:t>
            </a:r>
            <a:r>
              <a:rPr lang="en-US" sz="1200" b="1" kern="1200" dirty="0" err="1">
                <a:solidFill>
                  <a:schemeClr val="tx1"/>
                </a:solidFill>
                <a:effectLst/>
                <a:uFillTx/>
                <a:latin typeface="+mn-lt"/>
                <a:ea typeface="+mn-ea"/>
                <a:cs typeface="+mn-cs"/>
              </a:rPr>
              <a:t>y,F,s</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Every person who buys a policy is smart.</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Person(x)∧(∃</a:t>
            </a:r>
            <a:r>
              <a:rPr lang="en-US" sz="1200" b="1" kern="1200" dirty="0" err="1">
                <a:solidFill>
                  <a:schemeClr val="tx1"/>
                </a:solidFill>
                <a:effectLst/>
                <a:uFillTx/>
                <a:latin typeface="+mn-lt"/>
                <a:ea typeface="+mn-ea"/>
                <a:cs typeface="+mn-cs"/>
              </a:rPr>
              <a:t>y,z</a:t>
            </a:r>
            <a:r>
              <a:rPr lang="en-US" sz="1200" b="1" kern="1200" dirty="0">
                <a:solidFill>
                  <a:schemeClr val="tx1"/>
                </a:solidFill>
                <a:effectLst/>
                <a:uFillTx/>
                <a:latin typeface="+mn-lt"/>
                <a:ea typeface="+mn-ea"/>
                <a:cs typeface="+mn-cs"/>
              </a:rPr>
              <a:t> Policy(y)∧Buys(</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 Smart(x). </a:t>
            </a:r>
          </a:p>
          <a:p>
            <a:r>
              <a:rPr lang="en-US" sz="1200" b="1" kern="1200" dirty="0">
                <a:solidFill>
                  <a:schemeClr val="tx1"/>
                </a:solidFill>
                <a:effectLst/>
                <a:uFillTx/>
                <a:latin typeface="+mn-lt"/>
                <a:ea typeface="+mn-ea"/>
                <a:cs typeface="+mn-cs"/>
              </a:rPr>
              <a:t>No person buys an expensive policy.</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Person(x)∧Policy(y)∧Expensive(y) ⇒ ¬Buys(</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There is an agent who sells policies only to people who are not insured.</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Agent(x)∧∀</a:t>
            </a:r>
            <a:r>
              <a:rPr lang="en-US" sz="1200" b="1" kern="1200" dirty="0" err="1">
                <a:solidFill>
                  <a:schemeClr val="tx1"/>
                </a:solidFill>
                <a:effectLst/>
                <a:uFillTx/>
                <a:latin typeface="+mn-lt"/>
                <a:ea typeface="+mn-ea"/>
                <a:cs typeface="+mn-cs"/>
              </a:rPr>
              <a:t>y,z</a:t>
            </a:r>
            <a:r>
              <a:rPr lang="en-US" sz="1200" b="1" kern="1200" dirty="0">
                <a:solidFill>
                  <a:schemeClr val="tx1"/>
                </a:solidFill>
                <a:effectLst/>
                <a:uFillTx/>
                <a:latin typeface="+mn-lt"/>
                <a:ea typeface="+mn-ea"/>
                <a:cs typeface="+mn-cs"/>
              </a:rPr>
              <a:t> Policy(y)∧Sells(</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 (Person(z)∧¬Insured(z)). </a:t>
            </a:r>
          </a:p>
          <a:p>
            <a:r>
              <a:rPr lang="en-US" sz="1200" b="1" kern="1200" dirty="0">
                <a:solidFill>
                  <a:schemeClr val="tx1"/>
                </a:solidFill>
                <a:effectLst/>
                <a:uFillTx/>
                <a:latin typeface="+mn-lt"/>
                <a:ea typeface="+mn-ea"/>
                <a:cs typeface="+mn-cs"/>
              </a:rPr>
              <a:t>There is a barber who shaves all men in town who do not shave themselves. ∃x Barber(x)∧∀y Man(y)∧¬Shaves(</a:t>
            </a:r>
            <a:r>
              <a:rPr lang="en-US" sz="1200" b="1" kern="1200" dirty="0" err="1">
                <a:solidFill>
                  <a:schemeClr val="tx1"/>
                </a:solidFill>
                <a:effectLst/>
                <a:uFillTx/>
                <a:latin typeface="+mn-lt"/>
                <a:ea typeface="+mn-ea"/>
                <a:cs typeface="+mn-cs"/>
              </a:rPr>
              <a:t>y,y</a:t>
            </a:r>
            <a:r>
              <a:rPr lang="en-US" sz="1200" b="1" kern="1200" dirty="0">
                <a:solidFill>
                  <a:schemeClr val="tx1"/>
                </a:solidFill>
                <a:effectLst/>
                <a:uFillTx/>
                <a:latin typeface="+mn-lt"/>
                <a:ea typeface="+mn-ea"/>
                <a:cs typeface="+mn-cs"/>
              </a:rPr>
              <a:t>) ⇒ Shaves(</a:t>
            </a:r>
            <a:r>
              <a:rPr lang="en-US" sz="1200" b="1" kern="1200" dirty="0" err="1">
                <a:solidFill>
                  <a:schemeClr val="tx1"/>
                </a:solidFill>
                <a:effectLst/>
                <a:uFillTx/>
                <a:latin typeface="+mn-lt"/>
                <a:ea typeface="+mn-ea"/>
                <a:cs typeface="+mn-cs"/>
              </a:rPr>
              <a:t>x,y</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A person born in the UK, each of whose parents is a UK citizen or a UK resident, is a UK citizen by birth.</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Person(x)∧Born(</a:t>
            </a:r>
            <a:r>
              <a:rPr lang="en-US" sz="1200" b="1" kern="1200" dirty="0" err="1">
                <a:solidFill>
                  <a:schemeClr val="tx1"/>
                </a:solidFill>
                <a:effectLst/>
                <a:uFillTx/>
                <a:latin typeface="+mn-lt"/>
                <a:ea typeface="+mn-ea"/>
                <a:cs typeface="+mn-cs"/>
              </a:rPr>
              <a:t>x,UK</a:t>
            </a:r>
            <a:r>
              <a:rPr lang="en-US" sz="1200" b="1" kern="1200" dirty="0">
                <a:solidFill>
                  <a:schemeClr val="tx1"/>
                </a:solidFill>
                <a:effectLst/>
                <a:uFillTx/>
                <a:latin typeface="+mn-lt"/>
                <a:ea typeface="+mn-ea"/>
                <a:cs typeface="+mn-cs"/>
              </a:rPr>
              <a:t>)∧(∀y Parent(</a:t>
            </a:r>
            <a:r>
              <a:rPr lang="en-US" sz="1200" b="1" kern="1200" dirty="0" err="1">
                <a:solidFill>
                  <a:schemeClr val="tx1"/>
                </a:solidFill>
                <a:effectLst/>
                <a:uFillTx/>
                <a:latin typeface="+mn-lt"/>
                <a:ea typeface="+mn-ea"/>
                <a:cs typeface="+mn-cs"/>
              </a:rPr>
              <a:t>y,x</a:t>
            </a:r>
            <a:r>
              <a:rPr lang="en-US" sz="1200" b="1" kern="1200" dirty="0">
                <a:solidFill>
                  <a:schemeClr val="tx1"/>
                </a:solidFill>
                <a:effectLst/>
                <a:uFillTx/>
                <a:latin typeface="+mn-lt"/>
                <a:ea typeface="+mn-ea"/>
                <a:cs typeface="+mn-cs"/>
              </a:rPr>
              <a:t>) ⇒ ((∃r Citizen(</a:t>
            </a:r>
            <a:r>
              <a:rPr lang="en-US" sz="1200" b="1" kern="1200" dirty="0" err="1">
                <a:solidFill>
                  <a:schemeClr val="tx1"/>
                </a:solidFill>
                <a:effectLst/>
                <a:uFillTx/>
                <a:latin typeface="+mn-lt"/>
                <a:ea typeface="+mn-ea"/>
                <a:cs typeface="+mn-cs"/>
              </a:rPr>
              <a:t>y,UK,r</a:t>
            </a:r>
            <a:r>
              <a:rPr lang="en-US" sz="1200" b="1" kern="1200" dirty="0">
                <a:solidFill>
                  <a:schemeClr val="tx1"/>
                </a:solidFill>
                <a:effectLst/>
                <a:uFillTx/>
                <a:latin typeface="+mn-lt"/>
                <a:ea typeface="+mn-ea"/>
                <a:cs typeface="+mn-cs"/>
              </a:rPr>
              <a:t>))∨ Resident(</a:t>
            </a:r>
            <a:r>
              <a:rPr lang="en-US" sz="1200" b="1" kern="1200" dirty="0" err="1">
                <a:solidFill>
                  <a:schemeClr val="tx1"/>
                </a:solidFill>
                <a:effectLst/>
                <a:uFillTx/>
                <a:latin typeface="+mn-lt"/>
                <a:ea typeface="+mn-ea"/>
                <a:cs typeface="+mn-cs"/>
              </a:rPr>
              <a:t>y,UK</a:t>
            </a:r>
            <a:r>
              <a:rPr lang="en-US" sz="1200" b="1" kern="1200" dirty="0">
                <a:solidFill>
                  <a:schemeClr val="tx1"/>
                </a:solidFill>
                <a:effectLst/>
                <a:uFillTx/>
                <a:latin typeface="+mn-lt"/>
                <a:ea typeface="+mn-ea"/>
                <a:cs typeface="+mn-cs"/>
              </a:rPr>
              <a:t>))) ⇒ Citizen(</a:t>
            </a:r>
            <a:r>
              <a:rPr lang="en-US" sz="1200" b="1" kern="1200" dirty="0" err="1">
                <a:solidFill>
                  <a:schemeClr val="tx1"/>
                </a:solidFill>
                <a:effectLst/>
                <a:uFillTx/>
                <a:latin typeface="+mn-lt"/>
                <a:ea typeface="+mn-ea"/>
                <a:cs typeface="+mn-cs"/>
              </a:rPr>
              <a:t>x,UK,Birth</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A person born outside the UK, one of whose parents is a UK citizen by birth, is a UK citizen by descent. </a:t>
            </a:r>
          </a:p>
          <a:p>
            <a:r>
              <a:rPr lang="en-US" sz="1200" b="1" kern="1200" dirty="0">
                <a:solidFill>
                  <a:schemeClr val="tx1"/>
                </a:solidFill>
                <a:effectLst/>
                <a:uFillTx/>
                <a:latin typeface="+mn-lt"/>
                <a:ea typeface="+mn-ea"/>
                <a:cs typeface="+mn-cs"/>
              </a:rPr>
              <a:t>∀x Person(x)∧¬Born(</a:t>
            </a:r>
            <a:r>
              <a:rPr lang="en-US" sz="1200" b="1" kern="1200" dirty="0" err="1">
                <a:solidFill>
                  <a:schemeClr val="tx1"/>
                </a:solidFill>
                <a:effectLst/>
                <a:uFillTx/>
                <a:latin typeface="+mn-lt"/>
                <a:ea typeface="+mn-ea"/>
                <a:cs typeface="+mn-cs"/>
              </a:rPr>
              <a:t>x,UK</a:t>
            </a:r>
            <a:r>
              <a:rPr lang="en-US" sz="1200" b="1" kern="1200" dirty="0">
                <a:solidFill>
                  <a:schemeClr val="tx1"/>
                </a:solidFill>
                <a:effectLst/>
                <a:uFillTx/>
                <a:latin typeface="+mn-lt"/>
                <a:ea typeface="+mn-ea"/>
                <a:cs typeface="+mn-cs"/>
              </a:rPr>
              <a:t>)∧(∃y Parent(</a:t>
            </a:r>
            <a:r>
              <a:rPr lang="en-US" sz="1200" b="1" kern="1200" dirty="0" err="1">
                <a:solidFill>
                  <a:schemeClr val="tx1"/>
                </a:solidFill>
                <a:effectLst/>
                <a:uFillTx/>
                <a:latin typeface="+mn-lt"/>
                <a:ea typeface="+mn-ea"/>
                <a:cs typeface="+mn-cs"/>
              </a:rPr>
              <a:t>y,x</a:t>
            </a:r>
            <a:r>
              <a:rPr lang="en-US" sz="1200" b="1" kern="1200" dirty="0">
                <a:solidFill>
                  <a:schemeClr val="tx1"/>
                </a:solidFill>
                <a:effectLst/>
                <a:uFillTx/>
                <a:latin typeface="+mn-lt"/>
                <a:ea typeface="+mn-ea"/>
                <a:cs typeface="+mn-cs"/>
              </a:rPr>
              <a:t>)∧Citizen(</a:t>
            </a:r>
            <a:r>
              <a:rPr lang="en-US" sz="1200" b="1" kern="1200" dirty="0" err="1">
                <a:solidFill>
                  <a:schemeClr val="tx1"/>
                </a:solidFill>
                <a:effectLst/>
                <a:uFillTx/>
                <a:latin typeface="+mn-lt"/>
                <a:ea typeface="+mn-ea"/>
                <a:cs typeface="+mn-cs"/>
              </a:rPr>
              <a:t>y,UK,Birth</a:t>
            </a:r>
            <a:r>
              <a:rPr lang="en-US" sz="1200" b="1" kern="1200" dirty="0">
                <a:solidFill>
                  <a:schemeClr val="tx1"/>
                </a:solidFill>
                <a:effectLst/>
                <a:uFillTx/>
                <a:latin typeface="+mn-lt"/>
                <a:ea typeface="+mn-ea"/>
                <a:cs typeface="+mn-cs"/>
              </a:rPr>
              <a:t>)) ⇒ Citizen(</a:t>
            </a:r>
            <a:r>
              <a:rPr lang="en-US" sz="1200" b="1" kern="1200" dirty="0" err="1">
                <a:solidFill>
                  <a:schemeClr val="tx1"/>
                </a:solidFill>
                <a:effectLst/>
                <a:uFillTx/>
                <a:latin typeface="+mn-lt"/>
                <a:ea typeface="+mn-ea"/>
                <a:cs typeface="+mn-cs"/>
              </a:rPr>
              <a:t>x,UK,Descent</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Politicians can fool some of the people all of the time, and they can fool all of the people some of the time, but they can’t fool all of the people all of the time. </a:t>
            </a:r>
          </a:p>
          <a:p>
            <a:r>
              <a:rPr lang="en-US" sz="1200" b="1" kern="1200" dirty="0">
                <a:solidFill>
                  <a:schemeClr val="tx1"/>
                </a:solidFill>
                <a:effectLst/>
                <a:uFillTx/>
                <a:latin typeface="+mn-lt"/>
                <a:ea typeface="+mn-ea"/>
                <a:cs typeface="+mn-cs"/>
              </a:rPr>
              <a:t>∀x Politician(x) ⇒</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(∃y ∀t Person(y)∧Fools(</a:t>
            </a:r>
            <a:r>
              <a:rPr lang="en-US" sz="1200" b="1" kern="1200" dirty="0" err="1">
                <a:solidFill>
                  <a:schemeClr val="tx1"/>
                </a:solidFill>
                <a:effectLst/>
                <a:uFillTx/>
                <a:latin typeface="+mn-lt"/>
                <a:ea typeface="+mn-ea"/>
                <a:cs typeface="+mn-cs"/>
              </a:rPr>
              <a:t>x,y,t</a:t>
            </a:r>
            <a:r>
              <a:rPr lang="en-US" sz="1200" b="1" kern="1200" dirty="0">
                <a:solidFill>
                  <a:schemeClr val="tx1"/>
                </a:solidFill>
                <a:effectLst/>
                <a:uFillTx/>
                <a:latin typeface="+mn-lt"/>
                <a:ea typeface="+mn-ea"/>
                <a:cs typeface="+mn-cs"/>
              </a:rPr>
              <a:t>))∧ (∃t ∀y Person(y) ⇒ Fools(</a:t>
            </a:r>
            <a:r>
              <a:rPr lang="en-US" sz="1200" b="1" kern="1200" dirty="0" err="1">
                <a:solidFill>
                  <a:schemeClr val="tx1"/>
                </a:solidFill>
                <a:effectLst/>
                <a:uFillTx/>
                <a:latin typeface="+mn-lt"/>
                <a:ea typeface="+mn-ea"/>
                <a:cs typeface="+mn-cs"/>
              </a:rPr>
              <a:t>x,y,t</a:t>
            </a:r>
            <a:r>
              <a:rPr lang="en-US" sz="1200" b="1" kern="1200" dirty="0">
                <a:solidFill>
                  <a:schemeClr val="tx1"/>
                </a:solidFill>
                <a:effectLst/>
                <a:uFillTx/>
                <a:latin typeface="+mn-lt"/>
                <a:ea typeface="+mn-ea"/>
                <a:cs typeface="+mn-cs"/>
              </a:rPr>
              <a:t>)) ∧ ¬(∀t ∀y Person(y) ⇒ Fools(</a:t>
            </a:r>
            <a:r>
              <a:rPr lang="en-US" sz="1200" b="1" kern="1200" dirty="0" err="1">
                <a:solidFill>
                  <a:schemeClr val="tx1"/>
                </a:solidFill>
                <a:effectLst/>
                <a:uFillTx/>
                <a:latin typeface="+mn-lt"/>
                <a:ea typeface="+mn-ea"/>
                <a:cs typeface="+mn-cs"/>
              </a:rPr>
              <a:t>x,y,t</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l. </a:t>
            </a:r>
            <a:r>
              <a:rPr lang="en-US" sz="1200" kern="1200" dirty="0">
                <a:solidFill>
                  <a:schemeClr val="tx1"/>
                </a:solidFill>
                <a:effectLst/>
                <a:uFillTx/>
                <a:latin typeface="+mn-lt"/>
                <a:ea typeface="+mn-ea"/>
                <a:cs typeface="+mn-cs"/>
              </a:rPr>
              <a:t>All Greeks speak the same language.</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a:t>
            </a:r>
            <a:r>
              <a:rPr lang="en-US" sz="1200" kern="1200" dirty="0" err="1">
                <a:solidFill>
                  <a:schemeClr val="tx1"/>
                </a:solidFill>
                <a:effectLst/>
                <a:uFillTx/>
                <a:latin typeface="+mn-lt"/>
                <a:ea typeface="+mn-ea"/>
                <a:cs typeface="+mn-cs"/>
              </a:rPr>
              <a:t>x,y,l</a:t>
            </a:r>
            <a:r>
              <a:rPr lang="en-US" sz="1200" kern="1200" dirty="0">
                <a:solidFill>
                  <a:schemeClr val="tx1"/>
                </a:solidFill>
                <a:effectLst/>
                <a:uFillTx/>
                <a:latin typeface="+mn-lt"/>
                <a:ea typeface="+mn-ea"/>
                <a:cs typeface="+mn-cs"/>
              </a:rPr>
              <a:t> Person(x)∧[∃r Citizen(</a:t>
            </a:r>
            <a:r>
              <a:rPr lang="en-US" sz="1200" kern="1200" dirty="0" err="1">
                <a:solidFill>
                  <a:schemeClr val="tx1"/>
                </a:solidFill>
                <a:effectLst/>
                <a:uFillTx/>
                <a:latin typeface="+mn-lt"/>
                <a:ea typeface="+mn-ea"/>
                <a:cs typeface="+mn-cs"/>
              </a:rPr>
              <a:t>x,Greece,r</a:t>
            </a:r>
            <a:r>
              <a:rPr lang="en-US" sz="1200" kern="1200" dirty="0">
                <a:solidFill>
                  <a:schemeClr val="tx1"/>
                </a:solidFill>
                <a:effectLst/>
                <a:uFillTx/>
                <a:latin typeface="+mn-lt"/>
                <a:ea typeface="+mn-ea"/>
                <a:cs typeface="+mn-cs"/>
              </a:rPr>
              <a:t>)]∧Person(y)∧[∃r Citizen(</a:t>
            </a:r>
            <a:r>
              <a:rPr lang="en-US" sz="1200" kern="1200" dirty="0" err="1">
                <a:solidFill>
                  <a:schemeClr val="tx1"/>
                </a:solidFill>
                <a:effectLst/>
                <a:uFillTx/>
                <a:latin typeface="+mn-lt"/>
                <a:ea typeface="+mn-ea"/>
                <a:cs typeface="+mn-cs"/>
              </a:rPr>
              <a:t>y,Greece,r</a:t>
            </a:r>
            <a:r>
              <a:rPr lang="en-US" sz="1200" kern="1200" dirty="0">
                <a:solidFill>
                  <a:schemeClr val="tx1"/>
                </a:solidFill>
                <a:effectLst/>
                <a:uFillTx/>
                <a:latin typeface="+mn-lt"/>
                <a:ea typeface="+mn-ea"/>
                <a:cs typeface="+mn-cs"/>
              </a:rPr>
              <a:t>)] </a:t>
            </a:r>
            <a:endParaRPr lang="en-US" dirty="0">
              <a:uFillTx/>
            </a:endParaRPr>
          </a:p>
          <a:p>
            <a:r>
              <a:rPr lang="en-US" sz="1200" kern="1200" dirty="0">
                <a:solidFill>
                  <a:schemeClr val="tx1"/>
                </a:solidFill>
                <a:effectLst/>
                <a:uFillTx/>
                <a:latin typeface="+mn-lt"/>
                <a:ea typeface="+mn-ea"/>
                <a:cs typeface="+mn-cs"/>
              </a:rPr>
              <a:t>∧Speaks(</a:t>
            </a:r>
            <a:r>
              <a:rPr lang="en-US" sz="1200" kern="1200" dirty="0" err="1">
                <a:solidFill>
                  <a:schemeClr val="tx1"/>
                </a:solidFill>
                <a:effectLst/>
                <a:uFillTx/>
                <a:latin typeface="+mn-lt"/>
                <a:ea typeface="+mn-ea"/>
                <a:cs typeface="+mn-cs"/>
              </a:rPr>
              <a:t>x,l</a:t>
            </a:r>
            <a:r>
              <a:rPr lang="en-US" sz="1200" kern="1200" dirty="0">
                <a:solidFill>
                  <a:schemeClr val="tx1"/>
                </a:solidFill>
                <a:effectLst/>
                <a:uFillTx/>
                <a:latin typeface="+mn-lt"/>
                <a:ea typeface="+mn-ea"/>
                <a:cs typeface="+mn-cs"/>
              </a:rPr>
              <a:t>) ⇒ Speaks(</a:t>
            </a:r>
            <a:r>
              <a:rPr lang="en-US" sz="1200" kern="1200" dirty="0" err="1">
                <a:solidFill>
                  <a:schemeClr val="tx1"/>
                </a:solidFill>
                <a:effectLst/>
                <a:uFillTx/>
                <a:latin typeface="+mn-lt"/>
                <a:ea typeface="+mn-ea"/>
                <a:cs typeface="+mn-cs"/>
              </a:rPr>
              <a:t>y,l</a:t>
            </a:r>
            <a:r>
              <a:rPr lang="en-US" sz="1200" kern="1200" dirty="0">
                <a:solidFill>
                  <a:schemeClr val="tx1"/>
                </a:solidFill>
                <a:effectLst/>
                <a:uFillTx/>
                <a:latin typeface="+mn-lt"/>
                <a:ea typeface="+mn-ea"/>
                <a:cs typeface="+mn-cs"/>
              </a:rPr>
              <a:t>) </a:t>
            </a:r>
          </a:p>
          <a:p>
            <a:endParaRPr lang="en-US" sz="1200" kern="1200" dirty="0">
              <a:solidFill>
                <a:schemeClr val="tx1"/>
              </a:solidFill>
              <a:effectLst/>
              <a:uFillTx/>
              <a:latin typeface="+mn-lt"/>
              <a:ea typeface="+mn-ea"/>
              <a:cs typeface="+mn-cs"/>
            </a:endParaRPr>
          </a:p>
          <a:p>
            <a:r>
              <a:rPr lang="fr-FR" sz="1200" b="1" kern="1200" dirty="0">
                <a:solidFill>
                  <a:schemeClr val="tx1"/>
                </a:solidFill>
                <a:effectLst/>
                <a:uFillTx/>
                <a:latin typeface="+mn-lt"/>
                <a:ea typeface="+mn-ea"/>
                <a:cs typeface="+mn-cs"/>
              </a:rPr>
              <a:t>W(G,T). </a:t>
            </a:r>
          </a:p>
          <a:p>
            <a:r>
              <a:rPr lang="fr-FR" sz="1200" b="1" kern="1200" dirty="0">
                <a:solidFill>
                  <a:schemeClr val="tx1"/>
                </a:solidFill>
                <a:effectLst/>
                <a:uFillTx/>
                <a:latin typeface="+mn-lt"/>
                <a:ea typeface="+mn-ea"/>
                <a:cs typeface="+mn-cs"/>
              </a:rPr>
              <a:t>¬W(G,E). </a:t>
            </a:r>
          </a:p>
          <a:p>
            <a:r>
              <a:rPr lang="fr-FR" sz="1200" b="1" kern="1200" dirty="0">
                <a:solidFill>
                  <a:schemeClr val="tx1"/>
                </a:solidFill>
                <a:effectLst/>
                <a:uFillTx/>
                <a:latin typeface="+mn-lt"/>
                <a:ea typeface="+mn-ea"/>
                <a:cs typeface="+mn-cs"/>
              </a:rPr>
              <a:t>W(G,T)∨W(M,T). </a:t>
            </a:r>
          </a:p>
          <a:p>
            <a:r>
              <a:rPr lang="fr-FR" sz="1200" b="1" kern="1200" dirty="0">
                <a:solidFill>
                  <a:schemeClr val="tx1"/>
                </a:solidFill>
                <a:effectLst/>
                <a:uFillTx/>
                <a:latin typeface="+mn-lt"/>
                <a:ea typeface="+mn-ea"/>
                <a:cs typeface="+mn-cs"/>
              </a:rPr>
              <a:t>∃s W(</a:t>
            </a:r>
            <a:r>
              <a:rPr lang="fr-FR" sz="1200" b="1" kern="1200" dirty="0" err="1">
                <a:solidFill>
                  <a:schemeClr val="tx1"/>
                </a:solidFill>
                <a:effectLst/>
                <a:uFillTx/>
                <a:latin typeface="+mn-lt"/>
                <a:ea typeface="+mn-ea"/>
                <a:cs typeface="+mn-cs"/>
              </a:rPr>
              <a:t>J,s</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∃x C(</a:t>
            </a:r>
            <a:r>
              <a:rPr lang="fr-FR" sz="1200" b="1" kern="1200" dirty="0" err="1">
                <a:solidFill>
                  <a:schemeClr val="tx1"/>
                </a:solidFill>
                <a:effectLst/>
                <a:uFillTx/>
                <a:latin typeface="+mn-lt"/>
                <a:ea typeface="+mn-ea"/>
                <a:cs typeface="+mn-cs"/>
              </a:rPr>
              <a:t>x,R</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J,x</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∀s S(</a:t>
            </a:r>
            <a:r>
              <a:rPr lang="fr-FR" sz="1200" b="1" kern="1200" dirty="0" err="1">
                <a:solidFill>
                  <a:schemeClr val="tx1"/>
                </a:solidFill>
                <a:effectLst/>
                <a:uFillTx/>
                <a:latin typeface="+mn-lt"/>
                <a:ea typeface="+mn-ea"/>
                <a:cs typeface="+mn-cs"/>
              </a:rPr>
              <a:t>M,s,R</a:t>
            </a:r>
            <a:r>
              <a:rPr lang="fr-FR" sz="1200" b="1" kern="1200" dirty="0">
                <a:solidFill>
                  <a:schemeClr val="tx1"/>
                </a:solidFill>
                <a:effectLst/>
                <a:uFillTx/>
                <a:latin typeface="+mn-lt"/>
                <a:ea typeface="+mn-ea"/>
                <a:cs typeface="+mn-cs"/>
              </a:rPr>
              <a:t>) ⇒ W(</a:t>
            </a:r>
            <a:r>
              <a:rPr lang="fr-FR" sz="1200" b="1" kern="1200" dirty="0" err="1">
                <a:solidFill>
                  <a:schemeClr val="tx1"/>
                </a:solidFill>
                <a:effectLst/>
                <a:uFillTx/>
                <a:latin typeface="+mn-lt"/>
                <a:ea typeface="+mn-ea"/>
                <a:cs typeface="+mn-cs"/>
              </a:rPr>
              <a:t>M,s</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¬[∃s W(</a:t>
            </a:r>
            <a:r>
              <a:rPr lang="fr-FR" sz="1200" b="1" kern="1200" dirty="0" err="1">
                <a:solidFill>
                  <a:schemeClr val="tx1"/>
                </a:solidFill>
                <a:effectLst/>
                <a:uFillTx/>
                <a:latin typeface="+mn-lt"/>
                <a:ea typeface="+mn-ea"/>
                <a:cs typeface="+mn-cs"/>
              </a:rPr>
              <a:t>G,s</a:t>
            </a:r>
            <a:r>
              <a:rPr lang="fr-FR" sz="1200" b="1" kern="1200" dirty="0">
                <a:solidFill>
                  <a:schemeClr val="tx1"/>
                </a:solidFill>
                <a:effectLst/>
                <a:uFillTx/>
                <a:latin typeface="+mn-lt"/>
                <a:ea typeface="+mn-ea"/>
                <a:cs typeface="+mn-cs"/>
              </a:rPr>
              <a:t>)∧∃p S(</a:t>
            </a:r>
            <a:r>
              <a:rPr lang="fr-FR" sz="1200" b="1" kern="1200" dirty="0" err="1">
                <a:solidFill>
                  <a:schemeClr val="tx1"/>
                </a:solidFill>
                <a:effectLst/>
                <a:uFillTx/>
                <a:latin typeface="+mn-lt"/>
                <a:ea typeface="+mn-ea"/>
                <a:cs typeface="+mn-cs"/>
              </a:rPr>
              <a:t>p,s,R</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∀s W(</a:t>
            </a:r>
            <a:r>
              <a:rPr lang="fr-FR" sz="1200" b="1" kern="1200" dirty="0" err="1">
                <a:solidFill>
                  <a:schemeClr val="tx1"/>
                </a:solidFill>
                <a:effectLst/>
                <a:uFillTx/>
                <a:latin typeface="+mn-lt"/>
                <a:ea typeface="+mn-ea"/>
                <a:cs typeface="+mn-cs"/>
              </a:rPr>
              <a:t>G,s</a:t>
            </a:r>
            <a:r>
              <a:rPr lang="fr-FR" sz="1200" b="1" kern="1200" dirty="0">
                <a:solidFill>
                  <a:schemeClr val="tx1"/>
                </a:solidFill>
                <a:effectLst/>
                <a:uFillTx/>
                <a:latin typeface="+mn-lt"/>
                <a:ea typeface="+mn-ea"/>
                <a:cs typeface="+mn-cs"/>
              </a:rPr>
              <a:t>) ⇒ ∃</a:t>
            </a:r>
            <a:r>
              <a:rPr lang="fr-FR" sz="1200" b="1" kern="1200" dirty="0" err="1">
                <a:solidFill>
                  <a:schemeClr val="tx1"/>
                </a:solidFill>
                <a:effectLst/>
                <a:uFillTx/>
                <a:latin typeface="+mn-lt"/>
                <a:ea typeface="+mn-ea"/>
                <a:cs typeface="+mn-cs"/>
              </a:rPr>
              <a:t>p,a</a:t>
            </a:r>
            <a:r>
              <a:rPr lang="fr-FR" sz="1200" b="1" kern="1200" dirty="0">
                <a:solidFill>
                  <a:schemeClr val="tx1"/>
                </a:solidFill>
                <a:effectLst/>
                <a:uFillTx/>
                <a:latin typeface="+mn-lt"/>
                <a:ea typeface="+mn-ea"/>
                <a:cs typeface="+mn-cs"/>
              </a:rPr>
              <a:t> S(</a:t>
            </a:r>
            <a:r>
              <a:rPr lang="fr-FR" sz="1200" b="1" kern="1200" dirty="0" err="1">
                <a:solidFill>
                  <a:schemeClr val="tx1"/>
                </a:solidFill>
                <a:effectLst/>
                <a:uFillTx/>
                <a:latin typeface="+mn-lt"/>
                <a:ea typeface="+mn-ea"/>
                <a:cs typeface="+mn-cs"/>
              </a:rPr>
              <a:t>p,s,a</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 ∀s W(</a:t>
            </a:r>
            <a:r>
              <a:rPr lang="fr-FR" sz="1200" b="1" kern="1200" dirty="0" err="1">
                <a:solidFill>
                  <a:schemeClr val="tx1"/>
                </a:solidFill>
                <a:effectLst/>
                <a:uFillTx/>
                <a:latin typeface="+mn-lt"/>
                <a:ea typeface="+mn-ea"/>
                <a:cs typeface="+mn-cs"/>
              </a:rPr>
              <a:t>J,s</a:t>
            </a:r>
            <a:r>
              <a:rPr lang="fr-FR" sz="1200" b="1" kern="1200" dirty="0">
                <a:solidFill>
                  <a:schemeClr val="tx1"/>
                </a:solidFill>
                <a:effectLst/>
                <a:uFillTx/>
                <a:latin typeface="+mn-lt"/>
                <a:ea typeface="+mn-ea"/>
                <a:cs typeface="+mn-cs"/>
              </a:rPr>
              <a:t>) ⇒ ∃p S(</a:t>
            </a:r>
            <a:r>
              <a:rPr lang="fr-FR" sz="1200" b="1" kern="1200" dirty="0" err="1">
                <a:solidFill>
                  <a:schemeClr val="tx1"/>
                </a:solidFill>
                <a:effectLst/>
                <a:uFillTx/>
                <a:latin typeface="+mn-lt"/>
                <a:ea typeface="+mn-ea"/>
                <a:cs typeface="+mn-cs"/>
              </a:rPr>
              <a:t>p,s,a</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t>
            </a:r>
            <a:r>
              <a:rPr lang="fr-FR" sz="1200" b="1" kern="1200" dirty="0" err="1">
                <a:solidFill>
                  <a:schemeClr val="tx1"/>
                </a:solidFill>
                <a:effectLst/>
                <a:uFillTx/>
                <a:latin typeface="+mn-lt"/>
                <a:ea typeface="+mn-ea"/>
                <a:cs typeface="+mn-cs"/>
              </a:rPr>
              <a:t>d,a,s</a:t>
            </a:r>
            <a:r>
              <a:rPr lang="fr-FR" sz="1200" b="1" kern="1200" dirty="0">
                <a:solidFill>
                  <a:schemeClr val="tx1"/>
                </a:solidFill>
                <a:effectLst/>
                <a:uFillTx/>
                <a:latin typeface="+mn-lt"/>
                <a:ea typeface="+mn-ea"/>
                <a:cs typeface="+mn-cs"/>
              </a:rPr>
              <a:t> C(</a:t>
            </a:r>
            <a:r>
              <a:rPr lang="fr-FR" sz="1200" b="1" kern="1200" dirty="0" err="1">
                <a:solidFill>
                  <a:schemeClr val="tx1"/>
                </a:solidFill>
                <a:effectLst/>
                <a:uFillTx/>
                <a:latin typeface="+mn-lt"/>
                <a:ea typeface="+mn-ea"/>
                <a:cs typeface="+mn-cs"/>
              </a:rPr>
              <a:t>d,a</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J,d</a:t>
            </a:r>
            <a:r>
              <a:rPr lang="fr-FR" sz="1200" b="1" kern="1200" dirty="0">
                <a:solidFill>
                  <a:schemeClr val="tx1"/>
                </a:solidFill>
                <a:effectLst/>
                <a:uFillTx/>
                <a:latin typeface="+mn-lt"/>
                <a:ea typeface="+mn-ea"/>
                <a:cs typeface="+mn-cs"/>
              </a:rPr>
              <a:t>)∧S(</a:t>
            </a:r>
            <a:r>
              <a:rPr lang="fr-FR" sz="1200" b="1" kern="1200" dirty="0" err="1">
                <a:solidFill>
                  <a:schemeClr val="tx1"/>
                </a:solidFill>
                <a:effectLst/>
                <a:uFillTx/>
                <a:latin typeface="+mn-lt"/>
                <a:ea typeface="+mn-ea"/>
                <a:cs typeface="+mn-cs"/>
              </a:rPr>
              <a:t>B,T,a</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 [∃s S(</a:t>
            </a:r>
            <a:r>
              <a:rPr lang="fr-FR" sz="1200" b="1" kern="1200" dirty="0" err="1">
                <a:solidFill>
                  <a:schemeClr val="tx1"/>
                </a:solidFill>
                <a:effectLst/>
                <a:uFillTx/>
                <a:latin typeface="+mn-lt"/>
                <a:ea typeface="+mn-ea"/>
                <a:cs typeface="+mn-cs"/>
              </a:rPr>
              <a:t>M,s,a</a:t>
            </a:r>
            <a:r>
              <a:rPr lang="fr-FR" sz="1200" b="1" kern="1200" dirty="0">
                <a:solidFill>
                  <a:schemeClr val="tx1"/>
                </a:solidFill>
                <a:effectLst/>
                <a:uFillTx/>
                <a:latin typeface="+mn-lt"/>
                <a:ea typeface="+mn-ea"/>
                <a:cs typeface="+mn-cs"/>
              </a:rPr>
              <a:t>)] ⇒ ∃d C(</a:t>
            </a:r>
            <a:r>
              <a:rPr lang="fr-FR" sz="1200" b="1" kern="1200" dirty="0" err="1">
                <a:solidFill>
                  <a:schemeClr val="tx1"/>
                </a:solidFill>
                <a:effectLst/>
                <a:uFillTx/>
                <a:latin typeface="+mn-lt"/>
                <a:ea typeface="+mn-ea"/>
                <a:cs typeface="+mn-cs"/>
              </a:rPr>
              <a:t>d,a</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J,d</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 [∀</a:t>
            </a:r>
            <a:r>
              <a:rPr lang="fr-FR" sz="1200" b="1" kern="1200" dirty="0" err="1">
                <a:solidFill>
                  <a:schemeClr val="tx1"/>
                </a:solidFill>
                <a:effectLst/>
                <a:uFillTx/>
                <a:latin typeface="+mn-lt"/>
                <a:ea typeface="+mn-ea"/>
                <a:cs typeface="+mn-cs"/>
              </a:rPr>
              <a:t>s,p</a:t>
            </a:r>
            <a:r>
              <a:rPr lang="fr-FR" sz="1200" b="1" kern="1200" dirty="0">
                <a:solidFill>
                  <a:schemeClr val="tx1"/>
                </a:solidFill>
                <a:effectLst/>
                <a:uFillTx/>
                <a:latin typeface="+mn-lt"/>
                <a:ea typeface="+mn-ea"/>
                <a:cs typeface="+mn-cs"/>
              </a:rPr>
              <a:t> S(</a:t>
            </a:r>
            <a:r>
              <a:rPr lang="fr-FR" sz="1200" b="1" kern="1200" dirty="0" err="1">
                <a:solidFill>
                  <a:schemeClr val="tx1"/>
                </a:solidFill>
                <a:effectLst/>
                <a:uFillTx/>
                <a:latin typeface="+mn-lt"/>
                <a:ea typeface="+mn-ea"/>
                <a:cs typeface="+mn-cs"/>
              </a:rPr>
              <a:t>p,s,a</a:t>
            </a:r>
            <a:r>
              <a:rPr lang="fr-FR" sz="1200" b="1" kern="1200" dirty="0">
                <a:solidFill>
                  <a:schemeClr val="tx1"/>
                </a:solidFill>
                <a:effectLst/>
                <a:uFillTx/>
                <a:latin typeface="+mn-lt"/>
                <a:ea typeface="+mn-ea"/>
                <a:cs typeface="+mn-cs"/>
              </a:rPr>
              <a:t>) ⇒ S(</a:t>
            </a:r>
            <a:r>
              <a:rPr lang="fr-FR" sz="1200" b="1" kern="1200" dirty="0" err="1">
                <a:solidFill>
                  <a:schemeClr val="tx1"/>
                </a:solidFill>
                <a:effectLst/>
                <a:uFillTx/>
                <a:latin typeface="+mn-lt"/>
                <a:ea typeface="+mn-ea"/>
                <a:cs typeface="+mn-cs"/>
              </a:rPr>
              <a:t>B,s,a</a:t>
            </a:r>
            <a:r>
              <a:rPr lang="fr-FR" sz="1200" b="1" kern="1200" dirty="0">
                <a:solidFill>
                  <a:schemeClr val="tx1"/>
                </a:solidFill>
                <a:effectLst/>
                <a:uFillTx/>
                <a:latin typeface="+mn-lt"/>
                <a:ea typeface="+mn-ea"/>
                <a:cs typeface="+mn-cs"/>
              </a:rPr>
              <a:t>)] ⇒ ∃d C(</a:t>
            </a:r>
            <a:r>
              <a:rPr lang="fr-FR" sz="1200" b="1" kern="1200" dirty="0" err="1">
                <a:solidFill>
                  <a:schemeClr val="tx1"/>
                </a:solidFill>
                <a:effectLst/>
                <a:uFillTx/>
                <a:latin typeface="+mn-lt"/>
                <a:ea typeface="+mn-ea"/>
                <a:cs typeface="+mn-cs"/>
              </a:rPr>
              <a:t>d,a</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J,d</a:t>
            </a:r>
            <a:r>
              <a:rPr lang="fr-FR" sz="1200" b="1" kern="1200" dirty="0">
                <a:solidFill>
                  <a:schemeClr val="tx1"/>
                </a:solidFill>
                <a:effectLst/>
                <a:uFillTx/>
                <a:latin typeface="+mn-lt"/>
                <a:ea typeface="+mn-ea"/>
                <a:cs typeface="+mn-cs"/>
              </a:rPr>
              <a:t>). </a:t>
            </a:r>
          </a:p>
          <a:p>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11</a:t>
            </a:fld>
            <a:endParaRPr lang="en-US">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Takes(x, c, s): student x takes course c in semester s;</a:t>
            </a:r>
            <a:br>
              <a:rPr lang="en-US" dirty="0">
                <a:uFillTx/>
              </a:rPr>
            </a:br>
            <a:r>
              <a:rPr lang="en-US" dirty="0">
                <a:uFillTx/>
              </a:rPr>
              <a:t>Passes(x, c, s): student x passes course c in semester s;</a:t>
            </a:r>
            <a:br>
              <a:rPr lang="en-US" dirty="0">
                <a:uFillTx/>
              </a:rPr>
            </a:br>
            <a:r>
              <a:rPr lang="en-US" dirty="0">
                <a:uFillTx/>
              </a:rPr>
              <a:t>F and G: specific French and Greek courses (one could also interpret these sentences as referring to </a:t>
            </a:r>
            <a:r>
              <a:rPr lang="en-US" i="1" dirty="0">
                <a:uFillTx/>
              </a:rPr>
              <a:t>any </a:t>
            </a:r>
            <a:r>
              <a:rPr lang="en-US" dirty="0">
                <a:uFillTx/>
              </a:rPr>
              <a:t>such course, in which case one could use a predicate Subject(</a:t>
            </a:r>
            <a:r>
              <a:rPr lang="en-US" dirty="0" err="1">
                <a:uFillTx/>
              </a:rPr>
              <a:t>c,f</a:t>
            </a:r>
            <a:r>
              <a:rPr lang="en-US" dirty="0">
                <a:uFillTx/>
              </a:rPr>
              <a:t>) meaning that the subject of course c is field f ;</a:t>
            </a:r>
            <a:br>
              <a:rPr lang="en-US" dirty="0">
                <a:uFillTx/>
              </a:rPr>
            </a:br>
            <a:endParaRPr lang="en-US" dirty="0">
              <a:uFillTx/>
            </a:endParaRPr>
          </a:p>
          <a:p>
            <a:pPr marL="0" indent="0" defTabSz="457200">
              <a:spcBef>
                <a:spcPts val="0"/>
              </a:spcBef>
              <a:defRPr>
                <a:uFillTx/>
              </a:defRPr>
            </a:pPr>
            <a:r>
              <a:rPr lang="en-US" dirty="0">
                <a:uFillTx/>
              </a:rPr>
              <a:t>Buys(x, y, z): x buys y from z (using a binary predicate with unspecified seller is OK but </a:t>
            </a:r>
          </a:p>
          <a:p>
            <a:pPr marL="0" indent="0" defTabSz="457200">
              <a:spcBef>
                <a:spcPts val="0"/>
              </a:spcBef>
              <a:defRPr>
                <a:uFillTx/>
              </a:defRPr>
            </a:pPr>
            <a:r>
              <a:rPr lang="en-US" dirty="0">
                <a:uFillTx/>
              </a:rPr>
              <a:t>less felicitous);</a:t>
            </a:r>
            <a:br>
              <a:rPr lang="en-US" dirty="0">
                <a:uFillTx/>
              </a:rPr>
            </a:b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Student(x), Person(x), Expensive(x), Policy(x): predicates satisfied by members of the corresponding categories. </a:t>
            </a:r>
          </a:p>
          <a:p>
            <a:pPr marL="0" indent="0" defTabSz="457200">
              <a:spcBef>
                <a:spcPts val="0"/>
              </a:spcBef>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Student(x)∧Takes(x,F,Spring2001).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x,s</a:t>
            </a:r>
            <a:r>
              <a:rPr lang="en-US" dirty="0">
                <a:uFillTx/>
              </a:rPr>
              <a:t> Student(x)∧Takes(</a:t>
            </a:r>
            <a:r>
              <a:rPr lang="en-US" dirty="0" err="1">
                <a:uFillTx/>
              </a:rPr>
              <a:t>x,F,s</a:t>
            </a:r>
            <a:r>
              <a:rPr lang="en-US" dirty="0">
                <a:uFillTx/>
              </a:rPr>
              <a:t>) ⇒ Passes(</a:t>
            </a:r>
            <a:r>
              <a:rPr lang="en-US" dirty="0" err="1">
                <a:uFillTx/>
              </a:rPr>
              <a:t>x,F,s</a:t>
            </a:r>
            <a:r>
              <a:rPr lang="en-US" dirty="0">
                <a:uFillTx/>
              </a:rPr>
              <a:t>).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Student(x)∧Takes(x,G,Spring2001)∧∀y y̸=x⇒¬Takes(y,G,Spring2001).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x,y,z</a:t>
            </a:r>
            <a:r>
              <a:rPr lang="en-US" dirty="0">
                <a:uFillTx/>
              </a:rPr>
              <a:t> Person(x)∧Policy(y)∧Expensive(y) ⇒ ¬Buys(</a:t>
            </a:r>
            <a:r>
              <a:rPr lang="en-US" dirty="0" err="1">
                <a:uFillTx/>
              </a:rPr>
              <a:t>x,y,z</a:t>
            </a:r>
            <a:r>
              <a:rPr lang="en-US" dirty="0">
                <a:uFillTx/>
              </a:rPr>
              <a:t>). </a:t>
            </a: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13</a:t>
            </a:fld>
            <a:endParaRPr lang="en-US">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Takes(x, c, s): student x takes course c in semester s;</a:t>
            </a:r>
            <a:br>
              <a:rPr lang="en-US" dirty="0">
                <a:uFillTx/>
              </a:rPr>
            </a:br>
            <a:r>
              <a:rPr lang="en-US" dirty="0">
                <a:uFillTx/>
              </a:rPr>
              <a:t>Passes(x, c, s): student x passes course c in semester s;</a:t>
            </a:r>
            <a:br>
              <a:rPr lang="en-US" dirty="0">
                <a:uFillTx/>
              </a:rPr>
            </a:br>
            <a:r>
              <a:rPr lang="en-US" dirty="0">
                <a:uFillTx/>
              </a:rPr>
              <a:t>F and G: specific French and Greek courses (one could also interpret these sentences as referring to </a:t>
            </a:r>
            <a:r>
              <a:rPr lang="en-US" i="1" dirty="0">
                <a:uFillTx/>
              </a:rPr>
              <a:t>any </a:t>
            </a:r>
            <a:r>
              <a:rPr lang="en-US" dirty="0">
                <a:uFillTx/>
              </a:rPr>
              <a:t>such course, in which case one could use a predicate Subject(</a:t>
            </a:r>
            <a:r>
              <a:rPr lang="en-US" dirty="0" err="1">
                <a:uFillTx/>
              </a:rPr>
              <a:t>c,f</a:t>
            </a:r>
            <a:r>
              <a:rPr lang="en-US" dirty="0">
                <a:uFillTx/>
              </a:rPr>
              <a:t>) meaning that the subject of course c is field f ;</a:t>
            </a:r>
            <a:br>
              <a:rPr lang="en-US" dirty="0">
                <a:uFillTx/>
              </a:rPr>
            </a:br>
            <a:endParaRPr lang="en-US" dirty="0">
              <a:uFillTx/>
            </a:endParaRPr>
          </a:p>
          <a:p>
            <a:pPr marL="0" indent="0" defTabSz="457200">
              <a:spcBef>
                <a:spcPts val="0"/>
              </a:spcBef>
              <a:defRPr>
                <a:uFillTx/>
              </a:defRPr>
            </a:pPr>
            <a:r>
              <a:rPr lang="en-US" dirty="0">
                <a:uFillTx/>
              </a:rPr>
              <a:t>Buys(x, y, z): x buys y from z (using a binary predicate with unspecified seller is OK but </a:t>
            </a:r>
          </a:p>
          <a:p>
            <a:pPr marL="0" indent="0" defTabSz="457200">
              <a:spcBef>
                <a:spcPts val="0"/>
              </a:spcBef>
              <a:defRPr>
                <a:uFillTx/>
              </a:defRPr>
            </a:pPr>
            <a:r>
              <a:rPr lang="en-US" dirty="0">
                <a:uFillTx/>
              </a:rPr>
              <a:t>less felicitous);</a:t>
            </a:r>
            <a:br>
              <a:rPr lang="en-US" dirty="0">
                <a:uFillTx/>
              </a:rPr>
            </a:b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Student(x), Person(x), Expensive(x), Policy(x): predicates satisfied by members of the corresponding categories. </a:t>
            </a:r>
          </a:p>
          <a:p>
            <a:pPr marL="0" indent="0" defTabSz="457200">
              <a:spcBef>
                <a:spcPts val="0"/>
              </a:spcBef>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Student(x)∧Takes(x,F,Spring2001).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x,s</a:t>
            </a:r>
            <a:r>
              <a:rPr lang="en-US" dirty="0">
                <a:uFillTx/>
              </a:rPr>
              <a:t> Student(x)∧Takes(</a:t>
            </a:r>
            <a:r>
              <a:rPr lang="en-US" dirty="0" err="1">
                <a:uFillTx/>
              </a:rPr>
              <a:t>x,F,s</a:t>
            </a:r>
            <a:r>
              <a:rPr lang="en-US" dirty="0">
                <a:uFillTx/>
              </a:rPr>
              <a:t>) ⇒ Passes(</a:t>
            </a:r>
            <a:r>
              <a:rPr lang="en-US" dirty="0" err="1">
                <a:uFillTx/>
              </a:rPr>
              <a:t>x,F,s</a:t>
            </a:r>
            <a:r>
              <a:rPr lang="en-US" dirty="0">
                <a:uFillTx/>
              </a:rPr>
              <a:t>).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Student(x)∧Takes(x,G,Spring2001)∧∀y y̸=x⇒¬Takes(y,G,Spring2001).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x,y,z</a:t>
            </a:r>
            <a:r>
              <a:rPr lang="en-US" dirty="0">
                <a:uFillTx/>
              </a:rPr>
              <a:t> Person(x)∧Policy(y)∧Expensive(y) ⇒ ¬Buys(</a:t>
            </a:r>
            <a:r>
              <a:rPr lang="en-US" dirty="0" err="1">
                <a:uFillTx/>
              </a:rPr>
              <a:t>x,y,z</a:t>
            </a:r>
            <a:r>
              <a:rPr lang="en-US" dirty="0">
                <a:uFillTx/>
              </a:rPr>
              <a:t>). </a:t>
            </a: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14</a:t>
            </a:fld>
            <a:endParaRPr lang="en-US">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15</a:t>
            </a:fld>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FB8C99-6B49-A048-9933-E3436227DB98}" type="slidenum">
              <a:rPr lang="en-US">
                <a:uFillTx/>
              </a:rPr>
              <a:pPr/>
              <a:t>2</a:t>
            </a:fld>
            <a:endParaRPr lang="en-US">
              <a:uFillTx/>
            </a:endParaRPr>
          </a:p>
        </p:txBody>
      </p:sp>
      <p:sp>
        <p:nvSpPr>
          <p:cNvPr id="9093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09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E2C228-369A-154B-B2C6-C919333A716C}" type="slidenum">
              <a:rPr lang="en-US">
                <a:uFillTx/>
              </a:rPr>
              <a:pPr/>
              <a:t>3</a:t>
            </a:fld>
            <a:endParaRPr lang="en-US">
              <a:uFillTx/>
            </a:endParaRPr>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r>
              <a:rPr lang="en-US" dirty="0">
                <a:uFillTx/>
              </a:rPr>
              <a:t>What are the objects, relations and functions</a:t>
            </a:r>
            <a:r>
              <a:rPr lang="en-US" baseline="0" dirty="0">
                <a:uFillTx/>
              </a:rPr>
              <a:t> in this domain?</a:t>
            </a:r>
            <a:endParaRPr lang="en-US" dirty="0">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AE90C5-74A9-7C47-AD55-82737BB12984}" type="slidenum">
              <a:rPr lang="en-US">
                <a:uFillTx/>
              </a:rPr>
              <a:pPr/>
              <a:t>4</a:t>
            </a:fld>
            <a:endParaRPr lang="en-US">
              <a:uFillTx/>
            </a:endParaRPr>
          </a:p>
        </p:txBody>
      </p:sp>
      <p:sp>
        <p:nvSpPr>
          <p:cNvPr id="913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3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In propositional logic had one kind of symbol,</a:t>
            </a:r>
            <a:r>
              <a:rPr lang="en-US" baseline="0" dirty="0">
                <a:uFillTx/>
              </a:rPr>
              <a:t> here have four, each with its own role</a:t>
            </a:r>
          </a:p>
          <a:p>
            <a:r>
              <a:rPr lang="en-US" baseline="0" dirty="0">
                <a:uFillTx/>
              </a:rPr>
              <a:t>Constants in language are simplest way of talking about objects in domain, but can also use functions and variables</a:t>
            </a:r>
            <a:endParaRPr lang="en-US" dirty="0">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D29519-6EF4-1844-A30C-33D820A7E8B6}" type="slidenum">
              <a:rPr lang="en-US">
                <a:uFillTx/>
              </a:rPr>
              <a:pPr/>
              <a:t>5</a:t>
            </a:fld>
            <a:endParaRPr lang="en-US">
              <a:uFillTx/>
            </a:endParaRPr>
          </a:p>
        </p:txBody>
      </p:sp>
      <p:sp>
        <p:nvSpPr>
          <p:cNvPr id="915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5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Terms are objects</a:t>
            </a:r>
            <a:r>
              <a:rPr lang="en-US" baseline="0" dirty="0">
                <a:uFillTx/>
              </a:rPr>
              <a:t> you can talk about</a:t>
            </a:r>
            <a:endParaRPr lang="en-US" dirty="0">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D29519-6EF4-1844-A30C-33D820A7E8B6}" type="slidenum">
              <a:rPr lang="en-US">
                <a:uFillTx/>
              </a:rPr>
              <a:pPr/>
              <a:t>6</a:t>
            </a:fld>
            <a:endParaRPr lang="en-US">
              <a:uFillTx/>
            </a:endParaRPr>
          </a:p>
        </p:txBody>
      </p:sp>
      <p:sp>
        <p:nvSpPr>
          <p:cNvPr id="915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5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Correspond to atomic sentences (propositional symbols) in propositional logic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00D3C4-980D-F04C-885B-E67A9428A3D4}" type="slidenum">
              <a:rPr lang="en-US">
                <a:uFillTx/>
              </a:rPr>
              <a:pPr/>
              <a:t>7</a:t>
            </a:fld>
            <a:endParaRPr lang="en-US">
              <a:uFillTx/>
            </a:endParaRPr>
          </a:p>
        </p:txBody>
      </p:sp>
      <p:sp>
        <p:nvSpPr>
          <p:cNvPr id="927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27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F8DAE9-DA3E-CA44-B7DA-576BE780782D}" type="slidenum">
              <a:rPr lang="en-US">
                <a:uFillTx/>
              </a:rPr>
              <a:pPr/>
              <a:t>8</a:t>
            </a:fld>
            <a:endParaRPr lang="en-US">
              <a:uFillTx/>
            </a:endParaRPr>
          </a:p>
        </p:txBody>
      </p:sp>
      <p:sp>
        <p:nvSpPr>
          <p:cNvPr id="931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31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602AEE-12FD-BE45-AA75-52C447E0DE64}" type="slidenum">
              <a:rPr lang="en-US">
                <a:uFillTx/>
              </a:rPr>
              <a:pPr/>
              <a:t>9</a:t>
            </a:fld>
            <a:endParaRPr lang="en-US">
              <a:uFillTx/>
            </a:endParaRPr>
          </a:p>
        </p:txBody>
      </p:sp>
      <p:sp>
        <p:nvSpPr>
          <p:cNvPr id="935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35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October 3, 2018</a:t>
            </a:fld>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942120D2-3948-4F8F-BE5D-E7E7D97880B2}" type="datetime4">
              <a:rPr lang="en-US" smtClean="0"/>
              <a:pPr/>
              <a:t>October 3, 2018</a:t>
            </a:fld>
            <a:endParaRPr lang="en-US" dirty="0" err="1"/>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10/3/18</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10/3/18</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October 3, 2018</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257" y="1884030"/>
            <a:ext cx="9871787" cy="1204306"/>
          </a:xfrm>
        </p:spPr>
        <p:txBody>
          <a:bodyPr/>
          <a:lstStyle/>
          <a:p>
            <a:pPr algn="ctr"/>
            <a:r>
              <a:rPr lang="en-US" dirty="0"/>
              <a:t>CSCI561 Fall 2018 </a:t>
            </a:r>
            <a:br>
              <a:rPr lang="en-US" dirty="0"/>
            </a:br>
            <a:r>
              <a:rPr lang="en-US" dirty="0"/>
              <a:t>Week 7 Discussion</a:t>
            </a:r>
          </a:p>
        </p:txBody>
      </p:sp>
      <p:sp>
        <p:nvSpPr>
          <p:cNvPr id="3" name="Subtitle 2">
            <a:extLst>
              <a:ext uri="{FF2B5EF4-FFF2-40B4-BE49-F238E27FC236}">
                <a16:creationId xmlns:a16="http://schemas.microsoft.com/office/drawing/2014/main" id="{A27BB8BB-D7C0-6F4C-AD9E-4FF45BE138AD}"/>
              </a:ext>
            </a:extLst>
          </p:cNvPr>
          <p:cNvSpPr txBox="1">
            <a:spLocks/>
          </p:cNvSpPr>
          <p:nvPr/>
        </p:nvSpPr>
        <p:spPr>
          <a:xfrm>
            <a:off x="921962" y="4249172"/>
            <a:ext cx="7300075" cy="1933417"/>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fontAlgn="auto"/>
            <a:r>
              <a:rPr lang="en-US" cap="none" dirty="0">
                <a:solidFill>
                  <a:schemeClr val="dk2"/>
                </a:solidFill>
                <a:ea typeface="Arial Black"/>
                <a:cs typeface="Arial Black"/>
                <a:sym typeface="Arial Black"/>
              </a:rPr>
              <a:t>cs561-l@mymaillists.usc.edu</a:t>
            </a:r>
            <a:endParaRPr lang="en-US" sz="2000" dirty="0">
              <a:ln>
                <a:solidFill>
                  <a:srgbClr val="FFFFFF"/>
                </a:solidFill>
              </a:ln>
              <a:solidFill>
                <a:srgbClr val="FFFFFF"/>
              </a:solidFill>
            </a:endParaRPr>
          </a:p>
          <a:p>
            <a:endParaRPr lang="en-US" dirty="0">
              <a:ln>
                <a:solidFill>
                  <a:srgbClr val="FFFFFF"/>
                </a:solidFill>
              </a:ln>
              <a:solidFill>
                <a:srgbClr val="FFFFFF"/>
              </a:solidFill>
            </a:endParaRPr>
          </a:p>
          <a:p>
            <a:endParaRPr lang="en-US" dirty="0"/>
          </a:p>
        </p:txBody>
      </p:sp>
      <p:sp>
        <p:nvSpPr>
          <p:cNvPr id="4" name="Subtitle 2">
            <a:extLst>
              <a:ext uri="{FF2B5EF4-FFF2-40B4-BE49-F238E27FC236}">
                <a16:creationId xmlns:a16="http://schemas.microsoft.com/office/drawing/2014/main" id="{67154BD4-5A45-BA40-951F-A613348A52BD}"/>
              </a:ext>
            </a:extLst>
          </p:cNvPr>
          <p:cNvSpPr txBox="1">
            <a:spLocks/>
          </p:cNvSpPr>
          <p:nvPr/>
        </p:nvSpPr>
        <p:spPr>
          <a:xfrm>
            <a:off x="750336" y="3957072"/>
            <a:ext cx="7848600" cy="2225517"/>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fontAlgn="auto"/>
            <a:r>
              <a:rPr lang="en-US" sz="2400" dirty="0">
                <a:solidFill>
                  <a:schemeClr val="accent2"/>
                </a:solidFill>
              </a:rPr>
              <a:t>Prof Sheila </a:t>
            </a:r>
            <a:r>
              <a:rPr lang="en-US" sz="2400" dirty="0" err="1">
                <a:solidFill>
                  <a:schemeClr val="accent2"/>
                </a:solidFill>
              </a:rPr>
              <a:t>Tejada</a:t>
            </a:r>
            <a:endParaRPr lang="en-US" sz="2400" dirty="0">
              <a:solidFill>
                <a:schemeClr val="accent2"/>
              </a:solidFill>
            </a:endParaRPr>
          </a:p>
          <a:p>
            <a:pPr algn="ctr" fontAlgn="auto"/>
            <a:r>
              <a:rPr lang="en-US" sz="2400" dirty="0">
                <a:solidFill>
                  <a:schemeClr val="accent2"/>
                </a:solidFill>
              </a:rPr>
              <a:t>Prof Wei-min </a:t>
            </a:r>
            <a:r>
              <a:rPr lang="en-US" sz="2400" dirty="0" err="1">
                <a:solidFill>
                  <a:schemeClr val="accent2"/>
                </a:solidFill>
              </a:rPr>
              <a:t>shen</a:t>
            </a:r>
            <a:r>
              <a:rPr lang="en-US" sz="2400" dirty="0">
                <a:solidFill>
                  <a:schemeClr val="accent2"/>
                </a:solidFill>
              </a:rPr>
              <a:t> </a:t>
            </a:r>
            <a:endParaRPr lang="en-US" sz="2400" dirty="0">
              <a:ln>
                <a:solidFill>
                  <a:srgbClr val="FFFFFF"/>
                </a:solidFill>
              </a:ln>
              <a:solidFill>
                <a:schemeClr val="accent2"/>
              </a:solidFill>
            </a:endParaRPr>
          </a:p>
          <a:p>
            <a:pPr algn="ctr" fontAlgn="auto"/>
            <a:r>
              <a:rPr lang="en-US" sz="2400" dirty="0">
                <a:solidFill>
                  <a:schemeClr val="accent2"/>
                </a:solidFill>
              </a:rPr>
              <a:t>Prof Ning wang </a:t>
            </a:r>
            <a:endParaRPr lang="en-US" sz="2400" dirty="0">
              <a:ln>
                <a:solidFill>
                  <a:srgbClr val="FFFFFF"/>
                </a:solidFill>
              </a:ln>
              <a:solidFill>
                <a:schemeClr val="accent2"/>
              </a:solidFill>
            </a:endParaRPr>
          </a:p>
          <a:p>
            <a:pPr algn="ctr" fontAlgn="auto"/>
            <a:r>
              <a:rPr lang="en-US" sz="2400" b="0" i="0" u="none" strike="noStrike" cap="none" dirty="0">
                <a:solidFill>
                  <a:schemeClr val="dk2"/>
                </a:solidFill>
                <a:latin typeface="Arial Black"/>
                <a:ea typeface="Arial Black"/>
                <a:cs typeface="Arial Black"/>
                <a:sym typeface="Arial Black"/>
              </a:rPr>
              <a:t> </a:t>
            </a:r>
            <a:r>
              <a:rPr lang="en-US" sz="2800" cap="none" dirty="0">
                <a:solidFill>
                  <a:schemeClr val="dk2"/>
                </a:solidFill>
                <a:latin typeface="Arial Black"/>
                <a:ea typeface="Arial Black"/>
                <a:cs typeface="Arial Black"/>
                <a:sym typeface="Arial Black"/>
              </a:rPr>
              <a:t>cs561-l@mymaillists.usc.edu</a:t>
            </a:r>
            <a:endParaRPr lang="en-US" sz="2400" dirty="0">
              <a:ln>
                <a:solidFill>
                  <a:srgbClr val="FFFFFF"/>
                </a:solidFill>
              </a:ln>
              <a:solidFill>
                <a:srgbClr val="FFFFFF"/>
              </a:solidFill>
            </a:endParaRPr>
          </a:p>
          <a:p>
            <a:pPr fontAlgn="auto"/>
            <a:endParaRPr lang="en-US" sz="2400" dirty="0">
              <a:ln>
                <a:solidFill>
                  <a:srgbClr val="FFFFFF"/>
                </a:solidFill>
              </a:ln>
              <a:solidFill>
                <a:srgbClr val="FFFFFF"/>
              </a:solidFill>
            </a:endParaRPr>
          </a:p>
          <a:p>
            <a:pPr fontAlgn="auto"/>
            <a:endParaRPr lang="en-US" dirty="0"/>
          </a:p>
        </p:txBody>
      </p:sp>
    </p:spTree>
    <p:extLst>
      <p:ext uri="{BB962C8B-B14F-4D97-AF65-F5344CB8AC3E}">
        <p14:creationId xmlns:p14="http://schemas.microsoft.com/office/powerpoint/2010/main" val="285467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558800" y="236538"/>
            <a:ext cx="8394700" cy="1143000"/>
          </a:xfrm>
        </p:spPr>
        <p:txBody>
          <a:bodyPr>
            <a:normAutofit fontScale="90000"/>
          </a:bodyPr>
          <a:lstStyle/>
          <a:p>
            <a:r>
              <a:rPr lang="en-US" sz="3600" dirty="0">
                <a:uFillTx/>
              </a:rPr>
              <a:t>Relationships Between Quantifiers</a:t>
            </a:r>
          </a:p>
        </p:txBody>
      </p:sp>
      <p:sp>
        <p:nvSpPr>
          <p:cNvPr id="967683" name="Rectangle 3"/>
          <p:cNvSpPr>
            <a:spLocks noGrp="1" noChangeArrowheads="1"/>
          </p:cNvSpPr>
          <p:nvPr>
            <p:ph idx="1"/>
          </p:nvPr>
        </p:nvSpPr>
        <p:spPr>
          <a:xfrm>
            <a:off x="685800" y="1257300"/>
            <a:ext cx="8113486" cy="5121275"/>
          </a:xfrm>
        </p:spPr>
        <p:txBody>
          <a:bodyPr>
            <a:normAutofit lnSpcReduction="10000"/>
          </a:bodyPr>
          <a:lstStyle/>
          <a:p>
            <a:pPr>
              <a:lnSpc>
                <a:spcPct val="80000"/>
              </a:lnSpc>
            </a:pPr>
            <a:r>
              <a:rPr lang="en-US" sz="2800" i="1" dirty="0">
                <a:uFillTx/>
              </a:rPr>
              <a:t>De Morgan</a:t>
            </a:r>
            <a:r>
              <a:rPr lang="en-US" sz="2800" dirty="0">
                <a:uFillTx/>
              </a:rPr>
              <a:t>: Quantifier negation</a:t>
            </a:r>
          </a:p>
          <a:p>
            <a:pPr>
              <a:lnSpc>
                <a:spcPct val="80000"/>
              </a:lnSpc>
              <a:buFont typeface="Wingdings" charset="2"/>
              <a:buNone/>
            </a:pPr>
            <a:r>
              <a:rPr lang="en-US" sz="2800" dirty="0">
                <a:uFillTx/>
                <a:sym typeface="Symbol" charset="2"/>
              </a:rPr>
              <a:t>	</a:t>
            </a:r>
            <a:r>
              <a:rPr lang="en-US" sz="2400" dirty="0" err="1">
                <a:uFillTx/>
                <a:sym typeface="Symbol" charset="2"/>
              </a:rPr>
              <a:t>x</a:t>
            </a:r>
            <a:r>
              <a:rPr lang="en-US" sz="2400" dirty="0">
                <a:uFillTx/>
              </a:rPr>
              <a:t> </a:t>
            </a:r>
            <a:r>
              <a:rPr lang="en-US" sz="2400" dirty="0" err="1">
                <a:uFillTx/>
              </a:rPr>
              <a:t>Likes(x</a:t>
            </a:r>
            <a:r>
              <a:rPr lang="en-US" sz="2400" dirty="0">
                <a:uFillTx/>
              </a:rPr>
              <a:t>, </a:t>
            </a:r>
            <a:r>
              <a:rPr lang="en-US" sz="2400" dirty="0" err="1">
                <a:uFillTx/>
              </a:rPr>
              <a:t>IceCream</a:t>
            </a:r>
            <a:r>
              <a:rPr lang="en-US" sz="2400" dirty="0">
                <a:uFillTx/>
              </a:rPr>
              <a:t>) </a:t>
            </a:r>
            <a:r>
              <a:rPr lang="en-US" sz="2400" dirty="0" err="1">
                <a:uFillTx/>
                <a:sym typeface="Symbol" charset="2"/>
              </a:rPr>
              <a:t></a:t>
            </a: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sym typeface="Symbol" charset="2"/>
              </a:rPr>
              <a:t></a:t>
            </a:r>
            <a:r>
              <a:rPr lang="en-US" sz="2400" dirty="0" err="1">
                <a:uFillTx/>
              </a:rPr>
              <a:t>Likes(x</a:t>
            </a:r>
            <a:r>
              <a:rPr lang="en-US" sz="2400" dirty="0">
                <a:uFillTx/>
              </a:rPr>
              <a:t>, </a:t>
            </a:r>
            <a:r>
              <a:rPr lang="en-US" sz="2400" dirty="0" err="1">
                <a:uFillTx/>
              </a:rPr>
              <a:t>IceCream</a:t>
            </a:r>
            <a:r>
              <a:rPr lang="en-US" sz="2400" dirty="0">
                <a:uFillTx/>
              </a:rPr>
              <a:t>)</a:t>
            </a:r>
          </a:p>
          <a:p>
            <a:pPr lvl="1">
              <a:lnSpc>
                <a:spcPct val="80000"/>
              </a:lnSpc>
              <a:buNone/>
            </a:pPr>
            <a:r>
              <a:rPr lang="en-US" sz="2000" dirty="0">
                <a:uFillTx/>
              </a:rPr>
              <a:t>“Not everybody likes ice cream” </a:t>
            </a:r>
            <a:r>
              <a:rPr lang="en-US" sz="2000" dirty="0" err="1">
                <a:uFillTx/>
                <a:sym typeface="Symbol" charset="2"/>
              </a:rPr>
              <a:t></a:t>
            </a:r>
            <a:r>
              <a:rPr lang="en-US" sz="2000" dirty="0">
                <a:uFillTx/>
                <a:sym typeface="Symbol" charset="2"/>
              </a:rPr>
              <a:t> “Someone dislikes ice cream”</a:t>
            </a:r>
            <a:endParaRPr lang="en-US" sz="2000" dirty="0">
              <a:uFillTx/>
            </a:endParaRPr>
          </a:p>
          <a:p>
            <a:pPr>
              <a:lnSpc>
                <a:spcPct val="80000"/>
              </a:lnSpc>
              <a:buFont typeface="Wingdings" charset="2"/>
              <a:buNone/>
            </a:pP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rPr>
              <a:t>Likes(x</a:t>
            </a:r>
            <a:r>
              <a:rPr lang="en-US" sz="2400" dirty="0">
                <a:uFillTx/>
              </a:rPr>
              <a:t>, Broccoli) </a:t>
            </a:r>
            <a:r>
              <a:rPr lang="en-US" sz="2400" dirty="0" err="1">
                <a:uFillTx/>
                <a:sym typeface="Symbol" charset="2"/>
              </a:rPr>
              <a:t></a:t>
            </a:r>
            <a:r>
              <a:rPr lang="en-US" sz="2400" dirty="0">
                <a:uFillTx/>
                <a:sym typeface="Symbol" charset="2"/>
              </a:rPr>
              <a:t> </a:t>
            </a:r>
            <a:r>
              <a:rPr lang="en-US" sz="2400" dirty="0" err="1">
                <a:uFillTx/>
                <a:sym typeface="Symbol" charset="2"/>
              </a:rPr>
              <a:t>x</a:t>
            </a:r>
            <a:r>
              <a:rPr lang="en-US" sz="2400" dirty="0">
                <a:uFillTx/>
              </a:rPr>
              <a:t> </a:t>
            </a:r>
            <a:r>
              <a:rPr lang="en-US" sz="2400" dirty="0" err="1">
                <a:uFillTx/>
                <a:sym typeface="Symbol" charset="2"/>
              </a:rPr>
              <a:t></a:t>
            </a:r>
            <a:r>
              <a:rPr lang="en-US" sz="2400" dirty="0" err="1">
                <a:uFillTx/>
              </a:rPr>
              <a:t>Likes(x</a:t>
            </a:r>
            <a:r>
              <a:rPr lang="en-US" sz="2400" dirty="0">
                <a:uFillTx/>
              </a:rPr>
              <a:t>, Broccoli)</a:t>
            </a:r>
          </a:p>
          <a:p>
            <a:pPr lvl="1">
              <a:lnSpc>
                <a:spcPct val="80000"/>
              </a:lnSpc>
              <a:buFont typeface="Wingdings" charset="2"/>
              <a:buNone/>
            </a:pPr>
            <a:r>
              <a:rPr lang="en-US" sz="2000" dirty="0">
                <a:uFillTx/>
              </a:rPr>
              <a:t>“Nobody likes broccoli” </a:t>
            </a:r>
            <a:r>
              <a:rPr lang="en-US" sz="2000" dirty="0" err="1">
                <a:uFillTx/>
                <a:sym typeface="Symbol" charset="2"/>
              </a:rPr>
              <a:t></a:t>
            </a:r>
            <a:r>
              <a:rPr lang="en-US" sz="2000" dirty="0">
                <a:uFillTx/>
                <a:sym typeface="Symbol" charset="2"/>
              </a:rPr>
              <a:t> “Everyone dislikes broccoli”</a:t>
            </a:r>
            <a:endParaRPr lang="en-US" sz="2800" i="1" dirty="0">
              <a:uFillTx/>
            </a:endParaRPr>
          </a:p>
          <a:p>
            <a:pPr>
              <a:lnSpc>
                <a:spcPct val="80000"/>
              </a:lnSpc>
            </a:pPr>
            <a:r>
              <a:rPr lang="en-US" sz="2800" i="1" dirty="0">
                <a:uFillTx/>
              </a:rPr>
              <a:t>Duality</a:t>
            </a:r>
            <a:r>
              <a:rPr lang="en-US" sz="2800" dirty="0">
                <a:uFillTx/>
              </a:rPr>
              <a:t>: Each can be expressed using other</a:t>
            </a:r>
          </a:p>
          <a:p>
            <a:pPr>
              <a:lnSpc>
                <a:spcPct val="80000"/>
              </a:lnSpc>
              <a:buFont typeface="Wingdings" charset="2"/>
              <a:buNone/>
            </a:pPr>
            <a:r>
              <a:rPr lang="en-US" sz="2800" dirty="0">
                <a:uFillTx/>
                <a:sym typeface="Symbol" charset="2"/>
              </a:rPr>
              <a:t>	</a:t>
            </a:r>
            <a:r>
              <a:rPr lang="en-US" sz="2400" dirty="0" err="1">
                <a:uFillTx/>
                <a:sym typeface="Symbol" charset="2"/>
              </a:rPr>
              <a:t>x</a:t>
            </a:r>
            <a:r>
              <a:rPr lang="en-US" sz="2400" dirty="0">
                <a:uFillTx/>
              </a:rPr>
              <a:t> </a:t>
            </a:r>
            <a:r>
              <a:rPr lang="en-US" sz="2400" dirty="0" err="1">
                <a:uFillTx/>
              </a:rPr>
              <a:t>Likes(x</a:t>
            </a:r>
            <a:r>
              <a:rPr lang="en-US" sz="2400" dirty="0">
                <a:uFillTx/>
              </a:rPr>
              <a:t>, </a:t>
            </a:r>
            <a:r>
              <a:rPr lang="en-US" sz="2400" dirty="0" err="1">
                <a:uFillTx/>
              </a:rPr>
              <a:t>IceCream</a:t>
            </a:r>
            <a:r>
              <a:rPr lang="en-US" sz="2400" dirty="0">
                <a:uFillTx/>
              </a:rPr>
              <a:t>) </a:t>
            </a:r>
            <a:r>
              <a:rPr lang="en-US" sz="2400" dirty="0" err="1">
                <a:uFillTx/>
                <a:sym typeface="Symbol" charset="2"/>
              </a:rPr>
              <a:t></a:t>
            </a: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sym typeface="Symbol" charset="2"/>
              </a:rPr>
              <a:t></a:t>
            </a:r>
            <a:r>
              <a:rPr lang="en-US" sz="2400" dirty="0" err="1">
                <a:uFillTx/>
              </a:rPr>
              <a:t>Likes(x</a:t>
            </a:r>
            <a:r>
              <a:rPr lang="en-US" sz="2400" dirty="0">
                <a:uFillTx/>
              </a:rPr>
              <a:t>, </a:t>
            </a:r>
            <a:r>
              <a:rPr lang="en-US" sz="2400" dirty="0" err="1">
                <a:uFillTx/>
              </a:rPr>
              <a:t>IceCream</a:t>
            </a:r>
            <a:r>
              <a:rPr lang="en-US" sz="2400" dirty="0">
                <a:uFillTx/>
              </a:rPr>
              <a:t>)</a:t>
            </a:r>
          </a:p>
          <a:p>
            <a:pPr>
              <a:lnSpc>
                <a:spcPct val="80000"/>
              </a:lnSpc>
              <a:buFont typeface="Wingdings" charset="2"/>
              <a:buNone/>
            </a:pP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rPr>
              <a:t>Likes(x</a:t>
            </a:r>
            <a:r>
              <a:rPr lang="en-US" sz="2400" dirty="0">
                <a:uFillTx/>
              </a:rPr>
              <a:t>, Broccoli) </a:t>
            </a:r>
            <a:r>
              <a:rPr lang="en-US" sz="2400" dirty="0" err="1">
                <a:uFillTx/>
                <a:sym typeface="Symbol" charset="2"/>
              </a:rPr>
              <a:t></a:t>
            </a:r>
            <a:r>
              <a:rPr lang="en-US" sz="2400" dirty="0">
                <a:uFillTx/>
                <a:sym typeface="Symbol" charset="2"/>
              </a:rPr>
              <a:t> </a:t>
            </a:r>
            <a:r>
              <a:rPr lang="en-US" sz="2400" dirty="0" err="1">
                <a:uFillTx/>
                <a:sym typeface="Symbol" charset="2"/>
              </a:rPr>
              <a:t>x</a:t>
            </a:r>
            <a:r>
              <a:rPr lang="en-US" sz="2400" dirty="0">
                <a:uFillTx/>
              </a:rPr>
              <a:t> </a:t>
            </a:r>
            <a:r>
              <a:rPr lang="en-US" sz="2400" dirty="0" err="1">
                <a:uFillTx/>
                <a:sym typeface="Symbol" charset="2"/>
              </a:rPr>
              <a:t></a:t>
            </a:r>
            <a:r>
              <a:rPr lang="en-US" sz="2400" dirty="0" err="1">
                <a:uFillTx/>
              </a:rPr>
              <a:t>Likes(x</a:t>
            </a:r>
            <a:r>
              <a:rPr lang="en-US" sz="2400" dirty="0">
                <a:uFillTx/>
              </a:rPr>
              <a:t>, Broccoli)</a:t>
            </a:r>
          </a:p>
          <a:p>
            <a:pPr>
              <a:lnSpc>
                <a:spcPct val="80000"/>
              </a:lnSpc>
            </a:pPr>
            <a:r>
              <a:rPr lang="en-US" sz="2800" dirty="0">
                <a:uFillTx/>
              </a:rPr>
              <a:t>Analogous to use of </a:t>
            </a:r>
            <a:r>
              <a:rPr lang="en-US" sz="2400" dirty="0" err="1">
                <a:uFillTx/>
                <a:sym typeface="Symbol" charset="2"/>
              </a:rPr>
              <a:t></a:t>
            </a:r>
            <a:r>
              <a:rPr lang="en-US" sz="2400" dirty="0">
                <a:uFillTx/>
                <a:sym typeface="Symbol" charset="2"/>
              </a:rPr>
              <a:t> with </a:t>
            </a:r>
            <a:r>
              <a:rPr lang="en-US" sz="2800" dirty="0" err="1">
                <a:uFillTx/>
                <a:sym typeface="Symbol" charset="2"/>
              </a:rPr>
              <a:t></a:t>
            </a:r>
            <a:r>
              <a:rPr lang="en-US" sz="2800" dirty="0">
                <a:uFillTx/>
                <a:sym typeface="Symbol" charset="2"/>
              </a:rPr>
              <a:t> and </a:t>
            </a:r>
            <a:r>
              <a:rPr lang="en-US" sz="2800" dirty="0" err="1">
                <a:uFillTx/>
                <a:sym typeface="Symbol" charset="2"/>
              </a:rPr>
              <a:t></a:t>
            </a:r>
            <a:endParaRPr lang="en-US" sz="2800" dirty="0">
              <a:uFillTx/>
              <a:sym typeface="Symbol" charset="2"/>
            </a:endParaRPr>
          </a:p>
          <a:p>
            <a:pPr lvl="1">
              <a:lnSpc>
                <a:spcPct val="80000"/>
              </a:lnSpc>
              <a:buFont typeface="Wingdings" charset="2"/>
              <a:buNone/>
            </a:pPr>
            <a:r>
              <a:rPr lang="en-US" sz="2400" dirty="0">
                <a:uFillTx/>
                <a:sym typeface="Symbol" charset="2"/>
              </a:rPr>
              <a:t>(A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 (A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a:t>
            </a:r>
          </a:p>
          <a:p>
            <a:pPr lvl="1">
              <a:lnSpc>
                <a:spcPct val="80000"/>
              </a:lnSpc>
              <a:buFont typeface="Wingdings" charset="2"/>
              <a:buNone/>
            </a:pPr>
            <a:r>
              <a:rPr lang="en-US" sz="2400" dirty="0">
                <a:uFillTx/>
                <a:sym typeface="Symbol" charset="2"/>
              </a:rPr>
              <a:t>(A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 (A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a:t>
            </a:r>
            <a:endParaRPr lang="en-US" sz="2000" dirty="0">
              <a:uFillTx/>
              <a:sym typeface="Symbol"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Exercise 8.24</a:t>
            </a:r>
          </a:p>
        </p:txBody>
      </p:sp>
      <p:sp>
        <p:nvSpPr>
          <p:cNvPr id="3" name="Content Placeholder 2"/>
          <p:cNvSpPr>
            <a:spLocks noGrp="1"/>
          </p:cNvSpPr>
          <p:nvPr>
            <p:ph idx="1"/>
          </p:nvPr>
        </p:nvSpPr>
        <p:spPr>
          <a:xfrm>
            <a:off x="178856" y="1092170"/>
            <a:ext cx="8965144" cy="4546639"/>
          </a:xfrm>
        </p:spPr>
        <p:txBody>
          <a:bodyPr>
            <a:normAutofit fontScale="55000" lnSpcReduction="20000"/>
          </a:bodyPr>
          <a:lstStyle/>
          <a:p>
            <a:r>
              <a:rPr lang="en-US" dirty="0">
                <a:uFillTx/>
              </a:rPr>
              <a:t>Represent the following sentences in first-order logic, using a consistent vocabulary (which you must define): </a:t>
            </a:r>
          </a:p>
          <a:p>
            <a:pPr>
              <a:buAutoNum type="alphaLcPeriod"/>
            </a:pPr>
            <a:r>
              <a:rPr lang="en-US" dirty="0">
                <a:uFillTx/>
              </a:rPr>
              <a:t>Some students took French in spring 2001.</a:t>
            </a:r>
          </a:p>
          <a:p>
            <a:pPr>
              <a:buAutoNum type="alphaLcPeriod"/>
            </a:pPr>
            <a:r>
              <a:rPr lang="en-US" dirty="0">
                <a:uFillTx/>
              </a:rPr>
              <a:t>Every student who takes French passes it. </a:t>
            </a:r>
          </a:p>
          <a:p>
            <a:pPr>
              <a:buAutoNum type="alphaLcPeriod"/>
            </a:pPr>
            <a:r>
              <a:rPr lang="en-US" dirty="0">
                <a:uFillTx/>
              </a:rPr>
              <a:t>Only one student took Greek in spring 2001. </a:t>
            </a:r>
          </a:p>
          <a:p>
            <a:pPr>
              <a:buAutoNum type="alphaLcPeriod"/>
            </a:pPr>
            <a:r>
              <a:rPr lang="en-US" dirty="0">
                <a:uFillTx/>
              </a:rPr>
              <a:t>The best score in Greek is always higher than the best score in French. </a:t>
            </a:r>
          </a:p>
          <a:p>
            <a:pPr>
              <a:buAutoNum type="alphaLcPeriod"/>
            </a:pPr>
            <a:r>
              <a:rPr lang="en-US" dirty="0">
                <a:uFillTx/>
              </a:rPr>
              <a:t>Every person who buys a policy is smart. </a:t>
            </a:r>
          </a:p>
          <a:p>
            <a:pPr>
              <a:buAutoNum type="alphaLcPeriod"/>
            </a:pPr>
            <a:r>
              <a:rPr lang="en-US" dirty="0">
                <a:uFillTx/>
              </a:rPr>
              <a:t>No person buys an expensive policy. </a:t>
            </a:r>
          </a:p>
          <a:p>
            <a:pPr>
              <a:buAutoNum type="alphaLcPeriod"/>
            </a:pPr>
            <a:r>
              <a:rPr lang="en-US" dirty="0">
                <a:uFillTx/>
              </a:rPr>
              <a:t>There is an agent who sells policies only to people who are not insured. </a:t>
            </a:r>
          </a:p>
          <a:p>
            <a:pPr>
              <a:buAutoNum type="alphaLcPeriod"/>
            </a:pPr>
            <a:r>
              <a:rPr lang="en-US" dirty="0">
                <a:uFillTx/>
              </a:rPr>
              <a:t>There is a barber who shaves all men in town who do not shave themselves</a:t>
            </a:r>
          </a:p>
          <a:p>
            <a:pPr>
              <a:buAutoNum type="alphaLcPeriod"/>
            </a:pPr>
            <a:r>
              <a:rPr lang="en-US" dirty="0">
                <a:uFillTx/>
              </a:rPr>
              <a:t>A person born in the UK, each of whose parents is a UK citizen or a UK resident, is a UK citizen by birth.</a:t>
            </a:r>
          </a:p>
          <a:p>
            <a:pPr>
              <a:buAutoNum type="alphaLcPeriod"/>
            </a:pPr>
            <a:r>
              <a:rPr lang="en-US" dirty="0">
                <a:uFillTx/>
              </a:rPr>
              <a:t>A person born outside the UK, one of whose parents is a UK citizen by birth, is a UK citizen by descent.</a:t>
            </a:r>
          </a:p>
          <a:p>
            <a:pPr>
              <a:buAutoNum type="alphaLcPeriod"/>
            </a:pPr>
            <a:r>
              <a:rPr lang="en-US" dirty="0">
                <a:uFillTx/>
              </a:rPr>
              <a:t>Politicians can fool some of the people all of the time, and they can fool all of the people some of the time, but they can’t fool all of the people all of the time.</a:t>
            </a:r>
          </a:p>
          <a:p>
            <a:pPr>
              <a:buAutoNum type="alphaLcPeriod"/>
            </a:pPr>
            <a:r>
              <a:rPr lang="en-US" dirty="0">
                <a:uFillTx/>
              </a:rPr>
              <a:t>All Greeks speak the same language. (Use Speaks(</a:t>
            </a:r>
            <a:r>
              <a:rPr lang="en-US" dirty="0" err="1">
                <a:uFillTx/>
              </a:rPr>
              <a:t>x,l</a:t>
            </a:r>
            <a:r>
              <a:rPr lang="en-US" dirty="0">
                <a:uFillTx/>
              </a:rPr>
              <a:t>) to mean that person x speaks language l.)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11</a:t>
            </a:fld>
            <a:endParaRPr lang="en-US">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normAutofit lnSpcReduction="10000"/>
          </a:bodyPr>
          <a:lstStyle/>
          <a:p>
            <a:pPr>
              <a:buFont typeface="Arial"/>
              <a:buChar char="•"/>
            </a:pPr>
            <a:r>
              <a:rPr lang="en-US" sz="2000" dirty="0">
                <a:uFillTx/>
                <a:latin typeface="Calibri"/>
              </a:rPr>
              <a:t>Student(x): </a:t>
            </a:r>
            <a:r>
              <a:rPr lang="en-US" sz="2000" b="0" dirty="0">
                <a:uFillTx/>
                <a:latin typeface="Calibri"/>
              </a:rPr>
              <a:t>x is a student</a:t>
            </a:r>
          </a:p>
          <a:p>
            <a:pPr marL="0" indent="0"/>
            <a:endParaRPr lang="en-US" sz="2000" dirty="0">
              <a:uFillTx/>
              <a:latin typeface="Calibri"/>
            </a:endParaRPr>
          </a:p>
          <a:p>
            <a:pPr>
              <a:buFont typeface="Arial"/>
              <a:buChar char="•"/>
            </a:pPr>
            <a:r>
              <a:rPr lang="en-US" sz="2000" dirty="0">
                <a:uFillTx/>
                <a:latin typeface="Calibri"/>
              </a:rPr>
              <a:t>Takes(x, c, s)</a:t>
            </a:r>
            <a:r>
              <a:rPr lang="en-US" sz="2000" b="0" dirty="0">
                <a:uFillTx/>
                <a:latin typeface="Calibri"/>
              </a:rPr>
              <a:t>: student x takes course c in semester s;</a:t>
            </a:r>
          </a:p>
          <a:p>
            <a:pPr>
              <a:buFont typeface="Arial"/>
              <a:buChar char="•"/>
            </a:pPr>
            <a:r>
              <a:rPr lang="en-US" sz="2000" dirty="0">
                <a:uFillTx/>
                <a:latin typeface="Calibri"/>
              </a:rPr>
              <a:t>Passes(x, c, s)</a:t>
            </a:r>
            <a:r>
              <a:rPr lang="en-US" sz="2000" b="0" dirty="0">
                <a:uFillTx/>
                <a:latin typeface="Calibri"/>
              </a:rPr>
              <a:t>: student x passes course c in semester s; </a:t>
            </a:r>
          </a:p>
          <a:p>
            <a:pPr>
              <a:buFont typeface="Arial"/>
              <a:buChar char="•"/>
            </a:pPr>
            <a:r>
              <a:rPr lang="en-US" sz="2000" dirty="0">
                <a:uFillTx/>
                <a:latin typeface="Calibri"/>
              </a:rPr>
              <a:t>Score(x, c, s)</a:t>
            </a:r>
            <a:r>
              <a:rPr lang="en-US" sz="2000" b="0" dirty="0">
                <a:uFillTx/>
                <a:latin typeface="Calibri"/>
              </a:rPr>
              <a:t>: the score obtained by student x in course c in semester s;</a:t>
            </a:r>
            <a:br>
              <a:rPr lang="en-US" sz="2000" b="0" dirty="0">
                <a:uFillTx/>
                <a:latin typeface="Calibri"/>
              </a:rPr>
            </a:br>
            <a:endParaRPr lang="en-US" sz="2000" b="0" dirty="0">
              <a:uFillTx/>
              <a:latin typeface="Calibri"/>
            </a:endParaRPr>
          </a:p>
          <a:p>
            <a:pPr>
              <a:buFont typeface="Arial"/>
              <a:buChar char="•"/>
            </a:pPr>
            <a:r>
              <a:rPr lang="en-US" sz="2000" dirty="0">
                <a:uFillTx/>
                <a:latin typeface="Calibri"/>
              </a:rPr>
              <a:t>Policy(x): </a:t>
            </a:r>
            <a:r>
              <a:rPr lang="en-US" sz="2000" b="0" dirty="0">
                <a:uFillTx/>
                <a:latin typeface="Calibri"/>
              </a:rPr>
              <a:t>x is a policy</a:t>
            </a:r>
          </a:p>
          <a:p>
            <a:pPr>
              <a:buFont typeface="Arial"/>
              <a:buChar char="•"/>
            </a:pPr>
            <a:r>
              <a:rPr lang="en-US" sz="2000" dirty="0">
                <a:uFillTx/>
                <a:latin typeface="Calibri"/>
              </a:rPr>
              <a:t>Expensive(x): </a:t>
            </a:r>
            <a:r>
              <a:rPr lang="en-US" sz="2000" b="0" dirty="0">
                <a:uFillTx/>
                <a:latin typeface="Calibri"/>
              </a:rPr>
              <a:t>x is expensive</a:t>
            </a:r>
          </a:p>
          <a:p>
            <a:pPr>
              <a:buFont typeface="Arial"/>
              <a:buChar char="•"/>
            </a:pPr>
            <a:r>
              <a:rPr lang="en-US" sz="2000" dirty="0">
                <a:uFillTx/>
                <a:latin typeface="Calibri"/>
              </a:rPr>
              <a:t>Buys(x, y, z): </a:t>
            </a:r>
            <a:r>
              <a:rPr lang="en-US" sz="2000" b="0" dirty="0">
                <a:uFillTx/>
                <a:latin typeface="Calibri"/>
              </a:rPr>
              <a:t>x buys y from z (using a binary predicate with unspecified seller is OK but less expressive);</a:t>
            </a:r>
            <a:br>
              <a:rPr lang="en-US" sz="2000" b="0" dirty="0">
                <a:uFillTx/>
                <a:latin typeface="Calibri"/>
              </a:rPr>
            </a:br>
            <a:endParaRPr lang="en-US" sz="2000" b="0" dirty="0">
              <a:uFillTx/>
              <a:latin typeface="Calibri"/>
            </a:endParaRPr>
          </a:p>
          <a:p>
            <a:pPr>
              <a:buFont typeface="Arial"/>
              <a:buChar char="•"/>
            </a:pPr>
            <a:endParaRPr lang="en-US" sz="2000" b="0" dirty="0">
              <a:solidFill>
                <a:srgbClr val="000000"/>
              </a:solidFill>
              <a:uFillTx/>
              <a:latin typeface="Calibri"/>
            </a:endParaRPr>
          </a:p>
          <a:p>
            <a:pPr>
              <a:buFont typeface="Arial"/>
              <a:buChar char="•"/>
            </a:pPr>
            <a:endParaRPr lang="en-US" sz="2000"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12</a:t>
            </a:fld>
            <a:endParaRPr lang="en-US">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Exercise 8.24</a:t>
            </a:r>
          </a:p>
        </p:txBody>
      </p:sp>
      <p:sp>
        <p:nvSpPr>
          <p:cNvPr id="3" name="Content Placeholder 2"/>
          <p:cNvSpPr>
            <a:spLocks noGrp="1"/>
          </p:cNvSpPr>
          <p:nvPr>
            <p:ph idx="1"/>
          </p:nvPr>
        </p:nvSpPr>
        <p:spPr/>
        <p:txBody>
          <a:bodyPr>
            <a:normAutofit fontScale="92500"/>
          </a:bodyPr>
          <a:lstStyle/>
          <a:p>
            <a:pPr marL="0" indent="0">
              <a:buNone/>
            </a:pPr>
            <a:r>
              <a:rPr lang="en-US" sz="2800" dirty="0">
                <a:uFillTx/>
              </a:rPr>
              <a:t>a. Some students took French in spring 2001.</a:t>
            </a:r>
          </a:p>
          <a:p>
            <a:pPr marL="514350" indent="-514350">
              <a:buAutoNum type="alphaLcPeriod"/>
            </a:pPr>
            <a:endParaRPr lang="en-US" sz="2800" dirty="0">
              <a:uFillTx/>
            </a:endParaRPr>
          </a:p>
          <a:p>
            <a:pPr marL="0" indent="0">
              <a:buNone/>
            </a:pPr>
            <a:r>
              <a:rPr lang="en-US" sz="2800" dirty="0">
                <a:uFillTx/>
              </a:rPr>
              <a:t>b. Every student who takes French passes it.</a:t>
            </a:r>
          </a:p>
          <a:p>
            <a:pPr marL="0" indent="0"/>
            <a:endParaRPr lang="en-US" sz="2800" dirty="0">
              <a:uFillTx/>
            </a:endParaRPr>
          </a:p>
          <a:p>
            <a:pPr marL="0" indent="0">
              <a:buNone/>
            </a:pPr>
            <a:r>
              <a:rPr lang="en-US" sz="2800" dirty="0">
                <a:uFillTx/>
              </a:rPr>
              <a:t>c. Only one student took Greek in spring 2001.</a:t>
            </a:r>
          </a:p>
          <a:p>
            <a:pPr marL="0" indent="0"/>
            <a:endParaRPr lang="en-US" sz="2800" dirty="0">
              <a:uFillTx/>
            </a:endParaRPr>
          </a:p>
          <a:p>
            <a:pPr marL="0" indent="0">
              <a:buNone/>
            </a:pPr>
            <a:r>
              <a:rPr lang="en-US" sz="2800" dirty="0">
                <a:uFillTx/>
              </a:rPr>
              <a:t>f. No person buys an expensive policy.</a:t>
            </a:r>
            <a:br>
              <a:rPr lang="en-US" sz="2800" dirty="0">
                <a:uFillTx/>
              </a:rPr>
            </a:br>
            <a:endParaRPr lang="en-US" sz="2800" dirty="0">
              <a:uFillTx/>
            </a:endParaRPr>
          </a:p>
          <a:p>
            <a:pPr marL="0" indent="0" defTabSz="457200">
              <a:spcBef>
                <a:spcPts val="0"/>
              </a:spcBef>
              <a:defRPr>
                <a:uFillTx/>
              </a:defRPr>
            </a:pPr>
            <a:endParaRPr lang="en-US" dirty="0">
              <a:uFillTx/>
            </a:endParaRPr>
          </a:p>
          <a:p>
            <a:pPr marL="0" indent="0" defTabSz="457200">
              <a:spcBef>
                <a:spcPts val="0"/>
              </a:spcBef>
              <a:defRPr>
                <a:uFillTx/>
              </a:defRPr>
            </a:pPr>
            <a:endParaRPr lang="en-US"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13</a:t>
            </a:fld>
            <a:endParaRPr lang="en-US">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Exercise 8.24</a:t>
            </a:r>
          </a:p>
        </p:txBody>
      </p:sp>
      <p:sp>
        <p:nvSpPr>
          <p:cNvPr id="3" name="Content Placeholder 2"/>
          <p:cNvSpPr>
            <a:spLocks noGrp="1"/>
          </p:cNvSpPr>
          <p:nvPr>
            <p:ph idx="1"/>
          </p:nvPr>
        </p:nvSpPr>
        <p:spPr>
          <a:xfrm>
            <a:off x="822960" y="1018778"/>
            <a:ext cx="8321040" cy="4988322"/>
          </a:xfrm>
        </p:spPr>
        <p:txBody>
          <a:bodyPr>
            <a:normAutofit fontScale="47500" lnSpcReduction="20000"/>
          </a:bodyPr>
          <a:lstStyle/>
          <a:p>
            <a:pPr marL="514350" indent="-514350">
              <a:buAutoNum type="alphaLcPeriod"/>
            </a:pPr>
            <a:r>
              <a:rPr lang="en-US" sz="5100" dirty="0">
                <a:uFillTx/>
              </a:rPr>
              <a:t>Some students took French in spring 2001.</a:t>
            </a:r>
          </a:p>
          <a:p>
            <a:pPr marL="0" indent="0" defTabSz="457200">
              <a:spcBef>
                <a:spcPts val="0"/>
              </a:spcBef>
              <a:defRPr>
                <a:uFillTx/>
              </a:defRPr>
            </a:pPr>
            <a:r>
              <a:rPr lang="en-US" sz="5100" dirty="0">
                <a:solidFill>
                  <a:srgbClr val="FF0000"/>
                </a:solidFill>
                <a:uFillTx/>
              </a:rPr>
              <a:t>∃x Student(x)∧Takes(x,F,Spring2001). </a:t>
            </a:r>
          </a:p>
          <a:p>
            <a:pPr marL="0" indent="0"/>
            <a:endParaRPr lang="en-US" sz="5100" dirty="0">
              <a:solidFill>
                <a:srgbClr val="3366FF"/>
              </a:solidFill>
              <a:uFillTx/>
            </a:endParaRPr>
          </a:p>
          <a:p>
            <a:pPr marL="0" indent="0"/>
            <a:r>
              <a:rPr lang="en-US" sz="5100" dirty="0">
                <a:uFillTx/>
              </a:rPr>
              <a:t>b. Every student who takes French passes it.</a:t>
            </a:r>
          </a:p>
          <a:p>
            <a:pPr marL="0" indent="0"/>
            <a:r>
              <a:rPr lang="en-US" sz="5100" dirty="0">
                <a:solidFill>
                  <a:srgbClr val="FF0000"/>
                </a:solidFill>
                <a:uFillTx/>
              </a:rPr>
              <a:t>∀</a:t>
            </a:r>
            <a:r>
              <a:rPr lang="en-US" sz="5100" dirty="0" err="1">
                <a:solidFill>
                  <a:srgbClr val="FF0000"/>
                </a:solidFill>
                <a:uFillTx/>
              </a:rPr>
              <a:t>x,s</a:t>
            </a:r>
            <a:r>
              <a:rPr lang="en-US" sz="5100" dirty="0">
                <a:solidFill>
                  <a:srgbClr val="FF0000"/>
                </a:solidFill>
                <a:uFillTx/>
              </a:rPr>
              <a:t> Student(x)∧Takes(</a:t>
            </a:r>
            <a:r>
              <a:rPr lang="en-US" sz="5100" dirty="0" err="1">
                <a:solidFill>
                  <a:srgbClr val="FF0000"/>
                </a:solidFill>
                <a:uFillTx/>
              </a:rPr>
              <a:t>x,F,s</a:t>
            </a:r>
            <a:r>
              <a:rPr lang="en-US" sz="5100" dirty="0">
                <a:solidFill>
                  <a:srgbClr val="FF0000"/>
                </a:solidFill>
                <a:uFillTx/>
              </a:rPr>
              <a:t>) ⇒ Passes(</a:t>
            </a:r>
            <a:r>
              <a:rPr lang="en-US" sz="5100" dirty="0" err="1">
                <a:solidFill>
                  <a:srgbClr val="FF0000"/>
                </a:solidFill>
                <a:uFillTx/>
              </a:rPr>
              <a:t>x,F,s</a:t>
            </a:r>
            <a:r>
              <a:rPr lang="en-US" sz="5100" dirty="0">
                <a:solidFill>
                  <a:srgbClr val="FF0000"/>
                </a:solidFill>
                <a:uFillTx/>
              </a:rPr>
              <a:t>). </a:t>
            </a:r>
          </a:p>
          <a:p>
            <a:pPr marL="0" indent="0"/>
            <a:endParaRPr lang="en-US" sz="5100" dirty="0">
              <a:solidFill>
                <a:srgbClr val="57CDFF"/>
              </a:solidFill>
              <a:uFillTx/>
            </a:endParaRPr>
          </a:p>
          <a:p>
            <a:pPr marL="0" indent="0"/>
            <a:r>
              <a:rPr lang="en-US" sz="5100" dirty="0">
                <a:uFillTx/>
              </a:rPr>
              <a:t>c. Only one student took Greek in spring 2001.</a:t>
            </a:r>
          </a:p>
          <a:p>
            <a:pPr marL="0" indent="0" defTabSz="457200">
              <a:spcBef>
                <a:spcPts val="0"/>
              </a:spcBef>
              <a:defRPr>
                <a:uFillTx/>
              </a:defRPr>
            </a:pPr>
            <a:r>
              <a:rPr lang="en-US" sz="5100" dirty="0">
                <a:solidFill>
                  <a:srgbClr val="FF0000"/>
                </a:solidFill>
                <a:uFillTx/>
              </a:rPr>
              <a:t>∃x Student(x)∧Takes(x,G,Spring2001)  ∧</a:t>
            </a:r>
          </a:p>
          <a:p>
            <a:pPr marL="0" indent="0" defTabSz="457200">
              <a:spcBef>
                <a:spcPts val="0"/>
              </a:spcBef>
              <a:defRPr>
                <a:uFillTx/>
              </a:defRPr>
            </a:pPr>
            <a:r>
              <a:rPr lang="en-US" sz="5100" dirty="0">
                <a:solidFill>
                  <a:srgbClr val="FF0000"/>
                </a:solidFill>
                <a:uFillTx/>
              </a:rPr>
              <a:t>∀y </a:t>
            </a:r>
            <a:r>
              <a:rPr lang="en-US" sz="5100" dirty="0" err="1">
                <a:solidFill>
                  <a:srgbClr val="FF0000"/>
                </a:solidFill>
                <a:uFillTx/>
              </a:rPr>
              <a:t>y≠x</a:t>
            </a:r>
            <a:r>
              <a:rPr lang="en-US" sz="5100" dirty="0">
                <a:solidFill>
                  <a:srgbClr val="FF0000"/>
                </a:solidFill>
                <a:uFillTx/>
              </a:rPr>
              <a:t> ⇒ ¬Takes(y,G,Spring2001). </a:t>
            </a:r>
          </a:p>
          <a:p>
            <a:pPr marL="0" indent="0"/>
            <a:endParaRPr lang="en-US" sz="5100" dirty="0">
              <a:uFillTx/>
            </a:endParaRPr>
          </a:p>
          <a:p>
            <a:pPr marL="0" indent="0"/>
            <a:r>
              <a:rPr lang="en-US" sz="5100" dirty="0">
                <a:uFillTx/>
              </a:rPr>
              <a:t>f. No person buys an expensive policy.</a:t>
            </a:r>
            <a:br>
              <a:rPr lang="en-US" sz="5100" dirty="0">
                <a:uFillTx/>
              </a:rPr>
            </a:br>
            <a:r>
              <a:rPr lang="en-US" sz="5100" dirty="0">
                <a:solidFill>
                  <a:srgbClr val="FF0000"/>
                </a:solidFill>
                <a:uFillTx/>
              </a:rPr>
              <a:t>∀</a:t>
            </a:r>
            <a:r>
              <a:rPr lang="en-US" sz="5100" dirty="0" err="1">
                <a:solidFill>
                  <a:srgbClr val="FF0000"/>
                </a:solidFill>
                <a:uFillTx/>
              </a:rPr>
              <a:t>x,y,z</a:t>
            </a:r>
            <a:r>
              <a:rPr lang="en-US" sz="5100" dirty="0">
                <a:solidFill>
                  <a:srgbClr val="FF0000"/>
                </a:solidFill>
                <a:uFillTx/>
              </a:rPr>
              <a:t> Person(x)∧Policy(y)∧Expensive(y) ⇒ ¬Buys(</a:t>
            </a:r>
            <a:r>
              <a:rPr lang="en-US" sz="5100" dirty="0" err="1">
                <a:solidFill>
                  <a:srgbClr val="FF0000"/>
                </a:solidFill>
                <a:uFillTx/>
              </a:rPr>
              <a:t>x,y,z</a:t>
            </a:r>
            <a:r>
              <a:rPr lang="en-US" sz="5100" dirty="0">
                <a:solidFill>
                  <a:srgbClr val="FF0000"/>
                </a:solidFill>
                <a:uFillTx/>
              </a:rPr>
              <a:t>). </a:t>
            </a:r>
          </a:p>
          <a:p>
            <a:pPr marL="0" indent="0"/>
            <a:endParaRPr lang="en-US" sz="2800" dirty="0">
              <a:uFillTx/>
            </a:endParaRPr>
          </a:p>
          <a:p>
            <a:pPr marL="0" indent="0" defTabSz="457200">
              <a:spcBef>
                <a:spcPts val="0"/>
              </a:spcBef>
              <a:defRPr>
                <a:uFillTx/>
              </a:defRPr>
            </a:pPr>
            <a:endParaRPr lang="en-US" dirty="0">
              <a:uFillTx/>
            </a:endParaRPr>
          </a:p>
          <a:p>
            <a:pPr marL="0" indent="0" defTabSz="457200">
              <a:spcBef>
                <a:spcPts val="0"/>
              </a:spcBef>
              <a:defRPr>
                <a:uFillTx/>
              </a:defRPr>
            </a:pPr>
            <a:endParaRPr lang="en-US"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14</a:t>
            </a:fld>
            <a:endParaRPr lang="en-US">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46616003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6399"/>
            <a:ext cx="7772400" cy="1143000"/>
          </a:xfrm>
        </p:spPr>
        <p:txBody>
          <a:bodyPr/>
          <a:lstStyle/>
          <a:p>
            <a:r>
              <a:rPr lang="en-US" dirty="0">
                <a:uFillTx/>
              </a:rPr>
              <a:t>What you should know</a:t>
            </a:r>
          </a:p>
        </p:txBody>
      </p:sp>
      <p:sp>
        <p:nvSpPr>
          <p:cNvPr id="3" name="Content Placeholder 2"/>
          <p:cNvSpPr>
            <a:spLocks noGrp="1"/>
          </p:cNvSpPr>
          <p:nvPr>
            <p:ph idx="1"/>
          </p:nvPr>
        </p:nvSpPr>
        <p:spPr>
          <a:xfrm>
            <a:off x="304800" y="1240327"/>
            <a:ext cx="8839200" cy="4962723"/>
          </a:xfrm>
        </p:spPr>
        <p:txBody>
          <a:bodyPr>
            <a:normAutofit/>
          </a:bodyPr>
          <a:lstStyle/>
          <a:p>
            <a:pPr marL="457200" indent="-457200">
              <a:buFont typeface="Arial"/>
              <a:buChar char="•"/>
            </a:pPr>
            <a:r>
              <a:rPr lang="en-US" sz="2800" b="0" dirty="0">
                <a:uFillTx/>
              </a:rPr>
              <a:t>How does first-order logic differ from propositional logic? How are objects, relations, functions, variables, quantifiers and equality used in first-order logic?</a:t>
            </a:r>
          </a:p>
          <a:p>
            <a:pPr marL="457200" indent="-457200">
              <a:buFont typeface="Arial"/>
              <a:buChar char="•"/>
            </a:pPr>
            <a:r>
              <a:rPr lang="en-US" sz="2800" b="0" dirty="0">
                <a:uFillTx/>
              </a:rPr>
              <a:t>Know how to translate from English to logic</a:t>
            </a:r>
          </a:p>
          <a:p>
            <a:pPr marL="457200" indent="-457200">
              <a:buFont typeface="Arial"/>
              <a:buChar char="•"/>
            </a:pPr>
            <a:r>
              <a:rPr lang="en-US" sz="2800" b="0" dirty="0">
                <a:uFillTx/>
              </a:rPr>
              <a:t>Know how to translate from logic into English</a:t>
            </a:r>
          </a:p>
          <a:p>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15</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5131"/>
            <a:ext cx="7772400" cy="1143000"/>
          </a:xfrm>
        </p:spPr>
        <p:txBody>
          <a:bodyPr/>
          <a:lstStyle/>
          <a:p>
            <a:r>
              <a:rPr lang="en-US" dirty="0">
                <a:uFillTx/>
              </a:rPr>
              <a:t>Want More?</a:t>
            </a:r>
          </a:p>
        </p:txBody>
      </p:sp>
      <p:sp>
        <p:nvSpPr>
          <p:cNvPr id="3" name="Content Placeholder 2"/>
          <p:cNvSpPr>
            <a:spLocks noGrp="1"/>
          </p:cNvSpPr>
          <p:nvPr>
            <p:ph idx="1"/>
          </p:nvPr>
        </p:nvSpPr>
        <p:spPr>
          <a:xfrm>
            <a:off x="160970" y="1000369"/>
            <a:ext cx="8754430" cy="5271394"/>
          </a:xfrm>
        </p:spPr>
        <p:txBody>
          <a:bodyPr>
            <a:normAutofit/>
          </a:bodyPr>
          <a:lstStyle/>
          <a:p>
            <a:pPr marL="457200" indent="-457200">
              <a:buFont typeface="Arial"/>
              <a:buChar char="•"/>
            </a:pPr>
            <a:r>
              <a:rPr lang="en-US" sz="2800" dirty="0"/>
              <a:t>Check out some of these exercises in the book:</a:t>
            </a:r>
          </a:p>
          <a:p>
            <a:r>
              <a:rPr lang="en-US" sz="2800" dirty="0"/>
              <a:t>	8.1-3, 8.6, 8.9-10, 8.14,17, 8.28</a:t>
            </a:r>
          </a:p>
          <a:p>
            <a:endParaRPr lang="en-US" sz="2800"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16</a:t>
            </a:fld>
            <a:endParaRPr lang="en-US">
              <a:uFillTx/>
            </a:endParaRPr>
          </a:p>
        </p:txBody>
      </p:sp>
    </p:spTree>
    <p:extLst>
      <p:ext uri="{BB962C8B-B14F-4D97-AF65-F5344CB8AC3E}">
        <p14:creationId xmlns:p14="http://schemas.microsoft.com/office/powerpoint/2010/main" val="29777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0" y="-152399"/>
            <a:ext cx="7772400" cy="1143000"/>
          </a:xfrm>
        </p:spPr>
        <p:txBody>
          <a:bodyPr/>
          <a:lstStyle/>
          <a:p>
            <a:r>
              <a:rPr lang="en-US" dirty="0">
                <a:uFillTx/>
              </a:rPr>
              <a:t>First-order logic</a:t>
            </a:r>
          </a:p>
        </p:txBody>
      </p:sp>
      <p:sp>
        <p:nvSpPr>
          <p:cNvPr id="908291" name="Rectangle 3"/>
          <p:cNvSpPr>
            <a:spLocks noGrp="1" noChangeArrowheads="1"/>
          </p:cNvSpPr>
          <p:nvPr>
            <p:ph idx="1"/>
          </p:nvPr>
        </p:nvSpPr>
        <p:spPr>
          <a:xfrm>
            <a:off x="0" y="990601"/>
            <a:ext cx="8978900" cy="5422900"/>
          </a:xfrm>
        </p:spPr>
        <p:txBody>
          <a:bodyPr>
            <a:noAutofit/>
          </a:bodyPr>
          <a:lstStyle/>
          <a:p>
            <a:pPr marL="0" indent="0">
              <a:lnSpc>
                <a:spcPct val="90000"/>
              </a:lnSpc>
              <a:buNone/>
            </a:pPr>
            <a:r>
              <a:rPr lang="en-US" sz="3200" dirty="0">
                <a:uFillTx/>
              </a:rPr>
              <a:t>First-order logic, more like natural language, provides more structured way of representing world</a:t>
            </a:r>
          </a:p>
          <a:p>
            <a:pPr lvl="3">
              <a:lnSpc>
                <a:spcPct val="90000"/>
              </a:lnSpc>
            </a:pPr>
            <a:r>
              <a:rPr lang="en-US" sz="3200" i="1" dirty="0">
                <a:uFillTx/>
              </a:rPr>
              <a:t>Objects</a:t>
            </a:r>
            <a:r>
              <a:rPr lang="en-US" sz="3200" dirty="0">
                <a:uFillTx/>
              </a:rPr>
              <a:t>: Things you can talk about</a:t>
            </a:r>
          </a:p>
          <a:p>
            <a:pPr lvl="3">
              <a:lnSpc>
                <a:spcPct val="90000"/>
              </a:lnSpc>
            </a:pPr>
            <a:r>
              <a:rPr lang="en-US" sz="3200" i="1" dirty="0">
                <a:uFillTx/>
              </a:rPr>
              <a:t>Relations</a:t>
            </a:r>
            <a:r>
              <a:rPr lang="en-US" sz="3200" dirty="0">
                <a:uFillTx/>
              </a:rPr>
              <a:t>: Relations among objects that can be true or false</a:t>
            </a:r>
          </a:p>
          <a:p>
            <a:pPr lvl="3">
              <a:lnSpc>
                <a:spcPct val="90000"/>
              </a:lnSpc>
            </a:pPr>
            <a:r>
              <a:rPr lang="en-US" sz="3200" i="1" dirty="0">
                <a:uFillTx/>
              </a:rPr>
              <a:t>Functions</a:t>
            </a:r>
            <a:r>
              <a:rPr lang="en-US" sz="3200" dirty="0">
                <a:uFillTx/>
              </a:rPr>
              <a:t>: Functions of objects that return unique values</a:t>
            </a:r>
            <a:endParaRPr lang="en-US" sz="3200" dirty="0">
              <a:uFillTx/>
              <a:sym typeface="Symbol" charset="2"/>
            </a:endParaRPr>
          </a:p>
          <a:p>
            <a:pPr lvl="3">
              <a:lnSpc>
                <a:spcPct val="90000"/>
              </a:lnSpc>
            </a:pPr>
            <a:r>
              <a:rPr lang="en-US" sz="3200" i="1" dirty="0">
                <a:uFillTx/>
              </a:rPr>
              <a:t>FOL represents each of these, plus uses connectives, and more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359827" y="371930"/>
            <a:ext cx="8942268" cy="1143000"/>
          </a:xfrm>
        </p:spPr>
        <p:txBody>
          <a:bodyPr>
            <a:normAutofit fontScale="90000"/>
          </a:bodyPr>
          <a:lstStyle/>
          <a:p>
            <a:r>
              <a:rPr lang="en-US" dirty="0">
                <a:uFillTx/>
              </a:rPr>
              <a:t>Example Domain: </a:t>
            </a:r>
            <a:br>
              <a:rPr lang="en-US" dirty="0">
                <a:uFillTx/>
              </a:rPr>
            </a:br>
            <a:r>
              <a:rPr lang="en-US" sz="3600" dirty="0">
                <a:solidFill>
                  <a:srgbClr val="FF0000"/>
                </a:solidFill>
                <a:uFillTx/>
              </a:rPr>
              <a:t>Arithmetic on Natural Numbers</a:t>
            </a:r>
            <a:endParaRPr lang="en-US" dirty="0">
              <a:solidFill>
                <a:srgbClr val="FF0000"/>
              </a:solidFill>
              <a:uFillTx/>
            </a:endParaRPr>
          </a:p>
        </p:txBody>
      </p:sp>
      <p:sp>
        <p:nvSpPr>
          <p:cNvPr id="973827" name="Rectangle 3"/>
          <p:cNvSpPr>
            <a:spLocks noGrp="1" noChangeArrowheads="1"/>
          </p:cNvSpPr>
          <p:nvPr>
            <p:ph idx="1"/>
          </p:nvPr>
        </p:nvSpPr>
        <p:spPr>
          <a:xfrm>
            <a:off x="646793" y="1549175"/>
            <a:ext cx="8007350" cy="4011612"/>
          </a:xfrm>
        </p:spPr>
        <p:txBody>
          <a:bodyPr>
            <a:normAutofit/>
          </a:bodyPr>
          <a:lstStyle/>
          <a:p>
            <a:r>
              <a:rPr lang="en-US" sz="2800" dirty="0">
                <a:uFillTx/>
              </a:rPr>
              <a:t>Objects</a:t>
            </a:r>
          </a:p>
          <a:p>
            <a:pPr lvl="1"/>
            <a:r>
              <a:rPr lang="en-US" sz="2800" dirty="0">
                <a:uFillTx/>
              </a:rPr>
              <a:t>Non-negative numbers (0, 1, …)</a:t>
            </a:r>
          </a:p>
          <a:p>
            <a:r>
              <a:rPr lang="en-US" sz="2800" dirty="0">
                <a:uFillTx/>
              </a:rPr>
              <a:t>Relations</a:t>
            </a:r>
          </a:p>
          <a:p>
            <a:pPr lvl="1"/>
            <a:r>
              <a:rPr lang="en-US" sz="2800" dirty="0" err="1">
                <a:uFillTx/>
              </a:rPr>
              <a:t>NatNum</a:t>
            </a:r>
            <a:r>
              <a:rPr lang="en-US" sz="2800" dirty="0">
                <a:uFillTx/>
              </a:rPr>
              <a:t>, =, &lt;, &gt;, …</a:t>
            </a:r>
          </a:p>
          <a:p>
            <a:r>
              <a:rPr lang="en-US" sz="2800" dirty="0">
                <a:uFillTx/>
              </a:rPr>
              <a:t>Functions</a:t>
            </a:r>
          </a:p>
          <a:p>
            <a:pPr lvl="1"/>
            <a:r>
              <a:rPr lang="en-US" sz="2800" dirty="0">
                <a:uFillTx/>
              </a:rPr>
              <a:t>Successor, +, -, </a:t>
            </a:r>
            <a:r>
              <a:rPr lang="en-US" sz="2800" dirty="0" err="1">
                <a:uFillTx/>
              </a:rPr>
              <a:t>x</a:t>
            </a:r>
            <a:r>
              <a:rPr lang="en-US" sz="2800" dirty="0">
                <a:uFillTx/>
              </a:rPr>
              <a:t>, integer division, remainder, exponentiation,…</a:t>
            </a:r>
          </a:p>
        </p:txBody>
      </p:sp>
      <p:sp>
        <p:nvSpPr>
          <p:cNvPr id="5" name="TextBox 4"/>
          <p:cNvSpPr txBox="1">
            <a:spLocks/>
          </p:cNvSpPr>
          <p:nvPr/>
        </p:nvSpPr>
        <p:spPr>
          <a:xfrm>
            <a:off x="646793" y="5299177"/>
            <a:ext cx="7406620" cy="523220"/>
          </a:xfrm>
          <a:prstGeom prst="rect">
            <a:avLst/>
          </a:prstGeom>
          <a:noFill/>
        </p:spPr>
        <p:txBody>
          <a:bodyPr wrap="none" rtlCol="0">
            <a:spAutoFit/>
          </a:bodyPr>
          <a:lstStyle/>
          <a:p>
            <a:r>
              <a:rPr lang="en-US" sz="2800" dirty="0">
                <a:solidFill>
                  <a:srgbClr val="FF0000"/>
                </a:solidFill>
                <a:uFillTx/>
              </a:rPr>
              <a:t>E.g., &gt;(+(5, 20211), -(5111,777)) </a:t>
            </a:r>
            <a:r>
              <a:rPr lang="en-US" sz="2800" dirty="0" err="1">
                <a:solidFill>
                  <a:srgbClr val="FF0000"/>
                </a:solidFill>
                <a:uFillTx/>
                <a:sym typeface="Symbol" charset="2"/>
              </a:rPr>
              <a:t></a:t>
            </a:r>
            <a:r>
              <a:rPr lang="en-US" sz="2800" dirty="0">
                <a:solidFill>
                  <a:srgbClr val="FF0000"/>
                </a:solidFill>
                <a:uFillTx/>
                <a:sym typeface="Symbol" charset="2"/>
              </a:rPr>
              <a:t> =(5,+(3,2))</a:t>
            </a:r>
            <a:r>
              <a:rPr lang="en-US" sz="2800" dirty="0">
                <a:solidFill>
                  <a:srgbClr val="FF0000"/>
                </a:solidFill>
                <a:uFillTx/>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663575" y="404813"/>
            <a:ext cx="7772400" cy="1143000"/>
          </a:xfrm>
        </p:spPr>
        <p:txBody>
          <a:bodyPr>
            <a:normAutofit/>
          </a:bodyPr>
          <a:lstStyle/>
          <a:p>
            <a:r>
              <a:rPr lang="en-US" dirty="0">
                <a:uFillTx/>
              </a:rPr>
              <a:t>Syntax of FOL: </a:t>
            </a:r>
            <a:r>
              <a:rPr lang="en-US" sz="3600" dirty="0">
                <a:solidFill>
                  <a:srgbClr val="57CDFF"/>
                </a:solidFill>
                <a:uFillTx/>
              </a:rPr>
              <a:t>Basic Elements</a:t>
            </a:r>
            <a:endParaRPr lang="en-US" dirty="0">
              <a:solidFill>
                <a:srgbClr val="57CDFF"/>
              </a:solidFill>
              <a:uFillTx/>
            </a:endParaRPr>
          </a:p>
        </p:txBody>
      </p:sp>
      <p:sp>
        <p:nvSpPr>
          <p:cNvPr id="912387" name="Rectangle 3"/>
          <p:cNvSpPr>
            <a:spLocks noGrp="1" noChangeArrowheads="1"/>
          </p:cNvSpPr>
          <p:nvPr>
            <p:ph idx="1"/>
          </p:nvPr>
        </p:nvSpPr>
        <p:spPr>
          <a:xfrm>
            <a:off x="685800" y="1981200"/>
            <a:ext cx="8088313" cy="4114800"/>
          </a:xfrm>
        </p:spPr>
        <p:txBody>
          <a:bodyPr>
            <a:normAutofit/>
          </a:bodyPr>
          <a:lstStyle/>
          <a:p>
            <a:pPr>
              <a:lnSpc>
                <a:spcPct val="90000"/>
              </a:lnSpc>
            </a:pPr>
            <a:r>
              <a:rPr lang="en-US" sz="2800" i="1" dirty="0">
                <a:uFillTx/>
              </a:rPr>
              <a:t>Constants</a:t>
            </a:r>
            <a:r>
              <a:rPr lang="en-US" sz="2800" dirty="0">
                <a:uFillTx/>
              </a:rPr>
              <a:t>		</a:t>
            </a:r>
            <a:r>
              <a:rPr lang="en-US" sz="2800" dirty="0" err="1">
                <a:uFillTx/>
              </a:rPr>
              <a:t>KingJohn</a:t>
            </a:r>
            <a:r>
              <a:rPr lang="en-US" sz="2800" dirty="0">
                <a:uFillTx/>
              </a:rPr>
              <a:t>, 2, Crown,... </a:t>
            </a:r>
          </a:p>
          <a:p>
            <a:pPr>
              <a:lnSpc>
                <a:spcPct val="90000"/>
              </a:lnSpc>
            </a:pPr>
            <a:r>
              <a:rPr lang="en-US" sz="2800" i="1" dirty="0">
                <a:uFillTx/>
              </a:rPr>
              <a:t>Predicates</a:t>
            </a:r>
            <a:r>
              <a:rPr lang="en-US" sz="2800" dirty="0">
                <a:uFillTx/>
              </a:rPr>
              <a:t>		Brother, &gt;,...</a:t>
            </a:r>
          </a:p>
          <a:p>
            <a:pPr>
              <a:lnSpc>
                <a:spcPct val="90000"/>
              </a:lnSpc>
            </a:pPr>
            <a:r>
              <a:rPr lang="en-US" sz="2800" i="1" dirty="0">
                <a:uFillTx/>
              </a:rPr>
              <a:t>Functions</a:t>
            </a:r>
            <a:r>
              <a:rPr lang="en-US" sz="2800" dirty="0">
                <a:uFillTx/>
              </a:rPr>
              <a:t>		</a:t>
            </a:r>
            <a:r>
              <a:rPr lang="en-US" sz="2800" dirty="0" err="1">
                <a:uFillTx/>
              </a:rPr>
              <a:t>Sqrt</a:t>
            </a:r>
            <a:r>
              <a:rPr lang="en-US" sz="2800" dirty="0">
                <a:uFillTx/>
              </a:rPr>
              <a:t>, </a:t>
            </a:r>
            <a:r>
              <a:rPr lang="en-US" sz="2800" dirty="0" err="1">
                <a:uFillTx/>
              </a:rPr>
              <a:t>LeftLeg</a:t>
            </a:r>
            <a:r>
              <a:rPr lang="en-US" sz="2800" dirty="0">
                <a:uFillTx/>
              </a:rPr>
              <a:t>, +, ...</a:t>
            </a:r>
          </a:p>
          <a:p>
            <a:pPr>
              <a:lnSpc>
                <a:spcPct val="90000"/>
              </a:lnSpc>
            </a:pPr>
            <a:r>
              <a:rPr lang="en-US" sz="2800" i="1" dirty="0">
                <a:uFillTx/>
              </a:rPr>
              <a:t>Variables</a:t>
            </a:r>
            <a:r>
              <a:rPr lang="en-US" sz="2800" dirty="0">
                <a:uFillTx/>
              </a:rPr>
              <a:t>		</a:t>
            </a:r>
            <a:r>
              <a:rPr lang="en-US" sz="2800" dirty="0" err="1">
                <a:uFillTx/>
              </a:rPr>
              <a:t>x</a:t>
            </a:r>
            <a:r>
              <a:rPr lang="en-US" sz="2800" dirty="0">
                <a:uFillTx/>
              </a:rPr>
              <a:t>, </a:t>
            </a:r>
            <a:r>
              <a:rPr lang="en-US" sz="2800" dirty="0" err="1">
                <a:uFillTx/>
              </a:rPr>
              <a:t>y</a:t>
            </a:r>
            <a:r>
              <a:rPr lang="en-US" sz="2800" dirty="0">
                <a:uFillTx/>
              </a:rPr>
              <a:t>, a, </a:t>
            </a:r>
            <a:r>
              <a:rPr lang="en-US" sz="2800" dirty="0" err="1">
                <a:uFillTx/>
              </a:rPr>
              <a:t>b</a:t>
            </a:r>
            <a:r>
              <a:rPr lang="en-US" sz="2800" dirty="0">
                <a:uFillTx/>
              </a:rPr>
              <a:t>,...</a:t>
            </a:r>
          </a:p>
          <a:p>
            <a:pPr>
              <a:lnSpc>
                <a:spcPct val="90000"/>
              </a:lnSpc>
            </a:pPr>
            <a:r>
              <a:rPr lang="en-US" sz="2800" i="1" dirty="0">
                <a:uFillTx/>
              </a:rPr>
              <a:t>Connectives</a:t>
            </a:r>
            <a:r>
              <a:rPr lang="en-US" sz="2800" dirty="0">
                <a:uFillTx/>
              </a:rPr>
              <a:t>	</a:t>
            </a:r>
            <a:r>
              <a:rPr lang="en-US" sz="2800" dirty="0">
                <a:uFillTx/>
                <a:sym typeface="Symbol" charset="2"/>
              </a:rPr>
              <a:t>, , , , </a:t>
            </a:r>
          </a:p>
          <a:p>
            <a:pPr>
              <a:lnSpc>
                <a:spcPct val="90000"/>
              </a:lnSpc>
            </a:pPr>
            <a:r>
              <a:rPr lang="en-US" sz="2800" i="1" dirty="0">
                <a:uFillTx/>
              </a:rPr>
              <a:t>Equality</a:t>
            </a:r>
            <a:r>
              <a:rPr lang="en-US" sz="2800" dirty="0">
                <a:uFillTx/>
              </a:rPr>
              <a:t>		= </a:t>
            </a:r>
          </a:p>
          <a:p>
            <a:pPr>
              <a:lnSpc>
                <a:spcPct val="90000"/>
              </a:lnSpc>
            </a:pPr>
            <a:r>
              <a:rPr lang="en-US" sz="2800" i="1" dirty="0">
                <a:uFillTx/>
              </a:rPr>
              <a:t>Quantifiers</a:t>
            </a:r>
            <a:r>
              <a:rPr lang="en-US" sz="2800" dirty="0">
                <a:uFillTx/>
              </a:rPr>
              <a:t>  	</a:t>
            </a:r>
            <a:r>
              <a:rPr lang="en-US" sz="2800" dirty="0">
                <a:uFillTx/>
                <a:sym typeface="Symbol" charset="2"/>
              </a:rPr>
              <a:t>,  </a:t>
            </a:r>
            <a:r>
              <a:rPr lang="en-US" sz="2800" dirty="0">
                <a:uFillTx/>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674617" y="0"/>
            <a:ext cx="7772400" cy="1143000"/>
          </a:xfrm>
        </p:spPr>
        <p:txBody>
          <a:bodyPr/>
          <a:lstStyle/>
          <a:p>
            <a:r>
              <a:rPr lang="en-US" dirty="0">
                <a:uFillTx/>
              </a:rPr>
              <a:t>Terms</a:t>
            </a:r>
          </a:p>
        </p:txBody>
      </p:sp>
      <p:sp>
        <p:nvSpPr>
          <p:cNvPr id="914435" name="Rectangle 3"/>
          <p:cNvSpPr>
            <a:spLocks noGrp="1" noChangeArrowheads="1"/>
          </p:cNvSpPr>
          <p:nvPr>
            <p:ph idx="1"/>
          </p:nvPr>
        </p:nvSpPr>
        <p:spPr>
          <a:xfrm>
            <a:off x="674617" y="1016076"/>
            <a:ext cx="8356600" cy="4943397"/>
          </a:xfrm>
        </p:spPr>
        <p:txBody>
          <a:bodyPr>
            <a:normAutofit lnSpcReduction="10000"/>
          </a:bodyPr>
          <a:lstStyle/>
          <a:p>
            <a:pPr>
              <a:lnSpc>
                <a:spcPct val="90000"/>
              </a:lnSpc>
            </a:pPr>
            <a:r>
              <a:rPr lang="en-US" sz="2800" dirty="0">
                <a:uFillTx/>
              </a:rPr>
              <a:t>Objects you can talk about</a:t>
            </a:r>
          </a:p>
          <a:p>
            <a:pPr lvl="1">
              <a:lnSpc>
                <a:spcPct val="90000"/>
              </a:lnSpc>
            </a:pPr>
            <a:r>
              <a:rPr lang="en-US" sz="2800" i="1" dirty="0">
                <a:uFillTx/>
              </a:rPr>
              <a:t>constant</a:t>
            </a:r>
            <a:r>
              <a:rPr lang="en-US" sz="2800" dirty="0">
                <a:uFillTx/>
              </a:rPr>
              <a:t> or </a:t>
            </a:r>
            <a:r>
              <a:rPr lang="en-US" sz="2800" i="1" dirty="0">
                <a:uFillTx/>
              </a:rPr>
              <a:t>variable</a:t>
            </a:r>
            <a:r>
              <a:rPr lang="en-US" sz="2800" dirty="0">
                <a:uFillTx/>
              </a:rPr>
              <a:t> or </a:t>
            </a:r>
            <a:r>
              <a:rPr lang="en-US" sz="2800" i="1" dirty="0">
                <a:uFillTx/>
              </a:rPr>
              <a:t>function</a:t>
            </a:r>
            <a:r>
              <a:rPr lang="en-US" sz="2800" dirty="0">
                <a:uFillTx/>
              </a:rPr>
              <a:t>(</a:t>
            </a:r>
            <a:r>
              <a:rPr lang="en-US" sz="2800" i="1" dirty="0">
                <a:uFillTx/>
              </a:rPr>
              <a:t>term</a:t>
            </a:r>
            <a:r>
              <a:rPr lang="en-US" sz="2800" i="1" baseline="-25000" dirty="0">
                <a:uFillTx/>
              </a:rPr>
              <a:t>1</a:t>
            </a:r>
            <a:r>
              <a:rPr lang="en-US" sz="2800" dirty="0">
                <a:uFillTx/>
              </a:rPr>
              <a:t>,...,</a:t>
            </a:r>
            <a:r>
              <a:rPr lang="en-US" sz="2800" i="1" dirty="0" err="1">
                <a:uFillTx/>
              </a:rPr>
              <a:t>term</a:t>
            </a:r>
            <a:r>
              <a:rPr lang="en-US" sz="2800" i="1" baseline="-25000" dirty="0" err="1">
                <a:uFillTx/>
              </a:rPr>
              <a:t>n</a:t>
            </a:r>
            <a:r>
              <a:rPr lang="en-US" sz="2800" dirty="0">
                <a:uFillTx/>
              </a:rPr>
              <a:t>)</a:t>
            </a:r>
          </a:p>
          <a:p>
            <a:pPr lvl="1">
              <a:lnSpc>
                <a:spcPct val="90000"/>
              </a:lnSpc>
            </a:pPr>
            <a:r>
              <a:rPr lang="en-US" sz="2800" dirty="0">
                <a:uFillTx/>
              </a:rPr>
              <a:t>Don’t have truth values</a:t>
            </a:r>
          </a:p>
          <a:p>
            <a:pPr lvl="1">
              <a:lnSpc>
                <a:spcPct val="90000"/>
              </a:lnSpc>
            </a:pPr>
            <a:endParaRPr lang="en-US" sz="2800" dirty="0">
              <a:uFillTx/>
            </a:endParaRPr>
          </a:p>
          <a:p>
            <a:pPr lvl="1">
              <a:lnSpc>
                <a:spcPct val="90000"/>
              </a:lnSpc>
              <a:buNone/>
            </a:pPr>
            <a:r>
              <a:rPr lang="en-US" sz="2800" dirty="0">
                <a:uFillTx/>
              </a:rPr>
              <a:t>Richard</a:t>
            </a:r>
          </a:p>
          <a:p>
            <a:pPr lvl="1">
              <a:lnSpc>
                <a:spcPct val="90000"/>
              </a:lnSpc>
              <a:buNone/>
            </a:pPr>
            <a:r>
              <a:rPr lang="en-US" sz="2800" i="1" dirty="0">
                <a:uFillTx/>
              </a:rPr>
              <a:t>x</a:t>
            </a:r>
          </a:p>
          <a:p>
            <a:pPr lvl="1">
              <a:lnSpc>
                <a:spcPct val="90000"/>
              </a:lnSpc>
              <a:buNone/>
            </a:pPr>
            <a:r>
              <a:rPr lang="en-US" sz="2800" dirty="0" err="1">
                <a:uFillTx/>
              </a:rPr>
              <a:t>Mother(Richard</a:t>
            </a:r>
            <a:r>
              <a:rPr lang="en-US" sz="2800" dirty="0">
                <a:uFillTx/>
              </a:rPr>
              <a:t>)</a:t>
            </a:r>
          </a:p>
          <a:p>
            <a:pPr lvl="1">
              <a:lnSpc>
                <a:spcPct val="90000"/>
              </a:lnSpc>
              <a:buNone/>
            </a:pPr>
            <a:r>
              <a:rPr lang="en-US" sz="2800" dirty="0" err="1">
                <a:uFillTx/>
              </a:rPr>
              <a:t>Length(LeftLeg(KingJohn</a:t>
            </a:r>
            <a:r>
              <a:rPr lang="en-US" sz="2800" dirty="0">
                <a:uFillTx/>
              </a:rPr>
              <a:t>))</a:t>
            </a:r>
          </a:p>
          <a:p>
            <a:pPr lvl="1">
              <a:lnSpc>
                <a:spcPct val="90000"/>
              </a:lnSpc>
              <a:buNone/>
            </a:pPr>
            <a:r>
              <a:rPr lang="en-US" sz="2800" dirty="0">
                <a:uFillTx/>
              </a:rPr>
              <a:t>+(5, +(4, 7))</a:t>
            </a:r>
          </a:p>
          <a:p>
            <a:pPr lvl="1">
              <a:lnSpc>
                <a:spcPct val="90000"/>
              </a:lnSpc>
              <a:buNone/>
            </a:pPr>
            <a:endParaRPr lang="en-US" sz="2800" i="1" dirty="0">
              <a:solidFill>
                <a:srgbClr val="FFFF00"/>
              </a:solidFill>
              <a:uFillTx/>
            </a:endParaRPr>
          </a:p>
          <a:p>
            <a:pPr lvl="1">
              <a:lnSpc>
                <a:spcPct val="90000"/>
              </a:lnSpc>
              <a:spcBef>
                <a:spcPts val="0"/>
              </a:spcBef>
              <a:buNone/>
            </a:pPr>
            <a:r>
              <a:rPr lang="en-US" sz="2800" i="1" dirty="0">
                <a:solidFill>
                  <a:srgbClr val="FF0000"/>
                </a:solidFill>
                <a:uFillTx/>
              </a:rPr>
              <a:t>Have no analogue in propositional logic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695808" y="78921"/>
            <a:ext cx="7772400" cy="1143000"/>
          </a:xfrm>
        </p:spPr>
        <p:txBody>
          <a:bodyPr/>
          <a:lstStyle/>
          <a:p>
            <a:r>
              <a:rPr lang="en-US" dirty="0">
                <a:uFillTx/>
              </a:rPr>
              <a:t>Atomic Sentences</a:t>
            </a:r>
          </a:p>
        </p:txBody>
      </p:sp>
      <p:sp>
        <p:nvSpPr>
          <p:cNvPr id="914435" name="Rectangle 3"/>
          <p:cNvSpPr>
            <a:spLocks noGrp="1" noChangeArrowheads="1"/>
          </p:cNvSpPr>
          <p:nvPr>
            <p:ph idx="1"/>
          </p:nvPr>
        </p:nvSpPr>
        <p:spPr>
          <a:xfrm>
            <a:off x="695808" y="1221921"/>
            <a:ext cx="8448192" cy="4425950"/>
          </a:xfrm>
        </p:spPr>
        <p:txBody>
          <a:bodyPr>
            <a:noAutofit/>
          </a:bodyPr>
          <a:lstStyle/>
          <a:p>
            <a:pPr>
              <a:lnSpc>
                <a:spcPct val="90000"/>
              </a:lnSpc>
            </a:pPr>
            <a:r>
              <a:rPr lang="en-US" sz="2800" dirty="0">
                <a:uFillTx/>
              </a:rPr>
              <a:t>Relations with truth values</a:t>
            </a:r>
          </a:p>
          <a:p>
            <a:pPr lvl="2">
              <a:lnSpc>
                <a:spcPct val="90000"/>
              </a:lnSpc>
            </a:pPr>
            <a:r>
              <a:rPr lang="en-US" sz="2800" i="1" dirty="0">
                <a:uFillTx/>
              </a:rPr>
              <a:t>predicate</a:t>
            </a:r>
            <a:r>
              <a:rPr lang="en-US" sz="2800" dirty="0">
                <a:uFillTx/>
              </a:rPr>
              <a:t>(</a:t>
            </a:r>
            <a:r>
              <a:rPr lang="en-US" sz="2800" i="1" dirty="0">
                <a:uFillTx/>
              </a:rPr>
              <a:t>term</a:t>
            </a:r>
            <a:r>
              <a:rPr lang="en-US" sz="2800" i="1" baseline="-25000" dirty="0">
                <a:uFillTx/>
              </a:rPr>
              <a:t>1</a:t>
            </a:r>
            <a:r>
              <a:rPr lang="en-US" sz="2800" dirty="0">
                <a:uFillTx/>
              </a:rPr>
              <a:t>,...,</a:t>
            </a:r>
            <a:r>
              <a:rPr lang="en-US" sz="2800" i="1" dirty="0" err="1">
                <a:uFillTx/>
              </a:rPr>
              <a:t>term</a:t>
            </a:r>
            <a:r>
              <a:rPr lang="en-US" sz="2800" i="1" baseline="-25000" dirty="0" err="1">
                <a:uFillTx/>
              </a:rPr>
              <a:t>n</a:t>
            </a:r>
            <a:r>
              <a:rPr lang="en-US" sz="2800" dirty="0">
                <a:uFillTx/>
              </a:rPr>
              <a:t>) or </a:t>
            </a:r>
            <a:r>
              <a:rPr lang="en-US" sz="2800" i="1" dirty="0">
                <a:uFillTx/>
              </a:rPr>
              <a:t>term</a:t>
            </a:r>
            <a:r>
              <a:rPr lang="en-US" sz="2800" i="1" baseline="-25000" dirty="0">
                <a:uFillTx/>
              </a:rPr>
              <a:t>1</a:t>
            </a:r>
            <a:r>
              <a:rPr lang="en-US" sz="2800" i="1" dirty="0">
                <a:uFillTx/>
              </a:rPr>
              <a:t> = term</a:t>
            </a:r>
            <a:r>
              <a:rPr lang="en-US" sz="2800" i="1" baseline="-25000" dirty="0">
                <a:uFillTx/>
              </a:rPr>
              <a:t>2</a:t>
            </a:r>
            <a:endParaRPr lang="en-US" sz="2800" baseline="-25000" dirty="0">
              <a:uFillTx/>
            </a:endParaRPr>
          </a:p>
          <a:p>
            <a:pPr lvl="1">
              <a:lnSpc>
                <a:spcPct val="90000"/>
              </a:lnSpc>
            </a:pPr>
            <a:endParaRPr lang="en-US" sz="2800" i="1" baseline="-25000" dirty="0">
              <a:uFillTx/>
            </a:endParaRPr>
          </a:p>
          <a:p>
            <a:pPr lvl="1">
              <a:lnSpc>
                <a:spcPct val="90000"/>
              </a:lnSpc>
              <a:spcAft>
                <a:spcPts val="1200"/>
              </a:spcAft>
              <a:buNone/>
            </a:pPr>
            <a:r>
              <a:rPr lang="en-US" sz="2800" dirty="0" err="1">
                <a:uFillTx/>
              </a:rPr>
              <a:t>Brother(KingJohn</a:t>
            </a:r>
            <a:r>
              <a:rPr lang="en-US" sz="2800" dirty="0">
                <a:uFillTx/>
              </a:rPr>
              <a:t>, Richard)</a:t>
            </a:r>
          </a:p>
          <a:p>
            <a:pPr lvl="1">
              <a:lnSpc>
                <a:spcPct val="90000"/>
              </a:lnSpc>
              <a:spcAft>
                <a:spcPts val="1200"/>
              </a:spcAft>
              <a:buNone/>
            </a:pPr>
            <a:r>
              <a:rPr lang="en-US" sz="2800" dirty="0">
                <a:uFillTx/>
              </a:rPr>
              <a:t>&gt;(</a:t>
            </a:r>
            <a:r>
              <a:rPr lang="en-US" sz="2800" dirty="0" err="1">
                <a:uFillTx/>
              </a:rPr>
              <a:t>Length(LeftLeg(Richard</a:t>
            </a:r>
            <a:r>
              <a:rPr lang="en-US" sz="2800" dirty="0">
                <a:uFillTx/>
              </a:rPr>
              <a:t>)), </a:t>
            </a:r>
            <a:r>
              <a:rPr lang="en-US" sz="2800" dirty="0" err="1">
                <a:uFillTx/>
              </a:rPr>
              <a:t>Length(LeftLeg(KingJohn</a:t>
            </a:r>
            <a:r>
              <a:rPr lang="en-US" sz="2800" dirty="0">
                <a:uFillTx/>
              </a:rPr>
              <a:t>)))</a:t>
            </a:r>
          </a:p>
          <a:p>
            <a:pPr lvl="1">
              <a:lnSpc>
                <a:spcPct val="90000"/>
              </a:lnSpc>
              <a:spcAft>
                <a:spcPts val="1200"/>
              </a:spcAft>
              <a:buNone/>
            </a:pPr>
            <a:r>
              <a:rPr lang="en-US" sz="2800" dirty="0" err="1">
                <a:uFillTx/>
              </a:rPr>
              <a:t>Girth(LeftLeg(Richard</a:t>
            </a:r>
            <a:r>
              <a:rPr lang="en-US" sz="2800" dirty="0">
                <a:uFillTx/>
              </a:rPr>
              <a:t>)) = </a:t>
            </a:r>
            <a:r>
              <a:rPr lang="en-US" sz="2800" dirty="0" err="1">
                <a:uFillTx/>
              </a:rPr>
              <a:t>Girth(LeftLeg(KingJohn</a:t>
            </a:r>
            <a:r>
              <a:rPr lang="en-US" sz="2800" dirty="0">
                <a:uFillTx/>
              </a:rPr>
              <a:t>))</a:t>
            </a:r>
          </a:p>
          <a:p>
            <a:pPr lvl="1">
              <a:lnSpc>
                <a:spcPct val="90000"/>
              </a:lnSpc>
              <a:spcAft>
                <a:spcPts val="1200"/>
              </a:spcAft>
              <a:buNone/>
            </a:pPr>
            <a:r>
              <a:rPr lang="en-US" sz="2800" dirty="0">
                <a:uFillTx/>
              </a:rPr>
              <a:t>Son(Mother(x), x)</a:t>
            </a:r>
          </a:p>
          <a:p>
            <a:pPr>
              <a:lnSpc>
                <a:spcPct val="90000"/>
              </a:lnSpc>
              <a:spcBef>
                <a:spcPts val="1500"/>
              </a:spcBef>
              <a:spcAft>
                <a:spcPts val="1200"/>
              </a:spcAft>
              <a:buNone/>
            </a:pPr>
            <a:r>
              <a:rPr lang="en-US" sz="2800" i="1" dirty="0">
                <a:solidFill>
                  <a:srgbClr val="FF0000"/>
                </a:solidFill>
                <a:uFillTx/>
              </a:rPr>
              <a:t>Correspond to propositional symbols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488950" y="-167979"/>
            <a:ext cx="7772400" cy="1143000"/>
          </a:xfrm>
        </p:spPr>
        <p:txBody>
          <a:bodyPr/>
          <a:lstStyle/>
          <a:p>
            <a:r>
              <a:rPr lang="en-US" dirty="0">
                <a:uFillTx/>
              </a:rPr>
              <a:t>Universal Quantification</a:t>
            </a:r>
          </a:p>
        </p:txBody>
      </p:sp>
      <p:sp>
        <p:nvSpPr>
          <p:cNvPr id="926723" name="Rectangle 3"/>
          <p:cNvSpPr>
            <a:spLocks noGrp="1" noChangeArrowheads="1"/>
          </p:cNvSpPr>
          <p:nvPr>
            <p:ph idx="1"/>
          </p:nvPr>
        </p:nvSpPr>
        <p:spPr>
          <a:xfrm>
            <a:off x="488950" y="870569"/>
            <a:ext cx="8129588" cy="4931224"/>
          </a:xfrm>
        </p:spPr>
        <p:txBody>
          <a:bodyPr>
            <a:normAutofit lnSpcReduction="10000"/>
          </a:bodyPr>
          <a:lstStyle/>
          <a:p>
            <a:pPr>
              <a:lnSpc>
                <a:spcPct val="80000"/>
              </a:lnSpc>
            </a:pPr>
            <a:r>
              <a:rPr lang="en-US" sz="2800" dirty="0">
                <a:uFillTx/>
                <a:sym typeface="Symbol" charset="2"/>
              </a:rPr>
              <a:t>Form: </a:t>
            </a:r>
            <a:r>
              <a:rPr lang="en-US" sz="2800" dirty="0" err="1">
                <a:uFillTx/>
                <a:sym typeface="Symbol" charset="2"/>
              </a:rPr>
              <a:t></a:t>
            </a:r>
            <a:r>
              <a:rPr lang="en-US" sz="2800" dirty="0">
                <a:uFillTx/>
              </a:rPr>
              <a:t>&lt;</a:t>
            </a:r>
            <a:r>
              <a:rPr lang="en-US" sz="2800" i="1" dirty="0">
                <a:uFillTx/>
              </a:rPr>
              <a:t>variables</a:t>
            </a:r>
            <a:r>
              <a:rPr lang="en-US" sz="2800" dirty="0">
                <a:uFillTx/>
              </a:rPr>
              <a:t>&gt; &lt;</a:t>
            </a:r>
            <a:r>
              <a:rPr lang="en-US" sz="2800" i="1" dirty="0">
                <a:uFillTx/>
              </a:rPr>
              <a:t>sentence</a:t>
            </a:r>
            <a:r>
              <a:rPr lang="en-US" sz="2800" dirty="0">
                <a:uFillTx/>
              </a:rPr>
              <a:t>&gt;</a:t>
            </a:r>
          </a:p>
          <a:p>
            <a:pPr lvl="2">
              <a:lnSpc>
                <a:spcPct val="80000"/>
              </a:lnSpc>
            </a:pPr>
            <a:r>
              <a:rPr lang="en-US" sz="2400" dirty="0">
                <a:uFillTx/>
              </a:rPr>
              <a:t>E.g., Everyone at USC is smart:</a:t>
            </a:r>
          </a:p>
          <a:p>
            <a:pPr lvl="1">
              <a:lnSpc>
                <a:spcPct val="80000"/>
              </a:lnSpc>
              <a:buFont typeface="Wingdings" charset="2"/>
              <a:buNone/>
            </a:pPr>
            <a:r>
              <a:rPr lang="en-US" sz="2400" dirty="0">
                <a:uFillTx/>
                <a:sym typeface="Symbol" charset="2"/>
              </a:rPr>
              <a:t>    </a:t>
            </a:r>
            <a:r>
              <a:rPr lang="en-US" sz="2400" dirty="0">
                <a:uFillTx/>
              </a:rPr>
              <a:t>x At(</a:t>
            </a:r>
            <a:r>
              <a:rPr lang="en-US" sz="2400" dirty="0" err="1">
                <a:uFillTx/>
              </a:rPr>
              <a:t>x,USC</a:t>
            </a:r>
            <a:r>
              <a:rPr lang="en-US" sz="2400" dirty="0">
                <a:uFillTx/>
              </a:rPr>
              <a:t>) </a:t>
            </a:r>
            <a:r>
              <a:rPr lang="en-US" sz="2400" dirty="0">
                <a:uFillTx/>
                <a:sym typeface="Symbol" charset="2"/>
              </a:rPr>
              <a:t> Person(x)</a:t>
            </a:r>
            <a:r>
              <a:rPr lang="en-US" sz="2400" dirty="0">
                <a:uFillTx/>
              </a:rPr>
              <a:t> </a:t>
            </a:r>
            <a:r>
              <a:rPr lang="en-US" sz="2400" dirty="0">
                <a:uFillTx/>
                <a:sym typeface="Symbol" charset="2"/>
              </a:rPr>
              <a:t> </a:t>
            </a:r>
            <a:r>
              <a:rPr lang="en-US" sz="2400" dirty="0">
                <a:uFillTx/>
              </a:rPr>
              <a:t>Smart(x)</a:t>
            </a:r>
          </a:p>
          <a:p>
            <a:pPr lvl="1">
              <a:lnSpc>
                <a:spcPct val="80000"/>
              </a:lnSpc>
              <a:buFont typeface="Wingdings" charset="2"/>
              <a:buNone/>
            </a:pPr>
            <a:endParaRPr lang="en-US" sz="2400" dirty="0">
              <a:uFillTx/>
              <a:sym typeface="Symbol" charset="2"/>
            </a:endParaRPr>
          </a:p>
          <a:p>
            <a:pPr marL="457200" indent="-457200">
              <a:lnSpc>
                <a:spcPct val="80000"/>
              </a:lnSpc>
              <a:buFont typeface="Arial"/>
              <a:buChar char="•"/>
            </a:pPr>
            <a:r>
              <a:rPr lang="en-US" sz="2800" dirty="0" err="1">
                <a:uFillTx/>
                <a:sym typeface="Symbol" charset="2"/>
              </a:rPr>
              <a:t></a:t>
            </a:r>
            <a:r>
              <a:rPr lang="en-US" sz="2800" dirty="0" err="1">
                <a:uFillTx/>
              </a:rPr>
              <a:t>x</a:t>
            </a:r>
            <a:r>
              <a:rPr lang="en-US" sz="2800" dirty="0">
                <a:uFillTx/>
              </a:rPr>
              <a:t> </a:t>
            </a:r>
            <a:r>
              <a:rPr lang="en-US" sz="2800" i="1" dirty="0">
                <a:uFillTx/>
              </a:rPr>
              <a:t>P</a:t>
            </a:r>
            <a:r>
              <a:rPr lang="en-US" sz="2800" dirty="0">
                <a:uFillTx/>
              </a:rPr>
              <a:t> is true in a model </a:t>
            </a:r>
            <a:r>
              <a:rPr lang="en-US" sz="2800" i="1" dirty="0" err="1">
                <a:uFillTx/>
              </a:rPr>
              <a:t>m</a:t>
            </a:r>
            <a:r>
              <a:rPr lang="en-US" sz="2800" dirty="0">
                <a:uFillTx/>
              </a:rPr>
              <a:t> </a:t>
            </a:r>
            <a:r>
              <a:rPr lang="en-US" sz="2800" dirty="0" err="1">
                <a:uFillTx/>
              </a:rPr>
              <a:t>iff</a:t>
            </a:r>
            <a:r>
              <a:rPr lang="en-US" sz="2800" dirty="0">
                <a:uFillTx/>
              </a:rPr>
              <a:t> </a:t>
            </a:r>
            <a:r>
              <a:rPr lang="en-US" sz="2800" i="1" dirty="0">
                <a:uFillTx/>
              </a:rPr>
              <a:t>P</a:t>
            </a:r>
            <a:r>
              <a:rPr lang="en-US" sz="2800" dirty="0">
                <a:uFillTx/>
              </a:rPr>
              <a:t> is true when </a:t>
            </a:r>
            <a:r>
              <a:rPr lang="en-US" sz="2800" i="1" dirty="0" err="1">
                <a:uFillTx/>
              </a:rPr>
              <a:t>x</a:t>
            </a:r>
            <a:r>
              <a:rPr lang="en-US" sz="2800" dirty="0">
                <a:uFillTx/>
              </a:rPr>
              <a:t> is bound to each possible object in the model</a:t>
            </a:r>
          </a:p>
          <a:p>
            <a:pPr marL="457200" indent="-457200">
              <a:lnSpc>
                <a:spcPct val="80000"/>
              </a:lnSpc>
              <a:buFont typeface="Arial"/>
              <a:buChar char="•"/>
            </a:pPr>
            <a:r>
              <a:rPr lang="en-US" sz="2800" dirty="0">
                <a:uFillTx/>
              </a:rPr>
              <a:t>Roughly, </a:t>
            </a:r>
            <a:r>
              <a:rPr lang="en-US" sz="2800" dirty="0">
                <a:uFillTx/>
                <a:sym typeface="Symbol" charset="2"/>
              </a:rPr>
              <a:t></a:t>
            </a:r>
            <a:r>
              <a:rPr lang="en-US" sz="2800" dirty="0">
                <a:uFillTx/>
              </a:rPr>
              <a:t>x </a:t>
            </a:r>
            <a:r>
              <a:rPr lang="en-US" sz="2800" i="1" dirty="0">
                <a:uFillTx/>
              </a:rPr>
              <a:t>P</a:t>
            </a:r>
            <a:r>
              <a:rPr lang="en-US" sz="2800" dirty="0">
                <a:uFillTx/>
              </a:rPr>
              <a:t> equivalent to a </a:t>
            </a:r>
            <a:r>
              <a:rPr lang="en-US" sz="2800" i="1" dirty="0">
                <a:uFillTx/>
              </a:rPr>
              <a:t>conjunction</a:t>
            </a:r>
            <a:r>
              <a:rPr lang="en-US" sz="2800" dirty="0">
                <a:uFillTx/>
              </a:rPr>
              <a:t> of </a:t>
            </a:r>
            <a:r>
              <a:rPr lang="en-US" sz="2800" i="1" dirty="0">
                <a:uFillTx/>
              </a:rPr>
              <a:t>instantiations</a:t>
            </a:r>
            <a:r>
              <a:rPr lang="en-US" sz="2800" dirty="0">
                <a:uFillTx/>
              </a:rPr>
              <a:t> of </a:t>
            </a:r>
            <a:r>
              <a:rPr lang="en-US" sz="2800" i="1" dirty="0">
                <a:uFillTx/>
              </a:rPr>
              <a:t>P</a:t>
            </a:r>
            <a:r>
              <a:rPr lang="en-US" sz="2800" dirty="0">
                <a:uFillTx/>
              </a:rPr>
              <a:t>; i.e., assignments of objects in m to x:</a:t>
            </a:r>
          </a:p>
          <a:p>
            <a:pPr lvl="1">
              <a:lnSpc>
                <a:spcPct val="80000"/>
              </a:lnSpc>
              <a:buFont typeface="Wingdings" charset="2"/>
              <a:buNone/>
            </a:pPr>
            <a:r>
              <a:rPr lang="en-US" dirty="0">
                <a:uFillTx/>
              </a:rPr>
              <a:t>	</a:t>
            </a:r>
            <a:r>
              <a:rPr lang="en-US" sz="2400" dirty="0">
                <a:uFillTx/>
              </a:rPr>
              <a:t>(</a:t>
            </a:r>
            <a:r>
              <a:rPr lang="en-US" sz="2000" dirty="0">
                <a:uFillTx/>
              </a:rPr>
              <a:t>At(</a:t>
            </a:r>
            <a:r>
              <a:rPr lang="en-US" sz="2000" dirty="0" err="1">
                <a:uFillTx/>
              </a:rPr>
              <a:t>KingJohn,USC</a:t>
            </a:r>
            <a:r>
              <a:rPr lang="en-US" sz="2000" dirty="0">
                <a:uFillTx/>
              </a:rPr>
              <a:t>) </a:t>
            </a:r>
            <a:r>
              <a:rPr lang="en-US" sz="2000" dirty="0">
                <a:uFillTx/>
                <a:sym typeface="Symbol" charset="2"/>
              </a:rPr>
              <a:t> Person(</a:t>
            </a:r>
            <a:r>
              <a:rPr lang="en-US" sz="2000" dirty="0" err="1">
                <a:uFillTx/>
                <a:sym typeface="Symbol" charset="2"/>
              </a:rPr>
              <a:t>KingJohn</a:t>
            </a:r>
            <a:r>
              <a:rPr lang="en-US" sz="2000" dirty="0">
                <a:uFillTx/>
                <a:sym typeface="Symbol" charset="2"/>
              </a:rPr>
              <a:t>)</a:t>
            </a:r>
            <a:r>
              <a:rPr lang="en-US" sz="2000" dirty="0">
                <a:uFillTx/>
              </a:rPr>
              <a:t> </a:t>
            </a:r>
            <a:r>
              <a:rPr lang="en-US" sz="2000" dirty="0">
                <a:uFillTx/>
                <a:sym typeface="Symbol" charset="2"/>
              </a:rPr>
              <a:t> </a:t>
            </a:r>
            <a:r>
              <a:rPr lang="en-US" sz="2000" dirty="0">
                <a:uFillTx/>
              </a:rPr>
              <a:t>Smart(</a:t>
            </a:r>
            <a:r>
              <a:rPr lang="en-US" sz="2000" dirty="0" err="1">
                <a:uFillTx/>
              </a:rPr>
              <a:t>KingJohn</a:t>
            </a:r>
            <a:r>
              <a:rPr lang="en-US" sz="2000" dirty="0">
                <a:uFillTx/>
              </a:rPr>
              <a:t>)) </a:t>
            </a:r>
          </a:p>
          <a:p>
            <a:pPr lvl="1">
              <a:lnSpc>
                <a:spcPct val="80000"/>
              </a:lnSpc>
              <a:buFont typeface="Wingdings" charset="2"/>
              <a:buNone/>
            </a:pPr>
            <a:r>
              <a:rPr lang="en-US" sz="2000" dirty="0">
                <a:uFillTx/>
                <a:sym typeface="Symbol" charset="2"/>
              </a:rPr>
              <a:t>	</a:t>
            </a:r>
            <a:r>
              <a:rPr lang="en-US" sz="2000" dirty="0" err="1">
                <a:uFillTx/>
                <a:sym typeface="Symbol" charset="2"/>
              </a:rPr>
              <a:t></a:t>
            </a:r>
            <a:r>
              <a:rPr lang="en-US" sz="2000" dirty="0">
                <a:uFillTx/>
              </a:rPr>
              <a:t> (</a:t>
            </a:r>
            <a:r>
              <a:rPr lang="en-US" sz="2000" dirty="0" err="1">
                <a:uFillTx/>
              </a:rPr>
              <a:t>At(Richard,USC</a:t>
            </a:r>
            <a:r>
              <a:rPr lang="en-US" sz="2000" dirty="0">
                <a:uFillTx/>
              </a:rPr>
              <a:t>) </a:t>
            </a:r>
            <a:r>
              <a:rPr lang="en-US" sz="2000" dirty="0" err="1">
                <a:uFillTx/>
                <a:sym typeface="Symbol" charset="2"/>
              </a:rPr>
              <a:t></a:t>
            </a:r>
            <a:r>
              <a:rPr lang="en-US" sz="2000" dirty="0">
                <a:uFillTx/>
                <a:sym typeface="Symbol" charset="2"/>
              </a:rPr>
              <a:t> </a:t>
            </a:r>
            <a:r>
              <a:rPr lang="en-US" sz="2000" dirty="0" err="1">
                <a:uFillTx/>
                <a:sym typeface="Symbol" charset="2"/>
              </a:rPr>
              <a:t>Person(Richard</a:t>
            </a:r>
            <a:r>
              <a:rPr lang="en-US" sz="2000" dirty="0">
                <a:uFillTx/>
                <a:sym typeface="Symbol" charset="2"/>
              </a:rPr>
              <a:t>)</a:t>
            </a:r>
            <a:r>
              <a:rPr lang="en-US" sz="2000" dirty="0">
                <a:uFillTx/>
              </a:rPr>
              <a:t> </a:t>
            </a:r>
            <a:r>
              <a:rPr lang="en-US" sz="2000" dirty="0" err="1">
                <a:uFillTx/>
                <a:sym typeface="Symbol" charset="2"/>
              </a:rPr>
              <a:t></a:t>
            </a:r>
            <a:r>
              <a:rPr lang="en-US" sz="2000" dirty="0">
                <a:uFillTx/>
              </a:rPr>
              <a:t>  </a:t>
            </a:r>
            <a:r>
              <a:rPr lang="en-US" sz="2000" dirty="0" err="1">
                <a:uFillTx/>
              </a:rPr>
              <a:t>Smart(Richard</a:t>
            </a:r>
            <a:r>
              <a:rPr lang="en-US" sz="2000" dirty="0">
                <a:uFillTx/>
              </a:rPr>
              <a:t>))</a:t>
            </a:r>
          </a:p>
          <a:p>
            <a:pPr lvl="1">
              <a:lnSpc>
                <a:spcPct val="80000"/>
              </a:lnSpc>
              <a:buFont typeface="Wingdings" charset="2"/>
              <a:buNone/>
            </a:pPr>
            <a:r>
              <a:rPr lang="en-US" sz="2000" dirty="0">
                <a:uFillTx/>
                <a:sym typeface="Symbol" charset="2"/>
              </a:rPr>
              <a:t>	</a:t>
            </a:r>
            <a:r>
              <a:rPr lang="en-US" sz="2000" dirty="0" err="1">
                <a:uFillTx/>
                <a:sym typeface="Symbol" charset="2"/>
              </a:rPr>
              <a:t></a:t>
            </a:r>
            <a:r>
              <a:rPr lang="en-US" sz="2000" dirty="0">
                <a:uFillTx/>
                <a:sym typeface="Symbol" charset="2"/>
              </a:rPr>
              <a:t> (</a:t>
            </a:r>
            <a:r>
              <a:rPr lang="en-US" sz="2000" dirty="0" err="1">
                <a:uFillTx/>
              </a:rPr>
              <a:t>At(Crown,USC</a:t>
            </a:r>
            <a:r>
              <a:rPr lang="en-US" sz="2000" dirty="0">
                <a:uFillTx/>
              </a:rPr>
              <a:t>) </a:t>
            </a:r>
            <a:r>
              <a:rPr lang="en-US" sz="2000" dirty="0" err="1">
                <a:uFillTx/>
                <a:sym typeface="Symbol" charset="2"/>
              </a:rPr>
              <a:t></a:t>
            </a:r>
            <a:r>
              <a:rPr lang="en-US" sz="2000" dirty="0">
                <a:uFillTx/>
                <a:sym typeface="Symbol" charset="2"/>
              </a:rPr>
              <a:t> </a:t>
            </a:r>
            <a:r>
              <a:rPr lang="en-US" sz="2000" dirty="0" err="1">
                <a:uFillTx/>
                <a:sym typeface="Symbol" charset="2"/>
              </a:rPr>
              <a:t>Person(Crown</a:t>
            </a:r>
            <a:r>
              <a:rPr lang="en-US" sz="2000" dirty="0">
                <a:uFillTx/>
                <a:sym typeface="Symbol" charset="2"/>
              </a:rPr>
              <a:t>)</a:t>
            </a:r>
            <a:r>
              <a:rPr lang="en-US" sz="2000" dirty="0">
                <a:uFillTx/>
              </a:rPr>
              <a:t> </a:t>
            </a:r>
            <a:r>
              <a:rPr lang="en-US" sz="2000" dirty="0" err="1">
                <a:uFillTx/>
                <a:sym typeface="Symbol" charset="2"/>
              </a:rPr>
              <a:t></a:t>
            </a:r>
            <a:r>
              <a:rPr lang="en-US" sz="2000" dirty="0">
                <a:uFillTx/>
              </a:rPr>
              <a:t> </a:t>
            </a:r>
            <a:r>
              <a:rPr lang="en-US" sz="2000" dirty="0" err="1">
                <a:uFillTx/>
              </a:rPr>
              <a:t>Smart(Crown</a:t>
            </a:r>
            <a:r>
              <a:rPr lang="en-US" sz="2000" dirty="0">
                <a:uFillTx/>
              </a:rPr>
              <a:t>))</a:t>
            </a:r>
          </a:p>
          <a:p>
            <a:pPr lvl="1">
              <a:lnSpc>
                <a:spcPct val="80000"/>
              </a:lnSpc>
              <a:buFont typeface="Wingdings" charset="2"/>
              <a:buNone/>
            </a:pPr>
            <a:r>
              <a:rPr lang="en-US" sz="2000" dirty="0">
                <a:uFillTx/>
                <a:sym typeface="Symbol" charset="2"/>
              </a:rPr>
              <a:t>	</a:t>
            </a:r>
            <a:r>
              <a:rPr lang="en-US" sz="2000" dirty="0">
                <a:uFillTx/>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723900" y="115669"/>
            <a:ext cx="7772400" cy="1143000"/>
          </a:xfrm>
        </p:spPr>
        <p:txBody>
          <a:bodyPr/>
          <a:lstStyle/>
          <a:p>
            <a:r>
              <a:rPr lang="en-US" dirty="0">
                <a:uFillTx/>
              </a:rPr>
              <a:t>Existential Quantification</a:t>
            </a:r>
          </a:p>
        </p:txBody>
      </p:sp>
      <p:sp>
        <p:nvSpPr>
          <p:cNvPr id="930819" name="Rectangle 3"/>
          <p:cNvSpPr>
            <a:spLocks noGrp="1" noChangeArrowheads="1"/>
          </p:cNvSpPr>
          <p:nvPr>
            <p:ph idx="1"/>
          </p:nvPr>
        </p:nvSpPr>
        <p:spPr>
          <a:xfrm>
            <a:off x="723900" y="1135610"/>
            <a:ext cx="8274957" cy="5081587"/>
          </a:xfrm>
        </p:spPr>
        <p:txBody>
          <a:bodyPr/>
          <a:lstStyle/>
          <a:p>
            <a:pPr>
              <a:lnSpc>
                <a:spcPct val="80000"/>
              </a:lnSpc>
            </a:pPr>
            <a:r>
              <a:rPr lang="en-US" sz="2400" dirty="0" err="1">
                <a:uFillTx/>
                <a:sym typeface="Symbol" charset="2"/>
              </a:rPr>
              <a:t></a:t>
            </a:r>
            <a:r>
              <a:rPr lang="en-US" sz="2400" dirty="0">
                <a:uFillTx/>
              </a:rPr>
              <a:t>&lt;</a:t>
            </a:r>
            <a:r>
              <a:rPr lang="en-US" sz="2400" i="1" dirty="0">
                <a:uFillTx/>
              </a:rPr>
              <a:t>variables</a:t>
            </a:r>
            <a:r>
              <a:rPr lang="en-US" sz="2400" dirty="0">
                <a:uFillTx/>
              </a:rPr>
              <a:t>&gt; &lt;</a:t>
            </a:r>
            <a:r>
              <a:rPr lang="en-US" sz="2400" i="1" dirty="0">
                <a:uFillTx/>
              </a:rPr>
              <a:t>sentence</a:t>
            </a:r>
            <a:r>
              <a:rPr lang="en-US" sz="2400" dirty="0">
                <a:uFillTx/>
              </a:rPr>
              <a:t>&gt;</a:t>
            </a:r>
          </a:p>
          <a:p>
            <a:pPr lvl="1">
              <a:lnSpc>
                <a:spcPct val="80000"/>
              </a:lnSpc>
            </a:pPr>
            <a:r>
              <a:rPr lang="en-US" sz="2000" dirty="0">
                <a:uFillTx/>
              </a:rPr>
              <a:t>E.g., Someone at USC is smart:</a:t>
            </a:r>
          </a:p>
          <a:p>
            <a:pPr lvl="1">
              <a:lnSpc>
                <a:spcPct val="80000"/>
              </a:lnSpc>
              <a:buFont typeface="Wingdings" charset="2"/>
              <a:buNone/>
            </a:pPr>
            <a:r>
              <a:rPr lang="en-US" sz="2000" dirty="0">
                <a:uFillTx/>
                <a:sym typeface="Symbol" charset="2"/>
              </a:rPr>
              <a:t>    </a:t>
            </a:r>
            <a:r>
              <a:rPr lang="en-US" sz="2000" i="1" dirty="0">
                <a:uFillTx/>
              </a:rPr>
              <a:t>x</a:t>
            </a:r>
            <a:r>
              <a:rPr lang="en-US" sz="2000" dirty="0">
                <a:uFillTx/>
              </a:rPr>
              <a:t> At(x, USC) </a:t>
            </a:r>
            <a:r>
              <a:rPr lang="en-US" sz="2000" dirty="0">
                <a:uFillTx/>
                <a:sym typeface="Symbol" charset="2"/>
              </a:rPr>
              <a:t> Person(x) </a:t>
            </a:r>
            <a:r>
              <a:rPr lang="en-US" sz="2000" dirty="0">
                <a:uFillTx/>
              </a:rPr>
              <a:t> Smart(x)</a:t>
            </a:r>
          </a:p>
          <a:p>
            <a:pPr lvl="1">
              <a:lnSpc>
                <a:spcPct val="80000"/>
              </a:lnSpc>
              <a:buFont typeface="Wingdings" charset="2"/>
              <a:buNone/>
            </a:pPr>
            <a:endParaRPr lang="en-US" sz="2000" dirty="0">
              <a:uFillTx/>
              <a:sym typeface="Symbol" charset="2"/>
            </a:endParaRPr>
          </a:p>
          <a:p>
            <a:pPr lvl="1">
              <a:lnSpc>
                <a:spcPct val="80000"/>
              </a:lnSpc>
              <a:buFont typeface="Wingdings" charset="2"/>
              <a:buNone/>
            </a:pPr>
            <a:endParaRPr lang="en-US" sz="2000" dirty="0">
              <a:uFillTx/>
              <a:sym typeface="Symbol" charset="2"/>
            </a:endParaRPr>
          </a:p>
          <a:p>
            <a:pPr>
              <a:lnSpc>
                <a:spcPct val="80000"/>
              </a:lnSpc>
              <a:buFont typeface="Arial"/>
              <a:buChar char="•"/>
            </a:pPr>
            <a:r>
              <a:rPr lang="en-US" sz="2400" dirty="0" err="1">
                <a:uFillTx/>
                <a:sym typeface="Symbol" charset="2"/>
              </a:rPr>
              <a:t></a:t>
            </a:r>
            <a:r>
              <a:rPr lang="en-US" sz="2400" i="1" dirty="0" err="1">
                <a:uFillTx/>
              </a:rPr>
              <a:t>x</a:t>
            </a:r>
            <a:r>
              <a:rPr lang="en-US" sz="2400" dirty="0">
                <a:uFillTx/>
              </a:rPr>
              <a:t> </a:t>
            </a:r>
            <a:r>
              <a:rPr lang="en-US" sz="2400" i="1" dirty="0">
                <a:uFillTx/>
              </a:rPr>
              <a:t>P</a:t>
            </a:r>
            <a:r>
              <a:rPr lang="en-US" sz="2400" dirty="0">
                <a:uFillTx/>
              </a:rPr>
              <a:t> is true in a model </a:t>
            </a:r>
            <a:r>
              <a:rPr lang="en-US" sz="2400" i="1" dirty="0" err="1">
                <a:uFillTx/>
              </a:rPr>
              <a:t>m</a:t>
            </a:r>
            <a:r>
              <a:rPr lang="en-US" sz="2400" dirty="0">
                <a:uFillTx/>
              </a:rPr>
              <a:t> </a:t>
            </a:r>
            <a:r>
              <a:rPr lang="en-US" sz="2400" dirty="0" err="1">
                <a:uFillTx/>
              </a:rPr>
              <a:t>iff</a:t>
            </a:r>
            <a:r>
              <a:rPr lang="en-US" sz="2400" dirty="0">
                <a:uFillTx/>
              </a:rPr>
              <a:t> </a:t>
            </a:r>
            <a:r>
              <a:rPr lang="en-US" sz="2400" i="1" dirty="0">
                <a:uFillTx/>
              </a:rPr>
              <a:t>P</a:t>
            </a:r>
            <a:r>
              <a:rPr lang="en-US" sz="2400" dirty="0">
                <a:uFillTx/>
              </a:rPr>
              <a:t> is true with </a:t>
            </a:r>
            <a:r>
              <a:rPr lang="en-US" sz="2400" i="1" dirty="0" err="1">
                <a:uFillTx/>
              </a:rPr>
              <a:t>x</a:t>
            </a:r>
            <a:r>
              <a:rPr lang="en-US" sz="2400" dirty="0">
                <a:uFillTx/>
              </a:rPr>
              <a:t> bound to some object in the model</a:t>
            </a:r>
          </a:p>
          <a:p>
            <a:pPr>
              <a:lnSpc>
                <a:spcPct val="80000"/>
              </a:lnSpc>
              <a:buFont typeface="Arial"/>
              <a:buChar char="•"/>
            </a:pPr>
            <a:r>
              <a:rPr lang="en-US" sz="2400" dirty="0">
                <a:uFillTx/>
              </a:rPr>
              <a:t>Roughly, </a:t>
            </a:r>
            <a:r>
              <a:rPr lang="en-US" sz="2400" dirty="0" err="1">
                <a:uFillTx/>
                <a:sym typeface="Symbol" charset="2"/>
              </a:rPr>
              <a:t></a:t>
            </a:r>
            <a:r>
              <a:rPr lang="en-US" sz="2400" i="1" dirty="0" err="1">
                <a:uFillTx/>
              </a:rPr>
              <a:t>x</a:t>
            </a:r>
            <a:r>
              <a:rPr lang="en-US" sz="2400" dirty="0">
                <a:uFillTx/>
              </a:rPr>
              <a:t> </a:t>
            </a:r>
            <a:r>
              <a:rPr lang="en-US" sz="2400" i="1" dirty="0">
                <a:uFillTx/>
              </a:rPr>
              <a:t>P</a:t>
            </a:r>
            <a:r>
              <a:rPr lang="en-US" sz="2400" dirty="0">
                <a:uFillTx/>
              </a:rPr>
              <a:t> is equivalent to a </a:t>
            </a:r>
            <a:r>
              <a:rPr lang="en-US" sz="2400" i="1" dirty="0">
                <a:uFillTx/>
              </a:rPr>
              <a:t>disjunction</a:t>
            </a:r>
            <a:r>
              <a:rPr lang="en-US" sz="2400" dirty="0">
                <a:uFillTx/>
              </a:rPr>
              <a:t> of </a:t>
            </a:r>
            <a:r>
              <a:rPr lang="en-US" sz="2400" i="1" dirty="0">
                <a:uFillTx/>
              </a:rPr>
              <a:t>instantiations</a:t>
            </a:r>
            <a:r>
              <a:rPr lang="en-US" sz="2400" dirty="0">
                <a:uFillTx/>
              </a:rPr>
              <a:t> of </a:t>
            </a:r>
            <a:r>
              <a:rPr lang="en-US" sz="2400" i="1" dirty="0">
                <a:uFillTx/>
              </a:rPr>
              <a:t>P</a:t>
            </a:r>
            <a:endParaRPr lang="en-US" sz="2400" dirty="0">
              <a:uFillTx/>
            </a:endParaRPr>
          </a:p>
          <a:p>
            <a:pPr lvl="1">
              <a:lnSpc>
                <a:spcPct val="80000"/>
              </a:lnSpc>
              <a:buFont typeface="Wingdings" charset="2"/>
              <a:buNone/>
            </a:pPr>
            <a:endParaRPr lang="en-US" sz="1900" dirty="0">
              <a:uFillTx/>
            </a:endParaRPr>
          </a:p>
          <a:p>
            <a:pPr lvl="1">
              <a:lnSpc>
                <a:spcPct val="80000"/>
              </a:lnSpc>
              <a:buFont typeface="Wingdings" charset="2"/>
              <a:buNone/>
            </a:pPr>
            <a:r>
              <a:rPr lang="en-US" sz="1900" dirty="0">
                <a:uFillTx/>
              </a:rPr>
              <a:t>At(</a:t>
            </a:r>
            <a:r>
              <a:rPr lang="en-US" sz="1900" dirty="0" err="1">
                <a:uFillTx/>
              </a:rPr>
              <a:t>KingJohn,USC</a:t>
            </a:r>
            <a:r>
              <a:rPr lang="en-US" sz="1900" dirty="0">
                <a:uFillTx/>
              </a:rPr>
              <a:t>) </a:t>
            </a:r>
            <a:r>
              <a:rPr lang="en-US" sz="2000" dirty="0">
                <a:uFillTx/>
                <a:sym typeface="Symbol" charset="2"/>
              </a:rPr>
              <a:t> </a:t>
            </a:r>
            <a:r>
              <a:rPr lang="en-US" sz="1800" dirty="0">
                <a:uFillTx/>
                <a:sym typeface="Symbol" charset="2"/>
              </a:rPr>
              <a:t>Person(</a:t>
            </a:r>
            <a:r>
              <a:rPr lang="en-US" sz="1800" dirty="0" err="1">
                <a:uFillTx/>
                <a:sym typeface="Symbol" charset="2"/>
              </a:rPr>
              <a:t>KingJohn</a:t>
            </a:r>
            <a:r>
              <a:rPr lang="en-US" sz="1800" dirty="0">
                <a:uFillTx/>
                <a:sym typeface="Symbol" charset="2"/>
              </a:rPr>
              <a:t>)</a:t>
            </a:r>
            <a:r>
              <a:rPr lang="en-US" sz="1900" dirty="0">
                <a:uFillTx/>
              </a:rPr>
              <a:t> </a:t>
            </a:r>
            <a:r>
              <a:rPr lang="en-US" sz="1900" dirty="0">
                <a:uFillTx/>
                <a:sym typeface="Symbol" charset="2"/>
              </a:rPr>
              <a:t></a:t>
            </a:r>
            <a:r>
              <a:rPr lang="en-US" sz="1900" dirty="0">
                <a:uFillTx/>
              </a:rPr>
              <a:t> Smart(</a:t>
            </a:r>
            <a:r>
              <a:rPr lang="en-US" sz="1900" dirty="0" err="1">
                <a:uFillTx/>
              </a:rPr>
              <a:t>KingJohn</a:t>
            </a:r>
            <a:r>
              <a:rPr lang="en-US" sz="1900" dirty="0">
                <a:uFillTx/>
              </a:rPr>
              <a:t>) </a:t>
            </a:r>
          </a:p>
          <a:p>
            <a:pPr lvl="1">
              <a:lnSpc>
                <a:spcPct val="80000"/>
              </a:lnSpc>
              <a:buFont typeface="Wingdings" charset="2"/>
              <a:buNone/>
            </a:pPr>
            <a:r>
              <a:rPr lang="en-US" sz="1900" dirty="0" err="1">
                <a:uFillTx/>
                <a:sym typeface="Symbol" charset="2"/>
              </a:rPr>
              <a:t></a:t>
            </a:r>
            <a:r>
              <a:rPr lang="en-US" sz="1900" dirty="0">
                <a:uFillTx/>
              </a:rPr>
              <a:t>	</a:t>
            </a:r>
            <a:r>
              <a:rPr lang="en-US" sz="1900" dirty="0" err="1">
                <a:uFillTx/>
              </a:rPr>
              <a:t>At(Richard,USC</a:t>
            </a:r>
            <a:r>
              <a:rPr lang="en-US" sz="1900" dirty="0">
                <a:uFillTx/>
              </a:rPr>
              <a:t>) </a:t>
            </a:r>
            <a:r>
              <a:rPr lang="en-US" sz="2000" dirty="0" err="1">
                <a:uFillTx/>
                <a:sym typeface="Symbol" charset="2"/>
              </a:rPr>
              <a:t></a:t>
            </a:r>
            <a:r>
              <a:rPr lang="en-US" sz="2000" dirty="0">
                <a:uFillTx/>
                <a:sym typeface="Symbol" charset="2"/>
              </a:rPr>
              <a:t> </a:t>
            </a:r>
            <a:r>
              <a:rPr lang="en-US" sz="1800" dirty="0" err="1">
                <a:uFillTx/>
                <a:sym typeface="Symbol" charset="2"/>
              </a:rPr>
              <a:t>Person(Richard</a:t>
            </a:r>
            <a:r>
              <a:rPr lang="en-US" sz="1800" dirty="0">
                <a:uFillTx/>
                <a:sym typeface="Symbol" charset="2"/>
              </a:rPr>
              <a:t>)</a:t>
            </a:r>
            <a:r>
              <a:rPr lang="en-US" sz="1900" dirty="0">
                <a:uFillTx/>
              </a:rPr>
              <a:t> </a:t>
            </a:r>
            <a:r>
              <a:rPr lang="en-US" sz="1900" dirty="0" err="1">
                <a:uFillTx/>
                <a:sym typeface="Symbol" charset="2"/>
              </a:rPr>
              <a:t></a:t>
            </a:r>
            <a:r>
              <a:rPr lang="en-US" sz="1900" dirty="0">
                <a:uFillTx/>
                <a:sym typeface="Symbol" charset="2"/>
              </a:rPr>
              <a:t> </a:t>
            </a:r>
            <a:r>
              <a:rPr lang="en-US" sz="1900" dirty="0" err="1">
                <a:uFillTx/>
              </a:rPr>
              <a:t>Smart(Richard</a:t>
            </a:r>
            <a:r>
              <a:rPr lang="en-US" sz="1900" dirty="0">
                <a:uFillTx/>
              </a:rPr>
              <a:t>) </a:t>
            </a:r>
          </a:p>
          <a:p>
            <a:pPr lvl="1">
              <a:lnSpc>
                <a:spcPct val="80000"/>
              </a:lnSpc>
              <a:buFont typeface="Wingdings" charset="2"/>
              <a:buNone/>
            </a:pPr>
            <a:r>
              <a:rPr lang="en-US" sz="1900" dirty="0">
                <a:uFillTx/>
                <a:sym typeface="Symbol" charset="2"/>
              </a:rPr>
              <a:t></a:t>
            </a:r>
            <a:r>
              <a:rPr lang="en-US" sz="1900" dirty="0">
                <a:uFillTx/>
              </a:rPr>
              <a:t>	At(Crown, USC) </a:t>
            </a:r>
            <a:r>
              <a:rPr lang="en-US" sz="2000" dirty="0">
                <a:uFillTx/>
                <a:sym typeface="Symbol" charset="2"/>
              </a:rPr>
              <a:t> </a:t>
            </a:r>
            <a:r>
              <a:rPr lang="en-US" sz="1800" dirty="0">
                <a:uFillTx/>
                <a:sym typeface="Symbol" charset="2"/>
              </a:rPr>
              <a:t>Person(Crown)</a:t>
            </a:r>
            <a:r>
              <a:rPr lang="en-US" sz="1900" dirty="0">
                <a:uFillTx/>
              </a:rPr>
              <a:t> </a:t>
            </a:r>
            <a:r>
              <a:rPr lang="en-US" sz="1900" dirty="0">
                <a:uFillTx/>
                <a:sym typeface="Symbol" charset="2"/>
              </a:rPr>
              <a:t></a:t>
            </a:r>
            <a:r>
              <a:rPr lang="en-US" sz="1900" dirty="0">
                <a:uFillTx/>
              </a:rPr>
              <a:t> Smart(Crown) </a:t>
            </a:r>
          </a:p>
          <a:p>
            <a:pPr lvl="1">
              <a:lnSpc>
                <a:spcPct val="80000"/>
              </a:lnSpc>
              <a:buFont typeface="Symbol" charset="2"/>
              <a:buChar char="Ú"/>
            </a:pPr>
            <a:r>
              <a:rPr lang="en-US" sz="1900" dirty="0">
                <a:uFillTx/>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450308" y="-291747"/>
            <a:ext cx="7772400" cy="1143000"/>
          </a:xfrm>
        </p:spPr>
        <p:txBody>
          <a:bodyPr/>
          <a:lstStyle/>
          <a:p>
            <a:r>
              <a:rPr lang="en-US" dirty="0">
                <a:uFillTx/>
              </a:rPr>
              <a:t>Quantifier Nesting</a:t>
            </a:r>
          </a:p>
        </p:txBody>
      </p:sp>
      <p:sp>
        <p:nvSpPr>
          <p:cNvPr id="934915" name="Rectangle 3"/>
          <p:cNvSpPr>
            <a:spLocks noGrp="1" noChangeArrowheads="1"/>
          </p:cNvSpPr>
          <p:nvPr>
            <p:ph idx="1"/>
          </p:nvPr>
        </p:nvSpPr>
        <p:spPr>
          <a:xfrm>
            <a:off x="330138" y="823913"/>
            <a:ext cx="8556625" cy="4787900"/>
          </a:xfrm>
        </p:spPr>
        <p:txBody>
          <a:bodyPr>
            <a:normAutofit lnSpcReduction="10000"/>
          </a:bodyPr>
          <a:lstStyle/>
          <a:p>
            <a:pPr>
              <a:lnSpc>
                <a:spcPct val="80000"/>
              </a:lnSpc>
              <a:buFont typeface="Wingdings" charset="2"/>
              <a:buNone/>
            </a:pPr>
            <a:r>
              <a:rPr lang="en-US" sz="2400" dirty="0" err="1">
                <a:uFillTx/>
                <a:sym typeface="Symbol" charset="2"/>
              </a:rPr>
              <a:t>x</a:t>
            </a:r>
            <a:r>
              <a:rPr lang="en-US" sz="2400" dirty="0">
                <a:uFillTx/>
                <a:sym typeface="Symbol" charset="2"/>
              </a:rPr>
              <a:t> </a:t>
            </a:r>
            <a:r>
              <a:rPr lang="en-US" sz="2400" dirty="0" err="1">
                <a:uFillTx/>
                <a:sym typeface="Symbol" charset="2"/>
              </a:rPr>
              <a:t>y</a:t>
            </a:r>
            <a:r>
              <a:rPr lang="en-US" sz="2400" dirty="0">
                <a:uFillTx/>
              </a:rPr>
              <a:t> is the same as </a:t>
            </a:r>
            <a:r>
              <a:rPr lang="en-US" sz="2400" dirty="0" err="1">
                <a:uFillTx/>
                <a:sym typeface="Symbol" charset="2"/>
              </a:rPr>
              <a:t>y</a:t>
            </a:r>
            <a:r>
              <a:rPr lang="en-US" sz="2400" dirty="0">
                <a:uFillTx/>
              </a:rPr>
              <a:t> </a:t>
            </a:r>
            <a:r>
              <a:rPr lang="en-US" sz="2400" dirty="0" err="1">
                <a:uFillTx/>
                <a:sym typeface="Symbol" charset="2"/>
              </a:rPr>
              <a:t>x</a:t>
            </a:r>
            <a:endParaRPr lang="en-US" sz="2400" dirty="0">
              <a:uFillTx/>
              <a:sym typeface="Symbol" charset="2"/>
            </a:endParaRPr>
          </a:p>
          <a:p>
            <a:pPr lvl="2">
              <a:lnSpc>
                <a:spcPct val="80000"/>
              </a:lnSpc>
            </a:pPr>
            <a:r>
              <a:rPr lang="en-US" sz="2000" dirty="0">
                <a:uFillTx/>
                <a:sym typeface="Symbol" charset="2"/>
              </a:rPr>
              <a:t>E.g., </a:t>
            </a:r>
            <a:r>
              <a:rPr lang="en-US" sz="2000" dirty="0" err="1">
                <a:uFillTx/>
                <a:sym typeface="Symbol" charset="2"/>
              </a:rPr>
              <a:t>x</a:t>
            </a:r>
            <a:r>
              <a:rPr lang="en-US" sz="2000" dirty="0">
                <a:uFillTx/>
                <a:sym typeface="Symbol" charset="2"/>
              </a:rPr>
              <a:t> </a:t>
            </a:r>
            <a:r>
              <a:rPr lang="en-US" sz="2000" dirty="0" err="1">
                <a:uFillTx/>
                <a:sym typeface="Symbol" charset="2"/>
              </a:rPr>
              <a:t>y</a:t>
            </a:r>
            <a:r>
              <a:rPr lang="en-US" sz="2000" dirty="0">
                <a:uFillTx/>
                <a:sym typeface="Symbol" charset="2"/>
              </a:rPr>
              <a:t> </a:t>
            </a:r>
            <a:r>
              <a:rPr lang="en-US" sz="2000" dirty="0" err="1">
                <a:uFillTx/>
                <a:sym typeface="Symbol" charset="2"/>
              </a:rPr>
              <a:t>Brother(x,y</a:t>
            </a:r>
            <a:r>
              <a:rPr lang="en-US" sz="2000" dirty="0">
                <a:uFillTx/>
                <a:sym typeface="Symbol" charset="2"/>
              </a:rPr>
              <a:t>) </a:t>
            </a:r>
            <a:r>
              <a:rPr lang="en-US" sz="2000" dirty="0" err="1">
                <a:uFillTx/>
                <a:sym typeface="Symbol" charset="2"/>
              </a:rPr>
              <a:t></a:t>
            </a:r>
            <a:r>
              <a:rPr lang="en-US" sz="2000" dirty="0">
                <a:uFillTx/>
                <a:sym typeface="Symbol" charset="2"/>
              </a:rPr>
              <a:t> </a:t>
            </a:r>
            <a:r>
              <a:rPr lang="en-US" sz="2000" dirty="0" err="1">
                <a:uFillTx/>
                <a:sym typeface="Symbol" charset="2"/>
              </a:rPr>
              <a:t>Brother(y,x</a:t>
            </a:r>
            <a:r>
              <a:rPr lang="en-US" sz="2000" dirty="0">
                <a:uFillTx/>
                <a:sym typeface="Symbol" charset="2"/>
              </a:rPr>
              <a:t>)</a:t>
            </a:r>
          </a:p>
          <a:p>
            <a:pPr lvl="2">
              <a:lnSpc>
                <a:spcPct val="80000"/>
              </a:lnSpc>
            </a:pPr>
            <a:r>
              <a:rPr lang="en-US" sz="2000" dirty="0">
                <a:uFillTx/>
              </a:rPr>
              <a:t>Can also write as </a:t>
            </a:r>
            <a:r>
              <a:rPr lang="en-US" sz="2000" dirty="0">
                <a:uFillTx/>
                <a:sym typeface="Symbol" charset="2"/>
              </a:rPr>
              <a:t></a:t>
            </a:r>
            <a:r>
              <a:rPr lang="en-US" sz="2000" dirty="0" err="1">
                <a:uFillTx/>
                <a:sym typeface="Symbol" charset="2"/>
              </a:rPr>
              <a:t>x,y</a:t>
            </a:r>
            <a:endParaRPr lang="en-US" sz="2000" dirty="0">
              <a:uFillTx/>
              <a:sym typeface="Symbol" charset="2"/>
            </a:endParaRPr>
          </a:p>
          <a:p>
            <a:pPr lvl="2">
              <a:lnSpc>
                <a:spcPct val="80000"/>
              </a:lnSpc>
            </a:pPr>
            <a:endParaRPr lang="en-US" sz="2000" dirty="0">
              <a:uFillTx/>
            </a:endParaRPr>
          </a:p>
          <a:p>
            <a:pPr>
              <a:lnSpc>
                <a:spcPct val="80000"/>
              </a:lnSpc>
              <a:buFont typeface="Wingdings" charset="2"/>
              <a:buNone/>
            </a:pPr>
            <a:r>
              <a:rPr lang="en-US" sz="2400" dirty="0" err="1">
                <a:uFillTx/>
                <a:sym typeface="Symbol" charset="2"/>
              </a:rPr>
              <a:t>x</a:t>
            </a:r>
            <a:r>
              <a:rPr lang="en-US" sz="2400" dirty="0">
                <a:uFillTx/>
                <a:sym typeface="Symbol" charset="2"/>
              </a:rPr>
              <a:t> </a:t>
            </a:r>
            <a:r>
              <a:rPr lang="en-US" sz="2400" dirty="0" err="1">
                <a:uFillTx/>
                <a:sym typeface="Symbol" charset="2"/>
              </a:rPr>
              <a:t>y</a:t>
            </a:r>
            <a:r>
              <a:rPr lang="en-US" sz="2400" dirty="0">
                <a:uFillTx/>
              </a:rPr>
              <a:t> is the same as </a:t>
            </a:r>
            <a:r>
              <a:rPr lang="en-US" sz="2400" dirty="0" err="1">
                <a:uFillTx/>
                <a:sym typeface="Symbol" charset="2"/>
              </a:rPr>
              <a:t>y</a:t>
            </a:r>
            <a:r>
              <a:rPr lang="en-US" sz="2400" dirty="0">
                <a:uFillTx/>
              </a:rPr>
              <a:t> </a:t>
            </a:r>
            <a:r>
              <a:rPr lang="en-US" sz="2400" dirty="0" err="1">
                <a:uFillTx/>
                <a:sym typeface="Symbol" charset="2"/>
              </a:rPr>
              <a:t>x</a:t>
            </a:r>
            <a:endParaRPr lang="en-US" sz="2400" dirty="0">
              <a:uFillTx/>
            </a:endParaRPr>
          </a:p>
          <a:p>
            <a:pPr lvl="2">
              <a:lnSpc>
                <a:spcPct val="80000"/>
              </a:lnSpc>
            </a:pPr>
            <a:r>
              <a:rPr lang="en-US" sz="2000" dirty="0">
                <a:uFillTx/>
              </a:rPr>
              <a:t>E.g., </a:t>
            </a:r>
            <a:r>
              <a:rPr lang="en-US" sz="2000" dirty="0" err="1">
                <a:uFillTx/>
                <a:sym typeface="Symbol" charset="2"/>
              </a:rPr>
              <a:t>x</a:t>
            </a:r>
            <a:r>
              <a:rPr lang="en-US" sz="2000" dirty="0">
                <a:uFillTx/>
                <a:sym typeface="Symbol" charset="2"/>
              </a:rPr>
              <a:t> </a:t>
            </a:r>
            <a:r>
              <a:rPr lang="en-US" sz="2000" dirty="0" err="1">
                <a:uFillTx/>
                <a:sym typeface="Symbol" charset="2"/>
              </a:rPr>
              <a:t>y</a:t>
            </a:r>
            <a:r>
              <a:rPr lang="en-US" sz="2000" dirty="0">
                <a:uFillTx/>
                <a:sym typeface="Symbol" charset="2"/>
              </a:rPr>
              <a:t> Eye-</a:t>
            </a:r>
            <a:r>
              <a:rPr lang="en-US" sz="2000" dirty="0" err="1">
                <a:uFillTx/>
                <a:sym typeface="Symbol" charset="2"/>
              </a:rPr>
              <a:t>Color(x</a:t>
            </a:r>
            <a:r>
              <a:rPr lang="en-US" sz="2000" dirty="0">
                <a:uFillTx/>
                <a:sym typeface="Symbol" charset="2"/>
              </a:rPr>
              <a:t>)=Brown </a:t>
            </a:r>
            <a:r>
              <a:rPr lang="en-US" sz="2000" dirty="0" err="1">
                <a:uFillTx/>
                <a:sym typeface="Symbol" charset="2"/>
              </a:rPr>
              <a:t></a:t>
            </a:r>
            <a:r>
              <a:rPr lang="en-US" sz="2000" dirty="0">
                <a:uFillTx/>
                <a:sym typeface="Symbol" charset="2"/>
              </a:rPr>
              <a:t> </a:t>
            </a:r>
            <a:r>
              <a:rPr lang="en-US" sz="2000" dirty="0" err="1">
                <a:uFillTx/>
                <a:sym typeface="Symbol" charset="2"/>
              </a:rPr>
              <a:t>Parent(x,y</a:t>
            </a:r>
            <a:r>
              <a:rPr lang="en-US" sz="2000" dirty="0">
                <a:uFillTx/>
                <a:sym typeface="Symbol" charset="2"/>
              </a:rPr>
              <a:t>) </a:t>
            </a:r>
            <a:r>
              <a:rPr lang="en-US" sz="2000" dirty="0" err="1">
                <a:uFillTx/>
                <a:sym typeface="Symbol" charset="2"/>
              </a:rPr>
              <a:t></a:t>
            </a:r>
            <a:r>
              <a:rPr lang="en-US" sz="2000" dirty="0">
                <a:uFillTx/>
                <a:sym typeface="Symbol" charset="2"/>
              </a:rPr>
              <a:t> Eye-</a:t>
            </a:r>
            <a:r>
              <a:rPr lang="en-US" sz="2000" dirty="0" err="1">
                <a:uFillTx/>
                <a:sym typeface="Symbol" charset="2"/>
              </a:rPr>
              <a:t>Color(y</a:t>
            </a:r>
            <a:r>
              <a:rPr lang="en-US" sz="2000" dirty="0">
                <a:uFillTx/>
                <a:sym typeface="Symbol" charset="2"/>
              </a:rPr>
              <a:t>)=Blue</a:t>
            </a:r>
            <a:endParaRPr lang="en-US" sz="2000" dirty="0">
              <a:uFillTx/>
            </a:endParaRPr>
          </a:p>
          <a:p>
            <a:pPr lvl="2">
              <a:lnSpc>
                <a:spcPct val="80000"/>
              </a:lnSpc>
            </a:pPr>
            <a:r>
              <a:rPr lang="en-US" sz="2000" dirty="0">
                <a:uFillTx/>
              </a:rPr>
              <a:t>Can also write as </a:t>
            </a:r>
            <a:r>
              <a:rPr lang="en-US" sz="2000" dirty="0" err="1">
                <a:uFillTx/>
                <a:sym typeface="Symbol" charset="2"/>
              </a:rPr>
              <a:t>x,y</a:t>
            </a:r>
            <a:endParaRPr lang="en-US" sz="2000" dirty="0">
              <a:uFillTx/>
              <a:sym typeface="Symbol" charset="2"/>
            </a:endParaRPr>
          </a:p>
          <a:p>
            <a:pPr lvl="1">
              <a:lnSpc>
                <a:spcPct val="80000"/>
              </a:lnSpc>
            </a:pPr>
            <a:endParaRPr lang="en-US" sz="2000" dirty="0">
              <a:uFillTx/>
            </a:endParaRPr>
          </a:p>
          <a:p>
            <a:pPr>
              <a:lnSpc>
                <a:spcPct val="80000"/>
              </a:lnSpc>
              <a:buFont typeface="Wingdings" charset="2"/>
              <a:buNone/>
            </a:pPr>
            <a:r>
              <a:rPr lang="en-US" sz="2400" dirty="0" err="1">
                <a:uFillTx/>
                <a:sym typeface="Symbol" charset="2"/>
              </a:rPr>
              <a:t></a:t>
            </a:r>
            <a:r>
              <a:rPr lang="en-US" sz="2400" dirty="0" err="1">
                <a:uFillTx/>
              </a:rPr>
              <a:t>x</a:t>
            </a:r>
            <a:r>
              <a:rPr lang="en-US" sz="2400" dirty="0">
                <a:uFillTx/>
              </a:rPr>
              <a:t> </a:t>
            </a:r>
            <a:r>
              <a:rPr lang="en-US" sz="2400" dirty="0" err="1">
                <a:uFillTx/>
                <a:sym typeface="Symbol" charset="2"/>
              </a:rPr>
              <a:t>y</a:t>
            </a:r>
            <a:r>
              <a:rPr lang="en-US" sz="2400" dirty="0">
                <a:uFillTx/>
              </a:rPr>
              <a:t> is </a:t>
            </a:r>
            <a:r>
              <a:rPr lang="en-US" sz="2400" i="1" dirty="0">
                <a:uFillTx/>
              </a:rPr>
              <a:t>not</a:t>
            </a:r>
            <a:r>
              <a:rPr lang="en-US" sz="2400" dirty="0">
                <a:uFillTx/>
              </a:rPr>
              <a:t> the same as </a:t>
            </a:r>
            <a:r>
              <a:rPr lang="en-US" sz="2400" dirty="0" err="1">
                <a:uFillTx/>
                <a:sym typeface="Symbol" charset="2"/>
              </a:rPr>
              <a:t>y</a:t>
            </a:r>
            <a:r>
              <a:rPr lang="en-US" sz="2400" dirty="0">
                <a:uFillTx/>
              </a:rPr>
              <a:t> </a:t>
            </a:r>
            <a:r>
              <a:rPr lang="en-US" sz="2400" dirty="0" err="1">
                <a:uFillTx/>
                <a:sym typeface="Symbol" charset="2"/>
              </a:rPr>
              <a:t>x</a:t>
            </a:r>
            <a:endParaRPr lang="en-US" sz="2400" dirty="0">
              <a:uFillTx/>
            </a:endParaRPr>
          </a:p>
          <a:p>
            <a:pPr>
              <a:lnSpc>
                <a:spcPct val="80000"/>
              </a:lnSpc>
              <a:buFont typeface="Wingdings" charset="2"/>
              <a:buNone/>
            </a:pPr>
            <a:r>
              <a:rPr lang="en-US" sz="2400" dirty="0" err="1">
                <a:uFillTx/>
                <a:sym typeface="Symbol" charset="2"/>
              </a:rPr>
              <a:t></a:t>
            </a:r>
            <a:r>
              <a:rPr lang="en-US" sz="2400" dirty="0" err="1">
                <a:solidFill>
                  <a:srgbClr val="57CDFF"/>
                </a:solidFill>
                <a:uFillTx/>
              </a:rPr>
              <a:t>x</a:t>
            </a:r>
            <a:r>
              <a:rPr lang="en-US" sz="2400" dirty="0">
                <a:solidFill>
                  <a:srgbClr val="57CDFF"/>
                </a:solidFill>
                <a:uFillTx/>
              </a:rPr>
              <a:t> </a:t>
            </a:r>
            <a:r>
              <a:rPr lang="en-US" sz="2400" dirty="0" err="1">
                <a:uFillTx/>
                <a:sym typeface="Symbol" charset="2"/>
              </a:rPr>
              <a:t></a:t>
            </a:r>
            <a:r>
              <a:rPr lang="en-US" sz="2400" dirty="0" err="1">
                <a:solidFill>
                  <a:schemeClr val="accent1"/>
                </a:solidFill>
                <a:uFillTx/>
                <a:sym typeface="Symbol" charset="2"/>
              </a:rPr>
              <a:t>y</a:t>
            </a:r>
            <a:r>
              <a:rPr lang="en-US" sz="2400" dirty="0">
                <a:uFillTx/>
              </a:rPr>
              <a:t> </a:t>
            </a:r>
            <a:r>
              <a:rPr lang="en-US" sz="2400" dirty="0" err="1">
                <a:uFillTx/>
              </a:rPr>
              <a:t>Loves(x,y</a:t>
            </a:r>
            <a:r>
              <a:rPr lang="en-US" sz="2400" dirty="0">
                <a:uFillTx/>
              </a:rPr>
              <a:t>)</a:t>
            </a:r>
          </a:p>
          <a:p>
            <a:pPr lvl="1">
              <a:lnSpc>
                <a:spcPct val="80000"/>
              </a:lnSpc>
            </a:pPr>
            <a:r>
              <a:rPr lang="en-US" sz="2000" dirty="0">
                <a:uFillTx/>
              </a:rPr>
              <a:t>“There is someone who loves everyone”</a:t>
            </a:r>
          </a:p>
          <a:p>
            <a:pPr>
              <a:lnSpc>
                <a:spcPct val="80000"/>
              </a:lnSpc>
              <a:buFont typeface="Wingdings" charset="2"/>
              <a:buNone/>
            </a:pPr>
            <a:r>
              <a:rPr lang="en-US" sz="2400" dirty="0" err="1">
                <a:uFillTx/>
                <a:sym typeface="Symbol" charset="2"/>
              </a:rPr>
              <a:t></a:t>
            </a:r>
            <a:r>
              <a:rPr lang="en-US" sz="2400" dirty="0" err="1">
                <a:solidFill>
                  <a:schemeClr val="accent1"/>
                </a:solidFill>
                <a:uFillTx/>
                <a:sym typeface="Symbol" charset="2"/>
              </a:rPr>
              <a:t>y</a:t>
            </a:r>
            <a:r>
              <a:rPr lang="en-US" sz="2400" dirty="0">
                <a:uFillTx/>
              </a:rPr>
              <a:t> </a:t>
            </a:r>
            <a:r>
              <a:rPr lang="en-US" sz="2400" dirty="0" err="1">
                <a:uFillTx/>
                <a:sym typeface="Symbol" charset="2"/>
              </a:rPr>
              <a:t></a:t>
            </a:r>
            <a:r>
              <a:rPr lang="en-US" sz="2400" dirty="0" err="1">
                <a:solidFill>
                  <a:srgbClr val="57CDFF"/>
                </a:solidFill>
                <a:uFillTx/>
              </a:rPr>
              <a:t>x</a:t>
            </a:r>
            <a:r>
              <a:rPr lang="en-US" sz="2400" dirty="0">
                <a:uFillTx/>
              </a:rPr>
              <a:t> </a:t>
            </a:r>
            <a:r>
              <a:rPr lang="en-US" sz="2400" dirty="0" err="1">
                <a:uFillTx/>
              </a:rPr>
              <a:t>Loves(x,y</a:t>
            </a:r>
            <a:r>
              <a:rPr lang="en-US" sz="2400" dirty="0">
                <a:uFillTx/>
              </a:rPr>
              <a:t>)</a:t>
            </a:r>
          </a:p>
          <a:p>
            <a:pPr lvl="1">
              <a:lnSpc>
                <a:spcPct val="80000"/>
              </a:lnSpc>
            </a:pPr>
            <a:r>
              <a:rPr lang="en-US" sz="2000" dirty="0">
                <a:uFillTx/>
              </a:rPr>
              <a:t>“Everyone is loved by someone”</a:t>
            </a:r>
          </a:p>
          <a:p>
            <a:pPr>
              <a:lnSpc>
                <a:spcPct val="80000"/>
              </a:lnSpc>
              <a:buFont typeface="Wingdings" charset="2"/>
              <a:buNone/>
            </a:pPr>
            <a:endParaRPr lang="en-US" sz="2400" dirty="0">
              <a:uFillTx/>
            </a:endParaRPr>
          </a:p>
        </p:txBody>
      </p:sp>
      <p:grpSp>
        <p:nvGrpSpPr>
          <p:cNvPr id="934944" name="Group 32"/>
          <p:cNvGrpSpPr/>
          <p:nvPr/>
        </p:nvGrpSpPr>
        <p:grpSpPr>
          <a:xfrm>
            <a:off x="5900276" y="3136902"/>
            <a:ext cx="696913" cy="1200150"/>
            <a:chOff x="4308" y="2283"/>
            <a:chExt cx="439" cy="756"/>
          </a:xfrm>
        </p:grpSpPr>
        <p:sp>
          <p:nvSpPr>
            <p:cNvPr id="934916" name="Rectangle 4"/>
            <p:cNvSpPr>
              <a:spLocks noChangeArrowheads="1"/>
            </p:cNvSpPr>
            <p:nvPr/>
          </p:nvSpPr>
          <p:spPr bwMode="auto">
            <a:xfrm>
              <a:off x="4308" y="2636"/>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17" name="Rectangle 5"/>
            <p:cNvSpPr>
              <a:spLocks noChangeArrowheads="1"/>
            </p:cNvSpPr>
            <p:nvPr/>
          </p:nvSpPr>
          <p:spPr bwMode="auto">
            <a:xfrm>
              <a:off x="4694" y="2283"/>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18" name="Rectangle 6"/>
            <p:cNvSpPr>
              <a:spLocks noChangeArrowheads="1"/>
            </p:cNvSpPr>
            <p:nvPr/>
          </p:nvSpPr>
          <p:spPr bwMode="auto">
            <a:xfrm>
              <a:off x="4694" y="2458"/>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19" name="Rectangle 7"/>
            <p:cNvSpPr>
              <a:spLocks noChangeArrowheads="1"/>
            </p:cNvSpPr>
            <p:nvPr/>
          </p:nvSpPr>
          <p:spPr bwMode="auto">
            <a:xfrm>
              <a:off x="4694" y="2634"/>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20" name="Rectangle 8"/>
            <p:cNvSpPr>
              <a:spLocks noChangeArrowheads="1"/>
            </p:cNvSpPr>
            <p:nvPr/>
          </p:nvSpPr>
          <p:spPr bwMode="auto">
            <a:xfrm>
              <a:off x="4694" y="2810"/>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21" name="Rectangle 9"/>
            <p:cNvSpPr>
              <a:spLocks noChangeArrowheads="1"/>
            </p:cNvSpPr>
            <p:nvPr/>
          </p:nvSpPr>
          <p:spPr bwMode="auto">
            <a:xfrm>
              <a:off x="4694" y="2986"/>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cxnSp>
          <p:nvCxnSpPr>
            <p:cNvPr id="934922" name="AutoShape 10"/>
            <p:cNvCxnSpPr>
              <a:stCxn id="934916" idx="3"/>
              <a:endCxn id="934919" idx="1"/>
            </p:cNvCxnSpPr>
            <p:nvPr/>
          </p:nvCxnSpPr>
          <p:spPr bwMode="auto">
            <a:xfrm flipV="1">
              <a:off x="4367" y="2661"/>
              <a:ext cx="321" cy="2"/>
            </a:xfrm>
            <a:prstGeom prst="straightConnector1">
              <a:avLst/>
            </a:prstGeom>
            <a:noFill/>
            <a:ln w="19050">
              <a:solidFill>
                <a:schemeClr val="tx1"/>
              </a:solidFill>
              <a:round/>
              <a:tailEnd type="triangle" w="med" len="med"/>
            </a:ln>
          </p:spPr>
        </p:cxnSp>
        <p:cxnSp>
          <p:nvCxnSpPr>
            <p:cNvPr id="934923" name="AutoShape 11"/>
            <p:cNvCxnSpPr>
              <a:stCxn id="934916" idx="3"/>
              <a:endCxn id="934917" idx="1"/>
            </p:cNvCxnSpPr>
            <p:nvPr/>
          </p:nvCxnSpPr>
          <p:spPr bwMode="auto">
            <a:xfrm flipV="1">
              <a:off x="4367" y="2310"/>
              <a:ext cx="321" cy="353"/>
            </a:xfrm>
            <a:prstGeom prst="straightConnector1">
              <a:avLst/>
            </a:prstGeom>
            <a:noFill/>
            <a:ln w="19050">
              <a:solidFill>
                <a:schemeClr val="tx1"/>
              </a:solidFill>
              <a:round/>
              <a:tailEnd type="triangle" w="med" len="med"/>
            </a:ln>
          </p:spPr>
        </p:cxnSp>
        <p:cxnSp>
          <p:nvCxnSpPr>
            <p:cNvPr id="934924" name="AutoShape 12"/>
            <p:cNvCxnSpPr>
              <a:stCxn id="934916" idx="3"/>
              <a:endCxn id="934918" idx="1"/>
            </p:cNvCxnSpPr>
            <p:nvPr/>
          </p:nvCxnSpPr>
          <p:spPr bwMode="auto">
            <a:xfrm flipV="1">
              <a:off x="4367" y="2485"/>
              <a:ext cx="321" cy="178"/>
            </a:xfrm>
            <a:prstGeom prst="straightConnector1">
              <a:avLst/>
            </a:prstGeom>
            <a:noFill/>
            <a:ln w="19050">
              <a:solidFill>
                <a:schemeClr val="tx1"/>
              </a:solidFill>
              <a:round/>
              <a:tailEnd type="triangle" w="med" len="med"/>
            </a:ln>
          </p:spPr>
        </p:cxnSp>
        <p:cxnSp>
          <p:nvCxnSpPr>
            <p:cNvPr id="934925" name="AutoShape 13"/>
            <p:cNvCxnSpPr>
              <a:stCxn id="934916" idx="3"/>
              <a:endCxn id="934920" idx="1"/>
            </p:cNvCxnSpPr>
            <p:nvPr/>
          </p:nvCxnSpPr>
          <p:spPr bwMode="auto">
            <a:xfrm>
              <a:off x="4367" y="2663"/>
              <a:ext cx="321" cy="174"/>
            </a:xfrm>
            <a:prstGeom prst="straightConnector1">
              <a:avLst/>
            </a:prstGeom>
            <a:noFill/>
            <a:ln w="19050">
              <a:solidFill>
                <a:schemeClr val="tx1"/>
              </a:solidFill>
              <a:round/>
              <a:tailEnd type="triangle" w="med" len="med"/>
            </a:ln>
          </p:spPr>
        </p:cxnSp>
        <p:cxnSp>
          <p:nvCxnSpPr>
            <p:cNvPr id="934926" name="AutoShape 14"/>
            <p:cNvCxnSpPr>
              <a:stCxn id="934916" idx="3"/>
              <a:endCxn id="934921" idx="1"/>
            </p:cNvCxnSpPr>
            <p:nvPr/>
          </p:nvCxnSpPr>
          <p:spPr bwMode="auto">
            <a:xfrm>
              <a:off x="4367" y="2663"/>
              <a:ext cx="321" cy="350"/>
            </a:xfrm>
            <a:prstGeom prst="straightConnector1">
              <a:avLst/>
            </a:prstGeom>
            <a:noFill/>
            <a:ln w="19050">
              <a:solidFill>
                <a:schemeClr val="tx1"/>
              </a:solidFill>
              <a:round/>
              <a:tailEnd type="triangle" w="med" len="med"/>
            </a:ln>
          </p:spPr>
        </p:cxnSp>
      </p:grpSp>
      <p:grpSp>
        <p:nvGrpSpPr>
          <p:cNvPr id="934945" name="Group 33"/>
          <p:cNvGrpSpPr/>
          <p:nvPr/>
        </p:nvGrpSpPr>
        <p:grpSpPr>
          <a:xfrm>
            <a:off x="5978063" y="4887120"/>
            <a:ext cx="712788" cy="1201737"/>
            <a:chOff x="3654" y="3313"/>
            <a:chExt cx="449" cy="757"/>
          </a:xfrm>
        </p:grpSpPr>
        <p:sp>
          <p:nvSpPr>
            <p:cNvPr id="934929" name="Rectangle 17"/>
            <p:cNvSpPr>
              <a:spLocks noChangeArrowheads="1"/>
            </p:cNvSpPr>
            <p:nvPr/>
          </p:nvSpPr>
          <p:spPr bwMode="auto">
            <a:xfrm>
              <a:off x="4050" y="3313"/>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0" name="Rectangle 18"/>
            <p:cNvSpPr>
              <a:spLocks noChangeArrowheads="1"/>
            </p:cNvSpPr>
            <p:nvPr/>
          </p:nvSpPr>
          <p:spPr bwMode="auto">
            <a:xfrm>
              <a:off x="4050" y="3488"/>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1" name="Rectangle 19"/>
            <p:cNvSpPr>
              <a:spLocks noChangeArrowheads="1"/>
            </p:cNvSpPr>
            <p:nvPr/>
          </p:nvSpPr>
          <p:spPr bwMode="auto">
            <a:xfrm>
              <a:off x="4050" y="3664"/>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2" name="Rectangle 20"/>
            <p:cNvSpPr>
              <a:spLocks noChangeArrowheads="1"/>
            </p:cNvSpPr>
            <p:nvPr/>
          </p:nvSpPr>
          <p:spPr bwMode="auto">
            <a:xfrm>
              <a:off x="4050" y="3840"/>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3" name="Rectangle 21"/>
            <p:cNvSpPr>
              <a:spLocks noChangeArrowheads="1"/>
            </p:cNvSpPr>
            <p:nvPr/>
          </p:nvSpPr>
          <p:spPr bwMode="auto">
            <a:xfrm>
              <a:off x="4050" y="4016"/>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cxnSp>
          <p:nvCxnSpPr>
            <p:cNvPr id="934934" name="AutoShape 22"/>
            <p:cNvCxnSpPr>
              <a:endCxn id="934931" idx="1"/>
            </p:cNvCxnSpPr>
            <p:nvPr/>
          </p:nvCxnSpPr>
          <p:spPr bwMode="auto">
            <a:xfrm flipV="1">
              <a:off x="3723" y="3691"/>
              <a:ext cx="321" cy="2"/>
            </a:xfrm>
            <a:prstGeom prst="straightConnector1">
              <a:avLst/>
            </a:prstGeom>
            <a:noFill/>
            <a:ln w="19050">
              <a:solidFill>
                <a:schemeClr val="tx1"/>
              </a:solidFill>
              <a:round/>
              <a:tailEnd type="triangle" w="med" len="med"/>
            </a:ln>
          </p:spPr>
        </p:cxnSp>
        <p:cxnSp>
          <p:nvCxnSpPr>
            <p:cNvPr id="934935" name="AutoShape 23"/>
            <p:cNvCxnSpPr>
              <a:stCxn id="934939" idx="3"/>
              <a:endCxn id="934929" idx="1"/>
            </p:cNvCxnSpPr>
            <p:nvPr/>
          </p:nvCxnSpPr>
          <p:spPr bwMode="auto">
            <a:xfrm flipV="1">
              <a:off x="3713" y="3340"/>
              <a:ext cx="331" cy="1"/>
            </a:xfrm>
            <a:prstGeom prst="straightConnector1">
              <a:avLst/>
            </a:prstGeom>
            <a:noFill/>
            <a:ln w="19050">
              <a:solidFill>
                <a:schemeClr val="tx1"/>
              </a:solidFill>
              <a:round/>
              <a:tailEnd type="triangle" w="med" len="med"/>
            </a:ln>
          </p:spPr>
        </p:cxnSp>
        <p:cxnSp>
          <p:nvCxnSpPr>
            <p:cNvPr id="934936" name="AutoShape 24"/>
            <p:cNvCxnSpPr>
              <a:stCxn id="934940" idx="3"/>
              <a:endCxn id="934930" idx="1"/>
            </p:cNvCxnSpPr>
            <p:nvPr/>
          </p:nvCxnSpPr>
          <p:spPr bwMode="auto">
            <a:xfrm flipV="1">
              <a:off x="3713" y="3515"/>
              <a:ext cx="331" cy="1"/>
            </a:xfrm>
            <a:prstGeom prst="straightConnector1">
              <a:avLst/>
            </a:prstGeom>
            <a:noFill/>
            <a:ln w="19050">
              <a:solidFill>
                <a:schemeClr val="tx1"/>
              </a:solidFill>
              <a:round/>
              <a:tailEnd type="triangle" w="med" len="med"/>
            </a:ln>
          </p:spPr>
        </p:cxnSp>
        <p:cxnSp>
          <p:nvCxnSpPr>
            <p:cNvPr id="934937" name="AutoShape 25"/>
            <p:cNvCxnSpPr>
              <a:stCxn id="934942" idx="3"/>
              <a:endCxn id="934932" idx="1"/>
            </p:cNvCxnSpPr>
            <p:nvPr/>
          </p:nvCxnSpPr>
          <p:spPr bwMode="auto">
            <a:xfrm flipV="1">
              <a:off x="3713" y="3867"/>
              <a:ext cx="331" cy="1"/>
            </a:xfrm>
            <a:prstGeom prst="straightConnector1">
              <a:avLst/>
            </a:prstGeom>
            <a:noFill/>
            <a:ln w="19050">
              <a:solidFill>
                <a:schemeClr val="tx1"/>
              </a:solidFill>
              <a:round/>
              <a:tailEnd type="triangle" w="med" len="med"/>
            </a:ln>
          </p:spPr>
        </p:cxnSp>
        <p:cxnSp>
          <p:nvCxnSpPr>
            <p:cNvPr id="934938" name="AutoShape 26"/>
            <p:cNvCxnSpPr>
              <a:stCxn id="934943" idx="3"/>
              <a:endCxn id="934933" idx="1"/>
            </p:cNvCxnSpPr>
            <p:nvPr/>
          </p:nvCxnSpPr>
          <p:spPr bwMode="auto">
            <a:xfrm flipV="1">
              <a:off x="3713" y="4043"/>
              <a:ext cx="331" cy="1"/>
            </a:xfrm>
            <a:prstGeom prst="straightConnector1">
              <a:avLst/>
            </a:prstGeom>
            <a:noFill/>
            <a:ln w="19050">
              <a:solidFill>
                <a:schemeClr val="tx1"/>
              </a:solidFill>
              <a:round/>
              <a:tailEnd type="triangle" w="med" len="med"/>
            </a:ln>
          </p:spPr>
        </p:cxnSp>
        <p:sp>
          <p:nvSpPr>
            <p:cNvPr id="934939" name="Rectangle 27"/>
            <p:cNvSpPr>
              <a:spLocks noChangeArrowheads="1"/>
            </p:cNvSpPr>
            <p:nvPr/>
          </p:nvSpPr>
          <p:spPr bwMode="auto">
            <a:xfrm>
              <a:off x="3654" y="3314"/>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0" name="Rectangle 28"/>
            <p:cNvSpPr>
              <a:spLocks noChangeArrowheads="1"/>
            </p:cNvSpPr>
            <p:nvPr/>
          </p:nvSpPr>
          <p:spPr bwMode="auto">
            <a:xfrm>
              <a:off x="3654" y="3489"/>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1" name="Rectangle 29"/>
            <p:cNvSpPr>
              <a:spLocks noChangeArrowheads="1"/>
            </p:cNvSpPr>
            <p:nvPr/>
          </p:nvSpPr>
          <p:spPr bwMode="auto">
            <a:xfrm>
              <a:off x="3654" y="3665"/>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2" name="Rectangle 30"/>
            <p:cNvSpPr>
              <a:spLocks noChangeArrowheads="1"/>
            </p:cNvSpPr>
            <p:nvPr/>
          </p:nvSpPr>
          <p:spPr bwMode="auto">
            <a:xfrm>
              <a:off x="3654" y="3841"/>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3" name="Rectangle 31"/>
            <p:cNvSpPr>
              <a:spLocks noChangeArrowheads="1"/>
            </p:cNvSpPr>
            <p:nvPr/>
          </p:nvSpPr>
          <p:spPr bwMode="auto">
            <a:xfrm>
              <a:off x="3654" y="4017"/>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34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AD8D57-EB6B-46B7-B030-BE57D47BB82D}">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8DE424D9-5509-4069-9169-CD41F9330CD9}">
  <ds:schemaRefs>
    <ds:schemaRef ds:uri="http://schemas.microsoft.com/sharepoint/v3/contenttype/forms"/>
  </ds:schemaRefs>
</ds:datastoreItem>
</file>

<file path=customXml/itemProps3.xml><?xml version="1.0" encoding="utf-8"?>
<ds:datastoreItem xmlns:ds="http://schemas.openxmlformats.org/officeDocument/2006/customXml" ds:itemID="{AC7E8063-9DF0-4AC0-8D18-BF9F66C1E8B7}">
  <ds:schemaRefs>
    <ds:schemaRef ds:uri="http://schemas.microsoft.com/office/2006/metadata/contentType"/>
    <ds:schemaRef ds:uri="http://schemas.microsoft.com/office/2006/metadata/properties/metaAttributes"/>
    <ds:schemaRef ds:uri="http://www.w3.org/2000/xmlns/"/>
    <ds:schemaRef ds:uri="http://www.w3.org/2001/XMLSchema"/>
    <ds:schemaRef ds:uri="c61f80f0-d072-4069-92ca-a028e99a673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cs561.thmx</Template>
  <TotalTime>10845</TotalTime>
  <Words>1210</Words>
  <Application>Microsoft Macintosh PowerPoint</Application>
  <PresentationFormat>On-screen Show (4:3)</PresentationFormat>
  <Paragraphs>238</Paragraphs>
  <Slides>16</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ＭＳ Ｐゴシック</vt:lpstr>
      <vt:lpstr>Arial</vt:lpstr>
      <vt:lpstr>Arial Black</vt:lpstr>
      <vt:lpstr>Calibri</vt:lpstr>
      <vt:lpstr>Helvetica</vt:lpstr>
      <vt:lpstr>Symbol</vt:lpstr>
      <vt:lpstr>Wingdings</vt:lpstr>
      <vt:lpstr>cs561</vt:lpstr>
      <vt:lpstr>1_AI Spring 2015</vt:lpstr>
      <vt:lpstr>CSCI561 Fall 2018  Week 7 Discussion</vt:lpstr>
      <vt:lpstr>First-order logic</vt:lpstr>
      <vt:lpstr>Example Domain:  Arithmetic on Natural Numbers</vt:lpstr>
      <vt:lpstr>Syntax of FOL: Basic Elements</vt:lpstr>
      <vt:lpstr>Terms</vt:lpstr>
      <vt:lpstr>Atomic Sentences</vt:lpstr>
      <vt:lpstr>Universal Quantification</vt:lpstr>
      <vt:lpstr>Existential Quantification</vt:lpstr>
      <vt:lpstr>Quantifier Nesting</vt:lpstr>
      <vt:lpstr>Relationships Between Quantifiers</vt:lpstr>
      <vt:lpstr>Exercise 8.24</vt:lpstr>
      <vt:lpstr>PowerPoint Presentation</vt:lpstr>
      <vt:lpstr>Exercise 8.24</vt:lpstr>
      <vt:lpstr>Exercise 8.24</vt:lpstr>
      <vt:lpstr>What you should know</vt:lpstr>
      <vt:lpstr>Want More?</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169</cp:revision>
  <dcterms:created xsi:type="dcterms:W3CDTF">2014-08-23T20:52:29Z</dcterms:created>
  <dcterms:modified xsi:type="dcterms:W3CDTF">2018-10-03T23:03:28Z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0x010100414A10AA8828C24FA9878178CBCC03B5</vt:lpwstr>
  </property>
  <property fmtid="{D5CDD505-2E9C-101B-9397-08002B2CF9AE}" pid="3" name="IsMyDocuments">
    <vt:bool>true</vt:bool>
  </property>
</Properties>
</file>