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4"/>
  </p:sldMasterIdLst>
  <p:notesMasterIdLst>
    <p:notesMasterId r:id="rId76"/>
  </p:notesMasterIdLst>
  <p:handoutMasterIdLst>
    <p:handoutMasterId r:id="rId77"/>
  </p:handoutMasterIdLst>
  <p:sldIdLst>
    <p:sldId id="536" r:id="rId5"/>
    <p:sldId id="946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960" r:id="rId19"/>
    <p:sldId id="797" r:id="rId20"/>
    <p:sldId id="891" r:id="rId21"/>
    <p:sldId id="798" r:id="rId22"/>
    <p:sldId id="799" r:id="rId23"/>
    <p:sldId id="800" r:id="rId24"/>
    <p:sldId id="801" r:id="rId25"/>
    <p:sldId id="802" r:id="rId26"/>
    <p:sldId id="803" r:id="rId27"/>
    <p:sldId id="892" r:id="rId28"/>
    <p:sldId id="893" r:id="rId29"/>
    <p:sldId id="894" r:id="rId30"/>
    <p:sldId id="895" r:id="rId31"/>
    <p:sldId id="896" r:id="rId32"/>
    <p:sldId id="897" r:id="rId33"/>
    <p:sldId id="898" r:id="rId34"/>
    <p:sldId id="903" r:id="rId35"/>
    <p:sldId id="907" r:id="rId36"/>
    <p:sldId id="908" r:id="rId37"/>
    <p:sldId id="909" r:id="rId38"/>
    <p:sldId id="910" r:id="rId39"/>
    <p:sldId id="911" r:id="rId40"/>
    <p:sldId id="912" r:id="rId41"/>
    <p:sldId id="913" r:id="rId42"/>
    <p:sldId id="914" r:id="rId43"/>
    <p:sldId id="915" r:id="rId44"/>
    <p:sldId id="916" r:id="rId45"/>
    <p:sldId id="917" r:id="rId46"/>
    <p:sldId id="918" r:id="rId47"/>
    <p:sldId id="919" r:id="rId48"/>
    <p:sldId id="920" r:id="rId49"/>
    <p:sldId id="921" r:id="rId50"/>
    <p:sldId id="922" r:id="rId51"/>
    <p:sldId id="923" r:id="rId52"/>
    <p:sldId id="924" r:id="rId53"/>
    <p:sldId id="925" r:id="rId54"/>
    <p:sldId id="926" r:id="rId55"/>
    <p:sldId id="927" r:id="rId56"/>
    <p:sldId id="928" r:id="rId57"/>
    <p:sldId id="929" r:id="rId58"/>
    <p:sldId id="930" r:id="rId59"/>
    <p:sldId id="931" r:id="rId60"/>
    <p:sldId id="932" r:id="rId61"/>
    <p:sldId id="933" r:id="rId62"/>
    <p:sldId id="934" r:id="rId63"/>
    <p:sldId id="935" r:id="rId64"/>
    <p:sldId id="936" r:id="rId65"/>
    <p:sldId id="937" r:id="rId66"/>
    <p:sldId id="938" r:id="rId67"/>
    <p:sldId id="942" r:id="rId68"/>
    <p:sldId id="943" r:id="rId69"/>
    <p:sldId id="944" r:id="rId70"/>
    <p:sldId id="945" r:id="rId71"/>
    <p:sldId id="972" r:id="rId72"/>
    <p:sldId id="973" r:id="rId73"/>
    <p:sldId id="974" r:id="rId74"/>
    <p:sldId id="975" r:id="rId7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C0C0C0"/>
    <a:srgbClr val="003399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 autoAdjust="0"/>
    <p:restoredTop sz="95007"/>
  </p:normalViewPr>
  <p:slideViewPr>
    <p:cSldViewPr>
      <p:cViewPr varScale="1">
        <p:scale>
          <a:sx n="112" d="100"/>
          <a:sy n="112" d="100"/>
        </p:scale>
        <p:origin x="1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1B957AC-2312-584E-9C62-5AAE35963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9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0CB69BF2-84F9-A545-911E-B9238632F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124FC-41DC-634E-82B4-9EEF0BB4E6C3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28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62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926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201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5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0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89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525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469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13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C6D64-E1FE-CE4E-9595-4CA53062625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856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821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2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37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20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14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2D282-6806-8447-BEA8-E24E267C9630}" type="slidenum">
              <a:rPr lang="en-US"/>
              <a:pPr/>
              <a:t>68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01E34-8E3C-5B49-A912-3B438C352102}" type="slidenum">
              <a:rPr lang="en-US"/>
              <a:pPr/>
              <a:t>69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01E34-8E3C-5B49-A912-3B438C352102}" type="slidenum">
              <a:rPr lang="en-US"/>
              <a:pPr/>
              <a:t>70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89589-E346-AA4D-B715-F5F02181D452}" type="slidenum">
              <a:rPr lang="en-US"/>
              <a:pPr/>
              <a:t>71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FE86E-E658-AE4E-8CC4-48A2507E8D3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2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67B8C-8596-9D4A-AA4A-86BA3715646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29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EB5CF-5AE9-1444-9F88-ACF7CEEEA35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81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39481-D148-5D43-A811-737734850DE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85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36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39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7C5-2E18-9041-AD96-B2636089CE8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29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D6C0-7763-1D41-B5F8-0512F73EDA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5F56-70C3-1E40-B8D8-AA3ED2D0E0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92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EC2D2F-702E-ED43-904D-4C3A7D529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78E9-9CB1-CB45-93E2-317D2D0D4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73AD-60CA-B34E-A513-9916ADA334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0BD-DDF6-944C-BCE6-34541CD58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119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10E111-C40B-FE46-96EF-3B405B0BB6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66FA38-86FE-F443-A3DE-9BEEF7ADC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1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plato.stanford.edu/entries/russell-paradox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44497"/>
            <a:ext cx="8686800" cy="2142131"/>
          </a:xfrm>
        </p:spPr>
        <p:txBody>
          <a:bodyPr/>
          <a:lstStyle/>
          <a:p>
            <a:r>
              <a:rPr lang="en-US" sz="3200" dirty="0"/>
              <a:t>CSCI 561</a:t>
            </a:r>
            <a:br>
              <a:rPr lang="en-US" sz="3200" dirty="0"/>
            </a:br>
            <a:r>
              <a:rPr lang="en-US" sz="3200" dirty="0"/>
              <a:t>Foundations of Artificial Intelligence</a:t>
            </a:r>
            <a:br>
              <a:rPr lang="en-US" sz="3200" dirty="0"/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Lecture 14: </a:t>
            </a:r>
            <a:r>
              <a:rPr lang="en-US" sz="2800" dirty="0"/>
              <a:t>Inference in First-Order Logic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Chapter 9</a:t>
            </a:r>
            <a:r>
              <a:rPr lang="en-US" sz="24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CD36B-7936-C042-8508-D0E3A0E8618C}"/>
              </a:ext>
            </a:extLst>
          </p:cNvPr>
          <p:cNvSpPr txBox="1">
            <a:spLocks noChangeArrowheads="1"/>
          </p:cNvSpPr>
          <p:nvPr/>
        </p:nvSpPr>
        <p:spPr>
          <a:xfrm>
            <a:off x="357960" y="3886200"/>
            <a:ext cx="842808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FALL 2018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Instructor: </a:t>
            </a:r>
          </a:p>
          <a:p>
            <a:pPr algn="ctr" fontAlgn="auto"/>
            <a:r>
              <a:rPr lang="en-US" b="1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Prof Sheila Tejada</a:t>
            </a:r>
          </a:p>
          <a:p>
            <a:pPr algn="ctr" fontAlgn="auto"/>
            <a:r>
              <a:rPr lang="en-US" sz="2800" b="1" cap="none" dirty="0">
                <a:solidFill>
                  <a:schemeClr val="dk2"/>
                </a:solidFill>
                <a:latin typeface="Arial Black" panose="020B0604020202020204" pitchFamily="34" charset="0"/>
                <a:ea typeface="Arial Black"/>
                <a:cs typeface="Arial Black" panose="020B0604020202020204" pitchFamily="34" charset="0"/>
                <a:sym typeface="Arial Black"/>
              </a:rPr>
              <a:t>cs561-l@mymaillists.usc.edu</a:t>
            </a:r>
            <a:endParaRPr lang="en-US" b="1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9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 </a:t>
                      </a:r>
                      <a:r>
                        <a:rPr lang="el-GR" b="0" dirty="0"/>
                        <a:t>⇒</a:t>
                      </a:r>
                      <a:r>
                        <a:rPr lang="en-US" b="0" dirty="0"/>
                        <a:t>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105400"/>
            <a:ext cx="69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If </a:t>
            </a:r>
            <a:r>
              <a:rPr lang="en-US" sz="1600" dirty="0">
                <a:latin typeface="Arial"/>
                <a:cs typeface="Arial"/>
              </a:rPr>
              <a:t>there is no Rain, and the Bride is there, there will be a Wedding.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10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803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 </a:t>
                      </a:r>
                      <a:r>
                        <a:rPr lang="el-GR" b="0" dirty="0"/>
                        <a:t>⇒</a:t>
                      </a:r>
                      <a:r>
                        <a:rPr lang="en-US" b="0" dirty="0"/>
                        <a:t>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Implication elimination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11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52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 </a:t>
                      </a:r>
                      <a:r>
                        <a:rPr lang="el-GR" b="0" dirty="0"/>
                        <a:t>⇒</a:t>
                      </a:r>
                      <a:r>
                        <a:rPr lang="en-US" b="0" dirty="0"/>
                        <a:t>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Implication elimination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R) 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B) 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 Morgan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12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28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 </a:t>
                      </a:r>
                      <a:r>
                        <a:rPr lang="el-GR" b="0" dirty="0"/>
                        <a:t>⇒</a:t>
                      </a:r>
                      <a:r>
                        <a:rPr lang="en-US" b="0" dirty="0"/>
                        <a:t>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Implication elimination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R) 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B) 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 Morgan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 </a:t>
                      </a:r>
                      <a:r>
                        <a:rPr lang="en-US" b="0" dirty="0"/>
                        <a:t>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B) 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Double-negation elimination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13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732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 </a:t>
                      </a:r>
                      <a:r>
                        <a:rPr lang="el-GR" b="0" dirty="0"/>
                        <a:t>⇒</a:t>
                      </a:r>
                      <a:r>
                        <a:rPr lang="en-US" b="0" dirty="0"/>
                        <a:t>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/>
                        <a:t>¬</a:t>
                      </a:r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Implication elimination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R) 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B) 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 Morgan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 </a:t>
                      </a:r>
                      <a:r>
                        <a:rPr lang="en-US" b="0" dirty="0"/>
                        <a:t>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B) ⋁ 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Double-negation elimination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 </a:t>
                      </a:r>
                      <a:r>
                        <a:rPr lang="en-US" b="0" dirty="0"/>
                        <a:t>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B ⋁ W)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1054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* Notice the CNF has only one clause.</a:t>
            </a:r>
          </a:p>
          <a:p>
            <a:r>
              <a:rPr lang="en-US" sz="1600" dirty="0">
                <a:latin typeface="Arial"/>
                <a:cs typeface="Arial"/>
              </a:rPr>
              <a:t>If there is no Rain, and the Bride is there, there will be a Wedding. </a:t>
            </a:r>
            <a:r>
              <a:rPr lang="en-US" sz="1600" dirty="0">
                <a:latin typeface="Arial"/>
                <a:cs typeface="Arial"/>
                <a:sym typeface="Wingdings"/>
              </a:rPr>
              <a:t>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There is Rain, or there is no Bride, or there is a Wedding.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14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70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Herbrand’s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553200" cy="2971799"/>
          </a:xfrm>
        </p:spPr>
        <p:txBody>
          <a:bodyPr>
            <a:noAutofit/>
          </a:bodyPr>
          <a:lstStyle/>
          <a:p>
            <a:r>
              <a:rPr lang="en-US" dirty="0"/>
              <a:t>If there is a proof</a:t>
            </a:r>
            <a:r>
              <a:rPr lang="en-US" b="0" dirty="0"/>
              <a:t> that a sentence is entailed by the original first-order knowledge base, then there is a proof involving just a finite subset of the </a:t>
            </a:r>
            <a:r>
              <a:rPr lang="en-US" b="0" dirty="0" err="1"/>
              <a:t>propositionalized</a:t>
            </a:r>
            <a:r>
              <a:rPr lang="en-US" b="0" dirty="0"/>
              <a:t> knowledge base.</a:t>
            </a:r>
          </a:p>
          <a:p>
            <a:pPr>
              <a:spcBef>
                <a:spcPts val="1800"/>
              </a:spcBef>
            </a:pPr>
            <a:r>
              <a:rPr lang="en-US" altLang="en-US" b="0" dirty="0"/>
              <a:t>Idea: For </a:t>
            </a:r>
            <a:r>
              <a:rPr lang="en-US" altLang="en-US" b="0" i="1" dirty="0"/>
              <a:t>n</a:t>
            </a:r>
            <a:r>
              <a:rPr lang="en-US" altLang="en-US" b="0" dirty="0"/>
              <a:t> = 0 to </a:t>
            </a:r>
            <a:r>
              <a:rPr lang="en-US" altLang="en-US" b="0" dirty="0">
                <a:ea typeface="Arial" charset="0"/>
                <a:cs typeface="Arial" charset="0"/>
              </a:rPr>
              <a:t>∞,</a:t>
            </a:r>
            <a:r>
              <a:rPr lang="en-US" altLang="en-US" b="0" dirty="0"/>
              <a:t> </a:t>
            </a:r>
            <a:r>
              <a:rPr lang="en-US" altLang="en-US" sz="1800" b="0" dirty="0"/>
              <a:t>create a propositional KB by instantiating with depth-n term and see if </a:t>
            </a:r>
            <a:r>
              <a:rPr lang="el-GR" altLang="en-US" sz="1800" b="0" dirty="0">
                <a:ea typeface="Arial" charset="0"/>
                <a:cs typeface="Arial" charset="0"/>
              </a:rPr>
              <a:t>α</a:t>
            </a:r>
            <a:r>
              <a:rPr lang="en-US" altLang="en-US" sz="1800" b="0" dirty="0"/>
              <a:t> is entailed by this KB.</a:t>
            </a:r>
          </a:p>
          <a:p>
            <a:r>
              <a:rPr lang="en-US" b="0" dirty="0"/>
              <a:t>E.g., first try all terms depth 1, then depth 2, then depth 3, and so on, until we find a proof.</a:t>
            </a:r>
          </a:p>
          <a:p>
            <a:r>
              <a:rPr lang="en-US" altLang="en-US" b="0" dirty="0"/>
              <a:t>Problem: works if </a:t>
            </a:r>
            <a:r>
              <a:rPr lang="el-GR" altLang="en-US" b="0" dirty="0">
                <a:ea typeface="Arial" charset="0"/>
                <a:cs typeface="Arial" charset="0"/>
              </a:rPr>
              <a:t>α</a:t>
            </a:r>
            <a:r>
              <a:rPr lang="en-US" altLang="en-US" b="0" dirty="0"/>
              <a:t> is entailed, loops if </a:t>
            </a:r>
            <a:r>
              <a:rPr lang="el-GR" altLang="en-US" b="0" dirty="0">
                <a:ea typeface="Arial" charset="0"/>
                <a:cs typeface="Arial" charset="0"/>
              </a:rPr>
              <a:t>α</a:t>
            </a:r>
            <a:r>
              <a:rPr lang="en-US" altLang="en-US" b="0" dirty="0"/>
              <a:t> is not entailed.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7072304" y="3893403"/>
            <a:ext cx="17070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Jacques </a:t>
            </a:r>
            <a:r>
              <a:rPr lang="en-US" sz="1400" dirty="0" err="1">
                <a:latin typeface="Arial"/>
                <a:cs typeface="Arial"/>
              </a:rPr>
              <a:t>Herbrand</a:t>
            </a:r>
            <a:r>
              <a:rPr lang="en-US" sz="1400" dirty="0">
                <a:latin typeface="Arial"/>
                <a:cs typeface="Arial"/>
              </a:rPr>
              <a:t> </a:t>
            </a:r>
          </a:p>
          <a:p>
            <a:r>
              <a:rPr lang="en-US" sz="1200" dirty="0">
                <a:latin typeface="Arial"/>
                <a:cs typeface="Arial"/>
              </a:rPr>
              <a:t>French mathematician</a:t>
            </a:r>
          </a:p>
          <a:p>
            <a:r>
              <a:rPr lang="en-US" sz="1200" dirty="0">
                <a:latin typeface="Arial"/>
                <a:cs typeface="Arial"/>
              </a:rPr>
              <a:t>1908-1931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6797" y="1066800"/>
            <a:ext cx="1828800" cy="2810021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15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828888"/>
            <a:ext cx="7924800" cy="1800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0" dirty="0"/>
              <a:t>It works great if the sentence is entailed. Eventually, we’ll find the proof. If it is not entailed, then we will never find a proof (that it’s not entailed), and never know whether to stop looking. </a:t>
            </a:r>
          </a:p>
          <a:p>
            <a:pPr fontAlgn="auto"/>
            <a:r>
              <a:rPr lang="en-US" b="0" dirty="0"/>
              <a:t>Entailment for first-order logic is </a:t>
            </a:r>
            <a:r>
              <a:rPr lang="en-US" dirty="0" err="1"/>
              <a:t>semidecidable</a:t>
            </a:r>
            <a:r>
              <a:rPr lang="en-US" b="0" dirty="0"/>
              <a:t>. We can say yes to every entailed sentence, but there is no way to say no to every non-entailed sentence (Turing 1936; Church 1936).</a:t>
            </a:r>
          </a:p>
        </p:txBody>
      </p:sp>
    </p:spTree>
    <p:extLst>
      <p:ext uri="{BB962C8B-B14F-4D97-AF65-F5344CB8AC3E}">
        <p14:creationId xmlns:p14="http://schemas.microsoft.com/office/powerpoint/2010/main" val="70887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066482"/>
          </a:xfrm>
        </p:spPr>
        <p:txBody>
          <a:bodyPr/>
          <a:lstStyle/>
          <a:p>
            <a:r>
              <a:rPr lang="en-US" dirty="0"/>
              <a:t>Resolution Theorem Proving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953000"/>
          </a:xfrm>
        </p:spPr>
        <p:txBody>
          <a:bodyPr>
            <a:normAutofit/>
          </a:bodyPr>
          <a:lstStyle/>
          <a:p>
            <a:r>
              <a:rPr lang="en-US" b="0" dirty="0"/>
              <a:t>To prove that </a:t>
            </a:r>
            <a:r>
              <a:rPr lang="en-US" b="0" i="1" u="sng" dirty="0"/>
              <a:t>KB</a:t>
            </a:r>
            <a:r>
              <a:rPr lang="en-US" b="0" u="sng" dirty="0"/>
              <a:t> </a:t>
            </a:r>
            <a:r>
              <a:rPr lang="el-GR" b="0" u="sng" dirty="0"/>
              <a:t>⊨</a:t>
            </a:r>
            <a:r>
              <a:rPr lang="en-US" b="0" u="sng" dirty="0"/>
              <a:t> </a:t>
            </a:r>
            <a:r>
              <a:rPr lang="el-GR" b="0" i="1" u="sng" dirty="0"/>
              <a:t>α</a:t>
            </a:r>
            <a:r>
              <a:rPr lang="en-US" b="0" dirty="0"/>
              <a:t>, we show that </a:t>
            </a:r>
            <a:r>
              <a:rPr lang="en-US" b="0" u="sng" dirty="0"/>
              <a:t>(</a:t>
            </a:r>
            <a:r>
              <a:rPr lang="en-US" b="0" i="1" u="sng" dirty="0"/>
              <a:t>KB</a:t>
            </a:r>
            <a:r>
              <a:rPr lang="en-US" b="0" u="sng" dirty="0"/>
              <a:t> </a:t>
            </a:r>
            <a:r>
              <a:rPr lang="en-US" u="sng" dirty="0"/>
              <a:t>⋀</a:t>
            </a:r>
            <a:r>
              <a:rPr lang="en-US" b="0" u="sng" dirty="0"/>
              <a:t> </a:t>
            </a:r>
            <a:r>
              <a:rPr lang="en-US" b="0" u="sng" dirty="0">
                <a:cs typeface="Arial"/>
              </a:rPr>
              <a:t>¬</a:t>
            </a:r>
            <a:r>
              <a:rPr lang="el-GR" b="0" i="1" u="sng" dirty="0"/>
              <a:t>α</a:t>
            </a:r>
            <a:r>
              <a:rPr lang="en-US" b="0" u="sng" dirty="0"/>
              <a:t>) is unsatisfiable</a:t>
            </a:r>
            <a:endParaRPr lang="en-US" b="0" dirty="0"/>
          </a:p>
          <a:p>
            <a:pPr marL="342900" indent="-342900">
              <a:buAutoNum type="arabicPeriod"/>
            </a:pPr>
            <a:r>
              <a:rPr lang="en-US" b="0" dirty="0"/>
              <a:t>Convert (</a:t>
            </a:r>
            <a:r>
              <a:rPr lang="en-US" b="0" i="1" dirty="0"/>
              <a:t>KB</a:t>
            </a:r>
            <a:r>
              <a:rPr lang="en-US" b="0" dirty="0"/>
              <a:t> </a:t>
            </a:r>
            <a:r>
              <a:rPr lang="en-US" dirty="0"/>
              <a:t>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</a:t>
            </a:r>
            <a:r>
              <a:rPr lang="el-GR" b="0" i="1" dirty="0"/>
              <a:t>α</a:t>
            </a:r>
            <a:r>
              <a:rPr lang="en-US" b="0" dirty="0"/>
              <a:t>) to Conjunctive Normal Form</a:t>
            </a:r>
          </a:p>
          <a:p>
            <a:pPr marL="342900" indent="-342900">
              <a:buAutoNum type="arabicPeriod"/>
            </a:pPr>
            <a:r>
              <a:rPr lang="en-US" b="0" dirty="0"/>
              <a:t>Apply the resolution rule wherever possible and add the result as an additional clause in the conjunction.</a:t>
            </a:r>
          </a:p>
          <a:p>
            <a:pPr marL="342900" indent="-342900">
              <a:buAutoNum type="arabicPeriod"/>
            </a:pPr>
            <a:r>
              <a:rPr lang="en-US" b="0" dirty="0"/>
              <a:t>Repeat step 2 until either: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No new clauses can be added: </a:t>
            </a:r>
            <a:r>
              <a:rPr lang="en-US" sz="1800" i="1" dirty="0"/>
              <a:t>KB</a:t>
            </a:r>
            <a:r>
              <a:rPr lang="en-US" sz="1800" dirty="0"/>
              <a:t> does not entail </a:t>
            </a:r>
            <a:r>
              <a:rPr lang="el-GR" sz="1800" i="1" dirty="0"/>
              <a:t>α</a:t>
            </a:r>
            <a:r>
              <a:rPr lang="en-US" sz="1800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Two clauses resolve to yield the </a:t>
            </a:r>
            <a:r>
              <a:rPr lang="en-US" sz="1800" u="sng" dirty="0"/>
              <a:t>empty</a:t>
            </a:r>
            <a:r>
              <a:rPr lang="en-US" sz="1800" dirty="0"/>
              <a:t> clause: </a:t>
            </a:r>
            <a:r>
              <a:rPr lang="en-US" sz="1800" i="1" dirty="0"/>
              <a:t>KB</a:t>
            </a:r>
            <a:r>
              <a:rPr lang="en-US" sz="1800" dirty="0"/>
              <a:t> entails </a:t>
            </a:r>
            <a:r>
              <a:rPr lang="el-GR" sz="1800" i="1" dirty="0"/>
              <a:t>α</a:t>
            </a:r>
            <a:r>
              <a:rPr lang="en-US" sz="1800" dirty="0"/>
              <a:t>.</a:t>
            </a:r>
            <a:endParaRPr lang="en-US" b="0" dirty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r>
              <a:rPr lang="en-US" dirty="0"/>
              <a:t>Unit clause</a:t>
            </a:r>
            <a:r>
              <a:rPr lang="en-US" b="0" dirty="0"/>
              <a:t>: a clause with only one literal, e.g. (</a:t>
            </a:r>
            <a:r>
              <a:rPr lang="en-US" b="0" dirty="0">
                <a:cs typeface="Arial"/>
              </a:rPr>
              <a:t>¬Q)</a:t>
            </a:r>
          </a:p>
          <a:p>
            <a:r>
              <a:rPr lang="en-US" dirty="0">
                <a:cs typeface="Arial"/>
              </a:rPr>
              <a:t>No new clauses can be added</a:t>
            </a:r>
            <a:r>
              <a:rPr lang="en-US" b="0" dirty="0">
                <a:cs typeface="Arial"/>
              </a:rPr>
              <a:t>: no complementary literals left. Can find a model where </a:t>
            </a:r>
            <a:r>
              <a:rPr lang="en-US" b="0" dirty="0"/>
              <a:t>(</a:t>
            </a:r>
            <a:r>
              <a:rPr lang="en-US" b="0" i="1" dirty="0"/>
              <a:t>KB</a:t>
            </a:r>
            <a:r>
              <a:rPr lang="en-US" b="0" dirty="0"/>
              <a:t> </a:t>
            </a:r>
            <a:r>
              <a:rPr lang="en-US" dirty="0"/>
              <a:t>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</a:t>
            </a:r>
            <a:r>
              <a:rPr lang="el-GR" b="0" i="1" dirty="0"/>
              <a:t>α</a:t>
            </a:r>
            <a:r>
              <a:rPr lang="en-US" b="0" dirty="0"/>
              <a:t>) is satisfied. Thus can not prove </a:t>
            </a:r>
            <a:r>
              <a:rPr lang="en-US" b="0" i="1" dirty="0"/>
              <a:t>contradiction</a:t>
            </a:r>
            <a:r>
              <a:rPr lang="en-US" b="0" dirty="0"/>
              <a:t>.</a:t>
            </a:r>
          </a:p>
          <a:p>
            <a:r>
              <a:rPr lang="en-US" dirty="0"/>
              <a:t>Empty clause</a:t>
            </a:r>
            <a:r>
              <a:rPr lang="en-US" b="0" dirty="0"/>
              <a:t>: a clause with no literals. Arises only through the resolution of two unit clauses with complimentary literals, e.g., (</a:t>
            </a:r>
            <a:r>
              <a:rPr lang="en-US" b="0" dirty="0">
                <a:cs typeface="Arial"/>
              </a:rPr>
              <a:t>¬Q) </a:t>
            </a:r>
            <a:r>
              <a:rPr lang="en-US" b="0" dirty="0"/>
              <a:t>⋀ (</a:t>
            </a:r>
            <a:r>
              <a:rPr lang="en-US" b="0" dirty="0">
                <a:cs typeface="Arial"/>
              </a:rPr>
              <a:t>Q), which </a:t>
            </a:r>
            <a:r>
              <a:rPr lang="en-US" b="0" dirty="0"/>
              <a:t>indicates </a:t>
            </a:r>
            <a:r>
              <a:rPr lang="en-US" b="0" i="1" dirty="0"/>
              <a:t>a contradiction</a:t>
            </a:r>
            <a:r>
              <a:rPr lang="en-US" b="0" dirty="0">
                <a:cs typeface="Arial"/>
              </a:rPr>
              <a:t>. Means </a:t>
            </a:r>
            <a:r>
              <a:rPr lang="en-US" b="0" dirty="0"/>
              <a:t>(</a:t>
            </a:r>
            <a:r>
              <a:rPr lang="en-US" b="0" i="1" dirty="0"/>
              <a:t>KB</a:t>
            </a:r>
            <a:r>
              <a:rPr lang="en-US" b="0" dirty="0"/>
              <a:t> </a:t>
            </a:r>
            <a:r>
              <a:rPr lang="en-US" dirty="0"/>
              <a:t>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</a:t>
            </a:r>
            <a:r>
              <a:rPr lang="el-GR" b="0" i="1" dirty="0"/>
              <a:t>α</a:t>
            </a:r>
            <a:r>
              <a:rPr lang="en-US" b="0" dirty="0"/>
              <a:t>) is </a:t>
            </a:r>
            <a:r>
              <a:rPr lang="en-US" b="0" dirty="0" err="1"/>
              <a:t>unsatisfiable</a:t>
            </a:r>
            <a:r>
              <a:rPr lang="en-US" b="0" dirty="0"/>
              <a:t>.</a:t>
            </a:r>
            <a:endParaRPr lang="en-US" b="0" dirty="0">
              <a:cs typeface="Arial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16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650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76400" y="2819401"/>
            <a:ext cx="10668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819400"/>
            <a:ext cx="1295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8999"/>
            <a:ext cx="8077200" cy="17965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ea typeface="Times New Roman" charset="0"/>
                <a:cs typeface="Times New Roman" charset="0"/>
              </a:rPr>
              <a:t>Where </a:t>
            </a:r>
            <a:r>
              <a:rPr lang="en-US" b="0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b="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b="0" dirty="0">
                <a:ea typeface="Times New Roman" charset="0"/>
                <a:cs typeface="Times New Roman" charset="0"/>
              </a:rPr>
              <a:t> and </a:t>
            </a:r>
            <a:r>
              <a:rPr lang="en-US" b="0" i="1" dirty="0" err="1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b="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b="0" dirty="0">
                <a:ea typeface="Times New Roman" charset="0"/>
                <a:cs typeface="Times New Roman" charset="0"/>
              </a:rPr>
              <a:t> are </a:t>
            </a:r>
            <a:r>
              <a:rPr lang="en-US" dirty="0">
                <a:ea typeface="Times New Roman" charset="0"/>
                <a:cs typeface="Times New Roman" charset="0"/>
              </a:rPr>
              <a:t>complementary literals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0" dirty="0">
                <a:ea typeface="Times New Roman" charset="0"/>
                <a:cs typeface="Times New Roman" charset="0"/>
              </a:rPr>
              <a:t>For example: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Modus Ponens		Resolution</a:t>
            </a:r>
            <a:endParaRPr lang="en-US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1371600"/>
          </a:xfrm>
        </p:spPr>
        <p:txBody>
          <a:bodyPr/>
          <a:lstStyle/>
          <a:p>
            <a:r>
              <a:rPr lang="en-US" dirty="0"/>
              <a:t>Resolution in </a:t>
            </a:r>
            <a:br>
              <a:rPr lang="en-US" dirty="0"/>
            </a:br>
            <a:r>
              <a:rPr lang="en-US" dirty="0"/>
              <a:t>Propositional Logic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17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569" y="2286000"/>
            <a:ext cx="7811831" cy="983398"/>
            <a:chOff x="4898923" y="1759802"/>
            <a:chExt cx="1763962" cy="983398"/>
          </a:xfrm>
        </p:grpSpPr>
        <p:sp>
          <p:nvSpPr>
            <p:cNvPr id="8" name="TextBox 7"/>
            <p:cNvSpPr txBox="1"/>
            <p:nvPr/>
          </p:nvSpPr>
          <p:spPr>
            <a:xfrm>
              <a:off x="5225845" y="1759802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1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 err="1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 err="1">
                  <a:ea typeface="Times New Roman" charset="0"/>
                  <a:cs typeface="Times New Roman" charset="0"/>
                </a:rPr>
                <a:t>k</a:t>
              </a:r>
              <a:r>
                <a:rPr lang="en-US" sz="2400" dirty="0">
                  <a:latin typeface="Arial"/>
                  <a:cs typeface="Arial"/>
                </a:rPr>
                <a:t>), (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1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 err="1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 err="1">
                  <a:ea typeface="Times New Roman" charset="0"/>
                  <a:cs typeface="Times New Roman" charset="0"/>
                </a:rPr>
                <a:t>n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933336" y="2281535"/>
              <a:ext cx="1693115" cy="44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98923" y="2281535"/>
              <a:ext cx="1763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1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i-1</a:t>
              </a:r>
              <a:r>
                <a:rPr lang="en-US" sz="2400" dirty="0"/>
                <a:t> 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i+1</a:t>
              </a:r>
              <a:r>
                <a:rPr lang="en-US" sz="2400" dirty="0"/>
                <a:t> 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…</a:t>
              </a:r>
              <a:r>
                <a:rPr lang="en-US" sz="2400" dirty="0"/>
                <a:t> 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 err="1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 err="1">
                  <a:ea typeface="Times New Roman" charset="0"/>
                  <a:cs typeface="Times New Roman" charset="0"/>
                </a:rPr>
                <a:t>k</a:t>
              </a:r>
              <a:r>
                <a:rPr lang="en-US" sz="2400" dirty="0"/>
                <a:t> 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1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j-1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j+1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 err="1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 err="1">
                  <a:ea typeface="Times New Roman" charset="0"/>
                  <a:cs typeface="Times New Roman" charset="0"/>
                </a:rPr>
                <a:t>n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419600" y="5165467"/>
            <a:ext cx="4572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62600" y="5169932"/>
            <a:ext cx="4572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5165467"/>
            <a:ext cx="4724400" cy="978932"/>
            <a:chOff x="5105400" y="1764268"/>
            <a:chExt cx="1066800" cy="978932"/>
          </a:xfrm>
        </p:grpSpPr>
        <p:sp>
          <p:nvSpPr>
            <p:cNvPr id="16" name="TextBox 15"/>
            <p:cNvSpPr txBox="1"/>
            <p:nvPr/>
          </p:nvSpPr>
          <p:spPr>
            <a:xfrm>
              <a:off x="5105400" y="1764268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(P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¬Q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R), (Q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¬S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¬T)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05400" y="2286000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5400" y="22815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(P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R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¬S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¬T)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5193268"/>
            <a:ext cx="1828800" cy="978932"/>
            <a:chOff x="1447801" y="5474013"/>
            <a:chExt cx="1828800" cy="978932"/>
          </a:xfrm>
        </p:grpSpPr>
        <p:sp>
          <p:nvSpPr>
            <p:cNvPr id="20" name="TextBox 19"/>
            <p:cNvSpPr txBox="1"/>
            <p:nvPr/>
          </p:nvSpPr>
          <p:spPr>
            <a:xfrm>
              <a:off x="1447801" y="5474013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(P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¬Q), Q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447801" y="5995745"/>
              <a:ext cx="1828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47801" y="5991280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46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791200" cy="8382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482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/>
              <a:t>Prove: </a:t>
            </a:r>
            <a:r>
              <a:rPr lang="en-US" b="0" dirty="0">
                <a:cs typeface="Arial"/>
              </a:rPr>
              <a:t>((P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</a:t>
            </a:r>
            <a:r>
              <a:rPr lang="el-GR" b="0" dirty="0"/>
              <a:t>⊨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Q</a:t>
            </a:r>
          </a:p>
          <a:p>
            <a:r>
              <a:rPr lang="en-US" b="0" dirty="0">
                <a:cs typeface="Arial"/>
              </a:rPr>
              <a:t>Show: (((P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¬Q) is </a:t>
            </a:r>
            <a:r>
              <a:rPr lang="en-US" b="0" dirty="0" err="1">
                <a:cs typeface="Arial"/>
              </a:rPr>
              <a:t>unsatisfiable</a:t>
            </a:r>
            <a:endParaRPr lang="en-US" b="0" dirty="0">
              <a:cs typeface="Arial"/>
            </a:endParaRPr>
          </a:p>
          <a:p>
            <a:r>
              <a:rPr lang="en-US" b="0" dirty="0">
                <a:cs typeface="Arial"/>
              </a:rPr>
              <a:t>CNF: (¬P ⋁ Q) ⋀ (P) ⋀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¬Q)</a:t>
            </a: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3022282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cs typeface="Arial"/>
                        </a:rPr>
                        <a:t>(¬P ⋁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cs typeface="Arial"/>
                        </a:rPr>
                        <a:t>(P)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</a:t>
                      </a:r>
                      <a:r>
                        <a:rPr lang="en-US" b="0" dirty="0">
                          <a:cs typeface="Arial"/>
                        </a:rPr>
                        <a:t>¬Q)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18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27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5791200" cy="6858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482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/>
              <a:t>Prove: </a:t>
            </a:r>
            <a:r>
              <a:rPr lang="en-US" b="0" dirty="0">
                <a:cs typeface="Arial"/>
              </a:rPr>
              <a:t>((P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</a:t>
            </a:r>
            <a:r>
              <a:rPr lang="el-GR" b="0" dirty="0"/>
              <a:t>⊨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Q</a:t>
            </a:r>
          </a:p>
          <a:p>
            <a:r>
              <a:rPr lang="en-US" b="0" dirty="0">
                <a:cs typeface="Arial"/>
              </a:rPr>
              <a:t>Show: (((P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¬Q) is </a:t>
            </a:r>
            <a:r>
              <a:rPr lang="en-US" b="0" dirty="0" err="1">
                <a:cs typeface="Arial"/>
              </a:rPr>
              <a:t>unsatisfiable</a:t>
            </a:r>
            <a:endParaRPr lang="en-US" b="0" dirty="0">
              <a:cs typeface="Arial"/>
            </a:endParaRPr>
          </a:p>
          <a:p>
            <a:r>
              <a:rPr lang="en-US" b="0" dirty="0">
                <a:cs typeface="Arial"/>
              </a:rPr>
              <a:t>CNF: (¬P ⋁ Q) ⋀ (P) ⋀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¬Q)</a:t>
            </a: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3022282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cs typeface="Arial"/>
                        </a:rPr>
                        <a:t>(¬P ⋁ Q)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cs typeface="Arial"/>
                        </a:rPr>
                        <a:t>(P)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/>
                        <a:t>(</a:t>
                      </a:r>
                      <a:r>
                        <a:rPr lang="en-US" b="0" strike="sngStrike" dirty="0">
                          <a:cs typeface="Arial"/>
                        </a:rPr>
                        <a:t>¬Q)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0" dirty="0">
                          <a:cs typeface="Arial"/>
                        </a:rPr>
                        <a:t>¬P)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of 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19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941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837882"/>
          </a:xfrm>
        </p:spPr>
        <p:txBody>
          <a:bodyPr/>
          <a:lstStyle/>
          <a:p>
            <a:r>
              <a:rPr lang="en-US"/>
              <a:t>In </a:t>
            </a:r>
            <a:r>
              <a:rPr lang="en-US" dirty="0"/>
              <a:t>Propositional Logic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0051" y="1263148"/>
            <a:ext cx="2514600" cy="58001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Modus ponens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9600" y="1828800"/>
            <a:ext cx="1981200" cy="978932"/>
            <a:chOff x="5105400" y="1764268"/>
            <a:chExt cx="1066800" cy="978932"/>
          </a:xfrm>
        </p:grpSpPr>
        <p:sp>
          <p:nvSpPr>
            <p:cNvPr id="8" name="TextBox 7"/>
            <p:cNvSpPr txBox="1"/>
            <p:nvPr/>
          </p:nvSpPr>
          <p:spPr>
            <a:xfrm>
              <a:off x="5105400" y="1764268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r>
                <a:rPr lang="en-US" sz="2400" dirty="0"/>
                <a:t>⇒</a:t>
              </a:r>
              <a:r>
                <a:rPr lang="en-US" sz="2400" i="1" dirty="0"/>
                <a:t> </a:t>
              </a:r>
              <a:r>
                <a:rPr lang="el-GR" sz="2400" i="1" dirty="0"/>
                <a:t>β</a:t>
              </a:r>
              <a:r>
                <a:rPr lang="en-US" sz="2400" dirty="0">
                  <a:latin typeface="Arial"/>
                  <a:cs typeface="Arial"/>
                </a:rPr>
                <a:t>, </a:t>
              </a:r>
              <a:r>
                <a:rPr lang="el-GR" sz="2400" i="1" dirty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05400" y="2286000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05400" y="22815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1" y="3445167"/>
            <a:ext cx="1866900" cy="990600"/>
            <a:chOff x="5105400" y="1764268"/>
            <a:chExt cx="10668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105400" y="1764268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r>
                <a:rPr lang="en-US" sz="2400" dirty="0"/>
                <a:t>⇒</a:t>
              </a:r>
              <a:r>
                <a:rPr lang="en-US" sz="2400" i="1" dirty="0"/>
                <a:t> </a:t>
              </a:r>
              <a:r>
                <a:rPr lang="el-GR" sz="2400" i="1" dirty="0"/>
                <a:t>β</a:t>
              </a:r>
              <a:r>
                <a:rPr lang="en-US" sz="2400" dirty="0">
                  <a:latin typeface="Arial"/>
                  <a:cs typeface="Arial"/>
                </a:rPr>
                <a:t>,</a:t>
              </a:r>
              <a:r>
                <a:rPr lang="en-US" sz="2400" dirty="0">
                  <a:cs typeface="Arial"/>
                </a:rPr>
                <a:t> ¬</a:t>
              </a:r>
              <a:r>
                <a:rPr lang="el-GR" sz="2400" i="1" dirty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105400" y="2297668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05400" y="2293203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cs typeface="Arial"/>
                </a:rPr>
                <a:t>¬</a:t>
              </a:r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2858" y="1856601"/>
            <a:ext cx="1981200" cy="978932"/>
            <a:chOff x="5105400" y="1764268"/>
            <a:chExt cx="1066800" cy="978932"/>
          </a:xfrm>
        </p:grpSpPr>
        <p:sp>
          <p:nvSpPr>
            <p:cNvPr id="16" name="TextBox 15"/>
            <p:cNvSpPr txBox="1"/>
            <p:nvPr/>
          </p:nvSpPr>
          <p:spPr>
            <a:xfrm>
              <a:off x="5105400" y="1764268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r>
                <a:rPr lang="en-US" sz="2400" dirty="0"/>
                <a:t>⋀</a:t>
              </a:r>
              <a:r>
                <a:rPr lang="en-US" sz="2400" i="1" dirty="0"/>
                <a:t> </a:t>
              </a:r>
              <a:r>
                <a:rPr lang="el-GR" sz="2400" i="1" dirty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05400" y="2286000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5400" y="22815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70957" y="3478802"/>
            <a:ext cx="1905001" cy="990600"/>
            <a:chOff x="5105400" y="1764268"/>
            <a:chExt cx="1088572" cy="990600"/>
          </a:xfrm>
        </p:grpSpPr>
        <p:sp>
          <p:nvSpPr>
            <p:cNvPr id="20" name="TextBox 19"/>
            <p:cNvSpPr txBox="1"/>
            <p:nvPr/>
          </p:nvSpPr>
          <p:spPr>
            <a:xfrm>
              <a:off x="5105400" y="1764268"/>
              <a:ext cx="1088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105400" y="2297668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05400" y="2293203"/>
              <a:ext cx="1088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r>
                <a:rPr lang="en-US" sz="2400" dirty="0"/>
                <a:t>⋁</a:t>
              </a:r>
              <a:r>
                <a:rPr lang="en-US" sz="2400" i="1" dirty="0"/>
                <a:t> </a:t>
              </a:r>
              <a:r>
                <a:rPr lang="el-GR" sz="2400" i="1" dirty="0"/>
                <a:t>β</a:t>
              </a:r>
              <a:r>
                <a:rPr lang="en-US" sz="2400" i="1" dirty="0"/>
                <a:t> 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400051" y="2971800"/>
            <a:ext cx="2286000" cy="56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/>
              <a:t>Modus </a:t>
            </a:r>
            <a:r>
              <a:rPr lang="en-US" sz="2400" dirty="0" err="1"/>
              <a:t>tollens</a:t>
            </a:r>
            <a:endParaRPr lang="en-US" sz="24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172200" y="1260405"/>
            <a:ext cx="2374930" cy="56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/>
              <a:t>Contraposition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369065" y="1832817"/>
            <a:ext cx="1981200" cy="978932"/>
            <a:chOff x="5105400" y="1764268"/>
            <a:chExt cx="1066800" cy="978932"/>
          </a:xfrm>
        </p:grpSpPr>
        <p:sp>
          <p:nvSpPr>
            <p:cNvPr id="26" name="TextBox 25"/>
            <p:cNvSpPr txBox="1"/>
            <p:nvPr/>
          </p:nvSpPr>
          <p:spPr>
            <a:xfrm>
              <a:off x="5105400" y="1764268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r>
                <a:rPr lang="en-US" sz="2400" dirty="0"/>
                <a:t>⇒</a:t>
              </a:r>
              <a:r>
                <a:rPr lang="en-US" sz="2400" i="1" dirty="0"/>
                <a:t> </a:t>
              </a:r>
              <a:r>
                <a:rPr lang="el-GR" sz="2400" i="1" dirty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105400" y="2286000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05400" y="22815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cs typeface="Arial"/>
                </a:rPr>
                <a:t>¬</a:t>
              </a:r>
              <a:r>
                <a:rPr lang="el-GR" sz="2400" i="1" dirty="0"/>
                <a:t>β</a:t>
              </a:r>
              <a:r>
                <a:rPr lang="en-US" sz="2400" i="1" dirty="0"/>
                <a:t> </a:t>
              </a:r>
              <a:r>
                <a:rPr lang="en-US" sz="2400" dirty="0"/>
                <a:t>⇒ </a:t>
              </a:r>
              <a:r>
                <a:rPr lang="en-US" sz="2400" dirty="0">
                  <a:cs typeface="Arial"/>
                </a:rPr>
                <a:t>¬</a:t>
              </a:r>
              <a:r>
                <a:rPr lang="el-GR" sz="2400" i="1" dirty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32241" y="3521367"/>
            <a:ext cx="1866900" cy="990600"/>
            <a:chOff x="5105400" y="1764268"/>
            <a:chExt cx="1066800" cy="990600"/>
          </a:xfrm>
        </p:grpSpPr>
        <p:sp>
          <p:nvSpPr>
            <p:cNvPr id="30" name="TextBox 29"/>
            <p:cNvSpPr txBox="1"/>
            <p:nvPr/>
          </p:nvSpPr>
          <p:spPr>
            <a:xfrm>
              <a:off x="5105400" y="1764268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cs typeface="Arial"/>
                </a:rPr>
                <a:t>¬</a:t>
              </a:r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r>
                <a:rPr lang="en-US" sz="2400" dirty="0"/>
                <a:t>⇒ </a:t>
              </a:r>
              <a:r>
                <a:rPr lang="en-US" sz="2400" dirty="0">
                  <a:cs typeface="Arial"/>
                </a:rPr>
                <a:t>¬</a:t>
              </a:r>
              <a:r>
                <a:rPr lang="el-GR" sz="2400" i="1" dirty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105400" y="2297668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05400" y="2293203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β</a:t>
              </a:r>
              <a:r>
                <a:rPr lang="en-US" sz="2400" i="1" dirty="0"/>
                <a:t> </a:t>
              </a:r>
              <a:r>
                <a:rPr lang="en-US" sz="2400" dirty="0"/>
                <a:t>⇒ </a:t>
              </a:r>
              <a:r>
                <a:rPr lang="el-GR" sz="2400" i="1" dirty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87795" y="297180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n-lt"/>
              </a:rPr>
              <a:t>Or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124200" y="1253712"/>
            <a:ext cx="2552701" cy="580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/>
              <a:t>And-Elimination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261407" y="2971800"/>
            <a:ext cx="2457450" cy="56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/>
              <a:t>Or-Introduction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00051" y="1253712"/>
            <a:ext cx="2514600" cy="331926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11515" y="1253712"/>
            <a:ext cx="2740356" cy="331926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48736" y="1253712"/>
            <a:ext cx="2514600" cy="331926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14324" y="5362986"/>
            <a:ext cx="8334734" cy="996112"/>
            <a:chOff x="4858208" y="1759802"/>
            <a:chExt cx="1882037" cy="996112"/>
          </a:xfrm>
        </p:grpSpPr>
        <p:sp>
          <p:nvSpPr>
            <p:cNvPr id="40" name="TextBox 39"/>
            <p:cNvSpPr txBox="1"/>
            <p:nvPr/>
          </p:nvSpPr>
          <p:spPr>
            <a:xfrm>
              <a:off x="5225845" y="1759802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1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 err="1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 err="1">
                  <a:ea typeface="Times New Roman" charset="0"/>
                  <a:cs typeface="Times New Roman" charset="0"/>
                </a:rPr>
                <a:t>k</a:t>
              </a:r>
              <a:r>
                <a:rPr lang="en-US" sz="2400" dirty="0">
                  <a:latin typeface="Arial"/>
                  <a:cs typeface="Arial"/>
                </a:rPr>
                <a:t>), (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1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 err="1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 err="1">
                  <a:ea typeface="Times New Roman" charset="0"/>
                  <a:cs typeface="Times New Roman" charset="0"/>
                </a:rPr>
                <a:t>n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933336" y="2281535"/>
              <a:ext cx="1693115" cy="44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858208" y="2294249"/>
              <a:ext cx="1882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1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i-1</a:t>
              </a:r>
              <a:r>
                <a:rPr lang="en-US" sz="2400" dirty="0"/>
                <a:t> 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i+1</a:t>
              </a:r>
              <a:r>
                <a:rPr lang="en-US" sz="2400" dirty="0"/>
                <a:t> 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…</a:t>
              </a:r>
              <a:r>
                <a:rPr lang="en-US" sz="2400" dirty="0"/>
                <a:t> 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 err="1">
                  <a:ea typeface="Times New Roman" charset="0"/>
                  <a:cs typeface="Times New Roman" charset="0"/>
                </a:rPr>
                <a:t>l</a:t>
              </a:r>
              <a:r>
                <a:rPr lang="en-US" sz="2400" i="1" baseline="-25000" dirty="0" err="1">
                  <a:ea typeface="Times New Roman" charset="0"/>
                  <a:cs typeface="Times New Roman" charset="0"/>
                </a:rPr>
                <a:t>k</a:t>
              </a:r>
              <a:r>
                <a:rPr lang="en-US" sz="2400" dirty="0"/>
                <a:t> 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1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j-1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>
                  <a:ea typeface="Times New Roman" charset="0"/>
                  <a:cs typeface="Times New Roman" charset="0"/>
                </a:rPr>
                <a:t>j+1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…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</a:t>
              </a:r>
              <a:r>
                <a:rPr lang="en-US" sz="2400" i="1" dirty="0" err="1">
                  <a:ea typeface="Times New Roman" charset="0"/>
                  <a:cs typeface="Times New Roman" charset="0"/>
                </a:rPr>
                <a:t>m</a:t>
              </a:r>
              <a:r>
                <a:rPr lang="en-US" sz="2400" i="1" baseline="-25000" dirty="0" err="1">
                  <a:ea typeface="Times New Roman" charset="0"/>
                  <a:cs typeface="Times New Roman" charset="0"/>
                </a:rPr>
                <a:t>n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</a:p>
          </p:txBody>
        </p: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497098" y="4877097"/>
            <a:ext cx="4878860" cy="56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400" dirty="0"/>
              <a:t>Resolution Inference Rule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0051" y="4800600"/>
            <a:ext cx="8163285" cy="171194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91200" cy="7620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482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/>
              <a:t>Prove: </a:t>
            </a:r>
            <a:r>
              <a:rPr lang="en-US" b="0" dirty="0">
                <a:cs typeface="Arial"/>
              </a:rPr>
              <a:t>((P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</a:t>
            </a:r>
            <a:r>
              <a:rPr lang="el-GR" b="0" dirty="0"/>
              <a:t>⊨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Q</a:t>
            </a:r>
          </a:p>
          <a:p>
            <a:r>
              <a:rPr lang="en-US" b="0" dirty="0">
                <a:cs typeface="Arial"/>
              </a:rPr>
              <a:t>Show: (((P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¬Q) is </a:t>
            </a:r>
            <a:r>
              <a:rPr lang="en-US" b="0" dirty="0" err="1">
                <a:cs typeface="Arial"/>
              </a:rPr>
              <a:t>unsatisfiable</a:t>
            </a:r>
            <a:endParaRPr lang="en-US" b="0" dirty="0">
              <a:cs typeface="Arial"/>
            </a:endParaRPr>
          </a:p>
          <a:p>
            <a:r>
              <a:rPr lang="en-US" b="0" dirty="0">
                <a:cs typeface="Arial"/>
              </a:rPr>
              <a:t>CNF: (¬P ⋁ Q) ⋀ (P) ⋀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¬Q)</a:t>
            </a: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3022282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cs typeface="Arial"/>
                        </a:rPr>
                        <a:t>(¬P ⋁ Q)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cs typeface="Arial"/>
                        </a:rPr>
                        <a:t>(P)</a:t>
                      </a:r>
                      <a:r>
                        <a:rPr lang="en-US" b="0" dirty="0">
                          <a:cs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/>
                        <a:t>(</a:t>
                      </a:r>
                      <a:r>
                        <a:rPr lang="en-US" b="0" strike="sngStrike" dirty="0">
                          <a:cs typeface="Arial"/>
                        </a:rPr>
                        <a:t>¬Q)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(</a:t>
                      </a:r>
                      <a:r>
                        <a:rPr lang="en-US" b="0" strike="sngStrike" dirty="0">
                          <a:cs typeface="Arial"/>
                        </a:rPr>
                        <a:t>¬P)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of 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of 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257482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We derived the </a:t>
            </a:r>
            <a:r>
              <a:rPr lang="en-US" sz="1600" b="1" dirty="0">
                <a:latin typeface="Arial"/>
                <a:cs typeface="Arial"/>
              </a:rPr>
              <a:t>Empty clause</a:t>
            </a:r>
            <a:r>
              <a:rPr lang="en-US" sz="1600" dirty="0">
                <a:latin typeface="Arial"/>
                <a:cs typeface="Arial"/>
              </a:rPr>
              <a:t> (a clause with no literals). </a:t>
            </a:r>
          </a:p>
          <a:p>
            <a:r>
              <a:rPr lang="en-US" sz="1600" dirty="0">
                <a:latin typeface="Arial"/>
                <a:cs typeface="Arial"/>
              </a:rPr>
              <a:t>This indicates </a:t>
            </a:r>
            <a:r>
              <a:rPr lang="en-US" sz="1600" i="1" dirty="0">
                <a:latin typeface="Arial"/>
                <a:cs typeface="Arial"/>
              </a:rPr>
              <a:t>a contradiction</a:t>
            </a:r>
            <a:r>
              <a:rPr lang="en-US" sz="1600" dirty="0">
                <a:latin typeface="Arial"/>
                <a:cs typeface="Arial"/>
              </a:rPr>
              <a:t>. The given sentence is not </a:t>
            </a:r>
            <a:r>
              <a:rPr lang="en-US" sz="1600" dirty="0" err="1">
                <a:latin typeface="Arial"/>
                <a:cs typeface="Arial"/>
              </a:rPr>
              <a:t>satisfiable</a:t>
            </a:r>
            <a:r>
              <a:rPr lang="en-US" sz="1600" dirty="0">
                <a:latin typeface="Arial"/>
                <a:cs typeface="Arial"/>
              </a:rPr>
              <a:t>.</a:t>
            </a:r>
          </a:p>
          <a:p>
            <a:r>
              <a:rPr lang="en-US" sz="1600" dirty="0">
                <a:latin typeface="Arial"/>
                <a:cs typeface="Arial"/>
              </a:rPr>
              <a:t>Therefore: ((P ⇒ Q) ⋀ P) </a:t>
            </a:r>
            <a:r>
              <a:rPr lang="el-GR" sz="1600" dirty="0">
                <a:latin typeface="Arial"/>
                <a:cs typeface="Arial"/>
              </a:rPr>
              <a:t>⊨</a:t>
            </a:r>
            <a:r>
              <a:rPr lang="en-US" sz="1600" dirty="0">
                <a:latin typeface="Arial"/>
                <a:cs typeface="Arial"/>
              </a:rPr>
              <a:t> Q</a:t>
            </a:r>
          </a:p>
          <a:p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20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11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791200" cy="8382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482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/>
              <a:t>Prove: </a:t>
            </a:r>
            <a:r>
              <a:rPr lang="en-US" b="0" dirty="0">
                <a:cs typeface="Arial"/>
              </a:rPr>
              <a:t>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</a:t>
            </a:r>
            <a:r>
              <a:rPr lang="el-GR" b="0" dirty="0"/>
              <a:t>⊨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¬S</a:t>
            </a:r>
          </a:p>
          <a:p>
            <a:r>
              <a:rPr lang="en-US" b="0" dirty="0">
                <a:cs typeface="Arial"/>
              </a:rPr>
              <a:t>Show: (((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S) is </a:t>
            </a:r>
            <a:r>
              <a:rPr lang="en-US" b="0" dirty="0" err="1">
                <a:cs typeface="Arial"/>
              </a:rPr>
              <a:t>unsatisfiable</a:t>
            </a:r>
            <a:endParaRPr lang="en-US" b="0" dirty="0">
              <a:cs typeface="Arial"/>
            </a:endParaRPr>
          </a:p>
          <a:p>
            <a:r>
              <a:rPr lang="en-US" b="0" dirty="0">
                <a:cs typeface="Arial"/>
              </a:rPr>
              <a:t>CNF: </a:t>
            </a:r>
            <a:r>
              <a:rPr lang="en-US" b="0" dirty="0"/>
              <a:t>(</a:t>
            </a:r>
            <a:r>
              <a:rPr lang="el-GR" b="0" dirty="0"/>
              <a:t>¬</a:t>
            </a:r>
            <a:r>
              <a:rPr lang="en-US" b="0" dirty="0"/>
              <a:t>S ⋁ Q)</a:t>
            </a:r>
            <a:r>
              <a:rPr lang="el-GR" b="0" dirty="0"/>
              <a:t> 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S ⋁ R) </a:t>
            </a:r>
            <a:r>
              <a:rPr lang="el-GR" b="0" dirty="0"/>
              <a:t>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Q ⋁ </a:t>
            </a:r>
            <a:r>
              <a:rPr lang="el-GR" b="0" dirty="0"/>
              <a:t>¬</a:t>
            </a:r>
            <a:r>
              <a:rPr lang="en-US" b="0" dirty="0"/>
              <a:t>R ⋁ S) </a:t>
            </a:r>
            <a:r>
              <a:rPr lang="en-US" b="0" dirty="0">
                <a:cs typeface="Arial"/>
              </a:rPr>
              <a:t>⋀ (¬Q) ⋀ (S)</a:t>
            </a:r>
            <a:endParaRPr lang="en-US" b="0" dirty="0"/>
          </a:p>
          <a:p>
            <a:endParaRPr lang="en-US" b="0" dirty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3022282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S ⋁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S ⋁ R)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Q 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⋁ 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cs typeface="Arial"/>
                        </a:rPr>
                        <a:t>(¬Q)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cs typeface="Arial"/>
                        </a:rPr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21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99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91200" cy="7620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482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/>
              <a:t>Prove: </a:t>
            </a:r>
            <a:r>
              <a:rPr lang="en-US" b="0" dirty="0">
                <a:cs typeface="Arial"/>
              </a:rPr>
              <a:t>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</a:t>
            </a:r>
            <a:r>
              <a:rPr lang="el-GR" b="0" dirty="0"/>
              <a:t>⊨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¬S</a:t>
            </a:r>
          </a:p>
          <a:p>
            <a:r>
              <a:rPr lang="en-US" b="0" dirty="0">
                <a:cs typeface="Arial"/>
              </a:rPr>
              <a:t>Show: (((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S) is </a:t>
            </a:r>
            <a:r>
              <a:rPr lang="en-US" b="0" dirty="0" err="1">
                <a:cs typeface="Arial"/>
              </a:rPr>
              <a:t>unsatisfiable</a:t>
            </a:r>
            <a:endParaRPr lang="en-US" b="0" dirty="0">
              <a:cs typeface="Arial"/>
            </a:endParaRPr>
          </a:p>
          <a:p>
            <a:r>
              <a:rPr lang="en-US" b="0" dirty="0">
                <a:cs typeface="Arial"/>
              </a:rPr>
              <a:t>CNF: </a:t>
            </a:r>
            <a:r>
              <a:rPr lang="en-US" b="0" dirty="0"/>
              <a:t>(</a:t>
            </a:r>
            <a:r>
              <a:rPr lang="el-GR" b="0" dirty="0"/>
              <a:t>¬</a:t>
            </a:r>
            <a:r>
              <a:rPr lang="en-US" b="0" dirty="0"/>
              <a:t>S ⋁ Q)</a:t>
            </a:r>
            <a:r>
              <a:rPr lang="el-GR" b="0" dirty="0"/>
              <a:t> 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S ⋁ R) </a:t>
            </a:r>
            <a:r>
              <a:rPr lang="el-GR" b="0" dirty="0"/>
              <a:t>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Q ⋁ </a:t>
            </a:r>
            <a:r>
              <a:rPr lang="el-GR" b="0" dirty="0"/>
              <a:t>¬</a:t>
            </a:r>
            <a:r>
              <a:rPr lang="en-US" b="0" dirty="0"/>
              <a:t>R ⋁ S) </a:t>
            </a:r>
            <a:r>
              <a:rPr lang="en-US" b="0" dirty="0">
                <a:cs typeface="Arial"/>
              </a:rPr>
              <a:t>⋀ (¬Q) ⋀ (S)</a:t>
            </a:r>
            <a:endParaRPr lang="en-US" b="0" dirty="0"/>
          </a:p>
          <a:p>
            <a:endParaRPr lang="en-US" b="0" dirty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3022282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/>
                        <a:t>(</a:t>
                      </a:r>
                      <a:r>
                        <a:rPr lang="el-GR" b="0" strike="sngStrike" dirty="0"/>
                        <a:t>¬</a:t>
                      </a:r>
                      <a:r>
                        <a:rPr lang="en-US" b="0" strike="sngStrike" dirty="0"/>
                        <a:t>S ⋁ Q)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S ⋁ R)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Q 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⋁ 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cs typeface="Arial"/>
                        </a:rPr>
                        <a:t>(¬Q)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cs typeface="Arial"/>
                        </a:rPr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of 1,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22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7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791200" cy="8382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482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/>
              <a:t>Prove: </a:t>
            </a:r>
            <a:r>
              <a:rPr lang="en-US" b="0" dirty="0">
                <a:cs typeface="Arial"/>
              </a:rPr>
              <a:t>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</a:t>
            </a:r>
            <a:r>
              <a:rPr lang="el-GR" b="0" dirty="0"/>
              <a:t>⊨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¬S</a:t>
            </a:r>
          </a:p>
          <a:p>
            <a:r>
              <a:rPr lang="en-US" b="0" dirty="0">
                <a:cs typeface="Arial"/>
              </a:rPr>
              <a:t>Show: (((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S) is </a:t>
            </a:r>
            <a:r>
              <a:rPr lang="en-US" b="0" dirty="0" err="1">
                <a:cs typeface="Arial"/>
              </a:rPr>
              <a:t>unsatisfiable</a:t>
            </a:r>
            <a:endParaRPr lang="en-US" b="0" dirty="0">
              <a:cs typeface="Arial"/>
            </a:endParaRPr>
          </a:p>
          <a:p>
            <a:r>
              <a:rPr lang="en-US" b="0" dirty="0">
                <a:cs typeface="Arial"/>
              </a:rPr>
              <a:t>CNF: </a:t>
            </a:r>
            <a:r>
              <a:rPr lang="en-US" b="0" dirty="0"/>
              <a:t>(</a:t>
            </a:r>
            <a:r>
              <a:rPr lang="el-GR" b="0" dirty="0"/>
              <a:t>¬</a:t>
            </a:r>
            <a:r>
              <a:rPr lang="en-US" b="0" dirty="0"/>
              <a:t>S ⋁ Q)</a:t>
            </a:r>
            <a:r>
              <a:rPr lang="el-GR" b="0" dirty="0"/>
              <a:t> 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S ⋁ R) </a:t>
            </a:r>
            <a:r>
              <a:rPr lang="el-GR" b="0" dirty="0"/>
              <a:t>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Q ⋁ </a:t>
            </a:r>
            <a:r>
              <a:rPr lang="el-GR" b="0" dirty="0"/>
              <a:t>¬</a:t>
            </a:r>
            <a:r>
              <a:rPr lang="en-US" b="0" dirty="0"/>
              <a:t>R ⋁ S) </a:t>
            </a:r>
            <a:r>
              <a:rPr lang="en-US" b="0" dirty="0">
                <a:cs typeface="Arial"/>
              </a:rPr>
              <a:t>⋀ (¬Q) ⋀ (S)</a:t>
            </a:r>
            <a:endParaRPr lang="en-US" b="0" dirty="0"/>
          </a:p>
          <a:p>
            <a:endParaRPr lang="en-US" b="0" dirty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3022282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/>
                        <a:t>(</a:t>
                      </a:r>
                      <a:r>
                        <a:rPr lang="el-GR" b="0" strike="sngStrike" dirty="0"/>
                        <a:t>¬</a:t>
                      </a:r>
                      <a:r>
                        <a:rPr lang="en-US" b="0" strike="sngStrike" dirty="0"/>
                        <a:t>S ⋁ Q)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S ⋁ R)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Q ⋁ </a:t>
                      </a:r>
                      <a:r>
                        <a:rPr lang="el-GR" b="0" dirty="0"/>
                        <a:t>¬</a:t>
                      </a:r>
                      <a:r>
                        <a:rPr lang="en-US" b="0" dirty="0"/>
                        <a:t>R ⋁ 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cs typeface="Arial"/>
                        </a:rPr>
                        <a:t>(¬Q)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cs typeface="Arial"/>
                        </a:rPr>
                        <a:t>(S)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(</a:t>
                      </a:r>
                      <a:r>
                        <a:rPr lang="el-GR" b="0" strike="sngStrike" dirty="0"/>
                        <a:t>¬</a:t>
                      </a:r>
                      <a:r>
                        <a:rPr lang="en-US" b="0" strike="sngStrike" dirty="0"/>
                        <a:t>S)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of 1,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of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23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8922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Arial"/>
              </a:rPr>
              <a:t>An </a:t>
            </a:r>
            <a:r>
              <a:rPr lang="en-US" sz="1600" b="1" dirty="0">
                <a:latin typeface="+mn-lt"/>
                <a:cs typeface="Arial"/>
              </a:rPr>
              <a:t>Empty clause</a:t>
            </a:r>
            <a:r>
              <a:rPr lang="en-US" sz="1600" dirty="0">
                <a:latin typeface="+mn-lt"/>
                <a:cs typeface="Arial"/>
              </a:rPr>
              <a:t> is equivalent to </a:t>
            </a:r>
            <a:r>
              <a:rPr lang="en-US" sz="1600" i="1" dirty="0">
                <a:latin typeface="+mn-lt"/>
                <a:cs typeface="Arial"/>
              </a:rPr>
              <a:t>False</a:t>
            </a:r>
            <a:r>
              <a:rPr lang="en-US" sz="1600" dirty="0">
                <a:latin typeface="+mn-lt"/>
                <a:cs typeface="Arial"/>
              </a:rPr>
              <a:t>. Thus the entire CNF is False and the given sentence is not </a:t>
            </a:r>
            <a:r>
              <a:rPr lang="en-US" sz="1600" i="1" dirty="0" err="1">
                <a:latin typeface="+mn-lt"/>
                <a:cs typeface="Arial"/>
              </a:rPr>
              <a:t>satisfiable</a:t>
            </a:r>
            <a:r>
              <a:rPr lang="en-US" sz="1600" dirty="0">
                <a:latin typeface="+mn-lt"/>
                <a:cs typeface="Arial"/>
              </a:rPr>
              <a:t>. Therefore: ((</a:t>
            </a:r>
            <a:r>
              <a:rPr lang="en-US" sz="1600" dirty="0">
                <a:latin typeface="+mn-lt"/>
              </a:rPr>
              <a:t>S </a:t>
            </a:r>
            <a:r>
              <a:rPr lang="el-GR" sz="1600" dirty="0">
                <a:latin typeface="+mn-lt"/>
              </a:rPr>
              <a:t>⟺</a:t>
            </a:r>
            <a:r>
              <a:rPr lang="en-US" sz="1600" dirty="0">
                <a:latin typeface="+mn-lt"/>
              </a:rPr>
              <a:t> Q </a:t>
            </a:r>
            <a:r>
              <a:rPr lang="el-GR" sz="1600" dirty="0">
                <a:latin typeface="+mn-lt"/>
              </a:rPr>
              <a:t>⋀</a:t>
            </a:r>
            <a:r>
              <a:rPr lang="en-US" sz="1600" dirty="0">
                <a:latin typeface="+mn-lt"/>
              </a:rPr>
              <a:t> R</a:t>
            </a:r>
            <a:r>
              <a:rPr lang="en-US" sz="1600" dirty="0">
                <a:latin typeface="+mn-lt"/>
                <a:cs typeface="Arial"/>
              </a:rPr>
              <a:t>) ⋀ ¬Q) </a:t>
            </a:r>
            <a:r>
              <a:rPr lang="el-GR" sz="1600" dirty="0">
                <a:latin typeface="+mn-lt"/>
              </a:rPr>
              <a:t>⊨</a:t>
            </a:r>
            <a:r>
              <a:rPr lang="en-US" sz="1600" dirty="0">
                <a:latin typeface="+mn-lt"/>
              </a:rPr>
              <a:t> </a:t>
            </a:r>
            <a:r>
              <a:rPr lang="en-US" sz="1600">
                <a:latin typeface="+mn-lt"/>
                <a:cs typeface="Arial"/>
              </a:rPr>
              <a:t>¬S.</a:t>
            </a:r>
            <a:endParaRPr lang="en-US" sz="16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51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3352800"/>
            <a:ext cx="83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3900" y="3352800"/>
            <a:ext cx="9525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24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92834" cy="1371600"/>
          </a:xfrm>
        </p:spPr>
        <p:txBody>
          <a:bodyPr/>
          <a:lstStyle/>
          <a:p>
            <a:r>
              <a:rPr lang="en-US" altLang="en-US" dirty="0"/>
              <a:t>Resolution in first-order 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4724400"/>
            <a:ext cx="914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7244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0860"/>
            <a:ext cx="8153400" cy="4447540"/>
          </a:xfrm>
        </p:spPr>
        <p:txBody>
          <a:bodyPr>
            <a:normAutofit/>
          </a:bodyPr>
          <a:lstStyle/>
          <a:p>
            <a:r>
              <a:rPr lang="en-US" altLang="en-US" dirty="0"/>
              <a:t>Given sentences in </a:t>
            </a:r>
            <a:r>
              <a:rPr lang="en-US" altLang="en-US" i="1" dirty="0"/>
              <a:t>conjunctive normal form: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 P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dirty="0"/>
              <a:t>⋁</a:t>
            </a:r>
            <a:r>
              <a:rPr lang="en-US" altLang="en-US" dirty="0"/>
              <a:t> ... </a:t>
            </a:r>
            <a:r>
              <a:rPr lang="en-US" dirty="0"/>
              <a:t>⋁</a:t>
            </a:r>
            <a:r>
              <a:rPr lang="en-US" altLang="en-US" dirty="0"/>
              <a:t>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	and 	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dirty="0"/>
              <a:t>⋁</a:t>
            </a:r>
            <a:r>
              <a:rPr lang="en-US" altLang="en-US" dirty="0"/>
              <a:t> ... </a:t>
            </a:r>
            <a:r>
              <a:rPr lang="en-US" dirty="0"/>
              <a:t>⋁</a:t>
            </a:r>
            <a:r>
              <a:rPr lang="en-US" altLang="en-US" dirty="0"/>
              <a:t>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m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If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j</a:t>
            </a:r>
            <a:r>
              <a:rPr lang="en-US" altLang="en-US" dirty="0"/>
              <a:t> and </a:t>
            </a:r>
            <a:r>
              <a:rPr lang="en-US" altLang="en-US" sz="2800" dirty="0">
                <a:sym typeface="Symbol" charset="2"/>
              </a:rPr>
              <a:t>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unify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with substitution </a:t>
            </a:r>
            <a:r>
              <a:rPr lang="el-GR" altLang="en-US" dirty="0">
                <a:ea typeface="Times New Roman" charset="0"/>
                <a:cs typeface="Times New Roman" charset="0"/>
              </a:rPr>
              <a:t>θ</a:t>
            </a:r>
            <a:r>
              <a:rPr lang="en-US" altLang="en-US" dirty="0"/>
              <a:t>, then derive the </a:t>
            </a:r>
            <a:r>
              <a:rPr lang="en-US" altLang="en-US" dirty="0" err="1"/>
              <a:t>resolvent</a:t>
            </a:r>
            <a:r>
              <a:rPr lang="en-US" altLang="en-US" dirty="0"/>
              <a:t> sentence:</a:t>
            </a:r>
          </a:p>
          <a:p>
            <a:pPr lvl="1">
              <a:buFontTx/>
              <a:buNone/>
            </a:pPr>
            <a:r>
              <a:rPr lang="en-US" altLang="en-US" dirty="0" err="1"/>
              <a:t>subst</a:t>
            </a:r>
            <a:r>
              <a:rPr lang="en-US" altLang="en-US" dirty="0"/>
              <a:t>(</a:t>
            </a:r>
            <a:r>
              <a:rPr lang="el-GR" altLang="en-US" dirty="0">
                <a:ea typeface="Times New Roman" charset="0"/>
                <a:cs typeface="Times New Roman" charset="0"/>
              </a:rPr>
              <a:t>θ</a:t>
            </a:r>
            <a:r>
              <a:rPr lang="en-US" altLang="en-US" dirty="0"/>
              <a:t>, P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dirty="0"/>
              <a:t>⋁</a:t>
            </a:r>
            <a:r>
              <a:rPr lang="en-US" altLang="en-US" dirty="0"/>
              <a:t>... </a:t>
            </a:r>
            <a:r>
              <a:rPr lang="en-US" dirty="0"/>
              <a:t>⋁</a:t>
            </a:r>
            <a:r>
              <a:rPr lang="en-US" altLang="en-US" dirty="0"/>
              <a:t> P</a:t>
            </a:r>
            <a:r>
              <a:rPr lang="en-US" altLang="en-US" baseline="-25000" dirty="0"/>
              <a:t>j-1</a:t>
            </a:r>
            <a:r>
              <a:rPr lang="en-US" altLang="en-US" dirty="0"/>
              <a:t> </a:t>
            </a:r>
            <a:r>
              <a:rPr lang="en-US" dirty="0"/>
              <a:t>⋁</a:t>
            </a:r>
            <a:r>
              <a:rPr lang="en-US" altLang="en-US" dirty="0"/>
              <a:t> P</a:t>
            </a:r>
            <a:r>
              <a:rPr lang="en-US" altLang="en-US" baseline="-25000" dirty="0"/>
              <a:t>j+1</a:t>
            </a:r>
            <a:r>
              <a:rPr lang="en-US" altLang="en-US" dirty="0"/>
              <a:t> ...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</a:t>
            </a:r>
            <a:r>
              <a:rPr lang="en-US" dirty="0"/>
              <a:t>⋁</a:t>
            </a:r>
            <a:r>
              <a:rPr lang="en-US" altLang="en-US" dirty="0"/>
              <a:t> 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dirty="0"/>
              <a:t>⋁</a:t>
            </a:r>
            <a:r>
              <a:rPr lang="en-US" altLang="en-US" dirty="0"/>
              <a:t> …Q</a:t>
            </a:r>
            <a:r>
              <a:rPr lang="en-US" altLang="en-US" baseline="-25000" dirty="0"/>
              <a:t>k-1</a:t>
            </a:r>
            <a:r>
              <a:rPr lang="en-US" altLang="en-US" dirty="0"/>
              <a:t> </a:t>
            </a:r>
            <a:r>
              <a:rPr lang="en-US" dirty="0"/>
              <a:t>⋁</a:t>
            </a:r>
            <a:r>
              <a:rPr lang="en-US" altLang="en-US" dirty="0"/>
              <a:t> Q</a:t>
            </a:r>
            <a:r>
              <a:rPr lang="en-US" altLang="en-US" baseline="-25000" dirty="0"/>
              <a:t>k+1</a:t>
            </a:r>
            <a:r>
              <a:rPr lang="en-US" altLang="en-US" dirty="0"/>
              <a:t> </a:t>
            </a:r>
            <a:r>
              <a:rPr lang="en-US" dirty="0"/>
              <a:t>⋁</a:t>
            </a:r>
            <a:r>
              <a:rPr lang="en-US" altLang="en-US" dirty="0"/>
              <a:t>... </a:t>
            </a:r>
            <a:r>
              <a:rPr lang="en-US" dirty="0"/>
              <a:t>⋁</a:t>
            </a:r>
            <a:r>
              <a:rPr lang="en-US" altLang="en-US" dirty="0"/>
              <a:t>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m</a:t>
            </a:r>
            <a:r>
              <a:rPr lang="en-US" altLang="en-US" dirty="0"/>
              <a:t>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en-US" dirty="0"/>
              <a:t>Example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altLang="en-US" dirty="0"/>
              <a:t>Given 	</a:t>
            </a:r>
            <a:r>
              <a:rPr lang="en-US" altLang="en-US" i="1" dirty="0"/>
              <a:t>P(x, f(a)) </a:t>
            </a:r>
            <a:r>
              <a:rPr lang="en-US" i="1" dirty="0"/>
              <a:t>⋁</a:t>
            </a:r>
            <a:r>
              <a:rPr lang="en-US" altLang="en-US" i="1" dirty="0"/>
              <a:t> P(x, f(y)) </a:t>
            </a:r>
            <a:r>
              <a:rPr lang="en-US" i="1" dirty="0"/>
              <a:t>⋁</a:t>
            </a:r>
            <a:r>
              <a:rPr lang="en-US" altLang="en-US" i="1" dirty="0"/>
              <a:t> Q(y)</a:t>
            </a:r>
            <a:r>
              <a:rPr lang="en-US" altLang="en-US" b="1" dirty="0"/>
              <a:t> 	</a:t>
            </a:r>
            <a:r>
              <a:rPr lang="en-US" altLang="en-US" dirty="0"/>
              <a:t>and	 </a:t>
            </a:r>
            <a:r>
              <a:rPr lang="en-US" altLang="en-US" i="1" dirty="0">
                <a:sym typeface="Symbol" charset="2"/>
              </a:rPr>
              <a:t></a:t>
            </a:r>
            <a:r>
              <a:rPr lang="en-US" altLang="en-US" i="1" dirty="0"/>
              <a:t>P(z, f(a)) </a:t>
            </a:r>
            <a:r>
              <a:rPr lang="en-US" i="1" dirty="0"/>
              <a:t>⋁</a:t>
            </a:r>
            <a:r>
              <a:rPr lang="en-US" altLang="en-US" i="1" dirty="0"/>
              <a:t> </a:t>
            </a:r>
            <a:r>
              <a:rPr lang="en-US" altLang="en-US" i="1" dirty="0">
                <a:sym typeface="Symbol" charset="2"/>
              </a:rPr>
              <a:t></a:t>
            </a:r>
            <a:r>
              <a:rPr lang="en-US" altLang="en-US" i="1" dirty="0"/>
              <a:t>Q(z)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altLang="en-US" dirty="0"/>
              <a:t>With 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i="1" dirty="0"/>
              <a:t> = {x/z}, </a:t>
            </a:r>
            <a:r>
              <a:rPr lang="en-US" altLang="en-US" dirty="0"/>
              <a:t>we get…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altLang="en-US" i="1" dirty="0"/>
              <a:t>P(z, f(a)) </a:t>
            </a:r>
            <a:r>
              <a:rPr lang="en-US" i="1" dirty="0"/>
              <a:t>⋁</a:t>
            </a:r>
            <a:r>
              <a:rPr lang="en-US" altLang="en-US" i="1" dirty="0"/>
              <a:t> P(z, f(y)) </a:t>
            </a:r>
            <a:r>
              <a:rPr lang="en-US" i="1" dirty="0"/>
              <a:t>⋁</a:t>
            </a:r>
            <a:r>
              <a:rPr lang="en-US" altLang="en-US" i="1" dirty="0"/>
              <a:t> Q(y) </a:t>
            </a:r>
            <a:r>
              <a:rPr lang="en-US" i="1" dirty="0"/>
              <a:t>⋁</a:t>
            </a:r>
            <a:r>
              <a:rPr lang="en-US" altLang="en-US" i="1" dirty="0"/>
              <a:t> </a:t>
            </a:r>
            <a:r>
              <a:rPr lang="en-US" altLang="en-US" i="1" dirty="0">
                <a:sym typeface="Symbol" charset="2"/>
              </a:rPr>
              <a:t></a:t>
            </a:r>
            <a:r>
              <a:rPr lang="en-US" altLang="en-US" i="1" dirty="0"/>
              <a:t>P(z, f(a)) </a:t>
            </a:r>
            <a:r>
              <a:rPr lang="en-US" i="1" dirty="0"/>
              <a:t>⋁</a:t>
            </a:r>
            <a:r>
              <a:rPr lang="en-US" altLang="en-US" i="1" dirty="0"/>
              <a:t> </a:t>
            </a:r>
            <a:r>
              <a:rPr lang="en-US" altLang="en-US" i="1" dirty="0">
                <a:sym typeface="Symbol" charset="2"/>
              </a:rPr>
              <a:t></a:t>
            </a:r>
            <a:r>
              <a:rPr lang="en-US" altLang="en-US" i="1" dirty="0"/>
              <a:t>Q(z)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altLang="en-US" dirty="0"/>
              <a:t>Then…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altLang="en-US" i="1" dirty="0"/>
              <a:t>P(z, f(y)) </a:t>
            </a:r>
            <a:r>
              <a:rPr lang="en-US" i="1" dirty="0"/>
              <a:t>⋁</a:t>
            </a:r>
            <a:r>
              <a:rPr lang="en-US" altLang="en-US" i="1" dirty="0"/>
              <a:t> Q(y) </a:t>
            </a:r>
            <a:r>
              <a:rPr lang="en-US" i="1" dirty="0"/>
              <a:t>⋁</a:t>
            </a:r>
            <a:r>
              <a:rPr lang="en-US" altLang="en-US" i="1" dirty="0"/>
              <a:t> </a:t>
            </a:r>
            <a:r>
              <a:rPr lang="en-US" altLang="en-US" i="1" dirty="0">
                <a:sym typeface="Symbol" charset="2"/>
              </a:rPr>
              <a:t></a:t>
            </a:r>
            <a:r>
              <a:rPr lang="en-US" altLang="en-US" i="1" dirty="0"/>
              <a:t>Q(z)</a:t>
            </a:r>
          </a:p>
        </p:txBody>
      </p:sp>
    </p:spTree>
    <p:extLst>
      <p:ext uri="{BB962C8B-B14F-4D97-AF65-F5344CB8AC3E}">
        <p14:creationId xmlns:p14="http://schemas.microsoft.com/office/powerpoint/2010/main" val="236710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905000"/>
            <a:ext cx="80772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0" dirty="0"/>
              <a:t>Given a set of axioms KB and goal sentence Q, show that KB </a:t>
            </a:r>
            <a:r>
              <a:rPr lang="en-US" sz="2000" dirty="0"/>
              <a:t>⊨</a:t>
            </a:r>
            <a:r>
              <a:rPr lang="en-US" altLang="en-US" sz="2000" b="0" dirty="0"/>
              <a:t> Q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Proof by contradiction:</a:t>
            </a:r>
            <a:r>
              <a:rPr lang="en-US" altLang="en-US" sz="2000" b="0" dirty="0"/>
              <a:t>  Add </a:t>
            </a:r>
            <a:r>
              <a:rPr lang="en-US" altLang="en-US" sz="2000" b="0" dirty="0">
                <a:sym typeface="Symbol" charset="2"/>
              </a:rPr>
              <a:t></a:t>
            </a:r>
            <a:r>
              <a:rPr lang="en-US" altLang="en-US" sz="2000" b="0" dirty="0"/>
              <a:t>Q to KB and try to prove false.</a:t>
            </a:r>
          </a:p>
          <a:p>
            <a:pPr>
              <a:lnSpc>
                <a:spcPct val="90000"/>
              </a:lnSpc>
            </a:pPr>
            <a:r>
              <a:rPr lang="en-US" altLang="en-US" sz="2000" b="0" dirty="0"/>
              <a:t>Proof by contradiction is also known as proof by refutation.</a:t>
            </a:r>
          </a:p>
          <a:p>
            <a:pPr>
              <a:lnSpc>
                <a:spcPct val="90000"/>
              </a:lnSpc>
            </a:pPr>
            <a:endParaRPr lang="en-US" altLang="en-US" sz="2000" b="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Resolution</a:t>
            </a:r>
            <a:r>
              <a:rPr lang="en-US" altLang="en-US" sz="2000" b="0" dirty="0"/>
              <a:t> </a:t>
            </a:r>
            <a:r>
              <a:rPr lang="en-US" altLang="en-US" sz="2000" dirty="0"/>
              <a:t>refutation </a:t>
            </a:r>
            <a:r>
              <a:rPr lang="en-US" altLang="en-US" sz="2000" b="0" dirty="0"/>
              <a:t>can establish that a given sentence Q is entailed by KB, but can’t be used to prove that Q is not entailed by the KB.</a:t>
            </a:r>
          </a:p>
          <a:p>
            <a:pPr>
              <a:lnSpc>
                <a:spcPct val="90000"/>
              </a:lnSpc>
            </a:pPr>
            <a:endParaRPr lang="en-US" altLang="en-US" sz="2000" b="0" dirty="0"/>
          </a:p>
          <a:p>
            <a:pPr>
              <a:lnSpc>
                <a:spcPct val="90000"/>
              </a:lnSpc>
            </a:pPr>
            <a:r>
              <a:rPr lang="en-US" altLang="en-US" sz="2000" b="0" dirty="0"/>
              <a:t>Resolution won’t always give an answer since entailment is only </a:t>
            </a:r>
            <a:r>
              <a:rPr lang="en-US" altLang="en-US" sz="2000" b="0" dirty="0" err="1"/>
              <a:t>semidecidable</a:t>
            </a:r>
            <a:r>
              <a:rPr lang="en-US" altLang="en-US" sz="2000" b="0" dirty="0"/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25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Resolution refutation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0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609600" y="1944368"/>
            <a:ext cx="2541080" cy="313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  <a:sym typeface="Symbol" charset="2"/>
              </a:rPr>
              <a:t></a:t>
            </a:r>
            <a:r>
              <a:rPr lang="en-US" altLang="en-US" sz="1600" i="1" dirty="0">
                <a:latin typeface="+mn-lt"/>
              </a:rPr>
              <a:t>allergies(w) </a:t>
            </a:r>
            <a:r>
              <a:rPr lang="en-US" sz="1600" i="1" dirty="0"/>
              <a:t>⋁</a:t>
            </a:r>
            <a:r>
              <a:rPr lang="en-US" altLang="en-US" sz="1600" i="1" dirty="0">
                <a:latin typeface="+mn-lt"/>
              </a:rPr>
              <a:t> sneeze(w)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3455568" y="1944368"/>
            <a:ext cx="3977371" cy="313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  <a:sym typeface="Symbol" charset="2"/>
              </a:rPr>
              <a:t></a:t>
            </a:r>
            <a:r>
              <a:rPr lang="en-US" altLang="en-US" sz="1600" i="1" dirty="0">
                <a:latin typeface="+mn-lt"/>
              </a:rPr>
              <a:t>cat(y) </a:t>
            </a:r>
            <a:r>
              <a:rPr lang="en-US" sz="1600" i="1" dirty="0"/>
              <a:t>⋁</a:t>
            </a:r>
            <a:r>
              <a:rPr lang="en-US" altLang="en-US" sz="1600" i="1" dirty="0">
                <a:latin typeface="+mn-lt"/>
              </a:rPr>
              <a:t> ¬allergic-to-cats(z) </a:t>
            </a:r>
            <a:r>
              <a:rPr lang="en-US" sz="1600" i="1" dirty="0"/>
              <a:t>⋁</a:t>
            </a:r>
            <a:r>
              <a:rPr lang="en-US" altLang="en-US" sz="1600" i="1" dirty="0">
                <a:latin typeface="+mn-lt"/>
                <a:sym typeface="Symbol" charset="2"/>
              </a:rPr>
              <a:t> allergies(z)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608146" y="2936875"/>
            <a:ext cx="3876382" cy="313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  <a:sym typeface="Symbol" charset="2"/>
              </a:rPr>
              <a:t></a:t>
            </a:r>
            <a:r>
              <a:rPr lang="en-US" altLang="en-US" sz="1600" i="1" dirty="0">
                <a:latin typeface="+mn-lt"/>
              </a:rPr>
              <a:t>cat(y) </a:t>
            </a:r>
            <a:r>
              <a:rPr lang="en-US" sz="1600" i="1" dirty="0"/>
              <a:t>⋁</a:t>
            </a:r>
            <a:r>
              <a:rPr lang="en-US" altLang="en-US" sz="1600" i="1" dirty="0">
                <a:latin typeface="+mn-lt"/>
              </a:rPr>
              <a:t> sneeze(z) </a:t>
            </a:r>
            <a:r>
              <a:rPr lang="en-US" sz="1600" i="1" dirty="0"/>
              <a:t>⋁</a:t>
            </a:r>
            <a:r>
              <a:rPr lang="en-US" altLang="en-US" sz="1600" i="1" dirty="0">
                <a:latin typeface="+mn-lt"/>
                <a:sym typeface="Symbol" charset="2"/>
              </a:rPr>
              <a:t> ¬allergic-to-cats(z)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5221078" y="2936875"/>
            <a:ext cx="1027845" cy="313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>
                <a:latin typeface="+mn-lt"/>
              </a:rPr>
              <a:t>cat(Felix)</a:t>
            </a: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2249989" y="3886200"/>
            <a:ext cx="2997937" cy="313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</a:rPr>
              <a:t>sneeze(z) </a:t>
            </a:r>
            <a:r>
              <a:rPr lang="en-US" sz="1600" i="1" dirty="0"/>
              <a:t>⋁</a:t>
            </a:r>
            <a:r>
              <a:rPr lang="en-US" altLang="en-US" sz="1600" i="1" dirty="0">
                <a:latin typeface="+mn-lt"/>
              </a:rPr>
              <a:t> ¬allergic-to-cats(z)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5945054" y="3886200"/>
            <a:ext cx="2031325" cy="313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</a:rPr>
              <a:t>allergic-to-cats(Lisa)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554654" y="5680075"/>
            <a:ext cx="617477" cy="3139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>
                <a:latin typeface="+mn-lt"/>
              </a:rPr>
              <a:t>false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7076194" y="4841875"/>
            <a:ext cx="1561646" cy="313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b="1" i="1" dirty="0">
                <a:latin typeface="+mn-lt"/>
                <a:sym typeface="Symbol" charset="2"/>
              </a:rPr>
              <a:t></a:t>
            </a:r>
            <a:r>
              <a:rPr lang="en-US" altLang="en-US" sz="1600" b="1" i="1" dirty="0">
                <a:latin typeface="+mn-lt"/>
              </a:rPr>
              <a:t>sneeze(Lisa)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4970329" y="4841875"/>
            <a:ext cx="1358064" cy="313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</a:rPr>
              <a:t>sneeze(Lisa)</a:t>
            </a:r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>
            <a:off x="2133600" y="2286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i="1">
              <a:latin typeface="+mn-lt"/>
            </a:endParaRPr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 flipH="1">
            <a:off x="3276600" y="2286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i="1">
              <a:latin typeface="+mn-lt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3201854" y="3352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i="1">
              <a:latin typeface="+mn-lt"/>
            </a:endParaRPr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auto">
          <a:xfrm flipH="1">
            <a:off x="4268654" y="32766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i="1">
              <a:latin typeface="+mn-lt"/>
            </a:endParaRP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>
            <a:off x="4497254" y="4267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i="1">
              <a:latin typeface="+mn-lt"/>
            </a:endParaRPr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 flipH="1">
            <a:off x="5640254" y="4267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i="1">
              <a:latin typeface="+mn-lt"/>
            </a:endParaRPr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>
            <a:off x="5868854" y="5181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i="1">
              <a:latin typeface="+mn-lt"/>
            </a:endParaRPr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 flipH="1">
            <a:off x="6935654" y="5181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i="1">
              <a:latin typeface="+mn-lt"/>
            </a:endParaRPr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2951099" y="2438400"/>
            <a:ext cx="63030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</a:rPr>
              <a:t>{w/z}</a:t>
            </a:r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3810000" y="3429000"/>
            <a:ext cx="914033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</a:rPr>
              <a:t>{y/Felix}</a:t>
            </a:r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5257800" y="4343400"/>
            <a:ext cx="857927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1600" i="1" dirty="0">
                <a:latin typeface="+mn-lt"/>
              </a:rPr>
              <a:t>{z/Lisa}</a:t>
            </a: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7109056" y="4521589"/>
            <a:ext cx="14959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negated query</a:t>
            </a:r>
          </a:p>
        </p:txBody>
      </p:sp>
      <p:sp>
        <p:nvSpPr>
          <p:cNvPr id="209945" name="Line 25"/>
          <p:cNvSpPr>
            <a:spLocks noChangeShapeType="1"/>
          </p:cNvSpPr>
          <p:nvPr/>
        </p:nvSpPr>
        <p:spPr bwMode="auto">
          <a:xfrm flipV="1">
            <a:off x="5486400" y="5828032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r>
              <a:rPr lang="en-US" altLang="en-US"/>
              <a:t>Refutation resolution proof tree</a:t>
            </a:r>
            <a:endParaRPr lang="en-US"/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26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143272" y="5680075"/>
            <a:ext cx="13917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2286163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7449"/>
            <a:ext cx="8686800" cy="5105400"/>
          </a:xfrm>
        </p:spPr>
        <p:txBody>
          <a:bodyPr>
            <a:normAutofit/>
          </a:bodyPr>
          <a:lstStyle/>
          <a:p>
            <a:r>
              <a:rPr lang="en-US" b="0" dirty="0"/>
              <a:t>We want to prove theorems using first order logic.</a:t>
            </a:r>
          </a:p>
          <a:p>
            <a:r>
              <a:rPr lang="en-US" b="0" dirty="0"/>
              <a:t>In first-order logic, what we need: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A means of encoding </a:t>
            </a:r>
            <a:r>
              <a:rPr lang="en-US" b="0" u="sng" dirty="0"/>
              <a:t>any</a:t>
            </a:r>
            <a:r>
              <a:rPr lang="en-US" b="0" dirty="0"/>
              <a:t> first-order logic sentence in conjunctive normal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A </a:t>
            </a:r>
            <a:r>
              <a:rPr lang="en-US" b="0" u="sng" dirty="0"/>
              <a:t>lifted</a:t>
            </a:r>
            <a:r>
              <a:rPr lang="en-US" b="0" dirty="0"/>
              <a:t> version of the </a:t>
            </a:r>
            <a:r>
              <a:rPr lang="en-US" dirty="0"/>
              <a:t>resolution rule</a:t>
            </a:r>
            <a:r>
              <a:rPr lang="en-US" b="0" dirty="0"/>
              <a:t>, to avoid search space explosions.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A </a:t>
            </a:r>
            <a:r>
              <a:rPr lang="en-US" b="0" u="sng" dirty="0"/>
              <a:t>complete</a:t>
            </a:r>
            <a:r>
              <a:rPr lang="en-US" dirty="0"/>
              <a:t> </a:t>
            </a:r>
            <a:r>
              <a:rPr lang="en-US" b="0" dirty="0"/>
              <a:t>version of the resolution rule, such that if a contradiction can be derived, we will find it by repeatedly applying the rule.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r>
              <a:rPr lang="en-US" b="0" dirty="0"/>
              <a:t>Sadly, even if we had all of this, entailment in first-order logic is still </a:t>
            </a:r>
            <a:r>
              <a:rPr lang="en-US" dirty="0" err="1"/>
              <a:t>semidecidable</a:t>
            </a:r>
            <a:r>
              <a:rPr lang="en-US" b="0" dirty="0"/>
              <a:t>: we can say yes to every entailed sentence, but no algorithm exists that says no to every non-entailed sentence.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27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56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192834" cy="4495800"/>
          </a:xfrm>
        </p:spPr>
        <p:txBody>
          <a:bodyPr/>
          <a:lstStyle/>
          <a:p>
            <a:r>
              <a:rPr lang="en-US" b="0" dirty="0"/>
              <a:t>A sentence in </a:t>
            </a:r>
            <a:r>
              <a:rPr lang="en-US" dirty="0"/>
              <a:t>Conjunctive Normal Form </a:t>
            </a:r>
            <a:r>
              <a:rPr lang="en-US" b="0" dirty="0"/>
              <a:t>is a conjunction of clauses, where each clause is a disjunction of literals.</a:t>
            </a:r>
          </a:p>
          <a:p>
            <a:r>
              <a:rPr lang="en-US" b="0" dirty="0"/>
              <a:t>Every sentence of first-order logic can be converted into an inferentially equivalent CNF sentence. </a:t>
            </a:r>
          </a:p>
          <a:p>
            <a:r>
              <a:rPr lang="en-US" b="0" dirty="0"/>
              <a:t>The CNF sentence will be </a:t>
            </a:r>
            <a:r>
              <a:rPr lang="en-US" b="0" dirty="0" err="1"/>
              <a:t>unsatisfiable</a:t>
            </a:r>
            <a:r>
              <a:rPr lang="en-US" b="0" dirty="0"/>
              <a:t> just when the original sentence is </a:t>
            </a:r>
            <a:r>
              <a:rPr lang="en-US" b="0" dirty="0" err="1"/>
              <a:t>unsatisfiable</a:t>
            </a:r>
            <a:r>
              <a:rPr lang="en-US" b="0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/>
              <a:t>Original</a:t>
            </a:r>
            <a:r>
              <a:rPr lang="en-US" b="0" dirty="0"/>
              <a:t>: ∀x American(x) ⋀ Weapon(y) ⋀ Sells(</a:t>
            </a:r>
            <a:r>
              <a:rPr lang="en-US" b="0" dirty="0" err="1"/>
              <a:t>x,y,z</a:t>
            </a:r>
            <a:r>
              <a:rPr lang="en-US" b="0" dirty="0"/>
              <a:t>) ⋀ Hostile(z) </a:t>
            </a:r>
            <a:r>
              <a:rPr lang="en-US" b="0" dirty="0">
                <a:cs typeface="Arial"/>
              </a:rPr>
              <a:t>⇒ </a:t>
            </a:r>
            <a:r>
              <a:rPr lang="en-US" b="0" dirty="0"/>
              <a:t>Criminal(x)</a:t>
            </a:r>
          </a:p>
          <a:p>
            <a:r>
              <a:rPr lang="en-US" dirty="0"/>
              <a:t>CNF</a:t>
            </a:r>
            <a:r>
              <a:rPr lang="en-US" b="0" dirty="0"/>
              <a:t>: ¬American(x) ⋁ ¬Weapon(y) ⋁ ¬Sells(</a:t>
            </a:r>
            <a:r>
              <a:rPr lang="en-US" b="0" dirty="0" err="1"/>
              <a:t>x,y,z</a:t>
            </a:r>
            <a:r>
              <a:rPr lang="en-US" b="0" dirty="0"/>
              <a:t>) ⋁ ¬Hostile(z) ⋁</a:t>
            </a:r>
            <a:r>
              <a:rPr lang="en-US" b="0" dirty="0">
                <a:cs typeface="Arial"/>
              </a:rPr>
              <a:t> </a:t>
            </a:r>
            <a:r>
              <a:rPr lang="en-US" b="0" dirty="0"/>
              <a:t>Criminal(x)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0" i="1" dirty="0"/>
              <a:t>“Everyone who loves all animals is loved by someone.”</a:t>
            </a:r>
          </a:p>
          <a:p>
            <a:r>
              <a:rPr lang="en-US" dirty="0"/>
              <a:t>Original</a:t>
            </a:r>
            <a:r>
              <a:rPr lang="en-US" b="0" dirty="0"/>
              <a:t>: ∀</a:t>
            </a:r>
            <a:r>
              <a:rPr lang="en-US" b="0" i="1" dirty="0"/>
              <a:t>x</a:t>
            </a:r>
            <a:r>
              <a:rPr lang="en-US" b="0" dirty="0"/>
              <a:t>  (∀</a:t>
            </a:r>
            <a:r>
              <a:rPr lang="en-US" b="0" i="1" dirty="0"/>
              <a:t>y</a:t>
            </a:r>
            <a:r>
              <a:rPr lang="en-US" b="0" dirty="0"/>
              <a:t> 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dirty="0"/>
              <a:t>CNF</a:t>
            </a:r>
            <a:r>
              <a:rPr lang="en-US" b="0" dirty="0"/>
              <a:t>: </a:t>
            </a:r>
            <a:r>
              <a:rPr lang="en-US" b="0" i="1" dirty="0"/>
              <a:t>(Animal(F(x)) </a:t>
            </a:r>
            <a:r>
              <a:rPr lang="en-US" b="0" dirty="0"/>
              <a:t>⋁ </a:t>
            </a:r>
            <a:r>
              <a:rPr lang="en-US" b="0" i="1" dirty="0"/>
              <a:t>Loves(G(x), x)) </a:t>
            </a:r>
            <a:r>
              <a:rPr lang="en-US" b="0" dirty="0"/>
              <a:t>⋀ </a:t>
            </a:r>
            <a:r>
              <a:rPr lang="en-US" b="0" i="1" dirty="0"/>
              <a:t>(</a:t>
            </a:r>
            <a:r>
              <a:rPr lang="en-US" b="0" dirty="0"/>
              <a:t>¬</a:t>
            </a:r>
            <a:r>
              <a:rPr lang="en-US" b="0" i="1" dirty="0"/>
              <a:t>Loves(x, F(x)) </a:t>
            </a:r>
            <a:r>
              <a:rPr lang="en-US" b="0" dirty="0"/>
              <a:t>⋁ </a:t>
            </a:r>
            <a:r>
              <a:rPr lang="en-US" b="0" i="1" dirty="0"/>
              <a:t>Loves(G(x), x))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28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249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Original:</a:t>
            </a:r>
          </a:p>
          <a:p>
            <a:pPr>
              <a:spcBef>
                <a:spcPts val="600"/>
              </a:spcBef>
            </a:pPr>
            <a:r>
              <a:rPr lang="en-US" b="0" dirty="0"/>
              <a:t>∀x American(x) ⋀ Weapon(y) ⋀ Sells(</a:t>
            </a:r>
            <a:r>
              <a:rPr lang="en-US" b="0" dirty="0" err="1"/>
              <a:t>x,y,z</a:t>
            </a:r>
            <a:r>
              <a:rPr lang="en-US" b="0" dirty="0"/>
              <a:t>) ⋀ Hostile(z) </a:t>
            </a:r>
            <a:r>
              <a:rPr lang="en-US" b="0" dirty="0">
                <a:cs typeface="Arial"/>
              </a:rPr>
              <a:t>⇒ </a:t>
            </a:r>
            <a:r>
              <a:rPr lang="en-US" b="0" dirty="0"/>
              <a:t>Criminal(x)</a:t>
            </a:r>
          </a:p>
          <a:p>
            <a:endParaRPr lang="en-US" b="0" dirty="0"/>
          </a:p>
          <a:p>
            <a:r>
              <a:rPr lang="en-US" dirty="0"/>
              <a:t>Implication Elimination:</a:t>
            </a:r>
          </a:p>
          <a:p>
            <a:r>
              <a:rPr lang="en-US" b="0" dirty="0"/>
              <a:t>∀x  ¬ (American(x) ⋀ Weapon(y) ⋀ Sells(</a:t>
            </a:r>
            <a:r>
              <a:rPr lang="en-US" b="0" dirty="0" err="1"/>
              <a:t>x,y,z</a:t>
            </a:r>
            <a:r>
              <a:rPr lang="en-US" b="0" dirty="0"/>
              <a:t>) ⋀ Hostile(z)) ⋁</a:t>
            </a:r>
            <a:r>
              <a:rPr lang="en-US" b="0" dirty="0">
                <a:cs typeface="Arial"/>
              </a:rPr>
              <a:t> </a:t>
            </a:r>
            <a:r>
              <a:rPr lang="en-US" b="0" dirty="0"/>
              <a:t>Criminal(x)</a:t>
            </a:r>
          </a:p>
          <a:p>
            <a:endParaRPr lang="en-US" b="0" dirty="0"/>
          </a:p>
          <a:p>
            <a:r>
              <a:rPr lang="en-US" dirty="0"/>
              <a:t>Move ¬ inward:</a:t>
            </a:r>
          </a:p>
          <a:p>
            <a:r>
              <a:rPr lang="en-US" b="0" dirty="0"/>
              <a:t>¬American(x) ⋁ ¬Weapon(y) ⋁ ¬Sells(</a:t>
            </a:r>
            <a:r>
              <a:rPr lang="en-US" b="0" dirty="0" err="1"/>
              <a:t>x,y,z</a:t>
            </a:r>
            <a:r>
              <a:rPr lang="en-US" b="0" dirty="0"/>
              <a:t>) ⋁ ¬Hostile(z) ⋁</a:t>
            </a:r>
            <a:r>
              <a:rPr lang="en-US" b="0" dirty="0">
                <a:cs typeface="Arial"/>
              </a:rPr>
              <a:t> </a:t>
            </a:r>
            <a:r>
              <a:rPr lang="en-US" b="0" dirty="0"/>
              <a:t>Criminal(x)</a:t>
            </a:r>
            <a:endParaRPr lang="en-US" dirty="0"/>
          </a:p>
          <a:p>
            <a:pPr>
              <a:spcBef>
                <a:spcPts val="0"/>
              </a:spcBef>
            </a:pPr>
            <a:endParaRPr lang="en-US" b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29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072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en-US" dirty="0"/>
              <a:t>Resolution Theorem Proving &amp; 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724400"/>
          </a:xfrm>
        </p:spPr>
        <p:txBody>
          <a:bodyPr>
            <a:noAutofit/>
          </a:bodyPr>
          <a:lstStyle/>
          <a:p>
            <a:r>
              <a:rPr lang="en-US" sz="2000" dirty="0"/>
              <a:t>Every propositional logic sentence can be expressed as a conjunction of clauses (sentence in CNF).</a:t>
            </a:r>
          </a:p>
          <a:p>
            <a:pPr>
              <a:spcBef>
                <a:spcPts val="624"/>
              </a:spcBef>
            </a:pPr>
            <a:r>
              <a:rPr lang="en-US" sz="2000" b="0" dirty="0"/>
              <a:t>Example CNFs:</a:t>
            </a:r>
          </a:p>
          <a:p>
            <a:pPr>
              <a:spcAft>
                <a:spcPts val="0"/>
              </a:spcAft>
            </a:pPr>
            <a:r>
              <a:rPr lang="en-US" sz="2000" b="0" dirty="0"/>
              <a:t>(¬P ⋁ ¬Q) ⋀ (Q ⋁ ¬R ⋁ ¬S)</a:t>
            </a:r>
          </a:p>
          <a:p>
            <a:r>
              <a:rPr lang="en-US" sz="2000" b="0" dirty="0"/>
              <a:t>(¬P ⋁ ¬Q) ⋀ (Q ⋁ ¬R ⋁ ¬S ⋁ T ⋁ U) ⋀ (P ⋁ S ⋁ ¬U) </a:t>
            </a:r>
          </a:p>
          <a:p>
            <a:r>
              <a:rPr lang="en-US" sz="2000" b="0" dirty="0"/>
              <a:t>Extreme example CNFs:</a:t>
            </a:r>
          </a:p>
          <a:p>
            <a:pPr>
              <a:spcAft>
                <a:spcPts val="0"/>
              </a:spcAft>
            </a:pPr>
            <a:r>
              <a:rPr lang="en-US" sz="2000" b="0" dirty="0"/>
              <a:t>¬P ⋁ ¬Q	only one conjunct.</a:t>
            </a:r>
          </a:p>
          <a:p>
            <a:pPr>
              <a:spcAft>
                <a:spcPts val="0"/>
              </a:spcAft>
            </a:pPr>
            <a:r>
              <a:rPr lang="en-US" sz="2000" b="0" dirty="0"/>
              <a:t>¬P ⋀ ¬Q	conjunction of two clauses each with one literal</a:t>
            </a:r>
          </a:p>
          <a:p>
            <a:r>
              <a:rPr lang="en-US" sz="2000" b="0" dirty="0"/>
              <a:t>¬P 		only one conjunct, a clause with one literal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Resolution rule can be applied to each clause in the CNF.</a:t>
            </a:r>
          </a:p>
          <a:p>
            <a:r>
              <a:rPr lang="en-US" sz="2000" dirty="0"/>
              <a:t>CNF is true when each clause is true.</a:t>
            </a:r>
          </a:p>
          <a:p>
            <a:endParaRPr lang="en-US" sz="2000" b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3517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0" dirty="0"/>
              <a:t>Eliminate implications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Move ¬ inward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Standardize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err="1"/>
              <a:t>Skolemization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Drop universal quantifiers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Distribute ⋁ over ⋀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30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111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Skolem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934200" cy="4373563"/>
          </a:xfrm>
        </p:spPr>
        <p:txBody>
          <a:bodyPr>
            <a:normAutofit/>
          </a:bodyPr>
          <a:lstStyle/>
          <a:p>
            <a:r>
              <a:rPr lang="en-US" dirty="0" err="1"/>
              <a:t>Skolem</a:t>
            </a:r>
            <a:r>
              <a:rPr lang="en-US" dirty="0"/>
              <a:t> functions </a:t>
            </a:r>
            <a:r>
              <a:rPr lang="en-US" b="0" dirty="0"/>
              <a:t>replace existentially quantified variables with functions that have:</a:t>
            </a:r>
          </a:p>
          <a:p>
            <a:pPr marL="285750" indent="-285750">
              <a:buFont typeface="Arial"/>
              <a:buChar char="•"/>
            </a:pPr>
            <a:r>
              <a:rPr lang="en-US" b="0" dirty="0"/>
              <a:t>Unique function names</a:t>
            </a:r>
          </a:p>
          <a:p>
            <a:pPr marL="285750" indent="-285750">
              <a:buFont typeface="Arial"/>
              <a:buChar char="•"/>
            </a:pPr>
            <a:r>
              <a:rPr lang="en-US" b="0" dirty="0"/>
              <a:t>Arguments for </a:t>
            </a:r>
            <a:r>
              <a:rPr lang="en-US" dirty="0"/>
              <a:t>all</a:t>
            </a:r>
            <a:r>
              <a:rPr lang="en-US" b="0" dirty="0"/>
              <a:t> of the universally quantified variables in whose scope the existential quantifier appears.</a:t>
            </a:r>
          </a:p>
          <a:p>
            <a:r>
              <a:rPr lang="en-US" b="0" dirty="0"/>
              <a:t>They allow us to refer to an object indirectly, via the values of universally quantified variables.</a:t>
            </a:r>
          </a:p>
          <a:p>
            <a:r>
              <a:rPr lang="en-US" b="0" dirty="0"/>
              <a:t>Examples:</a:t>
            </a:r>
          </a:p>
          <a:p>
            <a:r>
              <a:rPr lang="en-US" b="0" dirty="0"/>
              <a:t>∀</a:t>
            </a:r>
            <a:r>
              <a:rPr lang="en-US" b="0" i="1" dirty="0"/>
              <a:t>x</a:t>
            </a:r>
            <a:r>
              <a:rPr lang="en-US" b="0" dirty="0"/>
              <a:t>  </a:t>
            </a:r>
            <a:r>
              <a:rPr lang="en-US" b="0" dirty="0">
                <a:cs typeface="Arial"/>
              </a:rPr>
              <a:t>Car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 ∃y  </a:t>
            </a:r>
            <a:r>
              <a:rPr lang="en-US" b="0" i="1" dirty="0" err="1"/>
              <a:t>EngineOf</a:t>
            </a:r>
            <a:r>
              <a:rPr lang="en-US" b="0" dirty="0"/>
              <a:t>(</a:t>
            </a:r>
            <a:r>
              <a:rPr lang="en-US" b="0" i="1" dirty="0"/>
              <a:t>y, x</a:t>
            </a:r>
            <a:r>
              <a:rPr lang="en-US" b="0" dirty="0"/>
              <a:t>)  </a:t>
            </a:r>
            <a:br>
              <a:rPr lang="en-US" b="0" dirty="0"/>
            </a:br>
            <a:r>
              <a:rPr lang="en-US" b="0" dirty="0"/>
              <a:t>∀</a:t>
            </a:r>
            <a:r>
              <a:rPr lang="en-US" b="0" i="1" dirty="0"/>
              <a:t>x</a:t>
            </a:r>
            <a:r>
              <a:rPr lang="en-US" b="0" dirty="0"/>
              <a:t>  </a:t>
            </a:r>
            <a:r>
              <a:rPr lang="en-US" b="0" dirty="0">
                <a:cs typeface="Arial"/>
              </a:rPr>
              <a:t>Car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 </a:t>
            </a:r>
            <a:r>
              <a:rPr lang="en-US" b="0" i="1" dirty="0" err="1"/>
              <a:t>EngineOf</a:t>
            </a:r>
            <a:r>
              <a:rPr lang="en-US" b="0" dirty="0"/>
              <a:t>(</a:t>
            </a:r>
            <a:r>
              <a:rPr lang="en-US" b="0" i="1" dirty="0"/>
              <a:t>F(x), x</a:t>
            </a:r>
            <a:r>
              <a:rPr lang="en-US" b="0" dirty="0"/>
              <a:t>) </a:t>
            </a:r>
          </a:p>
          <a:p>
            <a:r>
              <a:rPr lang="en-US" b="0" dirty="0"/>
              <a:t>∀</a:t>
            </a:r>
            <a:r>
              <a:rPr lang="en-US" b="0" i="1" dirty="0"/>
              <a:t>x, y</a:t>
            </a:r>
            <a:r>
              <a:rPr lang="en-US" b="0" dirty="0"/>
              <a:t>  </a:t>
            </a:r>
            <a:r>
              <a:rPr lang="en-US" b="0" dirty="0" err="1">
                <a:cs typeface="Arial"/>
              </a:rPr>
              <a:t>FatherOf</a:t>
            </a:r>
            <a:r>
              <a:rPr lang="en-US" b="0" dirty="0"/>
              <a:t>(</a:t>
            </a:r>
            <a:r>
              <a:rPr lang="en-US" b="0" i="1" dirty="0"/>
              <a:t>x, 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 ∃z  </a:t>
            </a:r>
            <a:r>
              <a:rPr lang="en-US" b="0" i="1" dirty="0" err="1"/>
              <a:t>MotherOf</a:t>
            </a:r>
            <a:r>
              <a:rPr lang="en-US" b="0" dirty="0"/>
              <a:t>(</a:t>
            </a:r>
            <a:r>
              <a:rPr lang="en-US" b="0" i="1" dirty="0"/>
              <a:t>z, y</a:t>
            </a:r>
            <a:r>
              <a:rPr lang="en-US" b="0" dirty="0"/>
              <a:t>) ⋀ </a:t>
            </a:r>
            <a:r>
              <a:rPr lang="en-US" b="0" i="1" dirty="0"/>
              <a:t>Knows(x, z)</a:t>
            </a:r>
            <a:br>
              <a:rPr lang="en-US" b="0" i="1" dirty="0"/>
            </a:br>
            <a:r>
              <a:rPr lang="en-US" b="0" dirty="0"/>
              <a:t>∀</a:t>
            </a:r>
            <a:r>
              <a:rPr lang="en-US" b="0" i="1" dirty="0"/>
              <a:t>x, y</a:t>
            </a:r>
            <a:r>
              <a:rPr lang="en-US" b="0" dirty="0"/>
              <a:t>  </a:t>
            </a:r>
            <a:r>
              <a:rPr lang="en-US" b="0" dirty="0" err="1">
                <a:cs typeface="Arial"/>
              </a:rPr>
              <a:t>FatherOf</a:t>
            </a:r>
            <a:r>
              <a:rPr lang="en-US" b="0" dirty="0"/>
              <a:t>(</a:t>
            </a:r>
            <a:r>
              <a:rPr lang="en-US" b="0" i="1" dirty="0"/>
              <a:t>x, 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 </a:t>
            </a:r>
            <a:r>
              <a:rPr lang="en-US" b="0" i="1" dirty="0" err="1"/>
              <a:t>MotherOf</a:t>
            </a:r>
            <a:r>
              <a:rPr lang="en-US" b="0" dirty="0"/>
              <a:t>(</a:t>
            </a:r>
            <a:r>
              <a:rPr lang="en-US" b="0" i="1" dirty="0"/>
              <a:t>G(x, y), y</a:t>
            </a:r>
            <a:r>
              <a:rPr lang="en-US" b="0" dirty="0"/>
              <a:t>) ⋀ </a:t>
            </a:r>
            <a:r>
              <a:rPr lang="en-US" b="0" i="1" dirty="0"/>
              <a:t>Knows(x, G(x, y))</a:t>
            </a:r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80" y="1364670"/>
            <a:ext cx="1401221" cy="210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3429000"/>
            <a:ext cx="1600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/>
                <a:cs typeface="Arial"/>
              </a:rPr>
              <a:t>Thoralf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Skolem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400" i="1" dirty="0">
                <a:latin typeface="Arial"/>
                <a:cs typeface="Arial"/>
              </a:rPr>
              <a:t>Norwegian Mathematician</a:t>
            </a:r>
          </a:p>
          <a:p>
            <a:r>
              <a:rPr lang="en-US" sz="1400" dirty="0">
                <a:latin typeface="Arial"/>
                <a:cs typeface="Arial"/>
              </a:rPr>
              <a:t>1887-1963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31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214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924800" cy="46482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Given: </a:t>
            </a:r>
            <a:r>
              <a:rPr lang="en-US" altLang="en-US" b="0" dirty="0"/>
              <a:t>(</a:t>
            </a:r>
            <a:r>
              <a:rPr lang="en-US" dirty="0"/>
              <a:t>∀</a:t>
            </a:r>
            <a:r>
              <a:rPr lang="en-US" altLang="en-US" b="0" dirty="0"/>
              <a:t>x)(P(x) </a:t>
            </a:r>
            <a:r>
              <a:rPr lang="en-US" b="0" dirty="0">
                <a:cs typeface="Arial"/>
              </a:rPr>
              <a:t>⇒</a:t>
            </a:r>
            <a:r>
              <a:rPr lang="en-US" altLang="en-US" b="0" dirty="0"/>
              <a:t> ((</a:t>
            </a:r>
            <a:r>
              <a:rPr lang="en-US" dirty="0"/>
              <a:t>∀</a:t>
            </a:r>
            <a:r>
              <a:rPr lang="en-US" altLang="en-US" b="0" dirty="0"/>
              <a:t>y)(P(y) </a:t>
            </a:r>
            <a:r>
              <a:rPr lang="en-US" b="0" dirty="0">
                <a:cs typeface="Arial"/>
              </a:rPr>
              <a:t>⇒</a:t>
            </a:r>
            <a:r>
              <a:rPr lang="en-US" altLang="en-US" b="0" dirty="0"/>
              <a:t> P(f(</a:t>
            </a:r>
            <a:r>
              <a:rPr lang="en-US" altLang="en-US" b="0" dirty="0" err="1"/>
              <a:t>x,y</a:t>
            </a:r>
            <a:r>
              <a:rPr lang="en-US" altLang="en-US" b="0" dirty="0"/>
              <a:t>))) </a:t>
            </a:r>
            <a:r>
              <a:rPr lang="en-US" dirty="0"/>
              <a:t>⋀</a:t>
            </a:r>
            <a:r>
              <a:rPr lang="en-US" altLang="en-US" b="0" dirty="0"/>
              <a:t> </a:t>
            </a:r>
            <a:r>
              <a:rPr lang="en-US" altLang="en-US" b="0" dirty="0">
                <a:sym typeface="Symbol" charset="2"/>
              </a:rPr>
              <a:t></a:t>
            </a:r>
            <a:r>
              <a:rPr lang="en-US" altLang="en-US" b="0" dirty="0"/>
              <a:t>(</a:t>
            </a:r>
            <a:r>
              <a:rPr lang="en-US" dirty="0"/>
              <a:t>∀</a:t>
            </a:r>
            <a:r>
              <a:rPr lang="en-US" altLang="en-US" b="0" dirty="0"/>
              <a:t>y)(Q(</a:t>
            </a:r>
            <a:r>
              <a:rPr lang="en-US" altLang="en-US" b="0" dirty="0" err="1"/>
              <a:t>x,y</a:t>
            </a:r>
            <a:r>
              <a:rPr lang="en-US" altLang="en-US" b="0" dirty="0"/>
              <a:t>) </a:t>
            </a:r>
            <a:r>
              <a:rPr lang="en-US" b="0" dirty="0">
                <a:cs typeface="Arial"/>
              </a:rPr>
              <a:t>⇒</a:t>
            </a:r>
            <a:r>
              <a:rPr lang="en-US" altLang="en-US" b="0" dirty="0"/>
              <a:t> P(y))))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en-US" dirty="0"/>
              <a:t>1. Eliminate </a:t>
            </a:r>
            <a:r>
              <a:rPr lang="en-US" b="0" dirty="0">
                <a:cs typeface="Arial"/>
              </a:rPr>
              <a:t>⇒</a:t>
            </a:r>
            <a:endParaRPr lang="en-US" altLang="en-US" dirty="0">
              <a:sym typeface="Symbol" charset="2"/>
            </a:endParaRPr>
          </a:p>
          <a:p>
            <a:pPr lvl="1">
              <a:buNone/>
            </a:pPr>
            <a:r>
              <a:rPr lang="en-US" altLang="en-US" dirty="0"/>
              <a:t>(</a:t>
            </a:r>
            <a:r>
              <a:rPr lang="en-US" dirty="0"/>
              <a:t>∀</a:t>
            </a:r>
            <a:r>
              <a:rPr lang="en-US" altLang="en-US" dirty="0"/>
              <a:t>x)(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P(x) </a:t>
            </a:r>
            <a:r>
              <a:rPr lang="en-US" dirty="0"/>
              <a:t>⋁</a:t>
            </a:r>
            <a:r>
              <a:rPr lang="en-US" altLang="en-US" dirty="0"/>
              <a:t> ((</a:t>
            </a:r>
            <a:r>
              <a:rPr lang="en-US" dirty="0"/>
              <a:t>∀</a:t>
            </a:r>
            <a:r>
              <a:rPr lang="en-US" altLang="en-US" dirty="0"/>
              <a:t>y)(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P(y) </a:t>
            </a:r>
            <a:r>
              <a:rPr lang="en-US" dirty="0"/>
              <a:t>⋁</a:t>
            </a:r>
            <a:r>
              <a:rPr lang="en-US" altLang="en-US" dirty="0"/>
              <a:t> P(f(</a:t>
            </a:r>
            <a:r>
              <a:rPr lang="en-US" altLang="en-US" dirty="0" err="1"/>
              <a:t>x,y</a:t>
            </a:r>
            <a:r>
              <a:rPr lang="en-US" altLang="en-US" dirty="0"/>
              <a:t>))) </a:t>
            </a:r>
            <a:r>
              <a:rPr lang="en-US" dirty="0"/>
              <a:t>⋀</a:t>
            </a:r>
            <a:r>
              <a:rPr lang="en-US" altLang="en-US" b="1" dirty="0"/>
              <a:t> 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(</a:t>
            </a:r>
            <a:r>
              <a:rPr lang="en-US" dirty="0"/>
              <a:t>∀</a:t>
            </a:r>
            <a:r>
              <a:rPr lang="en-US" altLang="en-US" dirty="0"/>
              <a:t>y)(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Q(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dirty="0"/>
              <a:t>⋁</a:t>
            </a:r>
            <a:r>
              <a:rPr lang="en-US" altLang="en-US" dirty="0"/>
              <a:t> P(y)))) 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en-US" dirty="0"/>
              <a:t>2. Move </a:t>
            </a:r>
            <a:r>
              <a:rPr lang="en-US" altLang="en-US" dirty="0">
                <a:sym typeface="Symbol" charset="2"/>
              </a:rPr>
              <a:t> inward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(</a:t>
            </a:r>
            <a:r>
              <a:rPr lang="en-US" dirty="0"/>
              <a:t>∀</a:t>
            </a:r>
            <a:r>
              <a:rPr lang="en-US" altLang="en-US" dirty="0"/>
              <a:t>x)(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P(x) </a:t>
            </a:r>
            <a:r>
              <a:rPr lang="en-US" dirty="0"/>
              <a:t>⋁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dirty="0"/>
              <a:t>((</a:t>
            </a:r>
            <a:r>
              <a:rPr lang="en-US" dirty="0"/>
              <a:t>∀</a:t>
            </a:r>
            <a:r>
              <a:rPr lang="en-US" altLang="en-US" dirty="0"/>
              <a:t>y)(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P(y) </a:t>
            </a:r>
            <a:r>
              <a:rPr lang="en-US" dirty="0"/>
              <a:t>⋁</a:t>
            </a:r>
            <a:r>
              <a:rPr lang="en-US" altLang="en-US" dirty="0"/>
              <a:t> P(f(</a:t>
            </a:r>
            <a:r>
              <a:rPr lang="en-US" altLang="en-US" dirty="0" err="1"/>
              <a:t>x,y</a:t>
            </a:r>
            <a:r>
              <a:rPr lang="en-US" altLang="en-US" dirty="0"/>
              <a:t>))) </a:t>
            </a:r>
            <a:r>
              <a:rPr lang="en-US" dirty="0"/>
              <a:t>⋀ </a:t>
            </a:r>
            <a:r>
              <a:rPr lang="en-US" altLang="en-US" dirty="0"/>
              <a:t>(</a:t>
            </a:r>
            <a:r>
              <a:rPr lang="en-US" dirty="0">
                <a:cs typeface="Arial"/>
              </a:rPr>
              <a:t>∃</a:t>
            </a:r>
            <a:r>
              <a:rPr lang="en-US" altLang="en-US" dirty="0"/>
              <a:t>y)(Q(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dirty="0"/>
              <a:t>⋀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P(y)))) </a:t>
            </a:r>
          </a:p>
          <a:p>
            <a:pPr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en-US" dirty="0"/>
              <a:t>3. Standardize variables</a:t>
            </a:r>
          </a:p>
          <a:p>
            <a:pPr lvl="1">
              <a:buFontTx/>
              <a:buNone/>
            </a:pPr>
            <a:r>
              <a:rPr lang="en-US" altLang="en-US" dirty="0"/>
              <a:t>(</a:t>
            </a:r>
            <a:r>
              <a:rPr lang="en-US" dirty="0"/>
              <a:t>∀</a:t>
            </a:r>
            <a:r>
              <a:rPr lang="en-US" altLang="en-US" dirty="0"/>
              <a:t>x)(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P(x) </a:t>
            </a:r>
            <a:r>
              <a:rPr lang="en-US" dirty="0"/>
              <a:t>⋁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dirty="0"/>
              <a:t>((</a:t>
            </a:r>
            <a:r>
              <a:rPr lang="en-US" dirty="0"/>
              <a:t>∀</a:t>
            </a:r>
            <a:r>
              <a:rPr lang="en-US" altLang="en-US" dirty="0"/>
              <a:t>y)(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P(y) </a:t>
            </a:r>
            <a:r>
              <a:rPr lang="en-US" dirty="0"/>
              <a:t>⋁</a:t>
            </a:r>
            <a:r>
              <a:rPr lang="en-US" altLang="en-US" dirty="0"/>
              <a:t> P(f(</a:t>
            </a:r>
            <a:r>
              <a:rPr lang="en-US" altLang="en-US" dirty="0" err="1"/>
              <a:t>x,y</a:t>
            </a:r>
            <a:r>
              <a:rPr lang="en-US" altLang="en-US" dirty="0"/>
              <a:t>))) </a:t>
            </a:r>
            <a:r>
              <a:rPr lang="en-US" dirty="0"/>
              <a:t>⋀ </a:t>
            </a:r>
            <a:r>
              <a:rPr lang="en-US" altLang="en-US" dirty="0"/>
              <a:t>(</a:t>
            </a:r>
            <a:r>
              <a:rPr lang="en-US" dirty="0">
                <a:cs typeface="Arial"/>
              </a:rPr>
              <a:t>∃</a:t>
            </a:r>
            <a:r>
              <a:rPr lang="en-US" altLang="en-US" dirty="0"/>
              <a:t>z)(Q(</a:t>
            </a:r>
            <a:r>
              <a:rPr lang="en-US" altLang="en-US" dirty="0" err="1"/>
              <a:t>x,z</a:t>
            </a:r>
            <a:r>
              <a:rPr lang="en-US" altLang="en-US" dirty="0"/>
              <a:t>) </a:t>
            </a:r>
            <a:r>
              <a:rPr lang="en-US" dirty="0"/>
              <a:t>⋀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P(z))))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en-US" dirty="0"/>
              <a:t>4. </a:t>
            </a:r>
            <a:r>
              <a:rPr lang="en-US" dirty="0" err="1"/>
              <a:t>Skolemization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(</a:t>
            </a:r>
            <a:r>
              <a:rPr lang="en-US" dirty="0"/>
              <a:t>∀</a:t>
            </a:r>
            <a:r>
              <a:rPr lang="en-US" altLang="en-US" dirty="0"/>
              <a:t>x)(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P(x) </a:t>
            </a:r>
            <a:r>
              <a:rPr lang="en-US" dirty="0"/>
              <a:t>⋁ </a:t>
            </a:r>
            <a:r>
              <a:rPr lang="en-US" altLang="en-US" dirty="0"/>
              <a:t>((</a:t>
            </a:r>
            <a:r>
              <a:rPr lang="en-US" dirty="0"/>
              <a:t>∀</a:t>
            </a:r>
            <a:r>
              <a:rPr lang="en-US" altLang="en-US" dirty="0"/>
              <a:t>y)(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P(y) </a:t>
            </a:r>
            <a:r>
              <a:rPr lang="en-US" dirty="0"/>
              <a:t>⋁</a:t>
            </a:r>
            <a:r>
              <a:rPr lang="en-US" altLang="en-US" dirty="0"/>
              <a:t> P(f(</a:t>
            </a:r>
            <a:r>
              <a:rPr lang="en-US" altLang="en-US" dirty="0" err="1"/>
              <a:t>x,y</a:t>
            </a:r>
            <a:r>
              <a:rPr lang="en-US" altLang="en-US" dirty="0"/>
              <a:t>))) </a:t>
            </a:r>
            <a:r>
              <a:rPr lang="en-US" dirty="0"/>
              <a:t>⋀ </a:t>
            </a:r>
            <a:r>
              <a:rPr lang="en-US" altLang="en-US" dirty="0"/>
              <a:t>(Q(</a:t>
            </a:r>
            <a:r>
              <a:rPr lang="en-US" altLang="en-US" dirty="0" err="1"/>
              <a:t>x,g</a:t>
            </a:r>
            <a:r>
              <a:rPr lang="en-US" altLang="en-US" dirty="0"/>
              <a:t>(x)) </a:t>
            </a:r>
            <a:r>
              <a:rPr lang="en-US" dirty="0"/>
              <a:t>⋀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P(g(x))))) </a:t>
            </a:r>
          </a:p>
          <a:p>
            <a:pPr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en-US" dirty="0"/>
              <a:t>5. Drop universal quantifiers</a:t>
            </a:r>
          </a:p>
          <a:p>
            <a:pPr lvl="1">
              <a:buFontTx/>
              <a:buNone/>
            </a:pPr>
            <a:r>
              <a:rPr lang="en-US" altLang="en-US" dirty="0"/>
              <a:t>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P(x) </a:t>
            </a:r>
            <a:r>
              <a:rPr lang="en-US" dirty="0"/>
              <a:t>⋁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dirty="0"/>
              <a:t>((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P(y) </a:t>
            </a:r>
            <a:r>
              <a:rPr lang="en-US" dirty="0"/>
              <a:t>⋁</a:t>
            </a:r>
            <a:r>
              <a:rPr lang="en-US" altLang="en-US" dirty="0"/>
              <a:t> P(f(</a:t>
            </a:r>
            <a:r>
              <a:rPr lang="en-US" altLang="en-US" dirty="0" err="1"/>
              <a:t>x,y</a:t>
            </a:r>
            <a:r>
              <a:rPr lang="en-US" altLang="en-US" dirty="0"/>
              <a:t>))) </a:t>
            </a:r>
            <a:r>
              <a:rPr lang="en-US" dirty="0"/>
              <a:t>⋀ </a:t>
            </a:r>
            <a:r>
              <a:rPr lang="en-US" altLang="en-US" dirty="0"/>
              <a:t>(Q(</a:t>
            </a:r>
            <a:r>
              <a:rPr lang="en-US" altLang="en-US" dirty="0" err="1"/>
              <a:t>x,g</a:t>
            </a:r>
            <a:r>
              <a:rPr lang="en-US" altLang="en-US" dirty="0"/>
              <a:t>(x)) </a:t>
            </a:r>
            <a:r>
              <a:rPr lang="en-US" dirty="0"/>
              <a:t>⋀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P(g(x)))))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en-US" dirty="0"/>
              <a:t>6. </a:t>
            </a:r>
            <a:r>
              <a:rPr lang="en-US" dirty="0"/>
              <a:t>Distribute ⋁ over ⋀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P(x) </a:t>
            </a:r>
            <a:r>
              <a:rPr lang="en-US" dirty="0"/>
              <a:t>⋁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P(y) </a:t>
            </a:r>
            <a:r>
              <a:rPr lang="en-US" dirty="0"/>
              <a:t>⋁</a:t>
            </a:r>
            <a:r>
              <a:rPr lang="en-US" altLang="en-US" dirty="0"/>
              <a:t> P(f(</a:t>
            </a:r>
            <a:r>
              <a:rPr lang="en-US" altLang="en-US" dirty="0" err="1"/>
              <a:t>x,y</a:t>
            </a:r>
            <a:r>
              <a:rPr lang="en-US" altLang="en-US" dirty="0"/>
              <a:t>))) </a:t>
            </a:r>
            <a:r>
              <a:rPr lang="en-US" dirty="0"/>
              <a:t>⋀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dirty="0"/>
              <a:t>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P(x) </a:t>
            </a:r>
            <a:r>
              <a:rPr lang="en-US" dirty="0"/>
              <a:t>⋁</a:t>
            </a:r>
            <a:r>
              <a:rPr lang="en-US" altLang="en-US" dirty="0"/>
              <a:t> Q(</a:t>
            </a:r>
            <a:r>
              <a:rPr lang="en-US" altLang="en-US" dirty="0" err="1"/>
              <a:t>x,g</a:t>
            </a:r>
            <a:r>
              <a:rPr lang="en-US" altLang="en-US" dirty="0"/>
              <a:t>(x))) </a:t>
            </a:r>
            <a:r>
              <a:rPr lang="en-US" dirty="0"/>
              <a:t>⋀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dirty="0"/>
              <a:t>(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P(x) </a:t>
            </a:r>
            <a:r>
              <a:rPr lang="en-US" dirty="0"/>
              <a:t>⋁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</a:t>
            </a:r>
            <a:r>
              <a:rPr lang="en-US" altLang="en-US" dirty="0"/>
              <a:t>P(g(x))) 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32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40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4953000"/>
            <a:ext cx="381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952999"/>
            <a:ext cx="6096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Lifted resolution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772400" cy="3124198"/>
          </a:xfrm>
        </p:spPr>
        <p:txBody>
          <a:bodyPr/>
          <a:lstStyle/>
          <a:p>
            <a:r>
              <a:rPr lang="en-US" b="0" dirty="0"/>
              <a:t>Now that we can convert sentences into conjunctive normal form, we can apply the resolution rule to search for contradictions { }. </a:t>
            </a:r>
          </a:p>
          <a:p>
            <a:r>
              <a:rPr lang="en-US" b="0" dirty="0"/>
              <a:t>Remember, the original resolution rule was suited for propositional logic and </a:t>
            </a:r>
            <a:r>
              <a:rPr lang="en-US" dirty="0"/>
              <a:t>ground literals </a:t>
            </a:r>
            <a:r>
              <a:rPr lang="en-US" b="0" dirty="0"/>
              <a:t>in first-order logic. The </a:t>
            </a:r>
            <a:r>
              <a:rPr lang="en-US" dirty="0"/>
              <a:t>lifted resolution rule</a:t>
            </a:r>
            <a:r>
              <a:rPr lang="en-US" b="0" dirty="0"/>
              <a:t> uses </a:t>
            </a:r>
            <a:r>
              <a:rPr lang="en-US" dirty="0"/>
              <a:t>unification</a:t>
            </a:r>
            <a:r>
              <a:rPr lang="en-US" b="0" dirty="0"/>
              <a:t> to find substitutions that will actually advance the proof.</a:t>
            </a:r>
          </a:p>
          <a:p>
            <a:r>
              <a:rPr lang="en-US" b="0" dirty="0"/>
              <a:t>Two clauses can be resolved if they have complementary literals. </a:t>
            </a:r>
          </a:p>
          <a:p>
            <a:r>
              <a:rPr lang="en-US" b="0" dirty="0"/>
              <a:t>Propositional literals are complementary if one is the negation of the other. First-order literals are complementary if one </a:t>
            </a:r>
            <a:r>
              <a:rPr lang="en-US" dirty="0"/>
              <a:t>unifies</a:t>
            </a:r>
            <a:r>
              <a:rPr lang="en-US" b="0" dirty="0"/>
              <a:t> with the negation of the other.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953000"/>
            <a:ext cx="56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Arial"/>
                <a:cs typeface="Arial"/>
              </a:rPr>
              <a:t>l</a:t>
            </a:r>
            <a:r>
              <a:rPr lang="en-US" sz="2400" i="1" baseline="-25000" dirty="0">
                <a:latin typeface="Arial"/>
                <a:cs typeface="Arial"/>
              </a:rPr>
              <a:t>1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dirty="0"/>
              <a:t>⋁ </a:t>
            </a:r>
            <a:r>
              <a:rPr lang="en-US" sz="2400" i="1" dirty="0">
                <a:latin typeface="Arial"/>
                <a:cs typeface="Arial"/>
              </a:rPr>
              <a:t>l</a:t>
            </a:r>
            <a:r>
              <a:rPr lang="en-US" sz="2400" i="1" baseline="-25000" dirty="0">
                <a:latin typeface="Arial"/>
                <a:cs typeface="Arial"/>
              </a:rPr>
              <a:t>2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dirty="0"/>
              <a:t>⋁ </a:t>
            </a:r>
            <a:r>
              <a:rPr lang="en-US" sz="2400" i="1" dirty="0">
                <a:latin typeface="Arial"/>
                <a:cs typeface="Arial"/>
              </a:rPr>
              <a:t>… </a:t>
            </a:r>
            <a:r>
              <a:rPr lang="en-US" sz="2400" dirty="0"/>
              <a:t>⋁ </a:t>
            </a:r>
            <a:r>
              <a:rPr lang="en-US" sz="2400" i="1" dirty="0" err="1">
                <a:latin typeface="Arial"/>
                <a:cs typeface="Arial"/>
              </a:rPr>
              <a:t>l</a:t>
            </a:r>
            <a:r>
              <a:rPr lang="en-US" sz="2400" i="1" baseline="-25000" dirty="0" err="1">
                <a:latin typeface="Arial"/>
                <a:cs typeface="Arial"/>
              </a:rPr>
              <a:t>n</a:t>
            </a:r>
            <a:r>
              <a:rPr lang="en-US" sz="2400" i="1" dirty="0">
                <a:latin typeface="Arial"/>
                <a:cs typeface="Arial"/>
              </a:rPr>
              <a:t>,    </a:t>
            </a:r>
            <a:r>
              <a:rPr lang="en-US" sz="2400" i="1" dirty="0"/>
              <a:t>¬</a:t>
            </a:r>
            <a:r>
              <a:rPr lang="en-US" sz="2400" i="1" dirty="0">
                <a:latin typeface="Arial"/>
                <a:cs typeface="Arial"/>
              </a:rPr>
              <a:t>m</a:t>
            </a:r>
            <a:r>
              <a:rPr lang="en-US" sz="2400" i="1" baseline="-25000" dirty="0">
                <a:latin typeface="Arial"/>
                <a:cs typeface="Arial"/>
              </a:rPr>
              <a:t>1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dirty="0"/>
              <a:t>⋁ </a:t>
            </a:r>
            <a:r>
              <a:rPr lang="en-US" sz="2400" i="1" dirty="0">
                <a:latin typeface="Arial"/>
                <a:cs typeface="Arial"/>
              </a:rPr>
              <a:t>m</a:t>
            </a:r>
            <a:r>
              <a:rPr lang="en-US" sz="2400" i="1" baseline="-25000" dirty="0">
                <a:latin typeface="Arial"/>
                <a:cs typeface="Arial"/>
              </a:rPr>
              <a:t>2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dirty="0"/>
              <a:t>⋁ </a:t>
            </a:r>
            <a:r>
              <a:rPr lang="en-US" sz="2400" i="1" dirty="0">
                <a:latin typeface="Arial"/>
                <a:cs typeface="Arial"/>
              </a:rPr>
              <a:t>… </a:t>
            </a:r>
            <a:r>
              <a:rPr lang="en-US" sz="2400" dirty="0"/>
              <a:t>⋁ </a:t>
            </a:r>
            <a:r>
              <a:rPr lang="en-US" sz="2400" i="1" dirty="0" err="1">
                <a:latin typeface="Arial"/>
                <a:cs typeface="Arial"/>
              </a:rPr>
              <a:t>m</a:t>
            </a:r>
            <a:r>
              <a:rPr lang="en-US" sz="2400" i="1" baseline="-25000" dirty="0" err="1">
                <a:latin typeface="Arial"/>
                <a:cs typeface="Arial"/>
              </a:rPr>
              <a:t>n</a:t>
            </a:r>
            <a:endParaRPr lang="en-US" sz="2400" baseline="-250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5562600"/>
            <a:ext cx="493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SUBST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l-GR" sz="2400" i="1" dirty="0"/>
              <a:t>θ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i="1" dirty="0">
                <a:latin typeface="Arial"/>
                <a:cs typeface="Arial"/>
              </a:rPr>
              <a:t>l</a:t>
            </a:r>
            <a:r>
              <a:rPr lang="en-US" sz="2400" i="1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⋁ </a:t>
            </a:r>
            <a:r>
              <a:rPr lang="en-US" sz="2400" dirty="0">
                <a:latin typeface="Arial"/>
                <a:cs typeface="Arial"/>
              </a:rPr>
              <a:t>… </a:t>
            </a:r>
            <a:r>
              <a:rPr lang="en-US" sz="2400" dirty="0"/>
              <a:t>⋁ </a:t>
            </a:r>
            <a:r>
              <a:rPr lang="en-US" sz="2400" i="1" dirty="0" err="1">
                <a:latin typeface="Arial"/>
                <a:cs typeface="Arial"/>
              </a:rPr>
              <a:t>l</a:t>
            </a:r>
            <a:r>
              <a:rPr lang="en-US" sz="2400" i="1" baseline="-25000" dirty="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⋁ </a:t>
            </a:r>
            <a:r>
              <a:rPr lang="en-US" sz="2400" i="1" dirty="0">
                <a:latin typeface="Arial"/>
                <a:cs typeface="Arial"/>
              </a:rPr>
              <a:t>m</a:t>
            </a:r>
            <a:r>
              <a:rPr lang="en-US" sz="2400" i="1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⋁ </a:t>
            </a:r>
            <a:r>
              <a:rPr lang="en-US" sz="2400" dirty="0">
                <a:latin typeface="Arial"/>
                <a:cs typeface="Arial"/>
              </a:rPr>
              <a:t>… </a:t>
            </a:r>
            <a:r>
              <a:rPr lang="en-US" sz="2400" dirty="0"/>
              <a:t>⋁ </a:t>
            </a:r>
            <a:r>
              <a:rPr lang="en-US" sz="2400" i="1" dirty="0" err="1">
                <a:latin typeface="Arial"/>
                <a:cs typeface="Arial"/>
              </a:rPr>
              <a:t>m</a:t>
            </a:r>
            <a:r>
              <a:rPr lang="en-US" sz="2400" i="1" baseline="-25000" dirty="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5486400"/>
            <a:ext cx="5715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6107668"/>
            <a:ext cx="269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where </a:t>
            </a:r>
            <a:r>
              <a:rPr lang="en-US" sz="1800" dirty="0">
                <a:latin typeface="Courier"/>
                <a:cs typeface="Courier"/>
              </a:rPr>
              <a:t>UNIFY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i="1" dirty="0">
                <a:latin typeface="Arial"/>
                <a:cs typeface="Arial"/>
              </a:rPr>
              <a:t>l</a:t>
            </a:r>
            <a:r>
              <a:rPr lang="en-US" sz="1800" i="1" baseline="-25000" dirty="0">
                <a:latin typeface="Arial"/>
                <a:cs typeface="Arial"/>
              </a:rPr>
              <a:t>1</a:t>
            </a:r>
            <a:r>
              <a:rPr lang="en-US" sz="1800" dirty="0">
                <a:latin typeface="Arial"/>
                <a:cs typeface="Arial"/>
              </a:rPr>
              <a:t>, </a:t>
            </a:r>
            <a:r>
              <a:rPr lang="en-US" sz="1800" i="1" dirty="0">
                <a:latin typeface="Arial"/>
                <a:cs typeface="Arial"/>
              </a:rPr>
              <a:t>m</a:t>
            </a:r>
            <a:r>
              <a:rPr lang="en-US" sz="1800" i="1" baseline="-25000" dirty="0">
                <a:latin typeface="Arial"/>
                <a:cs typeface="Arial"/>
              </a:rPr>
              <a:t>1</a:t>
            </a:r>
            <a:r>
              <a:rPr lang="en-US" sz="1800" dirty="0">
                <a:latin typeface="Arial"/>
                <a:cs typeface="Arial"/>
              </a:rPr>
              <a:t>) = </a:t>
            </a:r>
            <a:r>
              <a:rPr lang="el-GR" sz="1800" i="1" dirty="0"/>
              <a:t>θ</a:t>
            </a:r>
            <a:endParaRPr lang="en-US" sz="1800" i="1" dirty="0">
              <a:latin typeface="Arial"/>
              <a:cs typeface="Arial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33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6196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373563"/>
          </a:xfrm>
        </p:spPr>
        <p:txBody>
          <a:bodyPr/>
          <a:lstStyle/>
          <a:p>
            <a:r>
              <a:rPr lang="en-US" b="0" i="1" dirty="0"/>
              <a:t>Animal(F(x)) </a:t>
            </a:r>
            <a:r>
              <a:rPr lang="en-US" b="0" dirty="0"/>
              <a:t>⋁ </a:t>
            </a:r>
            <a:r>
              <a:rPr lang="en-US" b="0" i="1" dirty="0"/>
              <a:t>Loves(G(x), x)</a:t>
            </a:r>
            <a:r>
              <a:rPr lang="en-US" b="0" dirty="0"/>
              <a:t>	and	</a:t>
            </a:r>
            <a:r>
              <a:rPr lang="en-US" b="0" i="1" dirty="0"/>
              <a:t>¬Loves(u, v) </a:t>
            </a:r>
            <a:r>
              <a:rPr lang="en-US" b="0" dirty="0"/>
              <a:t>⋁ </a:t>
            </a:r>
            <a:r>
              <a:rPr lang="en-US" b="0" i="1" dirty="0"/>
              <a:t>¬Kills(u, v)</a:t>
            </a:r>
          </a:p>
          <a:p>
            <a:pPr>
              <a:spcBef>
                <a:spcPts val="1800"/>
              </a:spcBef>
            </a:pPr>
            <a:r>
              <a:rPr lang="en-US" b="0" i="1" dirty="0"/>
              <a:t>Loves(G(x), x) </a:t>
            </a:r>
            <a:r>
              <a:rPr lang="en-US" b="0" dirty="0"/>
              <a:t>and </a:t>
            </a:r>
            <a:r>
              <a:rPr lang="en-US" b="0" i="1" dirty="0"/>
              <a:t>¬Loves(u, v) </a:t>
            </a:r>
            <a:r>
              <a:rPr lang="en-US" b="0" dirty="0"/>
              <a:t>are complimentary literals that can be unified</a:t>
            </a:r>
          </a:p>
          <a:p>
            <a:pPr>
              <a:spcBef>
                <a:spcPts val="0"/>
              </a:spcBef>
            </a:pPr>
            <a:r>
              <a:rPr lang="en-US" b="0" dirty="0"/>
              <a:t>with the </a:t>
            </a:r>
            <a:r>
              <a:rPr lang="el-GR" b="0" i="1" dirty="0"/>
              <a:t>θ</a:t>
            </a:r>
            <a:r>
              <a:rPr lang="en-US" b="0" dirty="0"/>
              <a:t> = </a:t>
            </a:r>
            <a:r>
              <a:rPr lang="en-US" b="0" i="1" dirty="0"/>
              <a:t>{u/G(x), v/x}</a:t>
            </a:r>
          </a:p>
          <a:p>
            <a:pPr>
              <a:spcBef>
                <a:spcPts val="1800"/>
              </a:spcBef>
            </a:pPr>
            <a:r>
              <a:rPr lang="en-US" b="0" dirty="0">
                <a:latin typeface="Courier"/>
                <a:cs typeface="Courier"/>
              </a:rPr>
              <a:t>SUBST</a:t>
            </a:r>
            <a:r>
              <a:rPr lang="en-US" b="0" dirty="0">
                <a:cs typeface="Arial"/>
              </a:rPr>
              <a:t>(</a:t>
            </a:r>
            <a:r>
              <a:rPr lang="en-US" b="0" i="1" dirty="0"/>
              <a:t>{u/G(x), v/x}</a:t>
            </a:r>
            <a:r>
              <a:rPr lang="en-US" b="0" dirty="0">
                <a:cs typeface="Arial"/>
              </a:rPr>
              <a:t>, </a:t>
            </a:r>
            <a:r>
              <a:rPr lang="en-US" b="0" i="1" dirty="0">
                <a:cs typeface="Arial"/>
              </a:rPr>
              <a:t>Animal(F(x)) </a:t>
            </a:r>
            <a:r>
              <a:rPr lang="en-US" b="0" dirty="0"/>
              <a:t>⋁ </a:t>
            </a:r>
            <a:r>
              <a:rPr lang="en-US" b="0" i="1" dirty="0"/>
              <a:t>¬Kills(u, v)) </a:t>
            </a:r>
          </a:p>
          <a:p>
            <a:pPr>
              <a:spcBef>
                <a:spcPts val="0"/>
              </a:spcBef>
            </a:pPr>
            <a:r>
              <a:rPr lang="en-US" b="0" dirty="0"/>
              <a:t>And we get…</a:t>
            </a:r>
            <a:r>
              <a:rPr lang="en-US" b="0" i="1" dirty="0"/>
              <a:t> (Animal(F(x)) </a:t>
            </a:r>
            <a:r>
              <a:rPr lang="en-US" b="0" dirty="0"/>
              <a:t>⋁ </a:t>
            </a:r>
            <a:r>
              <a:rPr lang="en-US" b="0" i="1" dirty="0"/>
              <a:t>¬Kills(G(x), x))</a:t>
            </a:r>
          </a:p>
          <a:p>
            <a:endParaRPr lang="en-US" b="0" i="1" dirty="0"/>
          </a:p>
          <a:p>
            <a:endParaRPr lang="en-US" b="0" i="1" dirty="0"/>
          </a:p>
          <a:p>
            <a:endParaRPr lang="en-US" b="0" i="1" dirty="0"/>
          </a:p>
          <a:p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933890"/>
            <a:ext cx="70104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rial"/>
                <a:cs typeface="Arial"/>
              </a:rPr>
              <a:t>Animal(F(x)) </a:t>
            </a:r>
            <a:r>
              <a:rPr lang="en-US" sz="2000" dirty="0">
                <a:latin typeface="Arial"/>
                <a:cs typeface="Arial"/>
              </a:rPr>
              <a:t>⋁ </a:t>
            </a:r>
            <a:r>
              <a:rPr lang="en-US" sz="2000" i="1" dirty="0">
                <a:latin typeface="Arial"/>
                <a:cs typeface="Arial"/>
              </a:rPr>
              <a:t>Loves(G(x), x), ¬Loves(u, v) </a:t>
            </a:r>
            <a:r>
              <a:rPr lang="en-US" sz="2000" dirty="0">
                <a:latin typeface="Arial"/>
                <a:cs typeface="Arial"/>
              </a:rPr>
              <a:t>⋁ </a:t>
            </a:r>
            <a:r>
              <a:rPr lang="en-US" sz="2000" i="1" dirty="0">
                <a:latin typeface="Arial"/>
                <a:cs typeface="Arial"/>
              </a:rPr>
              <a:t>¬Kills(u, v)</a:t>
            </a:r>
          </a:p>
          <a:p>
            <a:pPr algn="ctr"/>
            <a:endParaRPr lang="en-US" sz="2000" baseline="-250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3651" y="5543490"/>
            <a:ext cx="350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/>
                <a:cs typeface="Arial"/>
              </a:rPr>
              <a:t>Animal(F(x)) </a:t>
            </a:r>
            <a:r>
              <a:rPr lang="en-US" sz="2000" dirty="0">
                <a:latin typeface="Arial"/>
                <a:cs typeface="Arial"/>
              </a:rPr>
              <a:t>⋁ </a:t>
            </a:r>
            <a:r>
              <a:rPr lang="en-US" sz="2000" i="1" dirty="0">
                <a:latin typeface="Arial"/>
                <a:cs typeface="Arial"/>
              </a:rPr>
              <a:t>¬Kills(G(x), x)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5467290"/>
            <a:ext cx="6583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34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7632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924800" cy="4114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American(x) </a:t>
            </a:r>
            <a:r>
              <a:rPr lang="en-US" sz="2000" b="0" dirty="0"/>
              <a:t>∧</a:t>
            </a:r>
            <a:r>
              <a:rPr lang="en-US" sz="2000" b="0" i="1" dirty="0"/>
              <a:t> Weapon(y) </a:t>
            </a:r>
            <a:r>
              <a:rPr lang="en-US" sz="2000" b="0" dirty="0"/>
              <a:t>∧</a:t>
            </a:r>
            <a:r>
              <a:rPr lang="en-US" sz="2000" b="0" i="1" dirty="0"/>
              <a:t> Sells(</a:t>
            </a:r>
            <a:r>
              <a:rPr lang="en-US" sz="2000" b="0" i="1" dirty="0" err="1"/>
              <a:t>x,y,z</a:t>
            </a:r>
            <a:r>
              <a:rPr lang="en-US" sz="2000" b="0" i="1" dirty="0"/>
              <a:t>) </a:t>
            </a:r>
            <a:r>
              <a:rPr lang="en-US" sz="2000" b="0" dirty="0"/>
              <a:t>∧</a:t>
            </a:r>
            <a:r>
              <a:rPr lang="en-US" sz="2000" b="0" i="1" dirty="0"/>
              <a:t> Hostile(z) </a:t>
            </a:r>
            <a:r>
              <a:rPr lang="en-US" sz="2000" b="0" dirty="0"/>
              <a:t>⇒</a:t>
            </a:r>
            <a:r>
              <a:rPr lang="en-US" sz="2000" b="0" i="1" dirty="0"/>
              <a:t> Criminal(x)</a:t>
            </a:r>
            <a:endParaRPr lang="en-US" sz="2000" b="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Owns(</a:t>
            </a:r>
            <a:r>
              <a:rPr lang="en-US" sz="2000" b="0" i="1" dirty="0" err="1"/>
              <a:t>Nono</a:t>
            </a:r>
            <a:r>
              <a:rPr lang="en-US" sz="2000" b="0" i="1" dirty="0"/>
              <a:t>, M</a:t>
            </a:r>
            <a:r>
              <a:rPr lang="en-US" sz="2000" b="0" i="1" baseline="-25000" dirty="0"/>
              <a:t>1</a:t>
            </a:r>
            <a:r>
              <a:rPr lang="en-US" sz="2000" b="0" i="1" dirty="0"/>
              <a:t>) </a:t>
            </a:r>
            <a:r>
              <a:rPr lang="en-US" sz="2000" b="0" dirty="0"/>
              <a:t>∧</a:t>
            </a:r>
            <a:r>
              <a:rPr lang="en-US" sz="2000" b="0" i="1" dirty="0"/>
              <a:t> Missile(M</a:t>
            </a:r>
            <a:r>
              <a:rPr lang="en-US" sz="2000" b="0" i="1" baseline="-25000" dirty="0"/>
              <a:t>1</a:t>
            </a:r>
            <a:r>
              <a:rPr lang="en-US" sz="2000" b="0" i="1" dirty="0"/>
              <a:t>)</a:t>
            </a:r>
            <a:endParaRPr lang="en-US" sz="2000" b="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Missile(x) </a:t>
            </a:r>
            <a:r>
              <a:rPr lang="en-US" sz="2000" b="0" dirty="0"/>
              <a:t>∧</a:t>
            </a:r>
            <a:r>
              <a:rPr lang="en-US" sz="2000" b="0" i="1" dirty="0"/>
              <a:t> Owns(</a:t>
            </a:r>
            <a:r>
              <a:rPr lang="en-US" sz="2000" b="0" i="1" dirty="0" err="1"/>
              <a:t>Nono</a:t>
            </a:r>
            <a:r>
              <a:rPr lang="en-US" sz="2000" b="0" i="1" dirty="0"/>
              <a:t>, x) ⇒ Sells(West, x, </a:t>
            </a:r>
            <a:r>
              <a:rPr lang="en-US" sz="2000" b="0" i="1" dirty="0" err="1"/>
              <a:t>Nono</a:t>
            </a:r>
            <a:r>
              <a:rPr lang="en-US" sz="2000" b="0" i="1" dirty="0"/>
              <a:t>)</a:t>
            </a:r>
            <a:endParaRPr lang="en-US" sz="2000" b="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Missile(x) ⇒ Weapon(x)</a:t>
            </a:r>
            <a:endParaRPr lang="en-US" sz="2000" b="0" dirty="0"/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Enemy(x, America) ⇒ Hostile(x)</a:t>
            </a:r>
            <a:endParaRPr lang="en-US" sz="2000" b="0" dirty="0"/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American(West)</a:t>
            </a:r>
            <a:endParaRPr lang="en-US" sz="2000" b="0" dirty="0"/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Enemy(</a:t>
            </a:r>
            <a:r>
              <a:rPr lang="en-US" sz="2000" b="0" i="1" dirty="0" err="1"/>
              <a:t>Nono</a:t>
            </a:r>
            <a:r>
              <a:rPr lang="en-US" sz="2000" b="0" i="1" dirty="0"/>
              <a:t>, America)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endParaRPr lang="en-US" sz="2000" b="0" i="1" dirty="0"/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Prove:</a:t>
            </a:r>
            <a:r>
              <a:rPr lang="en-US" sz="2000" b="0" dirty="0"/>
              <a:t> Criminal(West)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35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5791200" cy="1371600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Was West a Criminal?</a:t>
            </a:r>
          </a:p>
        </p:txBody>
      </p:sp>
    </p:spTree>
    <p:extLst>
      <p:ext uri="{BB962C8B-B14F-4D97-AF65-F5344CB8AC3E}">
        <p14:creationId xmlns:p14="http://schemas.microsoft.com/office/powerpoint/2010/main" val="2377098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458200" cy="4114800"/>
          </a:xfrm>
        </p:spPr>
        <p:txBody>
          <a:bodyPr>
            <a:norm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2000" b="0" i="1" dirty="0">
                <a:cs typeface="Arial"/>
              </a:rPr>
              <a:t>¬</a:t>
            </a:r>
            <a:r>
              <a:rPr lang="en-US" sz="2000" b="0" i="1" dirty="0"/>
              <a:t>American(x) </a:t>
            </a:r>
            <a:r>
              <a:rPr lang="en-US" sz="2000" b="0" i="1" dirty="0">
                <a:cs typeface="Arial"/>
              </a:rPr>
              <a:t>⋁</a:t>
            </a:r>
            <a:r>
              <a:rPr lang="en-US" sz="2000" b="0" i="1" dirty="0"/>
              <a:t> </a:t>
            </a:r>
            <a:r>
              <a:rPr lang="en-US" sz="2000" b="0" i="1" dirty="0">
                <a:cs typeface="Arial"/>
              </a:rPr>
              <a:t>¬</a:t>
            </a:r>
            <a:r>
              <a:rPr lang="en-US" sz="2000" b="0" i="1" dirty="0"/>
              <a:t>Weapon(y) </a:t>
            </a:r>
            <a:r>
              <a:rPr lang="en-US" sz="2000" b="0" i="1" dirty="0">
                <a:cs typeface="Arial"/>
              </a:rPr>
              <a:t>⋁</a:t>
            </a:r>
            <a:r>
              <a:rPr lang="en-US" sz="2000" b="0" i="1" dirty="0"/>
              <a:t> </a:t>
            </a:r>
            <a:r>
              <a:rPr lang="en-US" sz="2000" b="0" i="1" dirty="0">
                <a:cs typeface="Arial"/>
              </a:rPr>
              <a:t>¬</a:t>
            </a:r>
            <a:r>
              <a:rPr lang="en-US" sz="2000" b="0" i="1" dirty="0"/>
              <a:t>Sells(</a:t>
            </a:r>
            <a:r>
              <a:rPr lang="en-US" sz="2000" b="0" i="1" dirty="0" err="1"/>
              <a:t>x,y,z</a:t>
            </a:r>
            <a:r>
              <a:rPr lang="en-US" sz="2000" b="0" i="1" dirty="0"/>
              <a:t>) </a:t>
            </a:r>
            <a:r>
              <a:rPr lang="en-US" sz="2000" b="0" i="1" dirty="0">
                <a:cs typeface="Arial"/>
              </a:rPr>
              <a:t>⋁ ¬</a:t>
            </a:r>
            <a:r>
              <a:rPr lang="en-US" sz="2000" b="0" i="1" dirty="0"/>
              <a:t>Hostile(z) </a:t>
            </a:r>
            <a:r>
              <a:rPr lang="en-US" sz="2000" b="0" i="1" dirty="0">
                <a:cs typeface="Arial"/>
              </a:rPr>
              <a:t>⋁</a:t>
            </a:r>
            <a:r>
              <a:rPr lang="en-US" sz="2000" b="0" i="1" dirty="0"/>
              <a:t> Criminal(x)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Owns(</a:t>
            </a:r>
            <a:r>
              <a:rPr lang="en-US" sz="2000" b="0" i="1" dirty="0" err="1"/>
              <a:t>Nono</a:t>
            </a:r>
            <a:r>
              <a:rPr lang="en-US" sz="2000" b="0" i="1" dirty="0"/>
              <a:t>, M</a:t>
            </a:r>
            <a:r>
              <a:rPr lang="en-US" sz="2000" b="0" i="1" baseline="-25000" dirty="0"/>
              <a:t>1</a:t>
            </a:r>
            <a:r>
              <a:rPr lang="en-US" sz="2000" b="0" i="1" dirty="0"/>
              <a:t>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Missile(M</a:t>
            </a:r>
            <a:r>
              <a:rPr lang="en-US" sz="2000" b="0" i="1" baseline="-25000" dirty="0"/>
              <a:t>1</a:t>
            </a:r>
            <a:r>
              <a:rPr lang="en-US" sz="2000" b="0" i="1" dirty="0"/>
              <a:t>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>
                <a:cs typeface="Arial"/>
              </a:rPr>
              <a:t>¬</a:t>
            </a:r>
            <a:r>
              <a:rPr lang="en-US" sz="2000" b="0" i="1" dirty="0"/>
              <a:t>Missile(x) </a:t>
            </a:r>
            <a:r>
              <a:rPr lang="en-US" sz="2000" b="0" i="1" dirty="0">
                <a:cs typeface="Arial"/>
              </a:rPr>
              <a:t>⋁ ¬</a:t>
            </a:r>
            <a:r>
              <a:rPr lang="en-US" sz="2000" b="0" i="1" dirty="0"/>
              <a:t>Owns(</a:t>
            </a:r>
            <a:r>
              <a:rPr lang="en-US" sz="2000" b="0" i="1" dirty="0" err="1"/>
              <a:t>Nono</a:t>
            </a:r>
            <a:r>
              <a:rPr lang="en-US" sz="2000" b="0" i="1" dirty="0"/>
              <a:t>, x) </a:t>
            </a:r>
            <a:r>
              <a:rPr lang="en-US" sz="2000" b="0" i="1" dirty="0">
                <a:cs typeface="Arial"/>
              </a:rPr>
              <a:t>⋁ </a:t>
            </a:r>
            <a:r>
              <a:rPr lang="en-US" sz="2000" b="0" i="1" dirty="0"/>
              <a:t>Sells(</a:t>
            </a:r>
            <a:r>
              <a:rPr lang="en-US" sz="2000" b="0" i="1" dirty="0" err="1"/>
              <a:t>West,x,Nono</a:t>
            </a:r>
            <a:r>
              <a:rPr lang="en-US" sz="2000" b="0" i="1" dirty="0"/>
              <a:t>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>
                <a:cs typeface="Arial"/>
              </a:rPr>
              <a:t>¬ </a:t>
            </a:r>
            <a:r>
              <a:rPr lang="en-US" sz="2000" b="0" i="1" dirty="0"/>
              <a:t>Missile(x) </a:t>
            </a:r>
            <a:r>
              <a:rPr lang="en-US" sz="2000" b="0" i="1" dirty="0">
                <a:cs typeface="Arial"/>
              </a:rPr>
              <a:t>⋁</a:t>
            </a:r>
            <a:r>
              <a:rPr lang="en-US" sz="2000" b="0" i="1" dirty="0"/>
              <a:t> Weapon(x)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>
                <a:cs typeface="Arial"/>
              </a:rPr>
              <a:t>¬ </a:t>
            </a:r>
            <a:r>
              <a:rPr lang="en-US" sz="2000" b="0" i="1" dirty="0"/>
              <a:t>Enemy(x, America)</a:t>
            </a:r>
            <a:r>
              <a:rPr lang="en-US" sz="2000" b="0" i="1" dirty="0">
                <a:cs typeface="Arial"/>
              </a:rPr>
              <a:t> ⋁</a:t>
            </a:r>
            <a:r>
              <a:rPr lang="en-US" sz="2000" b="0" i="1" dirty="0"/>
              <a:t> Hostile(x)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American(West)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/>
              <a:t>Enemy(</a:t>
            </a:r>
            <a:r>
              <a:rPr lang="en-US" sz="2000" b="0" i="1" dirty="0" err="1"/>
              <a:t>Nono</a:t>
            </a:r>
            <a:r>
              <a:rPr lang="en-US" sz="2000" b="0" i="1" dirty="0"/>
              <a:t>, America)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endParaRPr lang="en-US" sz="2000" b="0" i="1" dirty="0"/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2000" i="1" dirty="0"/>
              <a:t>Prove:</a:t>
            </a:r>
            <a:r>
              <a:rPr lang="en-US" sz="2000" b="0" i="1" dirty="0"/>
              <a:t> Criminal(West)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36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5791200" cy="1371600"/>
          </a:xfrm>
        </p:spPr>
        <p:txBody>
          <a:bodyPr/>
          <a:lstStyle/>
          <a:p>
            <a:r>
              <a:rPr lang="en-US" dirty="0"/>
              <a:t>Was West a Criminal?</a:t>
            </a:r>
            <a:br>
              <a:rPr lang="en-US" dirty="0"/>
            </a:br>
            <a:r>
              <a:rPr lang="en-US" dirty="0"/>
              <a:t>Convert to CNF</a:t>
            </a:r>
          </a:p>
        </p:txBody>
      </p:sp>
    </p:spTree>
    <p:extLst>
      <p:ext uri="{BB962C8B-B14F-4D97-AF65-F5344CB8AC3E}">
        <p14:creationId xmlns:p14="http://schemas.microsoft.com/office/powerpoint/2010/main" val="1919853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37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690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13710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American(West)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38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42682" y="6377993"/>
            <a:ext cx="155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1" dirty="0">
                <a:solidFill>
                  <a:srgbClr val="FF0000"/>
                </a:solidFill>
                <a:latin typeface="+mn-lt"/>
              </a:rPr>
              <a:t>θ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{ x/West }</a:t>
            </a:r>
          </a:p>
        </p:txBody>
      </p:sp>
    </p:spTree>
    <p:extLst>
      <p:ext uri="{BB962C8B-B14F-4D97-AF65-F5344CB8AC3E}">
        <p14:creationId xmlns:p14="http://schemas.microsoft.com/office/powerpoint/2010/main" val="1332066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39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9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0" dirty="0"/>
              <a:t>Every sentence of propositional logic is logically equivalent to a conjunction of clauses (CNF). Convert using these tautologies: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err="1"/>
              <a:t>Biconditional</a:t>
            </a:r>
            <a:r>
              <a:rPr lang="en-US" b="0" dirty="0"/>
              <a:t> elimination (to remove ⟺) </a:t>
            </a:r>
            <a:br>
              <a:rPr lang="en-US" b="0" dirty="0"/>
            </a:br>
            <a:r>
              <a:rPr lang="en-US" b="0" dirty="0"/>
              <a:t>(</a:t>
            </a:r>
            <a:r>
              <a:rPr lang="el-GR" b="0" dirty="0"/>
              <a:t>α ⟺ β</a:t>
            </a:r>
            <a:r>
              <a:rPr lang="en-US" b="0" dirty="0"/>
              <a:t>) ⟺ </a:t>
            </a:r>
            <a:r>
              <a:rPr lang="el-GR" b="0" dirty="0"/>
              <a:t>(α ⇒ β) ⋀ (β ⇒ α)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Implication elimination (to remove </a:t>
            </a:r>
            <a:r>
              <a:rPr lang="el-GR" b="0" dirty="0"/>
              <a:t>⇒</a:t>
            </a:r>
            <a:r>
              <a:rPr lang="en-US" b="0" dirty="0"/>
              <a:t>)</a:t>
            </a:r>
            <a:br>
              <a:rPr lang="en-US" b="0" dirty="0"/>
            </a:br>
            <a:r>
              <a:rPr lang="en-US" b="0" dirty="0"/>
              <a:t>(</a:t>
            </a:r>
            <a:r>
              <a:rPr lang="el-GR" b="0" dirty="0"/>
              <a:t>α ⇒ β</a:t>
            </a:r>
            <a:r>
              <a:rPr lang="en-US" b="0" dirty="0"/>
              <a:t>) ⟺ (¬</a:t>
            </a:r>
            <a:r>
              <a:rPr lang="el-GR" b="0" dirty="0"/>
              <a:t>α</a:t>
            </a:r>
            <a:r>
              <a:rPr lang="en-US" b="0" dirty="0"/>
              <a:t> ⋁ </a:t>
            </a:r>
            <a:r>
              <a:rPr lang="el-GR" b="0" dirty="0"/>
              <a:t>β</a:t>
            </a:r>
            <a:r>
              <a:rPr lang="en-US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De Morgan laws (to push negations downward)</a:t>
            </a:r>
            <a:br>
              <a:rPr lang="en-US" b="0" dirty="0"/>
            </a:br>
            <a:r>
              <a:rPr lang="el-GR" b="0" dirty="0"/>
              <a:t>¬(α ⋀ β) </a:t>
            </a:r>
            <a:r>
              <a:rPr lang="en-US" b="0" dirty="0"/>
              <a:t>⟺ (</a:t>
            </a:r>
            <a:r>
              <a:rPr lang="el-GR" b="0" dirty="0"/>
              <a:t>¬α ⋁ ¬β</a:t>
            </a:r>
            <a:r>
              <a:rPr lang="en-US" b="0" dirty="0"/>
              <a:t>)</a:t>
            </a:r>
            <a:br>
              <a:rPr lang="en-US" b="0" dirty="0"/>
            </a:br>
            <a:r>
              <a:rPr lang="el-GR" b="0" dirty="0"/>
              <a:t>¬(α ⋁ β)</a:t>
            </a:r>
            <a:r>
              <a:rPr lang="en-US" b="0" dirty="0"/>
              <a:t> ⟺ (</a:t>
            </a:r>
            <a:r>
              <a:rPr lang="el-GR" b="0" dirty="0"/>
              <a:t>¬α ⋀ ¬β</a:t>
            </a:r>
            <a:r>
              <a:rPr lang="en-US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Double-negation elimination (to remove ¬ where possible)</a:t>
            </a:r>
            <a:br>
              <a:rPr lang="en-US" b="0" dirty="0"/>
            </a:br>
            <a:r>
              <a:rPr lang="en-US" b="0" dirty="0"/>
              <a:t>¬(¬</a:t>
            </a:r>
            <a:r>
              <a:rPr lang="el-GR" b="0" dirty="0"/>
              <a:t>α</a:t>
            </a:r>
            <a:r>
              <a:rPr lang="en-US" b="0" dirty="0"/>
              <a:t>) ⟺ </a:t>
            </a:r>
            <a:r>
              <a:rPr lang="el-GR" b="0" dirty="0"/>
              <a:t>α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 err="1"/>
              <a:t>Distributivity</a:t>
            </a:r>
            <a:r>
              <a:rPr lang="en-US" b="0" dirty="0"/>
              <a:t> of ⋁ over ⋀ (to push disjunctions downward) </a:t>
            </a:r>
            <a:br>
              <a:rPr lang="en-US" b="0" dirty="0"/>
            </a:br>
            <a:r>
              <a:rPr lang="el-GR" b="0" dirty="0"/>
              <a:t>α ⋁ (β ⋀ γ)</a:t>
            </a:r>
            <a:r>
              <a:rPr lang="en-US" b="0" dirty="0"/>
              <a:t> ⟺ </a:t>
            </a:r>
            <a:r>
              <a:rPr lang="el-GR" b="0" dirty="0"/>
              <a:t>(α ⋁ β) ⋀ (α ⋁ γ)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870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40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08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41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56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76692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42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42682" y="63779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1" dirty="0">
                <a:solidFill>
                  <a:srgbClr val="FF0000"/>
                </a:solidFill>
                <a:latin typeface="+mn-lt"/>
              </a:rPr>
              <a:t>θ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{ x/y }</a:t>
            </a:r>
          </a:p>
        </p:txBody>
      </p:sp>
    </p:spTree>
    <p:extLst>
      <p:ext uri="{BB962C8B-B14F-4D97-AF65-F5344CB8AC3E}">
        <p14:creationId xmlns:p14="http://schemas.microsoft.com/office/powerpoint/2010/main" val="2470279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43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7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Sells(West, 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, z)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44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42682" y="637799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1" dirty="0">
                <a:solidFill>
                  <a:srgbClr val="FF0000"/>
                </a:solidFill>
                <a:latin typeface="+mn-lt"/>
              </a:rPr>
              <a:t>θ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{ y/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1800" i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94960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45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47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46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682" y="637799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1" dirty="0">
                <a:solidFill>
                  <a:srgbClr val="FF0000"/>
                </a:solidFill>
                <a:latin typeface="+mn-lt"/>
              </a:rPr>
              <a:t>θ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{ x/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1800" i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 , z/</a:t>
            </a:r>
            <a:r>
              <a:rPr lang="en-US" sz="1800" i="1" dirty="0" err="1">
                <a:solidFill>
                  <a:srgbClr val="FF0000"/>
                </a:solidFill>
                <a:latin typeface="+mn-lt"/>
                <a:cs typeface="Arial"/>
              </a:rPr>
              <a:t>Nono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5691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158" y="4386018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47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4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878423"/>
            <a:ext cx="314861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158" y="4386018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48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9" name="Straight Connector 869388"/>
          <p:cNvCxnSpPr/>
          <p:nvPr/>
        </p:nvCxnSpPr>
        <p:spPr>
          <a:xfrm>
            <a:off x="4876800" y="4693750"/>
            <a:ext cx="0" cy="18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5" name="Straight Connector 869404"/>
          <p:cNvCxnSpPr>
            <a:stCxn id="26" idx="3"/>
          </p:cNvCxnSpPr>
          <p:nvPr/>
        </p:nvCxnSpPr>
        <p:spPr>
          <a:xfrm>
            <a:off x="4463169" y="4539907"/>
            <a:ext cx="413631" cy="338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67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878423"/>
            <a:ext cx="314861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158" y="4386018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9921" y="4878422"/>
            <a:ext cx="156324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49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9" name="Straight Connector 869388"/>
          <p:cNvCxnSpPr/>
          <p:nvPr/>
        </p:nvCxnSpPr>
        <p:spPr>
          <a:xfrm>
            <a:off x="4876800" y="4693750"/>
            <a:ext cx="0" cy="18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5" name="Straight Connector 869404"/>
          <p:cNvCxnSpPr>
            <a:stCxn id="26" idx="3"/>
          </p:cNvCxnSpPr>
          <p:nvPr/>
        </p:nvCxnSpPr>
        <p:spPr>
          <a:xfrm>
            <a:off x="4463169" y="4539907"/>
            <a:ext cx="413631" cy="338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0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(C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D)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1054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* Notice that we are given the opposite of what we want: a sentence in </a:t>
            </a:r>
            <a:r>
              <a:rPr lang="en-US" sz="1600" u="sng" dirty="0">
                <a:latin typeface="Arial"/>
                <a:cs typeface="Arial"/>
              </a:rPr>
              <a:t>Disjunctive</a:t>
            </a:r>
            <a:r>
              <a:rPr lang="en-US" sz="1600" dirty="0">
                <a:latin typeface="Arial"/>
                <a:cs typeface="Arial"/>
              </a:rPr>
              <a:t> Normal Form. We want </a:t>
            </a:r>
            <a:r>
              <a:rPr lang="en-US" sz="1600" u="sng" dirty="0">
                <a:latin typeface="Arial"/>
                <a:cs typeface="Arial"/>
              </a:rPr>
              <a:t>Conjunctive</a:t>
            </a:r>
            <a:r>
              <a:rPr lang="en-US" sz="1600" dirty="0">
                <a:latin typeface="Arial"/>
                <a:cs typeface="Arial"/>
              </a:rPr>
              <a:t> Normal Form.</a:t>
            </a:r>
          </a:p>
          <a:p>
            <a:r>
              <a:rPr lang="en-US" sz="1600" dirty="0">
                <a:latin typeface="Arial"/>
                <a:cs typeface="Arial"/>
              </a:rPr>
              <a:t>Example: It is an Alaskan Bear or a Canadian Deer.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69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878423"/>
            <a:ext cx="314861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370873"/>
            <a:ext cx="143340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158" y="4386018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9921" y="4878422"/>
            <a:ext cx="156324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50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9" name="Straight Connector 869388"/>
          <p:cNvCxnSpPr/>
          <p:nvPr/>
        </p:nvCxnSpPr>
        <p:spPr>
          <a:xfrm>
            <a:off x="4876800" y="4693750"/>
            <a:ext cx="0" cy="18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1" name="Straight Connector 869390"/>
          <p:cNvCxnSpPr/>
          <p:nvPr/>
        </p:nvCxnSpPr>
        <p:spPr>
          <a:xfrm>
            <a:off x="4876800" y="5186199"/>
            <a:ext cx="0" cy="18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5" name="Straight Connector 869404"/>
          <p:cNvCxnSpPr>
            <a:stCxn id="26" idx="3"/>
          </p:cNvCxnSpPr>
          <p:nvPr/>
        </p:nvCxnSpPr>
        <p:spPr>
          <a:xfrm>
            <a:off x="4463169" y="4539907"/>
            <a:ext cx="413631" cy="338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7" name="Straight Connector 869406"/>
          <p:cNvCxnSpPr>
            <a:stCxn id="29" idx="3"/>
          </p:cNvCxnSpPr>
          <p:nvPr/>
        </p:nvCxnSpPr>
        <p:spPr>
          <a:xfrm>
            <a:off x="4463169" y="5032311"/>
            <a:ext cx="413631" cy="338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98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878423"/>
            <a:ext cx="314861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370873"/>
            <a:ext cx="151035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Hostile(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158" y="4386018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8157" y="5383047"/>
            <a:ext cx="285501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Enemy(x, America)</a:t>
            </a:r>
            <a:r>
              <a:rPr lang="en-US" sz="1400" dirty="0">
                <a:latin typeface="+mn-lt"/>
                <a:cs typeface="Arial"/>
              </a:rPr>
              <a:t> 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Hostile(x)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9921" y="4878422"/>
            <a:ext cx="156324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51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9" name="Straight Connector 869388"/>
          <p:cNvCxnSpPr/>
          <p:nvPr/>
        </p:nvCxnSpPr>
        <p:spPr>
          <a:xfrm>
            <a:off x="4876800" y="4693750"/>
            <a:ext cx="0" cy="18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1" name="Straight Connector 869390"/>
          <p:cNvCxnSpPr/>
          <p:nvPr/>
        </p:nvCxnSpPr>
        <p:spPr>
          <a:xfrm>
            <a:off x="4876800" y="5186199"/>
            <a:ext cx="0" cy="18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5" name="Straight Connector 869404"/>
          <p:cNvCxnSpPr>
            <a:stCxn id="26" idx="3"/>
          </p:cNvCxnSpPr>
          <p:nvPr/>
        </p:nvCxnSpPr>
        <p:spPr>
          <a:xfrm>
            <a:off x="4463169" y="4539907"/>
            <a:ext cx="413631" cy="338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7" name="Straight Connector 869406"/>
          <p:cNvCxnSpPr>
            <a:stCxn id="29" idx="3"/>
          </p:cNvCxnSpPr>
          <p:nvPr/>
        </p:nvCxnSpPr>
        <p:spPr>
          <a:xfrm>
            <a:off x="4463169" y="5032311"/>
            <a:ext cx="413631" cy="338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54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878423"/>
            <a:ext cx="314861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370873"/>
            <a:ext cx="151035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Hostile(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5863323"/>
            <a:ext cx="218976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Enemy(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America)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158" y="4386018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8157" y="5383047"/>
            <a:ext cx="285501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Enemy(x, America)</a:t>
            </a:r>
            <a:r>
              <a:rPr lang="en-US" sz="1400" dirty="0">
                <a:latin typeface="+mn-lt"/>
                <a:cs typeface="Arial"/>
              </a:rPr>
              <a:t> 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Hostile(x)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9921" y="4878422"/>
            <a:ext cx="156324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52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9" name="Straight Connector 869388"/>
          <p:cNvCxnSpPr/>
          <p:nvPr/>
        </p:nvCxnSpPr>
        <p:spPr>
          <a:xfrm>
            <a:off x="4876800" y="4693750"/>
            <a:ext cx="0" cy="18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1" name="Straight Connector 869390"/>
          <p:cNvCxnSpPr/>
          <p:nvPr/>
        </p:nvCxnSpPr>
        <p:spPr>
          <a:xfrm>
            <a:off x="4876800" y="5186199"/>
            <a:ext cx="0" cy="18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3" name="Straight Connector 869392"/>
          <p:cNvCxnSpPr/>
          <p:nvPr/>
        </p:nvCxnSpPr>
        <p:spPr>
          <a:xfrm>
            <a:off x="4876800" y="5678650"/>
            <a:ext cx="0" cy="18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5" name="Straight Connector 869404"/>
          <p:cNvCxnSpPr>
            <a:stCxn id="26" idx="3"/>
          </p:cNvCxnSpPr>
          <p:nvPr/>
        </p:nvCxnSpPr>
        <p:spPr>
          <a:xfrm>
            <a:off x="4463169" y="4539907"/>
            <a:ext cx="413631" cy="338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7" name="Straight Connector 869406"/>
          <p:cNvCxnSpPr>
            <a:stCxn id="29" idx="3"/>
          </p:cNvCxnSpPr>
          <p:nvPr/>
        </p:nvCxnSpPr>
        <p:spPr>
          <a:xfrm>
            <a:off x="4463169" y="5032311"/>
            <a:ext cx="413631" cy="338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3"/>
          </p:cNvCxnSpPr>
          <p:nvPr/>
        </p:nvCxnSpPr>
        <p:spPr>
          <a:xfrm>
            <a:off x="4463169" y="5536936"/>
            <a:ext cx="413631" cy="32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682" y="637799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1" dirty="0">
                <a:solidFill>
                  <a:srgbClr val="FF0000"/>
                </a:solidFill>
                <a:latin typeface="+mn-lt"/>
              </a:rPr>
              <a:t>θ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{ x/</a:t>
            </a:r>
            <a:r>
              <a:rPr lang="en-US" sz="1800" i="1">
                <a:solidFill>
                  <a:srgbClr val="FF0000"/>
                </a:solidFill>
                <a:latin typeface="+mn-lt"/>
                <a:cs typeface="Arial"/>
              </a:rPr>
              <a:t>Nono </a:t>
            </a:r>
            <a:r>
              <a:rPr lang="en-US" sz="1800" i="1" dirty="0">
                <a:solidFill>
                  <a:srgbClr val="FF0000"/>
                </a:solidFill>
                <a:latin typeface="+mn-lt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783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878423"/>
            <a:ext cx="314861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370873"/>
            <a:ext cx="151035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Hostile(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3478" y="5859402"/>
            <a:ext cx="214969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Enemy(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America)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5863323"/>
            <a:ext cx="230357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Enemy(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America)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158" y="4386018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8157" y="5383047"/>
            <a:ext cx="285501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Enemy(x, America)</a:t>
            </a:r>
            <a:r>
              <a:rPr lang="en-US" sz="1400" dirty="0">
                <a:latin typeface="+mn-lt"/>
                <a:cs typeface="Arial"/>
              </a:rPr>
              <a:t> 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Hostile(x)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9921" y="4878422"/>
            <a:ext cx="156324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53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9" name="Straight Connector 869388"/>
          <p:cNvCxnSpPr/>
          <p:nvPr/>
        </p:nvCxnSpPr>
        <p:spPr>
          <a:xfrm>
            <a:off x="4876800" y="4693750"/>
            <a:ext cx="0" cy="18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1" name="Straight Connector 869390"/>
          <p:cNvCxnSpPr/>
          <p:nvPr/>
        </p:nvCxnSpPr>
        <p:spPr>
          <a:xfrm>
            <a:off x="4876800" y="5186199"/>
            <a:ext cx="0" cy="18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3" name="Straight Connector 869392"/>
          <p:cNvCxnSpPr/>
          <p:nvPr/>
        </p:nvCxnSpPr>
        <p:spPr>
          <a:xfrm>
            <a:off x="4876800" y="5678650"/>
            <a:ext cx="0" cy="18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5" name="Straight Connector 869404"/>
          <p:cNvCxnSpPr>
            <a:stCxn id="26" idx="3"/>
          </p:cNvCxnSpPr>
          <p:nvPr/>
        </p:nvCxnSpPr>
        <p:spPr>
          <a:xfrm>
            <a:off x="4463169" y="4539907"/>
            <a:ext cx="413631" cy="338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7" name="Straight Connector 869406"/>
          <p:cNvCxnSpPr>
            <a:stCxn id="29" idx="3"/>
          </p:cNvCxnSpPr>
          <p:nvPr/>
        </p:nvCxnSpPr>
        <p:spPr>
          <a:xfrm>
            <a:off x="4463169" y="5032311"/>
            <a:ext cx="413631" cy="338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3"/>
          </p:cNvCxnSpPr>
          <p:nvPr/>
        </p:nvCxnSpPr>
        <p:spPr>
          <a:xfrm>
            <a:off x="4463169" y="5536936"/>
            <a:ext cx="413631" cy="32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altLang="en-US" dirty="0"/>
              <a:t>Example proof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7553" y="2159686"/>
            <a:ext cx="1545616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American(West)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0"/>
            <a:ext cx="160011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Criminal(West)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878423"/>
            <a:ext cx="314861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370873"/>
            <a:ext cx="151035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Hostile(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3478" y="5859402"/>
            <a:ext cx="214969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Enemy(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America)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5863323"/>
            <a:ext cx="2303579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Enemy(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America)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199" y="4385973"/>
            <a:ext cx="431596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Owns(Nono,M</a:t>
            </a:r>
            <a:r>
              <a:rPr lang="en-US" sz="1400" baseline="-25000" dirty="0">
                <a:latin typeface="+mn-lt"/>
              </a:rPr>
              <a:t>1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893523"/>
            <a:ext cx="290496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Sells(West,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, z)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908623"/>
            <a:ext cx="392081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Weapon(y)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158433"/>
            <a:ext cx="3097066" cy="6001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American(West)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</a:p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31" y="1453276"/>
            <a:ext cx="385483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American(x)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Weapon(y)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x,y,z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Hostile(z)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Criminal(x)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8337" y="2908623"/>
            <a:ext cx="21948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Weapon(x)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158" y="3405592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638" y="3887664"/>
            <a:ext cx="429768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</a:t>
            </a:r>
            <a:r>
              <a:rPr lang="en-US" sz="1400" dirty="0">
                <a:latin typeface="+mn-lt"/>
              </a:rPr>
              <a:t>Missile(x) </a:t>
            </a:r>
            <a:r>
              <a:rPr lang="en-US" sz="1400" dirty="0">
                <a:latin typeface="+mn-lt"/>
                <a:cs typeface="Arial"/>
              </a:rPr>
              <a:t>⋁ ¬</a:t>
            </a:r>
            <a:r>
              <a:rPr lang="en-US" sz="1400" dirty="0">
                <a:latin typeface="+mn-lt"/>
              </a:rPr>
              <a:t>Owns(</a:t>
            </a:r>
            <a:r>
              <a:rPr lang="en-US" sz="1400" dirty="0" err="1">
                <a:latin typeface="+mn-lt"/>
              </a:rPr>
              <a:t>Nono</a:t>
            </a:r>
            <a:r>
              <a:rPr lang="en-US" sz="1400" dirty="0">
                <a:latin typeface="+mn-lt"/>
              </a:rPr>
              <a:t>, x) </a:t>
            </a:r>
            <a:r>
              <a:rPr lang="en-US" sz="1400" dirty="0">
                <a:latin typeface="+mn-lt"/>
                <a:cs typeface="Arial"/>
              </a:rPr>
              <a:t>⋁ </a:t>
            </a:r>
            <a:r>
              <a:rPr lang="en-US" sz="1400" b="1" dirty="0">
                <a:latin typeface="+mn-lt"/>
              </a:rPr>
              <a:t>Sells(</a:t>
            </a:r>
            <a:r>
              <a:rPr lang="en-US" sz="1400" b="1" dirty="0" err="1">
                <a:latin typeface="+mn-lt"/>
              </a:rPr>
              <a:t>West,x,Nono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158" y="4386018"/>
            <a:ext cx="1116011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Missile(M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8157" y="5383047"/>
            <a:ext cx="285501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Enemy(x, America)</a:t>
            </a:r>
            <a:r>
              <a:rPr lang="en-US" sz="1400" dirty="0">
                <a:latin typeface="+mn-lt"/>
                <a:cs typeface="Arial"/>
              </a:rPr>
              <a:t> ⋁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Hostile(x)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3401073"/>
            <a:ext cx="3824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  <a:cs typeface="Arial"/>
              </a:rPr>
              <a:t>¬ </a:t>
            </a:r>
            <a:r>
              <a:rPr lang="en-US" sz="1400" b="1" dirty="0">
                <a:latin typeface="+mn-lt"/>
              </a:rPr>
              <a:t>Missile(y)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⋁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latin typeface="+mn-lt"/>
                <a:cs typeface="Arial"/>
              </a:rPr>
              <a:t>¬ </a:t>
            </a:r>
            <a:r>
              <a:rPr lang="en-US" sz="1400" dirty="0">
                <a:latin typeface="+mn-lt"/>
              </a:rPr>
              <a:t>Sells(</a:t>
            </a:r>
            <a:r>
              <a:rPr lang="en-US" sz="1400" dirty="0" err="1">
                <a:latin typeface="+mn-lt"/>
              </a:rPr>
              <a:t>West,y,z</a:t>
            </a:r>
            <a:r>
              <a:rPr lang="en-US" sz="1400" dirty="0">
                <a:latin typeface="+mn-lt"/>
              </a:rPr>
              <a:t>) </a:t>
            </a:r>
            <a:r>
              <a:rPr lang="en-US" sz="1400" dirty="0">
                <a:latin typeface="+mn-lt"/>
                <a:cs typeface="Arial"/>
              </a:rPr>
              <a:t>⋁ ¬ </a:t>
            </a:r>
            <a:r>
              <a:rPr lang="en-US" sz="1400" dirty="0">
                <a:latin typeface="+mn-lt"/>
              </a:rPr>
              <a:t>Hostile(z)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9921" y="4878422"/>
            <a:ext cx="156324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latin typeface="+mn-lt"/>
              </a:rPr>
              <a:t>Owns(</a:t>
            </a:r>
            <a:r>
              <a:rPr lang="en-US" sz="1400" b="1" dirty="0" err="1">
                <a:latin typeface="+mn-lt"/>
              </a:rPr>
              <a:t>Nono</a:t>
            </a:r>
            <a:r>
              <a:rPr lang="en-US" sz="1400" b="1" dirty="0">
                <a:latin typeface="+mn-lt"/>
              </a:rPr>
              <a:t>, M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)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54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76800" y="1755577"/>
            <a:ext cx="0" cy="402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1" name="Straight Connector 869380"/>
          <p:cNvCxnSpPr/>
          <p:nvPr/>
        </p:nvCxnSpPr>
        <p:spPr>
          <a:xfrm>
            <a:off x="4876800" y="2758597"/>
            <a:ext cx="0" cy="15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3" name="Straight Connector 869382"/>
          <p:cNvCxnSpPr/>
          <p:nvPr/>
        </p:nvCxnSpPr>
        <p:spPr>
          <a:xfrm>
            <a:off x="4876800" y="32164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5" name="Straight Connector 869384"/>
          <p:cNvCxnSpPr/>
          <p:nvPr/>
        </p:nvCxnSpPr>
        <p:spPr>
          <a:xfrm>
            <a:off x="4876800" y="370885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7" name="Straight Connector 869386"/>
          <p:cNvCxnSpPr/>
          <p:nvPr/>
        </p:nvCxnSpPr>
        <p:spPr>
          <a:xfrm>
            <a:off x="4876800" y="4201300"/>
            <a:ext cx="0" cy="18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89" name="Straight Connector 869388"/>
          <p:cNvCxnSpPr/>
          <p:nvPr/>
        </p:nvCxnSpPr>
        <p:spPr>
          <a:xfrm>
            <a:off x="4876800" y="4693750"/>
            <a:ext cx="0" cy="18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1" name="Straight Connector 869390"/>
          <p:cNvCxnSpPr/>
          <p:nvPr/>
        </p:nvCxnSpPr>
        <p:spPr>
          <a:xfrm>
            <a:off x="4876800" y="5186199"/>
            <a:ext cx="0" cy="18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3" name="Straight Connector 869392"/>
          <p:cNvCxnSpPr/>
          <p:nvPr/>
        </p:nvCxnSpPr>
        <p:spPr>
          <a:xfrm>
            <a:off x="4876800" y="5678650"/>
            <a:ext cx="0" cy="18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5" name="Straight Connector 869394"/>
          <p:cNvCxnSpPr>
            <a:stCxn id="22" idx="3"/>
          </p:cNvCxnSpPr>
          <p:nvPr/>
        </p:nvCxnSpPr>
        <p:spPr>
          <a:xfrm>
            <a:off x="4463169" y="1714886"/>
            <a:ext cx="413631" cy="443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7" name="Straight Connector 869396"/>
          <p:cNvCxnSpPr/>
          <p:nvPr/>
        </p:nvCxnSpPr>
        <p:spPr>
          <a:xfrm>
            <a:off x="4191000" y="2467463"/>
            <a:ext cx="68580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399" name="Straight Connector 869398"/>
          <p:cNvCxnSpPr>
            <a:stCxn id="23" idx="3"/>
          </p:cNvCxnSpPr>
          <p:nvPr/>
        </p:nvCxnSpPr>
        <p:spPr>
          <a:xfrm>
            <a:off x="4463169" y="3062512"/>
            <a:ext cx="413631" cy="33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1" name="Straight Connector 869400"/>
          <p:cNvCxnSpPr>
            <a:stCxn id="24" idx="3"/>
          </p:cNvCxnSpPr>
          <p:nvPr/>
        </p:nvCxnSpPr>
        <p:spPr>
          <a:xfrm>
            <a:off x="4463169" y="3559481"/>
            <a:ext cx="413631" cy="3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3" name="Straight Connector 869402"/>
          <p:cNvCxnSpPr>
            <a:stCxn id="25" idx="3"/>
          </p:cNvCxnSpPr>
          <p:nvPr/>
        </p:nvCxnSpPr>
        <p:spPr>
          <a:xfrm>
            <a:off x="4462318" y="4041553"/>
            <a:ext cx="414482" cy="34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5" name="Straight Connector 869404"/>
          <p:cNvCxnSpPr>
            <a:stCxn id="26" idx="3"/>
          </p:cNvCxnSpPr>
          <p:nvPr/>
        </p:nvCxnSpPr>
        <p:spPr>
          <a:xfrm>
            <a:off x="4463169" y="4539907"/>
            <a:ext cx="413631" cy="338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07" name="Straight Connector 869406"/>
          <p:cNvCxnSpPr>
            <a:stCxn id="29" idx="3"/>
          </p:cNvCxnSpPr>
          <p:nvPr/>
        </p:nvCxnSpPr>
        <p:spPr>
          <a:xfrm>
            <a:off x="4463169" y="5032311"/>
            <a:ext cx="413631" cy="338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3"/>
          </p:cNvCxnSpPr>
          <p:nvPr/>
        </p:nvCxnSpPr>
        <p:spPr>
          <a:xfrm>
            <a:off x="4463169" y="5536936"/>
            <a:ext cx="413631" cy="32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9902" y="6336268"/>
            <a:ext cx="415498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fontAlgn="ctr">
              <a:spcBef>
                <a:spcPts val="600"/>
              </a:spcBef>
              <a:spcAft>
                <a:spcPts val="0"/>
              </a:spcAft>
            </a:pPr>
            <a:r>
              <a:rPr lang="en-US" sz="1800">
                <a:latin typeface="+mn-lt"/>
                <a:cs typeface="Arial"/>
              </a:rPr>
              <a:t>☐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876800" y="6187022"/>
            <a:ext cx="0" cy="18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3"/>
          </p:cNvCxnSpPr>
          <p:nvPr/>
        </p:nvCxnSpPr>
        <p:spPr>
          <a:xfrm>
            <a:off x="4463169" y="6013291"/>
            <a:ext cx="413631" cy="35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51527" y="637799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+mn-lt"/>
              </a:rPr>
              <a:t>Contradiction </a:t>
            </a:r>
            <a:r>
              <a:rPr lang="en-US" sz="1600" i="1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600" i="1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9593" y="6367774"/>
            <a:ext cx="24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Thus, West is a criminal.</a:t>
            </a:r>
            <a:endParaRPr lang="en-US" sz="16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40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858000" cy="47244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b="0" dirty="0"/>
              <a:t>Everyone who loves all animals is loved by someone</a:t>
            </a:r>
            <a:br>
              <a:rPr lang="en-US" b="0" dirty="0"/>
            </a:br>
            <a:r>
              <a:rPr lang="en-US" b="0" dirty="0"/>
              <a:t>∀</a:t>
            </a:r>
            <a:r>
              <a:rPr lang="en-US" b="0" i="1" dirty="0"/>
              <a:t>x</a:t>
            </a:r>
            <a:r>
              <a:rPr lang="en-US" b="0" dirty="0"/>
              <a:t>  </a:t>
            </a:r>
            <a:r>
              <a:rPr lang="en-US" b="0" i="1" dirty="0"/>
              <a:t>(</a:t>
            </a:r>
            <a:r>
              <a:rPr lang="en-US" b="0" dirty="0"/>
              <a:t>∀</a:t>
            </a:r>
            <a:r>
              <a:rPr lang="en-US" b="0" i="1" dirty="0"/>
              <a:t>y</a:t>
            </a:r>
            <a:r>
              <a:rPr lang="en-US" b="0" dirty="0"/>
              <a:t>  </a:t>
            </a:r>
            <a:r>
              <a:rPr lang="en-US" b="0" i="1" dirty="0"/>
              <a:t>Animal(y)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Loves(x, y))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 </a:t>
            </a:r>
            <a:r>
              <a:rPr lang="en-US" b="0" i="1" dirty="0"/>
              <a:t>Loves(y, x))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/>
              <a:t>Anyone who kills an animal is loved by no one</a:t>
            </a:r>
            <a:br>
              <a:rPr lang="en-US" b="0" dirty="0"/>
            </a:br>
            <a:r>
              <a:rPr lang="en-US" b="0" dirty="0"/>
              <a:t>∀</a:t>
            </a:r>
            <a:r>
              <a:rPr lang="en-US" b="0" i="1" dirty="0"/>
              <a:t>x 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  Animal(z) </a:t>
            </a:r>
            <a:r>
              <a:rPr lang="en-US" b="0" dirty="0"/>
              <a:t>⋀</a:t>
            </a:r>
            <a:r>
              <a:rPr lang="en-US" dirty="0"/>
              <a:t> </a:t>
            </a:r>
            <a:r>
              <a:rPr lang="en-US" b="0" i="1" dirty="0"/>
              <a:t>Kills(x, z)) </a:t>
            </a:r>
            <a:r>
              <a:rPr lang="en-US" b="0" dirty="0">
                <a:cs typeface="Arial"/>
              </a:rPr>
              <a:t>⇒ </a:t>
            </a:r>
            <a:r>
              <a:rPr lang="en-US" b="0" i="1" dirty="0"/>
              <a:t>(</a:t>
            </a:r>
            <a:r>
              <a:rPr lang="en-US" b="0" dirty="0"/>
              <a:t>∀</a:t>
            </a:r>
            <a:r>
              <a:rPr lang="en-US" b="0" i="1" dirty="0"/>
              <a:t>y  ¬Loves(y, x))</a:t>
            </a:r>
            <a:endParaRPr lang="en-US" b="0" dirty="0"/>
          </a:p>
          <a:p>
            <a:pPr marL="342900" indent="-342900">
              <a:buFont typeface="+mj-lt"/>
              <a:buAutoNum type="alphaUcPeriod"/>
            </a:pPr>
            <a:r>
              <a:rPr lang="en-US" b="0" dirty="0"/>
              <a:t>Jack loves all animals.</a:t>
            </a:r>
            <a:br>
              <a:rPr lang="en-US" b="0" dirty="0"/>
            </a:br>
            <a:r>
              <a:rPr lang="en-US" b="0" dirty="0"/>
              <a:t>∀</a:t>
            </a:r>
            <a:r>
              <a:rPr lang="en-US" b="0" i="1" dirty="0"/>
              <a:t>x  Animal(x) </a:t>
            </a:r>
            <a:r>
              <a:rPr lang="en-US" b="0" dirty="0">
                <a:cs typeface="Arial"/>
              </a:rPr>
              <a:t>⇒ </a:t>
            </a:r>
            <a:r>
              <a:rPr lang="en-US" b="0" i="1" dirty="0"/>
              <a:t>Loves(Jack, x)</a:t>
            </a:r>
            <a:endParaRPr lang="en-US" b="0" dirty="0"/>
          </a:p>
          <a:p>
            <a:pPr marL="342900" indent="-342900">
              <a:buFont typeface="+mj-lt"/>
              <a:buAutoNum type="alphaUcPeriod"/>
            </a:pPr>
            <a:r>
              <a:rPr lang="en-US" b="0" dirty="0"/>
              <a:t>Either Jack or Curiosity killed Tuna.</a:t>
            </a:r>
            <a:br>
              <a:rPr lang="en-US" b="0" dirty="0"/>
            </a:br>
            <a:r>
              <a:rPr lang="en-US" b="0" i="1" dirty="0"/>
              <a:t>Kills(Jack, Tuna) </a:t>
            </a:r>
            <a:r>
              <a:rPr lang="en-US" dirty="0"/>
              <a:t>⋁ </a:t>
            </a:r>
            <a:r>
              <a:rPr lang="en-US" b="0" i="1" dirty="0"/>
              <a:t>Kills(Curiosity, Tuna)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/>
              <a:t>Tuna is a cat.</a:t>
            </a:r>
            <a:br>
              <a:rPr lang="en-US" b="0" dirty="0"/>
            </a:br>
            <a:r>
              <a:rPr lang="en-US" b="0" i="1" dirty="0"/>
              <a:t>Cat(Tuna)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/>
              <a:t>All cats are animals.</a:t>
            </a:r>
            <a:br>
              <a:rPr lang="en-US" b="0" dirty="0"/>
            </a:br>
            <a:r>
              <a:rPr lang="en-US" b="0" dirty="0"/>
              <a:t>∀</a:t>
            </a:r>
            <a:r>
              <a:rPr lang="en-US" b="0" i="1" dirty="0"/>
              <a:t>x  Cat(x)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/>
              <a:t> Animal(x)</a:t>
            </a:r>
            <a:endParaRPr lang="en-US" b="0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Prove: Curiosity killed the cat, Tuna.</a:t>
            </a:r>
            <a:br>
              <a:rPr lang="en-US" b="0" dirty="0"/>
            </a:br>
            <a:r>
              <a:rPr lang="en-US" b="0" i="1" dirty="0"/>
              <a:t>¬Kills(Curiosity, Tuna)</a:t>
            </a:r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1371601"/>
            <a:ext cx="1645920" cy="1427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3200095"/>
            <a:ext cx="1645920" cy="1122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680" y="4800600"/>
            <a:ext cx="1645920" cy="10258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80317" y="27432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Jack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9239" y="426720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Curiosity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1400" y="579120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Tuna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55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696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7244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b="0" dirty="0"/>
              <a:t>∀</a:t>
            </a:r>
            <a:r>
              <a:rPr lang="en-US" b="0" i="1" dirty="0"/>
              <a:t>x</a:t>
            </a:r>
            <a:r>
              <a:rPr lang="en-US" b="0" dirty="0"/>
              <a:t>  </a:t>
            </a:r>
            <a:r>
              <a:rPr lang="en-US" b="0" i="1" dirty="0"/>
              <a:t>(</a:t>
            </a:r>
            <a:r>
              <a:rPr lang="en-US" b="0" dirty="0"/>
              <a:t>∀</a:t>
            </a:r>
            <a:r>
              <a:rPr lang="en-US" b="0" i="1" dirty="0"/>
              <a:t>y</a:t>
            </a:r>
            <a:r>
              <a:rPr lang="en-US" b="0" dirty="0"/>
              <a:t>  </a:t>
            </a:r>
            <a:r>
              <a:rPr lang="en-US" b="0" i="1" dirty="0"/>
              <a:t>Animal(y)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Loves(x, y))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 </a:t>
            </a:r>
            <a:r>
              <a:rPr lang="en-US" b="0" i="1" dirty="0"/>
              <a:t>Loves(y, x))</a:t>
            </a:r>
            <a:br>
              <a:rPr lang="en-US" b="0" i="1" dirty="0"/>
            </a:br>
            <a:r>
              <a:rPr lang="en-US" i="1" dirty="0"/>
              <a:t>Animal(F(x)) </a:t>
            </a:r>
            <a:r>
              <a:rPr lang="en-US" dirty="0"/>
              <a:t>⋁</a:t>
            </a:r>
            <a:r>
              <a:rPr lang="en-US" i="1" dirty="0"/>
              <a:t> Loves(G(x), x) </a:t>
            </a:r>
            <a:r>
              <a:rPr lang="en-US" b="0" i="1" dirty="0"/>
              <a:t>					(1)</a:t>
            </a:r>
            <a:br>
              <a:rPr lang="en-US" b="0" i="1" dirty="0"/>
            </a:br>
            <a:r>
              <a:rPr lang="en-US" i="1" dirty="0"/>
              <a:t>¬Loves(x, F(x)) </a:t>
            </a:r>
            <a:r>
              <a:rPr lang="en-US" dirty="0"/>
              <a:t>⋁</a:t>
            </a:r>
            <a:r>
              <a:rPr lang="en-US" i="1" dirty="0"/>
              <a:t> Loves(G(x), x) 	</a:t>
            </a:r>
            <a:r>
              <a:rPr lang="en-US" b="0" i="1" dirty="0"/>
              <a:t>			(2)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/>
              <a:t>∀</a:t>
            </a:r>
            <a:r>
              <a:rPr lang="en-US" b="0" i="1" dirty="0"/>
              <a:t>x 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  Animal(z) </a:t>
            </a:r>
            <a:r>
              <a:rPr lang="en-US" b="0" dirty="0"/>
              <a:t>⋀ </a:t>
            </a:r>
            <a:r>
              <a:rPr lang="en-US" b="0" i="1" dirty="0"/>
              <a:t>Kills(x, z)) </a:t>
            </a:r>
            <a:r>
              <a:rPr lang="en-US" b="0" dirty="0">
                <a:cs typeface="Arial"/>
              </a:rPr>
              <a:t>⇒ </a:t>
            </a:r>
            <a:r>
              <a:rPr lang="en-US" b="0" i="1" dirty="0"/>
              <a:t>(</a:t>
            </a:r>
            <a:r>
              <a:rPr lang="en-US" b="0" dirty="0"/>
              <a:t>∀</a:t>
            </a:r>
            <a:r>
              <a:rPr lang="en-US" b="0" i="1" dirty="0"/>
              <a:t>y  ¬Loves(y, x))</a:t>
            </a:r>
            <a:br>
              <a:rPr lang="en-US" b="0" i="1" dirty="0"/>
            </a:br>
            <a:r>
              <a:rPr lang="en-US" i="1" dirty="0"/>
              <a:t>¬Loves(y, x) </a:t>
            </a:r>
            <a:r>
              <a:rPr lang="en-US" dirty="0"/>
              <a:t>⋁</a:t>
            </a:r>
            <a:r>
              <a:rPr lang="en-US" i="1" dirty="0"/>
              <a:t> ¬Animal(z) </a:t>
            </a:r>
            <a:r>
              <a:rPr lang="en-US" dirty="0"/>
              <a:t>⋁</a:t>
            </a:r>
            <a:r>
              <a:rPr lang="en-US" i="1" dirty="0"/>
              <a:t> ¬Kills(x, z)</a:t>
            </a:r>
            <a:r>
              <a:rPr lang="en-US" b="0" i="1" dirty="0"/>
              <a:t> 				(3)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/>
              <a:t>∀</a:t>
            </a:r>
            <a:r>
              <a:rPr lang="en-US" b="0" i="1" dirty="0"/>
              <a:t>x  Animal(x) </a:t>
            </a:r>
            <a:r>
              <a:rPr lang="en-US" b="0" dirty="0">
                <a:cs typeface="Arial"/>
              </a:rPr>
              <a:t>⇒ </a:t>
            </a:r>
            <a:r>
              <a:rPr lang="en-US" b="0" i="1" dirty="0"/>
              <a:t>Loves(Jack, x)</a:t>
            </a:r>
            <a:br>
              <a:rPr lang="en-US" b="0" i="1" dirty="0"/>
            </a:br>
            <a:r>
              <a:rPr lang="en-US" i="1" dirty="0"/>
              <a:t>¬Animal(x) </a:t>
            </a:r>
            <a:r>
              <a:rPr lang="en-US" dirty="0"/>
              <a:t>⋁ </a:t>
            </a:r>
            <a:r>
              <a:rPr lang="en-US" i="1" dirty="0"/>
              <a:t>Loves(Jack, x)</a:t>
            </a:r>
            <a:r>
              <a:rPr lang="en-US" b="0" i="1" dirty="0"/>
              <a:t> 					(4)</a:t>
            </a:r>
            <a:endParaRPr lang="en-US" b="0" dirty="0"/>
          </a:p>
          <a:p>
            <a:pPr marL="342900" indent="-342900">
              <a:buFont typeface="+mj-lt"/>
              <a:buAutoNum type="alphaUcPeriod"/>
            </a:pPr>
            <a:r>
              <a:rPr lang="en-US" i="1" dirty="0"/>
              <a:t>Kills(Jack, Tuna) </a:t>
            </a:r>
            <a:r>
              <a:rPr lang="en-US" dirty="0"/>
              <a:t>⋁ </a:t>
            </a:r>
            <a:r>
              <a:rPr lang="en-US" i="1" dirty="0"/>
              <a:t>Kills(Curiosity, Tuna)</a:t>
            </a:r>
            <a:r>
              <a:rPr lang="en-US" b="0" i="1" dirty="0"/>
              <a:t>			(5)</a:t>
            </a:r>
          </a:p>
          <a:p>
            <a:pPr marL="342900" indent="-342900">
              <a:buFont typeface="+mj-lt"/>
              <a:buAutoNum type="alphaUcPeriod"/>
            </a:pPr>
            <a:r>
              <a:rPr lang="en-US" i="1" dirty="0"/>
              <a:t>Cat(Tuna)</a:t>
            </a:r>
            <a:r>
              <a:rPr lang="en-US" b="0" i="1" dirty="0"/>
              <a:t> 							(6)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/>
              <a:t>∀</a:t>
            </a:r>
            <a:r>
              <a:rPr lang="en-US" b="0" i="1" dirty="0"/>
              <a:t>x  Cat(x)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/>
              <a:t> Animal(x)</a:t>
            </a:r>
            <a:br>
              <a:rPr lang="en-US" b="0" i="1" dirty="0"/>
            </a:br>
            <a:r>
              <a:rPr lang="en-US" i="1" dirty="0"/>
              <a:t>¬Cat(x) </a:t>
            </a:r>
            <a:r>
              <a:rPr lang="en-US" dirty="0"/>
              <a:t>⋁ </a:t>
            </a:r>
            <a:r>
              <a:rPr lang="en-US" i="1" dirty="0"/>
              <a:t>Animal(x)</a:t>
            </a:r>
            <a:r>
              <a:rPr lang="en-US" b="0" i="1" dirty="0"/>
              <a:t> 						(7)</a:t>
            </a:r>
            <a:endParaRPr lang="en-US" b="0" dirty="0"/>
          </a:p>
          <a:p>
            <a:pPr marL="342900" indent="-342900">
              <a:buFont typeface="+mj-lt"/>
              <a:buAutoNum type="alphaUcPeriod"/>
            </a:pPr>
            <a:r>
              <a:rPr lang="en-US" i="1" dirty="0"/>
              <a:t>¬Kills(Curiosity, Tuna)</a:t>
            </a:r>
            <a:r>
              <a:rPr lang="en-US" b="0" i="1" dirty="0"/>
              <a:t> 					(8)</a:t>
            </a:r>
            <a:endParaRPr lang="en-US" b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56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8785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Animal(Tuna)</a:t>
            </a: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1692" y="6153090"/>
            <a:ext cx="1627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/>
              <a:t>θ</a:t>
            </a:r>
            <a:r>
              <a:rPr lang="en-US" sz="2000" i="1" dirty="0"/>
              <a:t> = </a:t>
            </a:r>
            <a:r>
              <a:rPr lang="en-US" sz="2000" dirty="0">
                <a:latin typeface="Arial"/>
                <a:cs typeface="Arial"/>
              </a:rPr>
              <a:t>{ x/Tuna}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57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1304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Animal(Tuna)</a:t>
            </a: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¬Kills(x, Tuna)</a:t>
            </a: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1692" y="6153090"/>
            <a:ext cx="1698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/>
              <a:t>θ</a:t>
            </a:r>
            <a:r>
              <a:rPr lang="en-US" sz="2000" i="1" dirty="0"/>
              <a:t> = </a:t>
            </a:r>
            <a:r>
              <a:rPr lang="en-US" sz="2000" dirty="0">
                <a:latin typeface="Arial"/>
                <a:cs typeface="Arial"/>
              </a:rPr>
              <a:t>{ z/Tuna }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58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6955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Animal(Tuna)</a:t>
            </a: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¬Kills(x, Tuna)</a:t>
            </a: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</a:t>
            </a: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692" y="6153090"/>
            <a:ext cx="88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/>
              <a:t>θ</a:t>
            </a:r>
            <a:r>
              <a:rPr lang="en-US" sz="2000" i="1" dirty="0"/>
              <a:t> = </a:t>
            </a:r>
            <a:r>
              <a:rPr lang="en-US" sz="2000" dirty="0">
                <a:latin typeface="Arial"/>
                <a:cs typeface="Arial"/>
              </a:rPr>
              <a:t>{ }</a:t>
            </a: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59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577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(C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D)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8522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Animal(Tuna)</a:t>
            </a: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¬Kills(x, Tuna)</a:t>
            </a: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</a:t>
            </a: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094" y="4032646"/>
            <a:ext cx="143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Jack)</a:t>
            </a:r>
          </a:p>
        </p:txBody>
      </p:sp>
      <p:cxnSp>
        <p:nvCxnSpPr>
          <p:cNvPr id="31" name="Straight Connector 30"/>
          <p:cNvCxnSpPr>
            <a:stCxn id="24" idx="2"/>
            <a:endCxn id="29" idx="0"/>
          </p:cNvCxnSpPr>
          <p:nvPr/>
        </p:nvCxnSpPr>
        <p:spPr>
          <a:xfrm flipH="1">
            <a:off x="1598859" y="3620869"/>
            <a:ext cx="4660718" cy="4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9" idx="0"/>
          </p:cNvCxnSpPr>
          <p:nvPr/>
        </p:nvCxnSpPr>
        <p:spPr>
          <a:xfrm>
            <a:off x="1576343" y="3620869"/>
            <a:ext cx="22516" cy="4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1692" y="6153090"/>
            <a:ext cx="1678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/>
              <a:t>θ</a:t>
            </a:r>
            <a:r>
              <a:rPr lang="en-US" sz="2000" i="1" dirty="0"/>
              <a:t> = </a:t>
            </a:r>
            <a:r>
              <a:rPr lang="en-US" sz="2000" dirty="0">
                <a:latin typeface="Arial"/>
                <a:cs typeface="Arial"/>
              </a:rPr>
              <a:t>{ x/Jack }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60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2982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7948" y="4032646"/>
            <a:ext cx="2723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/>
                <a:cs typeface="Arial"/>
              </a:rPr>
              <a:t>¬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(x, </a:t>
            </a:r>
            <a:r>
              <a:rPr lang="it-IT" sz="1400" dirty="0" err="1">
                <a:latin typeface="Arial"/>
                <a:cs typeface="Arial"/>
              </a:rPr>
              <a:t>F</a:t>
            </a:r>
            <a:r>
              <a:rPr lang="it-IT" sz="1400" dirty="0">
                <a:latin typeface="Arial"/>
                <a:cs typeface="Arial"/>
              </a:rPr>
              <a:t>(x)) ⋁ 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(G(x), x)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3694" y="4032646"/>
            <a:ext cx="23945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¬Animal(x) ⋁ Loves(Jack, 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Animal(Tuna)</a:t>
            </a: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¬Kills(x, Tuna)</a:t>
            </a: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</a:t>
            </a: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094" y="4032646"/>
            <a:ext cx="143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Jack)</a:t>
            </a:r>
          </a:p>
        </p:txBody>
      </p:sp>
      <p:cxnSp>
        <p:nvCxnSpPr>
          <p:cNvPr id="31" name="Straight Connector 30"/>
          <p:cNvCxnSpPr>
            <a:stCxn id="24" idx="2"/>
            <a:endCxn id="29" idx="0"/>
          </p:cNvCxnSpPr>
          <p:nvPr/>
        </p:nvCxnSpPr>
        <p:spPr>
          <a:xfrm flipH="1">
            <a:off x="1598859" y="3620869"/>
            <a:ext cx="4660718" cy="4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9" idx="0"/>
          </p:cNvCxnSpPr>
          <p:nvPr/>
        </p:nvCxnSpPr>
        <p:spPr>
          <a:xfrm>
            <a:off x="1576343" y="3620869"/>
            <a:ext cx="22516" cy="4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800" y="4870846"/>
            <a:ext cx="3441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¬Animal(F(Jack)) ⋁ Loves(G(Jack), Jack)</a:t>
            </a:r>
          </a:p>
        </p:txBody>
      </p:sp>
      <p:cxnSp>
        <p:nvCxnSpPr>
          <p:cNvPr id="43" name="Straight Connector 42"/>
          <p:cNvCxnSpPr>
            <a:stCxn id="6" idx="2"/>
            <a:endCxn id="41" idx="0"/>
          </p:cNvCxnSpPr>
          <p:nvPr/>
        </p:nvCxnSpPr>
        <p:spPr>
          <a:xfrm>
            <a:off x="4189659" y="4340423"/>
            <a:ext cx="122012" cy="5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  <a:endCxn id="41" idx="0"/>
          </p:cNvCxnSpPr>
          <p:nvPr/>
        </p:nvCxnSpPr>
        <p:spPr>
          <a:xfrm flipH="1">
            <a:off x="4311671" y="4340423"/>
            <a:ext cx="2949276" cy="5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1692" y="615309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/>
              <a:t>θ</a:t>
            </a:r>
            <a:r>
              <a:rPr lang="en-US" sz="2000" i="1" dirty="0"/>
              <a:t> = </a:t>
            </a:r>
            <a:r>
              <a:rPr lang="en-US" sz="2000" dirty="0">
                <a:latin typeface="Arial"/>
                <a:cs typeface="Arial"/>
              </a:rPr>
              <a:t>{ x/Jack, F(x)/x } </a:t>
            </a:r>
            <a:endParaRPr lang="en-US" sz="2000" i="1" dirty="0">
              <a:latin typeface="Arial"/>
              <a:cs typeface="Arial"/>
            </a:endParaRPr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61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901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0462" y="4870846"/>
            <a:ext cx="24987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Animal(F(x)) ⋁ Loves(G(x),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7948" y="4032646"/>
            <a:ext cx="2723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/>
                <a:cs typeface="Arial"/>
              </a:rPr>
              <a:t>¬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(x, </a:t>
            </a:r>
            <a:r>
              <a:rPr lang="it-IT" sz="1400" dirty="0" err="1">
                <a:latin typeface="Arial"/>
                <a:cs typeface="Arial"/>
              </a:rPr>
              <a:t>F</a:t>
            </a:r>
            <a:r>
              <a:rPr lang="it-IT" sz="1400" dirty="0">
                <a:latin typeface="Arial"/>
                <a:cs typeface="Arial"/>
              </a:rPr>
              <a:t>(x)) ⋁ 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(G(x), x)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3694" y="4032646"/>
            <a:ext cx="23945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¬Animal(x) ⋁ Loves(Jack, 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Animal(Tuna)</a:t>
            </a: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¬Kills(x, Tuna)</a:t>
            </a: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</a:t>
            </a: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094" y="4032646"/>
            <a:ext cx="143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Jack)</a:t>
            </a:r>
          </a:p>
        </p:txBody>
      </p:sp>
      <p:cxnSp>
        <p:nvCxnSpPr>
          <p:cNvPr id="31" name="Straight Connector 30"/>
          <p:cNvCxnSpPr>
            <a:stCxn id="24" idx="2"/>
            <a:endCxn id="29" idx="0"/>
          </p:cNvCxnSpPr>
          <p:nvPr/>
        </p:nvCxnSpPr>
        <p:spPr>
          <a:xfrm flipH="1">
            <a:off x="1598859" y="3620869"/>
            <a:ext cx="4660718" cy="4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9" idx="0"/>
          </p:cNvCxnSpPr>
          <p:nvPr/>
        </p:nvCxnSpPr>
        <p:spPr>
          <a:xfrm>
            <a:off x="1576343" y="3620869"/>
            <a:ext cx="22516" cy="4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800" y="4870846"/>
            <a:ext cx="3441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¬Animal(F(Jack)) ⋁ Loves(G(Jack), Jack)</a:t>
            </a:r>
          </a:p>
        </p:txBody>
      </p:sp>
      <p:cxnSp>
        <p:nvCxnSpPr>
          <p:cNvPr id="43" name="Straight Connector 42"/>
          <p:cNvCxnSpPr>
            <a:stCxn id="6" idx="2"/>
            <a:endCxn id="41" idx="0"/>
          </p:cNvCxnSpPr>
          <p:nvPr/>
        </p:nvCxnSpPr>
        <p:spPr>
          <a:xfrm>
            <a:off x="4189659" y="4340423"/>
            <a:ext cx="122012" cy="5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  <a:endCxn id="41" idx="0"/>
          </p:cNvCxnSpPr>
          <p:nvPr/>
        </p:nvCxnSpPr>
        <p:spPr>
          <a:xfrm flipH="1">
            <a:off x="4311671" y="4340423"/>
            <a:ext cx="2949276" cy="5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57600" y="5635823"/>
            <a:ext cx="18806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Loves(G(Jack), Jack)</a:t>
            </a:r>
          </a:p>
        </p:txBody>
      </p:sp>
      <p:cxnSp>
        <p:nvCxnSpPr>
          <p:cNvPr id="48" name="Straight Connector 47"/>
          <p:cNvCxnSpPr>
            <a:stCxn id="41" idx="2"/>
            <a:endCxn id="46" idx="0"/>
          </p:cNvCxnSpPr>
          <p:nvPr/>
        </p:nvCxnSpPr>
        <p:spPr>
          <a:xfrm>
            <a:off x="4311671" y="5178623"/>
            <a:ext cx="2862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  <a:endCxn id="46" idx="0"/>
          </p:cNvCxnSpPr>
          <p:nvPr/>
        </p:nvCxnSpPr>
        <p:spPr>
          <a:xfrm flipH="1">
            <a:off x="4597909" y="5178623"/>
            <a:ext cx="2991922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692" y="6153090"/>
            <a:ext cx="549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/>
              <a:t>θ</a:t>
            </a:r>
            <a:r>
              <a:rPr lang="en-US" sz="2000" i="1" dirty="0"/>
              <a:t> = </a:t>
            </a:r>
            <a:r>
              <a:rPr lang="en-US" sz="2000" dirty="0">
                <a:latin typeface="Arial"/>
                <a:cs typeface="Arial"/>
              </a:rPr>
              <a:t>{ x/Jack }    </a:t>
            </a:r>
            <a:r>
              <a:rPr lang="en-US" sz="1600" i="1" dirty="0">
                <a:latin typeface="Arial"/>
                <a:cs typeface="Arial"/>
              </a:rPr>
              <a:t>   (remove duplicates after resolution)</a:t>
            </a:r>
            <a:endParaRPr lang="en-US" sz="2000" i="1" dirty="0">
              <a:latin typeface="Arial"/>
              <a:cs typeface="Arial"/>
            </a:endParaRPr>
          </a:p>
        </p:txBody>
      </p:sp>
      <p:sp>
        <p:nvSpPr>
          <p:cNvPr id="32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62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098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0462" y="4870846"/>
            <a:ext cx="24987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Animal(F(x)) ⋁ Loves(G(x),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7948" y="4032646"/>
            <a:ext cx="2723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/>
                <a:cs typeface="Arial"/>
              </a:rPr>
              <a:t>¬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(x, </a:t>
            </a:r>
            <a:r>
              <a:rPr lang="it-IT" sz="1400" dirty="0" err="1">
                <a:latin typeface="Arial"/>
                <a:cs typeface="Arial"/>
              </a:rPr>
              <a:t>F</a:t>
            </a:r>
            <a:r>
              <a:rPr lang="it-IT" sz="1400" dirty="0">
                <a:latin typeface="Arial"/>
                <a:cs typeface="Arial"/>
              </a:rPr>
              <a:t>(x)) ⋁ 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(G(x), x)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3694" y="4032646"/>
            <a:ext cx="23945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¬Animal(x) ⋁ Loves(Jack, 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Animal(Tuna)</a:t>
            </a: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¬Kills(x, Tuna)</a:t>
            </a: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</a:t>
            </a: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094" y="4032646"/>
            <a:ext cx="143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Jack)</a:t>
            </a:r>
          </a:p>
        </p:txBody>
      </p:sp>
      <p:cxnSp>
        <p:nvCxnSpPr>
          <p:cNvPr id="31" name="Straight Connector 30"/>
          <p:cNvCxnSpPr>
            <a:stCxn id="24" idx="2"/>
            <a:endCxn id="29" idx="0"/>
          </p:cNvCxnSpPr>
          <p:nvPr/>
        </p:nvCxnSpPr>
        <p:spPr>
          <a:xfrm flipH="1">
            <a:off x="1598859" y="3620869"/>
            <a:ext cx="4660718" cy="4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9" idx="0"/>
          </p:cNvCxnSpPr>
          <p:nvPr/>
        </p:nvCxnSpPr>
        <p:spPr>
          <a:xfrm>
            <a:off x="1576343" y="3620869"/>
            <a:ext cx="22516" cy="4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800" y="4870846"/>
            <a:ext cx="3441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¬Animal(F(Jack)) ⋁ Loves(G(Jack), Jack)</a:t>
            </a:r>
          </a:p>
        </p:txBody>
      </p:sp>
      <p:cxnSp>
        <p:nvCxnSpPr>
          <p:cNvPr id="43" name="Straight Connector 42"/>
          <p:cNvCxnSpPr>
            <a:stCxn id="6" idx="2"/>
            <a:endCxn id="41" idx="0"/>
          </p:cNvCxnSpPr>
          <p:nvPr/>
        </p:nvCxnSpPr>
        <p:spPr>
          <a:xfrm>
            <a:off x="4189659" y="4340423"/>
            <a:ext cx="122012" cy="5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  <a:endCxn id="41" idx="0"/>
          </p:cNvCxnSpPr>
          <p:nvPr/>
        </p:nvCxnSpPr>
        <p:spPr>
          <a:xfrm flipH="1">
            <a:off x="4311671" y="4340423"/>
            <a:ext cx="2949276" cy="5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57600" y="5635823"/>
            <a:ext cx="18806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Loves(G(Jack), Jack)</a:t>
            </a:r>
          </a:p>
        </p:txBody>
      </p:sp>
      <p:cxnSp>
        <p:nvCxnSpPr>
          <p:cNvPr id="48" name="Straight Connector 47"/>
          <p:cNvCxnSpPr>
            <a:stCxn id="41" idx="2"/>
            <a:endCxn id="46" idx="0"/>
          </p:cNvCxnSpPr>
          <p:nvPr/>
        </p:nvCxnSpPr>
        <p:spPr>
          <a:xfrm>
            <a:off x="4311671" y="5178623"/>
            <a:ext cx="2862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  <a:endCxn id="46" idx="0"/>
          </p:cNvCxnSpPr>
          <p:nvPr/>
        </p:nvCxnSpPr>
        <p:spPr>
          <a:xfrm flipH="1">
            <a:off x="4597909" y="5178623"/>
            <a:ext cx="2991922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95600" y="6169223"/>
            <a:ext cx="17828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{ }  </a:t>
            </a:r>
            <a:r>
              <a:rPr lang="en-US" sz="1400" i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 Contradiction</a:t>
            </a:r>
            <a:endParaRPr lang="en-US" sz="1400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6" name="Straight Connector 55"/>
          <p:cNvCxnSpPr>
            <a:stCxn id="29" idx="2"/>
            <a:endCxn id="54" idx="0"/>
          </p:cNvCxnSpPr>
          <p:nvPr/>
        </p:nvCxnSpPr>
        <p:spPr>
          <a:xfrm>
            <a:off x="1598859" y="4340423"/>
            <a:ext cx="2188171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54" idx="0"/>
          </p:cNvCxnSpPr>
          <p:nvPr/>
        </p:nvCxnSpPr>
        <p:spPr>
          <a:xfrm flipH="1">
            <a:off x="3787030" y="5943600"/>
            <a:ext cx="810879" cy="22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8400" y="6400800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Thus, Curiosity killed the cat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692" y="6153090"/>
            <a:ext cx="2050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/>
              <a:t>θ</a:t>
            </a:r>
            <a:r>
              <a:rPr lang="en-US" sz="2000" i="1" dirty="0"/>
              <a:t> = </a:t>
            </a:r>
            <a:r>
              <a:rPr lang="en-US" sz="2000" dirty="0">
                <a:latin typeface="Arial"/>
                <a:cs typeface="Arial"/>
              </a:rPr>
              <a:t>{ y/G(Jack) }</a:t>
            </a:r>
          </a:p>
        </p:txBody>
      </p:sp>
      <p:sp>
        <p:nvSpPr>
          <p:cNvPr id="3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63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3994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91400" cy="1371600"/>
          </a:xfrm>
        </p:spPr>
        <p:txBody>
          <a:bodyPr>
            <a:normAutofit/>
          </a:bodyPr>
          <a:lstStyle/>
          <a:p>
            <a:r>
              <a:rPr lang="en-US" dirty="0">
                <a:uFillTx/>
              </a:rPr>
              <a:t>Russell’s Paradox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248400" cy="4191000"/>
          </a:xfrm>
        </p:spPr>
        <p:txBody>
          <a:bodyPr>
            <a:normAutofit/>
          </a:bodyPr>
          <a:lstStyle/>
          <a:p>
            <a:r>
              <a:rPr lang="en-US" sz="2000" b="0" dirty="0">
                <a:uFillTx/>
              </a:rPr>
              <a:t>Russell's paradox is the most famous of the logical or set-theoretical paradoxes. The paradox arises within naive set theory by considering the set of all sets that are not members of themselves. Such a set appears to be a member of itself if and only if it is not a member of itself, hence the paradox. </a:t>
            </a:r>
            <a:endParaRPr lang="en-US" sz="2000" b="0" dirty="0"/>
          </a:p>
          <a:p>
            <a:pPr>
              <a:spcBef>
                <a:spcPts val="1800"/>
              </a:spcBef>
            </a:pPr>
            <a:r>
              <a:rPr lang="en-US" sz="2000" b="0" dirty="0"/>
              <a:t>Supposes that </a:t>
            </a:r>
            <a:r>
              <a:rPr lang="en-US" sz="2000" b="0" i="1" dirty="0"/>
              <a:t>S</a:t>
            </a:r>
            <a:r>
              <a:rPr lang="en-US" sz="2000" b="0" dirty="0"/>
              <a:t> is defined as the set of all sets that are not members of themselves, and then asks, is </a:t>
            </a:r>
            <a:r>
              <a:rPr lang="en-US" sz="2000" b="0" i="1" dirty="0"/>
              <a:t>S</a:t>
            </a:r>
            <a:r>
              <a:rPr lang="en-US" sz="2000" b="0" dirty="0"/>
              <a:t> a member of itself? If it is, then it cannot be a member of itself; if it is not, then it must be a member of itself. </a:t>
            </a:r>
            <a:endParaRPr lang="en-US" sz="2000" b="0" dirty="0">
              <a:uFillTx/>
            </a:endParaRPr>
          </a:p>
          <a:p>
            <a:pPr>
              <a:spcBef>
                <a:spcPts val="1800"/>
              </a:spcBef>
            </a:pPr>
            <a:r>
              <a:rPr lang="en-US" sz="2000" b="0" dirty="0">
                <a:uFillTx/>
              </a:rPr>
              <a:t>Published in </a:t>
            </a:r>
            <a:r>
              <a:rPr lang="en-US" sz="2000" b="0" i="1" dirty="0">
                <a:uFillTx/>
              </a:rPr>
              <a:t>Principles of Mathematics</a:t>
            </a:r>
            <a:r>
              <a:rPr lang="en-US" sz="2000" b="0" dirty="0">
                <a:uFillTx/>
              </a:rPr>
              <a:t> (1903).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09" y="1828800"/>
            <a:ext cx="1647182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0374" y="3886200"/>
            <a:ext cx="17366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Bertrand Russell</a:t>
            </a:r>
          </a:p>
          <a:p>
            <a:r>
              <a:rPr lang="en-US" sz="1200" dirty="0">
                <a:latin typeface="Arial"/>
                <a:cs typeface="Arial"/>
              </a:rPr>
              <a:t>1872-1970</a:t>
            </a:r>
          </a:p>
          <a:p>
            <a:r>
              <a:rPr lang="en-US" sz="1200" i="1" dirty="0">
                <a:latin typeface="Arial"/>
                <a:cs typeface="Arial"/>
              </a:rPr>
              <a:t>Principia </a:t>
            </a:r>
            <a:r>
              <a:rPr lang="en-US" sz="1200" i="1" dirty="0" err="1">
                <a:latin typeface="Arial"/>
                <a:cs typeface="Arial"/>
              </a:rPr>
              <a:t>Mathematica</a:t>
            </a:r>
            <a:endParaRPr lang="en-US" sz="1200" i="1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w/ Alfred Whitehead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64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846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/>
          <a:lstStyle/>
          <a:p>
            <a:r>
              <a:rPr lang="en-US" dirty="0">
                <a:uFillTx/>
              </a:rPr>
              <a:t>Russell’s Paradox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b="1" dirty="0">
                <a:uFillTx/>
              </a:rPr>
              <a:t>xample:</a:t>
            </a:r>
          </a:p>
          <a:p>
            <a:pPr lvl="1"/>
            <a:r>
              <a:rPr lang="en-US" sz="2000" dirty="0">
                <a:uFillTx/>
              </a:rPr>
              <a:t>Librarians are asked to make catalogs of all the books in their libraries.</a:t>
            </a:r>
          </a:p>
          <a:p>
            <a:pPr lvl="1"/>
            <a:r>
              <a:rPr lang="en-US" sz="2000" dirty="0">
                <a:uFillTx/>
              </a:rPr>
              <a:t>Some librarians consider the catalog to be a book in the library and list the catalog in itself.</a:t>
            </a:r>
          </a:p>
          <a:p>
            <a:pPr lvl="1"/>
            <a:r>
              <a:rPr lang="en-US" sz="2000" dirty="0">
                <a:uFillTx/>
              </a:rPr>
              <a:t>The library of congress is asked to make a master catalog of all library catalogs which do </a:t>
            </a:r>
            <a:r>
              <a:rPr lang="en-US" sz="2000" b="1" dirty="0">
                <a:uFillTx/>
              </a:rPr>
              <a:t>not</a:t>
            </a:r>
            <a:r>
              <a:rPr lang="en-US" sz="2000" dirty="0">
                <a:uFillTx/>
              </a:rPr>
              <a:t> include themselves.</a:t>
            </a:r>
          </a:p>
          <a:p>
            <a:pPr lvl="1"/>
            <a:r>
              <a:rPr lang="en-US" sz="2000" dirty="0">
                <a:uFillTx/>
              </a:rPr>
              <a:t>Should the master catalog in the library of congress include </a:t>
            </a:r>
            <a:r>
              <a:rPr lang="en-US" sz="2000" b="1" dirty="0">
                <a:uFillTx/>
              </a:rPr>
              <a:t>itself</a:t>
            </a:r>
            <a:r>
              <a:rPr lang="en-US" sz="2000" dirty="0">
                <a:uFillTx/>
              </a:rPr>
              <a:t>?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65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1408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090790" cy="2667000"/>
          </a:xfrm>
        </p:spPr>
        <p:txBody>
          <a:bodyPr/>
          <a:lstStyle/>
          <a:p>
            <a:r>
              <a:rPr lang="en-US" b="0" dirty="0"/>
              <a:t>In a given village, there cannot be a barber who shaves exactly those people who do not shave themselves.</a:t>
            </a:r>
          </a:p>
          <a:p>
            <a:r>
              <a:rPr lang="en-US" b="0" dirty="0"/>
              <a:t>	Prove: </a:t>
            </a:r>
            <a:r>
              <a:rPr lang="en-US" b="0" i="1" dirty="0"/>
              <a:t>¬</a:t>
            </a:r>
            <a:r>
              <a:rPr lang="en-US" b="0" dirty="0">
                <a:cs typeface="Arial"/>
              </a:rPr>
              <a:t>∃</a:t>
            </a:r>
            <a:r>
              <a:rPr lang="en-US" b="0" dirty="0"/>
              <a:t> </a:t>
            </a:r>
            <a:r>
              <a:rPr lang="en-US" b="0" i="1" dirty="0"/>
              <a:t>b</a:t>
            </a:r>
            <a:r>
              <a:rPr lang="en-US" b="0" dirty="0"/>
              <a:t>  ∀ </a:t>
            </a:r>
            <a:r>
              <a:rPr lang="en-US" b="0" i="1" dirty="0"/>
              <a:t>x</a:t>
            </a:r>
            <a:r>
              <a:rPr lang="en-US" b="0" dirty="0"/>
              <a:t>  </a:t>
            </a:r>
            <a:r>
              <a:rPr lang="en-US" b="0" i="1" dirty="0"/>
              <a:t>Shaves(b, x) </a:t>
            </a:r>
            <a:r>
              <a:rPr lang="en-US" b="0" dirty="0"/>
              <a:t>⟺ </a:t>
            </a:r>
            <a:r>
              <a:rPr lang="en-US" b="0" i="1" dirty="0"/>
              <a:t>¬Shaves(x, x)</a:t>
            </a:r>
          </a:p>
          <a:p>
            <a:r>
              <a:rPr lang="en-US" b="0" dirty="0"/>
              <a:t>Negate the sentence and convert it to CNF: </a:t>
            </a:r>
          </a:p>
          <a:p>
            <a:r>
              <a:rPr lang="en-US" b="0" i="1" dirty="0"/>
              <a:t> (¬Shaves(x, x) </a:t>
            </a:r>
            <a:r>
              <a:rPr lang="en-US" b="0" dirty="0"/>
              <a:t>⋁</a:t>
            </a:r>
            <a:r>
              <a:rPr lang="en-US" b="0" i="1" dirty="0"/>
              <a:t> ¬Shaves(</a:t>
            </a:r>
            <a:r>
              <a:rPr lang="en-US" b="0" i="1" dirty="0" err="1"/>
              <a:t>B,x</a:t>
            </a:r>
            <a:r>
              <a:rPr lang="en-US" b="0" i="1" dirty="0"/>
              <a:t>)) </a:t>
            </a:r>
            <a:r>
              <a:rPr lang="en-US" b="0" dirty="0"/>
              <a:t>⋀</a:t>
            </a:r>
            <a:r>
              <a:rPr lang="en-US" b="0" i="1" dirty="0"/>
              <a:t> (Shaves(x, x) </a:t>
            </a:r>
            <a:r>
              <a:rPr lang="en-US" b="0" dirty="0"/>
              <a:t>⋁</a:t>
            </a:r>
            <a:r>
              <a:rPr lang="en-US" b="0" i="1" dirty="0"/>
              <a:t> Shaves(B, x))</a:t>
            </a:r>
            <a:endParaRPr lang="en-US" b="0" dirty="0"/>
          </a:p>
          <a:p>
            <a:r>
              <a:rPr lang="en-US" b="0" dirty="0"/>
              <a:t>The </a:t>
            </a:r>
            <a:r>
              <a:rPr lang="en-US" dirty="0"/>
              <a:t>binary resolution</a:t>
            </a:r>
            <a:r>
              <a:rPr lang="en-US" b="0" dirty="0"/>
              <a:t> rule is no help here: whichever pair of complimentary literals we choose, the conclusion is a tautology.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364" y="4531081"/>
            <a:ext cx="582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rial"/>
                <a:cs typeface="Arial"/>
              </a:rPr>
              <a:t>(¬Shaves(x, x) </a:t>
            </a:r>
            <a:r>
              <a:rPr lang="en-US" sz="1600" dirty="0">
                <a:latin typeface="Arial"/>
                <a:cs typeface="Arial"/>
              </a:rPr>
              <a:t>⋁</a:t>
            </a:r>
            <a:r>
              <a:rPr lang="en-US" sz="1600" i="1" dirty="0">
                <a:latin typeface="Arial"/>
                <a:cs typeface="Arial"/>
              </a:rPr>
              <a:t> ¬Shaves(</a:t>
            </a:r>
            <a:r>
              <a:rPr lang="en-US" sz="1600" i="1" dirty="0" err="1">
                <a:latin typeface="Arial"/>
                <a:cs typeface="Arial"/>
              </a:rPr>
              <a:t>B,x</a:t>
            </a:r>
            <a:r>
              <a:rPr lang="en-US" sz="1600" i="1" dirty="0">
                <a:latin typeface="Arial"/>
                <a:cs typeface="Arial"/>
              </a:rPr>
              <a:t>)), (Shaves(x, x) </a:t>
            </a:r>
            <a:r>
              <a:rPr lang="en-US" sz="1600" dirty="0">
                <a:latin typeface="Arial"/>
                <a:cs typeface="Arial"/>
              </a:rPr>
              <a:t>⋁</a:t>
            </a:r>
            <a:r>
              <a:rPr lang="en-US" sz="1600" i="1" dirty="0">
                <a:latin typeface="Arial"/>
                <a:cs typeface="Arial"/>
              </a:rPr>
              <a:t> Shaves(B, x))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2473" y="4884280"/>
            <a:ext cx="566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/>
                <a:cs typeface="Arial"/>
              </a:rPr>
              <a:t>(¬Shaves(x, x) </a:t>
            </a:r>
            <a:r>
              <a:rPr lang="en-US" sz="1600" dirty="0">
                <a:latin typeface="Arial"/>
                <a:cs typeface="Arial"/>
              </a:rPr>
              <a:t>⋁</a:t>
            </a:r>
            <a:r>
              <a:rPr lang="en-US" sz="1600" i="1" dirty="0">
                <a:latin typeface="Arial"/>
                <a:cs typeface="Arial"/>
              </a:rPr>
              <a:t> Shaves(x, x))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6273" y="5590401"/>
            <a:ext cx="582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rial"/>
                <a:cs typeface="Arial"/>
              </a:rPr>
              <a:t>(¬Shaves(x, x) </a:t>
            </a:r>
            <a:r>
              <a:rPr lang="en-US" sz="1600" dirty="0">
                <a:latin typeface="Arial"/>
                <a:cs typeface="Arial"/>
              </a:rPr>
              <a:t>⋁</a:t>
            </a:r>
            <a:r>
              <a:rPr lang="en-US" sz="1600" i="1" dirty="0">
                <a:latin typeface="Arial"/>
                <a:cs typeface="Arial"/>
              </a:rPr>
              <a:t> ¬Shaves(</a:t>
            </a:r>
            <a:r>
              <a:rPr lang="en-US" sz="1600" i="1" dirty="0" err="1">
                <a:latin typeface="Arial"/>
                <a:cs typeface="Arial"/>
              </a:rPr>
              <a:t>B,x</a:t>
            </a:r>
            <a:r>
              <a:rPr lang="en-US" sz="1600" i="1" dirty="0">
                <a:latin typeface="Arial"/>
                <a:cs typeface="Arial"/>
              </a:rPr>
              <a:t>)), (Shaves(x, x) </a:t>
            </a:r>
            <a:r>
              <a:rPr lang="en-US" sz="1600" dirty="0">
                <a:latin typeface="Arial"/>
                <a:cs typeface="Arial"/>
              </a:rPr>
              <a:t>⋁</a:t>
            </a:r>
            <a:r>
              <a:rPr lang="en-US" sz="1600" i="1" dirty="0">
                <a:latin typeface="Arial"/>
                <a:cs typeface="Arial"/>
              </a:rPr>
              <a:t> Shaves(B, x))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2473" y="5943600"/>
            <a:ext cx="5669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/>
                <a:cs typeface="Arial"/>
              </a:rPr>
              <a:t>(¬Shaves(</a:t>
            </a:r>
            <a:r>
              <a:rPr lang="en-US" sz="1600" i="1" dirty="0" err="1">
                <a:latin typeface="Arial"/>
                <a:cs typeface="Arial"/>
              </a:rPr>
              <a:t>B,x</a:t>
            </a:r>
            <a:r>
              <a:rPr lang="en-US" sz="1600" i="1" dirty="0">
                <a:latin typeface="Arial"/>
                <a:cs typeface="Arial"/>
              </a:rPr>
              <a:t>) </a:t>
            </a:r>
            <a:r>
              <a:rPr lang="en-US" sz="1600" dirty="0">
                <a:latin typeface="Arial"/>
                <a:cs typeface="Arial"/>
              </a:rPr>
              <a:t>⋁</a:t>
            </a:r>
            <a:r>
              <a:rPr lang="en-US" sz="1600" i="1" dirty="0">
                <a:latin typeface="Arial"/>
                <a:cs typeface="Arial"/>
              </a:rPr>
              <a:t> Shaves(B, x))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12473" y="4884280"/>
            <a:ext cx="5669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12473" y="5943600"/>
            <a:ext cx="5669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66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082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resolution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Binary resolution </a:t>
            </a:r>
            <a:r>
              <a:rPr lang="en-US" b="0" dirty="0"/>
              <a:t>removes complimentary literals from two clauses.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The </a:t>
            </a:r>
            <a:r>
              <a:rPr lang="en-US" dirty="0"/>
              <a:t>full resolution rule </a:t>
            </a:r>
            <a:r>
              <a:rPr lang="en-US" b="0" dirty="0"/>
              <a:t>resolves </a:t>
            </a:r>
            <a:r>
              <a:rPr lang="en-US" b="0" u="sng" dirty="0"/>
              <a:t>subsets</a:t>
            </a:r>
            <a:r>
              <a:rPr lang="en-US" b="0" dirty="0"/>
              <a:t> of literals from each clause that are unifiable. It does so by first unifying literals within each clause, and then applying the resolution rule.</a:t>
            </a:r>
          </a:p>
          <a:p>
            <a:endParaRPr lang="en-US" b="0" dirty="0"/>
          </a:p>
          <a:p>
            <a:r>
              <a:rPr lang="en-US" b="0" i="1" dirty="0"/>
              <a:t>1 	</a:t>
            </a:r>
            <a:r>
              <a:rPr lang="en-US" b="0" dirty="0"/>
              <a:t>{</a:t>
            </a:r>
            <a:r>
              <a:rPr lang="en-US" b="0" i="1" dirty="0"/>
              <a:t>¬Shaves(x, x) </a:t>
            </a:r>
            <a:r>
              <a:rPr lang="en-US" b="0" dirty="0"/>
              <a:t>⋁</a:t>
            </a:r>
            <a:r>
              <a:rPr lang="en-US" b="0" i="1" dirty="0"/>
              <a:t> ¬Shaves(</a:t>
            </a:r>
            <a:r>
              <a:rPr lang="en-US" b="0" i="1" dirty="0" err="1"/>
              <a:t>B,x</a:t>
            </a:r>
            <a:r>
              <a:rPr lang="en-US" b="0" i="1" dirty="0"/>
              <a:t>)</a:t>
            </a:r>
            <a:r>
              <a:rPr lang="en-US" b="0" dirty="0"/>
              <a:t>}</a:t>
            </a:r>
            <a:r>
              <a:rPr lang="en-US" b="0" i="1" dirty="0"/>
              <a:t>, </a:t>
            </a:r>
            <a:r>
              <a:rPr lang="en-US" b="0" dirty="0"/>
              <a:t>{</a:t>
            </a:r>
            <a:r>
              <a:rPr lang="en-US" b="0" i="1" dirty="0"/>
              <a:t>Shaves(x, x) </a:t>
            </a:r>
            <a:r>
              <a:rPr lang="en-US" b="0" dirty="0"/>
              <a:t>⋁</a:t>
            </a:r>
            <a:r>
              <a:rPr lang="en-US" b="0" i="1" dirty="0"/>
              <a:t> Shaves(B, x)</a:t>
            </a:r>
            <a:r>
              <a:rPr lang="en-US" b="0" dirty="0"/>
              <a:t>}</a:t>
            </a:r>
          </a:p>
          <a:p>
            <a:r>
              <a:rPr lang="en-US" b="0" i="1" dirty="0"/>
              <a:t>2</a:t>
            </a:r>
            <a:r>
              <a:rPr lang="en-US" b="0" dirty="0"/>
              <a:t>	{</a:t>
            </a:r>
            <a:r>
              <a:rPr lang="en-US" b="0" i="1" dirty="0"/>
              <a:t>¬Shaves(B, B)</a:t>
            </a:r>
            <a:r>
              <a:rPr lang="en-US" b="0" dirty="0"/>
              <a:t>}</a:t>
            </a:r>
            <a:r>
              <a:rPr lang="en-US" b="0" i="1" dirty="0"/>
              <a:t>,		         </a:t>
            </a:r>
            <a:r>
              <a:rPr lang="en-US" b="0" dirty="0"/>
              <a:t>{</a:t>
            </a:r>
            <a:r>
              <a:rPr lang="en-US" b="0" i="1" dirty="0"/>
              <a:t>Shaves(B, B)</a:t>
            </a:r>
            <a:r>
              <a:rPr lang="en-US" b="0" dirty="0"/>
              <a:t>}</a:t>
            </a:r>
            <a:r>
              <a:rPr lang="en-US" b="0" i="1" dirty="0"/>
              <a:t> </a:t>
            </a:r>
          </a:p>
          <a:p>
            <a:r>
              <a:rPr lang="en-US" b="0" i="1" dirty="0"/>
              <a:t>3 	</a:t>
            </a:r>
            <a:r>
              <a:rPr lang="en-US" b="0" dirty="0"/>
              <a:t>{ }   -- </a:t>
            </a:r>
            <a:r>
              <a:rPr lang="en-US" b="0" i="1" dirty="0"/>
              <a:t>contradiction!</a:t>
            </a:r>
          </a:p>
          <a:p>
            <a:endParaRPr lang="en-US" dirty="0"/>
          </a:p>
          <a:p>
            <a:r>
              <a:rPr lang="en-US" dirty="0"/>
              <a:t>See also: </a:t>
            </a:r>
            <a:r>
              <a:rPr lang="en-US" b="0" dirty="0">
                <a:hlinkClick r:id="rId2"/>
              </a:rPr>
              <a:t>http://plato.stanford.edu/entries/russell-paradox/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67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09800"/>
            <a:ext cx="701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latin typeface="Arial"/>
                <a:cs typeface="Arial"/>
              </a:rPr>
              <a:t>Animal(F(x)) </a:t>
            </a:r>
            <a:r>
              <a:rPr lang="en-US" sz="1800" dirty="0">
                <a:latin typeface="Arial"/>
                <a:cs typeface="Arial"/>
              </a:rPr>
              <a:t>⋁ </a:t>
            </a:r>
            <a:r>
              <a:rPr lang="en-US" sz="1800" i="1" dirty="0">
                <a:latin typeface="Arial"/>
                <a:cs typeface="Arial"/>
              </a:rPr>
              <a:t>Loves(G(x), x), ¬Loves(u, v) </a:t>
            </a:r>
            <a:r>
              <a:rPr lang="en-US" sz="1800" dirty="0">
                <a:latin typeface="Arial"/>
                <a:cs typeface="Arial"/>
              </a:rPr>
              <a:t>⋁ </a:t>
            </a:r>
            <a:r>
              <a:rPr lang="en-US" sz="1800" i="1" dirty="0">
                <a:latin typeface="Arial"/>
                <a:cs typeface="Arial"/>
              </a:rPr>
              <a:t>¬Kills(u, v)</a:t>
            </a:r>
          </a:p>
          <a:p>
            <a:pPr algn="ctr"/>
            <a:endParaRPr lang="en-US" sz="1800" baseline="-25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590800"/>
            <a:ext cx="56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latin typeface="Courier" charset="0"/>
                <a:ea typeface="Courier" charset="0"/>
                <a:cs typeface="Courier" charset="0"/>
              </a:rPr>
              <a:t>SUBST</a:t>
            </a:r>
            <a:r>
              <a:rPr lang="en-US" sz="1800" i="1" dirty="0">
                <a:latin typeface="+mn-lt"/>
                <a:cs typeface="Arial"/>
              </a:rPr>
              <a:t>(</a:t>
            </a:r>
            <a:r>
              <a:rPr lang="en-US" sz="1800" i="1" dirty="0">
                <a:latin typeface="+mn-lt"/>
              </a:rPr>
              <a:t>{u/G(x), v/x},</a:t>
            </a:r>
            <a:r>
              <a:rPr lang="el-GR" sz="1800" i="1" dirty="0">
                <a:latin typeface="+mn-lt"/>
              </a:rPr>
              <a:t> </a:t>
            </a:r>
            <a:r>
              <a:rPr lang="en-US" sz="1800" i="1" dirty="0">
                <a:latin typeface="+mn-lt"/>
                <a:cs typeface="Arial"/>
              </a:rPr>
              <a:t>Animal(F(x)) ⋁ ¬Kills(G(x), x))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2590800"/>
            <a:ext cx="594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6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700"/>
            <a:ext cx="7753350" cy="1274762"/>
          </a:xfrm>
        </p:spPr>
        <p:txBody>
          <a:bodyPr>
            <a:normAutofit/>
          </a:bodyPr>
          <a:lstStyle/>
          <a:p>
            <a:r>
              <a:rPr lang="en-US" dirty="0"/>
              <a:t>Logic Programming: </a:t>
            </a:r>
            <a:r>
              <a:rPr lang="en-US" sz="4000" dirty="0">
                <a:solidFill>
                  <a:srgbClr val="FAC810"/>
                </a:solidFill>
              </a:rPr>
              <a:t>Prolog</a:t>
            </a:r>
            <a:endParaRPr lang="en-US" dirty="0">
              <a:solidFill>
                <a:srgbClr val="FAC810"/>
              </a:solidFill>
            </a:endParaRPr>
          </a:p>
        </p:txBody>
      </p:sp>
      <p:sp>
        <p:nvSpPr>
          <p:cNvPr id="11048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1425"/>
            <a:ext cx="8763000" cy="46164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useful programming/prototyping paradigm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Prolog program is a set of Horn clauses </a:t>
            </a:r>
            <a:endParaRPr lang="en-US" sz="2500" dirty="0"/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Courier New" charset="0"/>
              </a:rPr>
              <a:t>head :- literal</a:t>
            </a:r>
            <a:r>
              <a:rPr lang="en-US" sz="2000" baseline="-25000" dirty="0">
                <a:latin typeface="Courier New" charset="0"/>
              </a:rPr>
              <a:t>1</a:t>
            </a:r>
            <a:r>
              <a:rPr lang="en-US" sz="2000" dirty="0">
                <a:latin typeface="Courier New" charset="0"/>
              </a:rPr>
              <a:t>, … </a:t>
            </a:r>
            <a:r>
              <a:rPr lang="en-US" sz="2000" dirty="0" err="1">
                <a:latin typeface="Courier New" charset="0"/>
              </a:rPr>
              <a:t>literal</a:t>
            </a:r>
            <a:r>
              <a:rPr lang="en-US" sz="2000" baseline="-25000" dirty="0" err="1">
                <a:latin typeface="Courier New" charset="0"/>
              </a:rPr>
              <a:t>n</a:t>
            </a:r>
            <a:r>
              <a:rPr lang="en-US" sz="2000" dirty="0"/>
              <a:t>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800" dirty="0">
                <a:latin typeface="Courier New" charset="0"/>
              </a:rPr>
              <a:t>criminal(X) :- </a:t>
            </a:r>
            <a:r>
              <a:rPr lang="en-US" sz="1800" dirty="0" err="1">
                <a:latin typeface="Courier New" charset="0"/>
              </a:rPr>
              <a:t>american</a:t>
            </a:r>
            <a:r>
              <a:rPr lang="en-US" sz="1800" dirty="0">
                <a:latin typeface="Courier New" charset="0"/>
              </a:rPr>
              <a:t>(X), weapon(Y), sells(X,Y,Z), hostile(Z).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1800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Proof is depth-first, top-down, left-to-right </a:t>
            </a:r>
            <a:r>
              <a:rPr lang="en-US" sz="2400" i="1" dirty="0"/>
              <a:t>backward chaining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With efficient unification and retrieval of matching clauses</a:t>
            </a:r>
          </a:p>
          <a:p>
            <a:pPr lvl="1"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400" dirty="0"/>
              <a:t>Built-in predicates and syntactic sugar 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000" i="1" dirty="0"/>
              <a:t>Arithmetic</a:t>
            </a:r>
            <a:r>
              <a:rPr lang="en-US" sz="2000" dirty="0"/>
              <a:t>: </a:t>
            </a:r>
            <a:r>
              <a:rPr lang="en-US" sz="2000" dirty="0">
                <a:latin typeface="Courier New" charset="0"/>
              </a:rPr>
              <a:t>X is Y*Z+3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Lists</a:t>
            </a:r>
            <a:r>
              <a:rPr lang="en-US" sz="2000" dirty="0"/>
              <a:t>: (cons 1 (cons 2 (cons 3 ‘()))) can be written in Prolog as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</a:rPr>
              <a:t>	.(1,.(2,.(3,[]))) </a:t>
            </a:r>
            <a:r>
              <a:rPr lang="en-US" sz="2000" dirty="0"/>
              <a:t>or </a:t>
            </a:r>
            <a:r>
              <a:rPr lang="en-US" sz="2000" dirty="0">
                <a:latin typeface="Courier New" charset="0"/>
              </a:rPr>
              <a:t>[1|[2|[3|[]]]]</a:t>
            </a:r>
            <a:r>
              <a:rPr lang="en-US" sz="2000" dirty="0"/>
              <a:t> or as </a:t>
            </a:r>
            <a:r>
              <a:rPr lang="en-US" sz="2000" dirty="0">
                <a:latin typeface="Courier New" charset="0"/>
              </a:rPr>
              <a:t>[1,2,3]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CB165FD-999C-BB4A-BAAA-4B5E2D2A60BC}" type="slidenum">
              <a:rPr lang="en-US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1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772400" cy="1143000"/>
          </a:xfrm>
        </p:spPr>
        <p:txBody>
          <a:bodyPr/>
          <a:lstStyle/>
          <a:p>
            <a:r>
              <a:rPr lang="en-US" dirty="0"/>
              <a:t>Prolog Example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5824"/>
            <a:ext cx="8384626" cy="49133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Appending two lists to produce a third: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dirty="0" err="1">
                <a:latin typeface="Courier New" charset="0"/>
              </a:rPr>
              <a:t>append([],Y,Y</a:t>
            </a:r>
            <a:r>
              <a:rPr lang="en-US" sz="2400" dirty="0">
                <a:latin typeface="Courier New" charset="0"/>
              </a:rPr>
              <a:t>).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400" dirty="0">
              <a:latin typeface="Courier New" charset="0"/>
            </a:endParaRPr>
          </a:p>
          <a:p>
            <a:pPr marL="914400" indent="0">
              <a:lnSpc>
                <a:spcPct val="90000"/>
              </a:lnSpc>
              <a:buFont typeface="Wingdings" charset="2"/>
              <a:buNone/>
            </a:pPr>
            <a:r>
              <a:rPr lang="en-US" sz="2400" i="1" dirty="0"/>
              <a:t>Appending an empty list to a list yields the same list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i="1" dirty="0"/>
              <a:t>                       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dirty="0" err="1">
                <a:latin typeface="Courier New" charset="0"/>
              </a:rPr>
              <a:t>append([X|L],Y,[X|Z</a:t>
            </a:r>
            <a:r>
              <a:rPr lang="en-US" sz="2400" dirty="0">
                <a:latin typeface="Courier New" charset="0"/>
              </a:rPr>
              <a:t>]) :- </a:t>
            </a:r>
            <a:r>
              <a:rPr lang="en-US" sz="2400" dirty="0" err="1">
                <a:latin typeface="Courier New" charset="0"/>
              </a:rPr>
              <a:t>append(L,Y,Z</a:t>
            </a:r>
            <a:r>
              <a:rPr lang="en-US" sz="2400" dirty="0">
                <a:latin typeface="Courier New" charset="0"/>
              </a:rPr>
              <a:t>).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400" dirty="0">
              <a:latin typeface="Courier New" charset="0"/>
            </a:endParaRPr>
          </a:p>
          <a:p>
            <a:pPr marL="914400" lvl="1" indent="0">
              <a:lnSpc>
                <a:spcPct val="90000"/>
              </a:lnSpc>
              <a:buFont typeface="Wingdings" charset="2"/>
              <a:buNone/>
            </a:pPr>
            <a:r>
              <a:rPr lang="en-US" sz="2400" i="1" dirty="0"/>
              <a:t>Appending a list </a:t>
            </a:r>
            <a:r>
              <a:rPr lang="en-US" sz="2400" dirty="0"/>
              <a:t>[</a:t>
            </a:r>
            <a:r>
              <a:rPr lang="en-US" sz="2400" i="1" dirty="0"/>
              <a:t>X|L</a:t>
            </a:r>
            <a:r>
              <a:rPr lang="en-US" sz="2400" dirty="0"/>
              <a:t>]</a:t>
            </a:r>
            <a:r>
              <a:rPr lang="en-US" sz="2400" i="1" dirty="0"/>
              <a:t> onto a list Y yields </a:t>
            </a:r>
            <a:r>
              <a:rPr lang="en-US" sz="2400" dirty="0"/>
              <a:t>[</a:t>
            </a:r>
            <a:r>
              <a:rPr lang="en-US" sz="2400" i="1" dirty="0"/>
              <a:t>X|Z</a:t>
            </a:r>
            <a:r>
              <a:rPr lang="en-US" sz="2400" dirty="0"/>
              <a:t>]</a:t>
            </a:r>
            <a:r>
              <a:rPr lang="en-US" sz="2400" i="1" dirty="0"/>
              <a:t> if Z is the result of appending L to 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A2F431B-DE69-8D45-8797-D5B4F75DBFF2}" type="slidenum">
              <a:rPr lang="en-US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(C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D)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((A </a:t>
                      </a:r>
                      <a:r>
                        <a:rPr lang="en-US" b="0" dirty="0"/>
                        <a:t>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C))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7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0145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772400" cy="1143000"/>
          </a:xfrm>
        </p:spPr>
        <p:txBody>
          <a:bodyPr/>
          <a:lstStyle/>
          <a:p>
            <a:r>
              <a:rPr lang="en-US" dirty="0"/>
              <a:t>Prolog Example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idx="1"/>
          </p:nvPr>
        </p:nvSpPr>
        <p:spPr>
          <a:xfrm>
            <a:off x="535214" y="772404"/>
            <a:ext cx="8255000" cy="49133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Appending two lists to produce a third: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	</a:t>
            </a:r>
            <a:r>
              <a:rPr lang="en-US" sz="2400" dirty="0" err="1">
                <a:latin typeface="Courier New" charset="0"/>
              </a:rPr>
              <a:t>append([],Y,Y</a:t>
            </a:r>
            <a:r>
              <a:rPr lang="en-US" sz="2400" dirty="0">
                <a:latin typeface="Courier New" charset="0"/>
              </a:rPr>
              <a:t>).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	</a:t>
            </a:r>
            <a:r>
              <a:rPr lang="en-US" sz="2400" dirty="0" err="1">
                <a:latin typeface="Courier New" charset="0"/>
              </a:rPr>
              <a:t>append([X|L],Y,[X|Z</a:t>
            </a:r>
            <a:r>
              <a:rPr lang="en-US" sz="2400" dirty="0">
                <a:latin typeface="Courier New" charset="0"/>
              </a:rPr>
              <a:t>]) :- </a:t>
            </a:r>
            <a:r>
              <a:rPr lang="en-US" sz="2400" dirty="0" err="1">
                <a:latin typeface="Courier New" charset="0"/>
              </a:rPr>
              <a:t>append(L,Y,Z</a:t>
            </a:r>
            <a:r>
              <a:rPr lang="en-US" sz="2400" dirty="0">
                <a:latin typeface="Courier New" charset="0"/>
              </a:rPr>
              <a:t>).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400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Query:	</a:t>
            </a:r>
            <a:r>
              <a:rPr lang="en-US" sz="2400" dirty="0">
                <a:latin typeface="Courier New" charset="0"/>
              </a:rPr>
              <a:t>append([1],[2],C) ?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Unify:	</a:t>
            </a:r>
            <a:r>
              <a:rPr lang="en-US" sz="2400" dirty="0">
                <a:latin typeface="Courier New" charset="0"/>
              </a:rPr>
              <a:t>append([1|[]],[2],[1|Z])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		{X=1,L=[],Y=[2],C=[1|Z]}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dirty="0" err="1"/>
              <a:t>Subgoal</a:t>
            </a:r>
            <a:r>
              <a:rPr lang="en-US" sz="2400" dirty="0"/>
              <a:t>:</a:t>
            </a:r>
            <a:r>
              <a:rPr lang="en-US" sz="2400" dirty="0">
                <a:latin typeface="Courier New" charset="0"/>
              </a:rPr>
              <a:t>	append([],[2],Z)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dirty="0"/>
              <a:t>Unify:</a:t>
            </a:r>
            <a:r>
              <a:rPr lang="en-US" sz="2400" dirty="0">
                <a:latin typeface="Courier New" charset="0"/>
              </a:rPr>
              <a:t>	append([],[2],[2])	{Z=[2]}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Answer: 	</a:t>
            </a:r>
            <a:r>
              <a:rPr lang="en-US" sz="2400" dirty="0">
                <a:latin typeface="Courier New" charset="0"/>
              </a:rPr>
              <a:t>C=[1|[2]]=[1,2]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A2F431B-DE69-8D45-8797-D5B4F75DBFF2}" type="slidenum">
              <a:rPr lang="en-US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3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4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4948238" y="1667653"/>
            <a:ext cx="3744912" cy="704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804" name="Rectangle 4"/>
          <p:cNvSpPr>
            <a:spLocks noChangeArrowheads="1"/>
          </p:cNvSpPr>
          <p:nvPr/>
        </p:nvSpPr>
        <p:spPr bwMode="auto">
          <a:xfrm>
            <a:off x="346075" y="1654143"/>
            <a:ext cx="3744913" cy="704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7772400" cy="1143000"/>
          </a:xfrm>
        </p:spPr>
        <p:txBody>
          <a:bodyPr/>
          <a:lstStyle/>
          <a:p>
            <a:r>
              <a:rPr lang="en-US" sz="4000" dirty="0"/>
              <a:t>Other Issues in BC/Prolog</a:t>
            </a:r>
            <a:endParaRPr lang="en-US" dirty="0"/>
          </a:p>
        </p:txBody>
      </p:sp>
      <p:sp>
        <p:nvSpPr>
          <p:cNvPr id="1100803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914400"/>
            <a:ext cx="8655050" cy="47355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Incomplete due to infinite loops</a:t>
            </a:r>
          </a:p>
          <a:p>
            <a:pPr>
              <a:lnSpc>
                <a:spcPct val="6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>
                <a:solidFill>
                  <a:srgbClr val="000000"/>
                </a:solidFill>
              </a:rPr>
              <a:t>path(X,Z</a:t>
            </a:r>
            <a:r>
              <a:rPr lang="en-US" sz="2000" dirty="0">
                <a:solidFill>
                  <a:srgbClr val="000000"/>
                </a:solidFill>
              </a:rPr>
              <a:t>) :- </a:t>
            </a:r>
            <a:r>
              <a:rPr lang="en-US" sz="2000" dirty="0" err="1">
                <a:solidFill>
                  <a:srgbClr val="000000"/>
                </a:solidFill>
              </a:rPr>
              <a:t>link(X,Z</a:t>
            </a:r>
            <a:r>
              <a:rPr lang="en-US" sz="2000" dirty="0">
                <a:solidFill>
                  <a:srgbClr val="000000"/>
                </a:solidFill>
              </a:rPr>
              <a:t>).	    	   vs.	</a:t>
            </a:r>
            <a:r>
              <a:rPr lang="en-US" sz="2000" dirty="0" err="1">
                <a:solidFill>
                  <a:srgbClr val="000000"/>
                </a:solidFill>
              </a:rPr>
              <a:t>path(X,Z</a:t>
            </a:r>
            <a:r>
              <a:rPr lang="en-US" sz="2000" dirty="0">
                <a:solidFill>
                  <a:srgbClr val="000000"/>
                </a:solidFill>
              </a:rPr>
              <a:t>) :- </a:t>
            </a:r>
            <a:r>
              <a:rPr lang="en-US" sz="2000" dirty="0" err="1">
                <a:solidFill>
                  <a:srgbClr val="000000"/>
                </a:solidFill>
              </a:rPr>
              <a:t>path(X,Y</a:t>
            </a:r>
            <a:r>
              <a:rPr lang="en-US" sz="2000" dirty="0">
                <a:solidFill>
                  <a:srgbClr val="000000"/>
                </a:solidFill>
              </a:rPr>
              <a:t>), </a:t>
            </a:r>
            <a:r>
              <a:rPr lang="en-US" sz="2000" dirty="0" err="1">
                <a:solidFill>
                  <a:srgbClr val="000000"/>
                </a:solidFill>
              </a:rPr>
              <a:t>link(Y,Z</a:t>
            </a:r>
            <a:r>
              <a:rPr lang="en-US" sz="2000" dirty="0">
                <a:solidFill>
                  <a:srgbClr val="000000"/>
                </a:solidFill>
              </a:rPr>
              <a:t>).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>
                <a:solidFill>
                  <a:srgbClr val="000000"/>
                </a:solidFill>
              </a:rPr>
              <a:t>path(X,Z</a:t>
            </a:r>
            <a:r>
              <a:rPr lang="en-US" sz="2000" dirty="0">
                <a:solidFill>
                  <a:srgbClr val="000000"/>
                </a:solidFill>
              </a:rPr>
              <a:t>) :- </a:t>
            </a:r>
            <a:r>
              <a:rPr lang="en-US" sz="2000" dirty="0" err="1">
                <a:solidFill>
                  <a:srgbClr val="000000"/>
                </a:solidFill>
              </a:rPr>
              <a:t>path(X,Y</a:t>
            </a:r>
            <a:r>
              <a:rPr lang="en-US" sz="2000" dirty="0">
                <a:solidFill>
                  <a:srgbClr val="000000"/>
                </a:solidFill>
              </a:rPr>
              <a:t>), </a:t>
            </a:r>
            <a:r>
              <a:rPr lang="en-US" sz="2000" dirty="0" err="1">
                <a:solidFill>
                  <a:srgbClr val="000000"/>
                </a:solidFill>
              </a:rPr>
              <a:t>link(Y,Z</a:t>
            </a:r>
            <a:r>
              <a:rPr lang="en-US" sz="2000" dirty="0">
                <a:solidFill>
                  <a:srgbClr val="000000"/>
                </a:solidFill>
              </a:rPr>
              <a:t>).		path(X,Z) :- link(X,Z).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Inefficient due to repeated </a:t>
            </a:r>
            <a:r>
              <a:rPr lang="en-US" sz="2400" dirty="0" err="1"/>
              <a:t>subgoals</a:t>
            </a:r>
            <a:r>
              <a:rPr lang="en-US" sz="2400" dirty="0"/>
              <a:t> (both success &amp; failure)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Can cache previous results</a:t>
            </a:r>
          </a:p>
          <a:p>
            <a:pPr lvl="2">
              <a:lnSpc>
                <a:spcPct val="90000"/>
              </a:lnSpc>
            </a:pPr>
            <a:r>
              <a:rPr lang="en-US" sz="1900" i="1" dirty="0" err="1"/>
              <a:t>Memoization</a:t>
            </a:r>
            <a:r>
              <a:rPr lang="en-US" sz="1900" dirty="0"/>
              <a:t> of results of </a:t>
            </a:r>
            <a:r>
              <a:rPr lang="en-US" sz="1900" dirty="0" err="1"/>
              <a:t>subgoals</a:t>
            </a:r>
            <a:endParaRPr lang="en-US" sz="1900" dirty="0"/>
          </a:p>
          <a:p>
            <a:pPr lvl="3">
              <a:lnSpc>
                <a:spcPct val="90000"/>
              </a:lnSpc>
            </a:pPr>
            <a:r>
              <a:rPr lang="en-US" sz="1700" dirty="0"/>
              <a:t>Analogous to </a:t>
            </a:r>
            <a:r>
              <a:rPr lang="en-US" sz="1700" i="1" dirty="0"/>
              <a:t>dynamic programming</a:t>
            </a:r>
            <a:r>
              <a:rPr lang="en-US" sz="1700" dirty="0"/>
              <a:t> that Forward Chaining already does in saving intermediate results as facts in KB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Trades off space for time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Overhead due to interpretation for index lookup, unification and recursive call stack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Compile program into something much more efficient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No </a:t>
            </a:r>
            <a:r>
              <a:rPr lang="en-US" sz="2500" i="1" dirty="0"/>
              <a:t>Occurs-Check</a:t>
            </a:r>
            <a:r>
              <a:rPr lang="en-US" sz="2500" dirty="0"/>
              <a:t>, so can yield incorrect answers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8347291-3407-6549-9C56-664D381CB0E6}" type="slidenum">
              <a:rPr lang="en-US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2123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(C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D)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((A </a:t>
                      </a:r>
                      <a:r>
                        <a:rPr lang="en-US" b="0" dirty="0"/>
                        <a:t>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C))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 </a:t>
                      </a:r>
                      <a:r>
                        <a:rPr lang="en-US" b="0" dirty="0"/>
                        <a:t>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C))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((A </a:t>
                      </a:r>
                      <a:r>
                        <a:rPr lang="en-US" b="0" dirty="0"/>
                        <a:t>⋁ D)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D))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8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0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7620000" cy="2123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(C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D)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((A </a:t>
                      </a:r>
                      <a:r>
                        <a:rPr lang="en-US" b="0" dirty="0"/>
                        <a:t>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C))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((A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B) ⋁ 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 </a:t>
                      </a:r>
                      <a:r>
                        <a:rPr lang="en-US" b="0" dirty="0"/>
                        <a:t>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C))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((A </a:t>
                      </a:r>
                      <a:r>
                        <a:rPr lang="en-US" b="0" dirty="0"/>
                        <a:t>⋁ D)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D))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Distributivity</a:t>
                      </a:r>
                      <a:r>
                        <a:rPr lang="en-US" b="0" dirty="0"/>
                        <a:t> of ⋁ over ⋀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</a:t>
                      </a:r>
                      <a:r>
                        <a:rPr lang="en-US" b="0" dirty="0"/>
                        <a:t>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C)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(A </a:t>
                      </a:r>
                      <a:r>
                        <a:rPr lang="en-US" b="0" dirty="0"/>
                        <a:t>⋁ D) </a:t>
                      </a:r>
                      <a:r>
                        <a:rPr lang="el-GR" b="0" dirty="0"/>
                        <a:t>⋀</a:t>
                      </a:r>
                      <a:r>
                        <a:rPr lang="en-US" b="0" dirty="0"/>
                        <a:t> (B ⋁ D)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1054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It is an Alaskan Bear or a Canadian Deer. </a:t>
            </a:r>
            <a:r>
              <a:rPr lang="en-US" sz="1600" dirty="0">
                <a:latin typeface="Arial"/>
                <a:cs typeface="Arial"/>
                <a:sym typeface="Wingdings"/>
              </a:rPr>
              <a:t>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It is Alaskan or Canadian, and a Bear or Canadian, and Alaskan or a Deer, and a Bear or a Deer.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9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421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 Spring 2015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BC1422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 Spring 2016 Lecture 9" id="{9ADCFC10-B79C-744B-8D24-5FE5EB091F38}" vid="{45D49A70-C82C-2E4B-93CA-C6EC100D32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705BA-EF3C-4388-8EF1-BB1659156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7BE945-D0CE-48E4-83DB-056EF030C9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C11B24-3E63-4B99-9A06-C16C7DECF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1f80f0-d072-4069-92ca-a028e99a67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 Spring 2016 Lecture Template - AG</Template>
  <TotalTime>13049</TotalTime>
  <Words>7785</Words>
  <Application>Microsoft Macintosh PowerPoint</Application>
  <PresentationFormat>On-screen Show (4:3)</PresentationFormat>
  <Paragraphs>970</Paragraphs>
  <Slides>71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ＭＳ Ｐゴシック</vt:lpstr>
      <vt:lpstr>ヒラギノ角ゴ Pro W3</vt:lpstr>
      <vt:lpstr>Arial</vt:lpstr>
      <vt:lpstr>Arial Black</vt:lpstr>
      <vt:lpstr>Courier</vt:lpstr>
      <vt:lpstr>Courier New</vt:lpstr>
      <vt:lpstr>Helvetica</vt:lpstr>
      <vt:lpstr>Symbol</vt:lpstr>
      <vt:lpstr>Times New Roman</vt:lpstr>
      <vt:lpstr>Wingdings</vt:lpstr>
      <vt:lpstr>AI Spring 2015</vt:lpstr>
      <vt:lpstr>CSCI 561 Foundations of Artificial Intelligence Lecture 14: Inference in First-Order Logic (Chapter 9)</vt:lpstr>
      <vt:lpstr>In Propositional Logic</vt:lpstr>
      <vt:lpstr>Resolution Theorem Proving &amp; Conjunctive Normal Form (CNF)</vt:lpstr>
      <vt:lpstr>CNF conversion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Herbrand’s theorem</vt:lpstr>
      <vt:lpstr>Resolution Theorem Proving</vt:lpstr>
      <vt:lpstr>Resolution in  Propositional Logic</vt:lpstr>
      <vt:lpstr>Example 1</vt:lpstr>
      <vt:lpstr>Example 1</vt:lpstr>
      <vt:lpstr>Example 1</vt:lpstr>
      <vt:lpstr>Example 2</vt:lpstr>
      <vt:lpstr>Example 2</vt:lpstr>
      <vt:lpstr>Example 2</vt:lpstr>
      <vt:lpstr>Resolution in first-order logic</vt:lpstr>
      <vt:lpstr>Resolution refutation</vt:lpstr>
      <vt:lpstr>Refutation resolution proof tree</vt:lpstr>
      <vt:lpstr>Big picture</vt:lpstr>
      <vt:lpstr>Conjunctive Normal Form</vt:lpstr>
      <vt:lpstr>CNF Conversion</vt:lpstr>
      <vt:lpstr>CNF Conversion</vt:lpstr>
      <vt:lpstr>Skolem functions</vt:lpstr>
      <vt:lpstr>Another example</vt:lpstr>
      <vt:lpstr>Lifted resolution rule</vt:lpstr>
      <vt:lpstr>Example</vt:lpstr>
      <vt:lpstr>Example:  Was West a Criminal?</vt:lpstr>
      <vt:lpstr>Was West a Criminal? Convert to CNF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1</vt:lpstr>
      <vt:lpstr>Example proof 2</vt:lpstr>
      <vt:lpstr>Convert to CNF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Russell’s Paradox</vt:lpstr>
      <vt:lpstr>Russell’s Paradox</vt:lpstr>
      <vt:lpstr>Russell’s Paradox</vt:lpstr>
      <vt:lpstr>The full resolution rule</vt:lpstr>
      <vt:lpstr>Logic Programming: Prolog</vt:lpstr>
      <vt:lpstr>Prolog Example</vt:lpstr>
      <vt:lpstr>Prolog Example</vt:lpstr>
      <vt:lpstr>Other Issues in BC/Prolog</vt:lpstr>
    </vt:vector>
  </TitlesOfParts>
  <Company>Individual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Sheila Tejada</cp:lastModifiedBy>
  <cp:revision>1464</cp:revision>
  <cp:lastPrinted>2015-01-20T18:41:39Z</cp:lastPrinted>
  <dcterms:created xsi:type="dcterms:W3CDTF">2014-08-21T17:48:56Z</dcterms:created>
  <dcterms:modified xsi:type="dcterms:W3CDTF">2018-10-08T23:26:52Z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  <property fmtid="{D5CDD505-2E9C-101B-9397-08002B2CF9AE}" pid="3" name="IsMyDocuments">
    <vt:bool>true</vt:bool>
  </property>
</Properties>
</file>