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9" r:id="rId5"/>
  </p:sldMasterIdLst>
  <p:notesMasterIdLst>
    <p:notesMasterId r:id="rId26"/>
  </p:notesMasterIdLst>
  <p:sldIdLst>
    <p:sldId id="336" r:id="rId6"/>
    <p:sldId id="314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1" r:id="rId17"/>
    <p:sldId id="302" r:id="rId18"/>
    <p:sldId id="309" r:id="rId19"/>
    <p:sldId id="310" r:id="rId20"/>
    <p:sldId id="311" r:id="rId21"/>
    <p:sldId id="312" r:id="rId22"/>
    <p:sldId id="306" r:id="rId23"/>
    <p:sldId id="305" r:id="rId24"/>
    <p:sldId id="287" r:id="rId25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2" autoAdjust="0"/>
    <p:restoredTop sz="50000" autoAdjust="0"/>
  </p:normalViewPr>
  <p:slideViewPr>
    <p:cSldViewPr snapToGrid="0" snapToObjects="1">
      <p:cViewPr varScale="1">
        <p:scale>
          <a:sx n="112" d="100"/>
          <a:sy n="112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555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October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October 10, 2018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10/10/18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10/10/18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October 10, 2018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ats_vs._scruff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cf.usc.edu/~csci561a/calendar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1257" y="1884030"/>
            <a:ext cx="9871787" cy="1204306"/>
          </a:xfrm>
        </p:spPr>
        <p:txBody>
          <a:bodyPr/>
          <a:lstStyle/>
          <a:p>
            <a:pPr algn="ctr"/>
            <a:r>
              <a:rPr lang="en-US" dirty="0"/>
              <a:t>CSCI561 Fall 2018 </a:t>
            </a:r>
            <a:br>
              <a:rPr lang="en-US" dirty="0"/>
            </a:br>
            <a:r>
              <a:rPr lang="en-US" dirty="0"/>
              <a:t>Week 8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B8BB-D7C0-6F4C-AD9E-4FF45BE138AD}"/>
              </a:ext>
            </a:extLst>
          </p:cNvPr>
          <p:cNvSpPr txBox="1">
            <a:spLocks/>
          </p:cNvSpPr>
          <p:nvPr/>
        </p:nvSpPr>
        <p:spPr>
          <a:xfrm>
            <a:off x="921962" y="4249172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cap="none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0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54BD4-5A45-BA40-951F-A613348A52BD}"/>
              </a:ext>
            </a:extLst>
          </p:cNvPr>
          <p:cNvSpPr txBox="1">
            <a:spLocks/>
          </p:cNvSpPr>
          <p:nvPr/>
        </p:nvSpPr>
        <p:spPr>
          <a:xfrm>
            <a:off x="750336" y="3957072"/>
            <a:ext cx="7848600" cy="222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Sheila </a:t>
            </a:r>
            <a:r>
              <a:rPr lang="en-US" sz="2400" dirty="0" err="1">
                <a:solidFill>
                  <a:schemeClr val="accent2"/>
                </a:solidFill>
              </a:rPr>
              <a:t>Tejada</a:t>
            </a:r>
            <a:endParaRPr lang="en-US" sz="2400" dirty="0"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Wei-min </a:t>
            </a:r>
            <a:r>
              <a:rPr lang="en-US" sz="2400" dirty="0" err="1">
                <a:solidFill>
                  <a:schemeClr val="accent2"/>
                </a:solidFill>
              </a:rPr>
              <a:t>shen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Ning wang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/>
              <a:t>6. Distribute ⋁ over ⋀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1752600"/>
            <a:ext cx="899541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Use </a:t>
            </a:r>
            <a:r>
              <a:rPr lang="en-US" dirty="0" err="1"/>
              <a:t>Distributivity</a:t>
            </a:r>
            <a:r>
              <a:rPr lang="en-US" dirty="0"/>
              <a:t> of ⋁ over ⋀ </a:t>
            </a:r>
            <a:r>
              <a:rPr lang="en-US" b="0" dirty="0"/>
              <a:t>in order to push ⋁ downward and ⋀ upward, just as we did in propositional logic. </a:t>
            </a:r>
          </a:p>
          <a:p>
            <a:r>
              <a:rPr lang="en-US" b="0" dirty="0"/>
              <a:t>This step may also require “flattening out” nested conjunctions and disjunctions, removing unnecessary parentheses using </a:t>
            </a:r>
            <a:r>
              <a:rPr lang="en-US" dirty="0"/>
              <a:t>Associativity</a:t>
            </a:r>
            <a:r>
              <a:rPr lang="en-US" b="0" dirty="0"/>
              <a:t> tautologies.</a:t>
            </a:r>
          </a:p>
          <a:p>
            <a:r>
              <a:rPr lang="en-US" b="0" dirty="0">
                <a:solidFill>
                  <a:schemeClr val="tx2"/>
                </a:solidFill>
              </a:rPr>
              <a:t>8    </a:t>
            </a:r>
            <a:r>
              <a:rPr lang="en-US" b="0" dirty="0"/>
              <a:t>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r>
              <a:rPr lang="en-US" b="0" dirty="0">
                <a:solidFill>
                  <a:schemeClr val="tx2"/>
                </a:solidFill>
              </a:rPr>
              <a:t>9    </a:t>
            </a:r>
            <a:r>
              <a:rPr lang="en-US" b="0" dirty="0"/>
              <a:t>(</a:t>
            </a:r>
            <a:r>
              <a:rPr lang="en-US" b="0" i="1" dirty="0"/>
              <a:t>Animal(F(x)) </a:t>
            </a:r>
            <a:r>
              <a:rPr lang="en-US" b="0" dirty="0"/>
              <a:t>⋁ </a:t>
            </a:r>
            <a:r>
              <a:rPr lang="en-US" b="0" i="1" dirty="0"/>
              <a:t>Loves(G(x), x)) </a:t>
            </a:r>
            <a:r>
              <a:rPr lang="en-US" b="0" dirty="0"/>
              <a:t>⋀</a:t>
            </a:r>
            <a:r>
              <a:rPr lang="en-US" b="0" i="1" dirty="0"/>
              <a:t> (¬Loves(x, F(x))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endParaRPr lang="en-US" b="0" i="1" dirty="0"/>
          </a:p>
          <a:p>
            <a:r>
              <a:rPr lang="en-US" i="1" dirty="0"/>
              <a:t>Done! </a:t>
            </a:r>
            <a:r>
              <a:rPr lang="en-US" b="0" dirty="0"/>
              <a:t>The resulting sentence is in first-order Conjunctive Normal Form. It is </a:t>
            </a:r>
            <a:r>
              <a:rPr lang="en-US" b="0" dirty="0" err="1"/>
              <a:t>unsatisfiable</a:t>
            </a:r>
            <a:r>
              <a:rPr lang="en-US" b="0" dirty="0"/>
              <a:t> exactly when the original sentence is </a:t>
            </a:r>
            <a:r>
              <a:rPr lang="en-US" b="0" dirty="0" err="1"/>
              <a:t>unsatisfiable</a:t>
            </a:r>
            <a:r>
              <a:rPr lang="en-US" b="0" dirty="0"/>
              <a:t>.</a:t>
            </a:r>
            <a:endParaRPr lang="en-US" b="0" i="1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6194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03450"/>
            <a:ext cx="7772400" cy="1143000"/>
          </a:xfrm>
        </p:spPr>
        <p:txBody>
          <a:bodyPr/>
          <a:lstStyle/>
          <a:p>
            <a:r>
              <a:rPr lang="en-US" dirty="0"/>
              <a:t>Example 9.4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14" y="914400"/>
            <a:ext cx="8558586" cy="4546639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600" dirty="0"/>
              <a:t>For each pair of atomic sentences, give the most general unifier if it exists: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P(A,B,B), P(</a:t>
            </a:r>
            <a:r>
              <a:rPr lang="en-US" sz="3200" dirty="0" err="1"/>
              <a:t>x,y,z</a:t>
            </a:r>
            <a:r>
              <a:rPr lang="en-US" sz="3200" dirty="0"/>
              <a:t>). </a:t>
            </a:r>
          </a:p>
          <a:p>
            <a:pPr marL="0" indent="0"/>
            <a:r>
              <a:rPr lang="en-US" sz="3200" dirty="0">
                <a:solidFill>
                  <a:srgbClr val="345DFF"/>
                </a:solidFill>
              </a:rPr>
              <a:t>{x/A, y/B, z/B} (or some permutation of this).</a:t>
            </a:r>
          </a:p>
          <a:p>
            <a:pPr marL="0" indent="0"/>
            <a:r>
              <a:rPr lang="en-US" sz="3200" dirty="0"/>
              <a:t>b) Q(</a:t>
            </a:r>
            <a:r>
              <a:rPr lang="en-US" sz="3200" dirty="0" err="1"/>
              <a:t>y,G</a:t>
            </a:r>
            <a:r>
              <a:rPr lang="en-US" sz="3200" dirty="0"/>
              <a:t>(A,B)),Q(G(</a:t>
            </a:r>
            <a:r>
              <a:rPr lang="en-US" sz="3200" dirty="0" err="1"/>
              <a:t>x,x</a:t>
            </a:r>
            <a:r>
              <a:rPr lang="en-US" sz="3200" dirty="0"/>
              <a:t>),y). </a:t>
            </a:r>
          </a:p>
          <a:p>
            <a:pPr marL="0" indent="0"/>
            <a:r>
              <a:rPr lang="en-US" sz="3200" dirty="0">
                <a:solidFill>
                  <a:srgbClr val="345DFF"/>
                </a:solidFill>
              </a:rPr>
              <a:t>No unifier (x cannot bind to both A and B).</a:t>
            </a:r>
          </a:p>
          <a:p>
            <a:pPr marL="0" indent="0"/>
            <a:r>
              <a:rPr lang="en-US" sz="3200" dirty="0"/>
              <a:t>c) Older(Father(y),y),Older(Father(x),John). </a:t>
            </a:r>
          </a:p>
          <a:p>
            <a:pPr marL="0" indent="0"/>
            <a:r>
              <a:rPr lang="en-US" sz="3200" dirty="0">
                <a:solidFill>
                  <a:srgbClr val="345DFF"/>
                </a:solidFill>
              </a:rPr>
              <a:t>{y/</a:t>
            </a:r>
            <a:r>
              <a:rPr lang="en-US" sz="3200" dirty="0" err="1">
                <a:solidFill>
                  <a:srgbClr val="345DFF"/>
                </a:solidFill>
              </a:rPr>
              <a:t>John,x</a:t>
            </a:r>
            <a:r>
              <a:rPr lang="en-US" sz="3200" dirty="0">
                <a:solidFill>
                  <a:srgbClr val="345DFF"/>
                </a:solidFill>
              </a:rPr>
              <a:t>/John}.</a:t>
            </a:r>
          </a:p>
          <a:p>
            <a:pPr marL="0" indent="0"/>
            <a:r>
              <a:rPr lang="en-US" sz="3200" dirty="0"/>
              <a:t>d) Knows(Father(y),y), Knows(</a:t>
            </a:r>
            <a:r>
              <a:rPr lang="en-US" sz="3200" dirty="0" err="1"/>
              <a:t>x,x</a:t>
            </a:r>
            <a:r>
              <a:rPr lang="en-US" sz="3200" dirty="0"/>
              <a:t>). </a:t>
            </a:r>
          </a:p>
          <a:p>
            <a:r>
              <a:rPr lang="en-US" sz="3000" dirty="0">
                <a:solidFill>
                  <a:srgbClr val="345DFF"/>
                </a:solidFill>
              </a:rPr>
              <a:t>No unifier (prevents unification of y with Father(y)).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40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95" y="-214590"/>
            <a:ext cx="7772400" cy="1143000"/>
          </a:xfrm>
        </p:spPr>
        <p:txBody>
          <a:bodyPr/>
          <a:lstStyle/>
          <a:p>
            <a:r>
              <a:rPr lang="en-US" dirty="0"/>
              <a:t>Example 9.13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5" y="914400"/>
            <a:ext cx="7965105" cy="454663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In this exercise, use the sentences you wrote in Exercise 9.6 to answer a question by using a backward-chaining algorithm.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Horse(x)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Cow(x)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Pig(x)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Offspring(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)∧Horse(y) ⇒ Horse(x)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Horse(Bluebeard)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Parent(Bluebeard, Charlie)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Offspring(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 ⇒ Parent(</a:t>
            </a:r>
            <a:r>
              <a:rPr lang="en-US" sz="2400" dirty="0" err="1">
                <a:solidFill>
                  <a:schemeClr val="accent3"/>
                </a:solidFill>
              </a:rPr>
              <a:t>y,x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  <a:br>
              <a:rPr lang="en-US" sz="2400" dirty="0">
                <a:solidFill>
                  <a:schemeClr val="accent3"/>
                </a:solidFill>
              </a:rPr>
            </a:br>
            <a:r>
              <a:rPr lang="en-US" sz="2400" dirty="0">
                <a:solidFill>
                  <a:schemeClr val="accent3"/>
                </a:solidFill>
              </a:rPr>
              <a:t>Parent(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 ⇒ Offspring(</a:t>
            </a:r>
            <a:r>
              <a:rPr lang="en-US" sz="2400" dirty="0" err="1">
                <a:solidFill>
                  <a:schemeClr val="accent3"/>
                </a:solidFill>
              </a:rPr>
              <a:t>y,x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Mammal(x) ⇒ Parent(G(x), x)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368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5245" y="2493038"/>
            <a:ext cx="6406092" cy="40352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172252"/>
            <a:ext cx="7772400" cy="1143000"/>
          </a:xfrm>
        </p:spPr>
        <p:txBody>
          <a:bodyPr/>
          <a:lstStyle/>
          <a:p>
            <a:r>
              <a:rPr lang="en-US" dirty="0"/>
              <a:t>Example 9.13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34458"/>
            <a:ext cx="7520940" cy="4546639"/>
          </a:xfrm>
        </p:spPr>
        <p:txBody>
          <a:bodyPr/>
          <a:lstStyle/>
          <a:p>
            <a:pPr marL="0" indent="0"/>
            <a:r>
              <a:rPr lang="en-US" dirty="0"/>
              <a:t>Draw the proof tree generated by an exhaustive backward-chaining algorithm for the query ∃h Horse(h), where clauses are matched in the order given.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5" y="2457665"/>
            <a:ext cx="6406092" cy="40352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125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6367"/>
            <a:ext cx="7754368" cy="7226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0570"/>
            <a:ext cx="7772400" cy="425343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Tony, Claude and Ellen belong to the </a:t>
            </a:r>
            <a:r>
              <a:rPr lang="en-US" dirty="0" err="1"/>
              <a:t>Zymba</a:t>
            </a:r>
            <a:r>
              <a:rPr lang="en-US" dirty="0"/>
              <a:t> Club. Every member of the </a:t>
            </a:r>
            <a:r>
              <a:rPr lang="en-US" dirty="0" err="1"/>
              <a:t>Zymba</a:t>
            </a:r>
            <a:r>
              <a:rPr lang="en-US" dirty="0"/>
              <a:t> Club is either a skier or a mountain climber or both. No mountain climber likes rain, and all skiers like snow. Ellen dislikes whatever Tony likes and likes whatever Tony dislikes. Tony likes rain and snow. 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We want to answer the following queries: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 Is there a member of the </a:t>
            </a:r>
            <a:r>
              <a:rPr lang="en-US" dirty="0" err="1"/>
              <a:t>Zymba</a:t>
            </a:r>
            <a:r>
              <a:rPr lang="en-US" dirty="0"/>
              <a:t> Club who is a mountain climber but not a skier? 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 Who is it?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416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9" y="457201"/>
            <a:ext cx="851174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a. Translate the problem statement into FOL Sentences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(∀x) S(x) v M(x) </a:t>
            </a:r>
          </a:p>
          <a:p>
            <a:pPr lvl="0"/>
            <a:r>
              <a:rPr lang="en-US" dirty="0"/>
              <a:t>~(Ex) M(x) ^ L(x, Rain) </a:t>
            </a:r>
          </a:p>
          <a:p>
            <a:pPr lvl="0"/>
            <a:r>
              <a:rPr lang="en-US" dirty="0"/>
              <a:t>(∀x) S(x) =&gt; L(x, Snow) </a:t>
            </a:r>
          </a:p>
          <a:p>
            <a:pPr lvl="0"/>
            <a:r>
              <a:rPr lang="en-US" dirty="0"/>
              <a:t>(∀y) L(Ellen, y) &lt;=&gt; ~L(Tony, y) </a:t>
            </a:r>
          </a:p>
          <a:p>
            <a:pPr lvl="0"/>
            <a:r>
              <a:rPr lang="en-US" dirty="0"/>
              <a:t>L(Tony, Rain) </a:t>
            </a:r>
          </a:p>
          <a:p>
            <a:pPr lvl="0"/>
            <a:r>
              <a:rPr lang="en-US" dirty="0"/>
              <a:t>L(Tony, Snow) </a:t>
            </a:r>
          </a:p>
          <a:p>
            <a:pPr lvl="0"/>
            <a:r>
              <a:rPr lang="en-US" dirty="0"/>
              <a:t>Query: (Ex) M(x) ^ ~S(x) </a:t>
            </a:r>
          </a:p>
          <a:p>
            <a:pPr lvl="0"/>
            <a:r>
              <a:rPr lang="en-US" dirty="0"/>
              <a:t>Negation of the Query: ~(Ex) M(x) ^ ~S(x)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27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b. Convert to Conjunctive Normal Form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S(x1) v M(x1)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~M(x2) v ~L(x2,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~S(x3) v L(x3,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~L(Tony, x4) v ~L(Ellen, x4)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x5) v L(Ellen, x5)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Negation of the Query: ~M(x7) v S(x7)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961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245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c. Produce an answer to the first query using a Resolution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43299"/>
            <a:ext cx="9361642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200" dirty="0"/>
              <a:t>Clause 1	 Clause 2 	</a:t>
            </a:r>
            <a:r>
              <a:rPr lang="en-US" sz="2200" dirty="0" err="1"/>
              <a:t>Resolvent</a:t>
            </a:r>
            <a:r>
              <a:rPr lang="en-US" sz="2200" dirty="0"/>
              <a:t> 		MGU  </a:t>
            </a:r>
          </a:p>
          <a:p>
            <a:pPr marL="68580" indent="0">
              <a:buNone/>
            </a:pPr>
            <a:r>
              <a:rPr lang="en-US" sz="2200" dirty="0"/>
              <a:t>8			1 	9. S(x1)			{x7/x1}</a:t>
            </a:r>
          </a:p>
          <a:p>
            <a:pPr marL="68580" indent="0">
              <a:buNone/>
            </a:pPr>
            <a:r>
              <a:rPr lang="en-US" sz="2200" dirty="0"/>
              <a:t>9			3	10. L(x1, Snow)		{x3/x1}</a:t>
            </a:r>
          </a:p>
          <a:p>
            <a:pPr marL="68580" indent="0">
              <a:buNone/>
            </a:pPr>
            <a:r>
              <a:rPr lang="en-US" sz="2200" dirty="0"/>
              <a:t>10			4	11.~L(Tony, Snow)	{x4/Snow,x1/Ellen}</a:t>
            </a:r>
          </a:p>
          <a:p>
            <a:pPr marL="68580" indent="0">
              <a:buNone/>
            </a:pPr>
            <a:r>
              <a:rPr lang="en-US" sz="2200" dirty="0"/>
              <a:t>11			7	False			{}</a:t>
            </a: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answer: Ellen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929" y="1154606"/>
            <a:ext cx="5675727" cy="243244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>
              <a:buFont typeface="+mj-lt"/>
              <a:buAutoNum type="arabicPeriod"/>
            </a:pPr>
            <a:r>
              <a:rPr lang="en-US" dirty="0"/>
              <a:t>S(x1) v M(x1)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~M(x2) v ~L(x2,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~S(x3) v L(x3,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~L(Tony, x4) v ~L(Ellen, x4)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x5) v L(Ellen, x5)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Negation of the Query: ~M(x7) v S(x7)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Neats</a:t>
            </a:r>
            <a:r>
              <a:rPr lang="en-US" dirty="0"/>
              <a:t> and </a:t>
            </a:r>
            <a:r>
              <a:rPr lang="en-US" dirty="0" err="1"/>
              <a:t>scruffies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74" y="1100628"/>
            <a:ext cx="8911826" cy="4546639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3600" dirty="0"/>
              <a:t>Based on page: </a:t>
            </a:r>
            <a:r>
              <a:rPr lang="en-US" sz="3200" dirty="0">
                <a:hlinkClick r:id="rId2"/>
              </a:rPr>
              <a:t>http://en.wikipedia.org/wiki/Neats_vs._scruffies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/>
              <a:t>What are the strengths and weaknesses of each approach?  </a:t>
            </a:r>
          </a:p>
          <a:p>
            <a:pPr>
              <a:buFont typeface="Arial"/>
              <a:buChar char="•"/>
            </a:pPr>
            <a:r>
              <a:rPr lang="en-US" sz="3200" dirty="0"/>
              <a:t>Are these distinctions still relevant today?</a:t>
            </a:r>
          </a:p>
          <a:p>
            <a:pPr>
              <a:buFont typeface="Arial"/>
              <a:buChar char="•"/>
            </a:pPr>
            <a:r>
              <a:rPr lang="en-US" sz="3200" dirty="0"/>
              <a:t>How can considering these approaches inform how we approach building AI applications?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08" y="-228600"/>
            <a:ext cx="7772400" cy="1143000"/>
          </a:xfrm>
        </p:spPr>
        <p:txBody>
          <a:bodyPr/>
          <a:lstStyle/>
          <a:p>
            <a:r>
              <a:rPr lang="en-US" dirty="0">
                <a:uFillTx/>
              </a:rPr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5" y="914400"/>
            <a:ext cx="8976885" cy="5943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0" dirty="0"/>
              <a:t>How does first-order logic differ from propositional logic? How are objects, relations, functions, variables, quantifiers and equality used in first-order logic?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/>
              <a:t>Know how to translate from English to logic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/>
              <a:t>Know how to translate from logic into English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uFillTx/>
              </a:rPr>
              <a:t>What is Unification?  How is it different than pattern matching?  When is to used?  What is the algorithm? Why is it important for Generalized Modus Ponens?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uFillTx/>
              </a:rPr>
              <a:t>What is Forward Chaining? What is Backward Chaining?  What is the differences between them?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/>
              <a:t>Know how to translate to CNF and Horn clauses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Complete vs. Efficient? </a:t>
            </a:r>
            <a:r>
              <a:rPr lang="en-US" sz="2800" b="0" dirty="0"/>
              <a:t>How does this relate to the discussion on Neat </a:t>
            </a:r>
            <a:r>
              <a:rPr lang="en-US" sz="2800" b="0" dirty="0" err="1"/>
              <a:t>vs</a:t>
            </a:r>
            <a:r>
              <a:rPr lang="en-US" sz="2800" b="0" dirty="0"/>
              <a:t> Scruffy? </a:t>
            </a: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uFillTx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1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0598"/>
            <a:ext cx="7620000" cy="1371600"/>
          </a:xfrm>
        </p:spPr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465"/>
            <a:ext cx="81534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 sentence in </a:t>
            </a:r>
            <a:r>
              <a:rPr lang="en-US" dirty="0"/>
              <a:t>Conjunctive Normal Form </a:t>
            </a:r>
            <a:r>
              <a:rPr lang="en-US" b="0" dirty="0"/>
              <a:t>is a conjunction of clauses, where each clause is a disjunction of literals.</a:t>
            </a:r>
          </a:p>
          <a:p>
            <a:r>
              <a:rPr lang="en-US" b="0" dirty="0"/>
              <a:t>Every sentence of first-order logic can be converted into an inferentially equivalent CNF sentence. </a:t>
            </a:r>
          </a:p>
          <a:p>
            <a:r>
              <a:rPr lang="en-US" b="0" dirty="0"/>
              <a:t>The CNF sentence will be </a:t>
            </a:r>
            <a:r>
              <a:rPr lang="en-US" b="0" dirty="0" err="1"/>
              <a:t>unsatisfiable</a:t>
            </a:r>
            <a:r>
              <a:rPr lang="en-US" b="0" dirty="0"/>
              <a:t> just when the original sentence is </a:t>
            </a:r>
            <a:r>
              <a:rPr lang="en-US" b="0" dirty="0" err="1"/>
              <a:t>unsatisfiable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/>
              <a:t>Example: </a:t>
            </a:r>
            <a:r>
              <a:rPr lang="en-US" b="0" i="1" dirty="0"/>
              <a:t>“Everyone who loves all animals is loved by someone.”</a:t>
            </a:r>
          </a:p>
          <a:p>
            <a:r>
              <a:rPr lang="en-US" b="0" dirty="0"/>
              <a:t>Original: 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 </a:t>
            </a:r>
          </a:p>
          <a:p>
            <a:r>
              <a:rPr lang="en-US" b="0" dirty="0"/>
              <a:t>CNF:</a:t>
            </a:r>
          </a:p>
          <a:p>
            <a:r>
              <a:rPr lang="en-US" b="0" dirty="0"/>
              <a:t>        </a:t>
            </a:r>
            <a:r>
              <a:rPr lang="en-US" b="0" i="1" dirty="0"/>
              <a:t>(Animal(F(x)) </a:t>
            </a:r>
            <a:r>
              <a:rPr lang="en-US" b="0" dirty="0"/>
              <a:t>⋁ </a:t>
            </a:r>
            <a:r>
              <a:rPr lang="en-US" b="0" i="1" dirty="0"/>
              <a:t>Loves(G(x), x)) </a:t>
            </a:r>
            <a:r>
              <a:rPr lang="en-US" b="0" dirty="0"/>
              <a:t>⋀ </a:t>
            </a:r>
            <a:r>
              <a:rPr lang="en-US" b="0" i="1" dirty="0"/>
              <a:t>(</a:t>
            </a:r>
            <a:r>
              <a:rPr lang="en-US" b="0" dirty="0"/>
              <a:t>¬</a:t>
            </a:r>
            <a:r>
              <a:rPr lang="en-US" b="0" i="1" dirty="0"/>
              <a:t>Loves(x, F(x)) </a:t>
            </a:r>
            <a:r>
              <a:rPr lang="en-US" b="0" dirty="0"/>
              <a:t>⋁ </a:t>
            </a:r>
            <a:r>
              <a:rPr lang="en-US" b="0" i="1" dirty="0"/>
              <a:t>Loves(G(x), x))</a:t>
            </a:r>
          </a:p>
        </p:txBody>
      </p:sp>
    </p:spTree>
    <p:extLst>
      <p:ext uri="{BB962C8B-B14F-4D97-AF65-F5344CB8AC3E}">
        <p14:creationId xmlns:p14="http://schemas.microsoft.com/office/powerpoint/2010/main" val="18158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100628"/>
            <a:ext cx="8983029" cy="45466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uFillTx/>
              </a:rPr>
              <a:t>Check out some of these exercises in the book:</a:t>
            </a:r>
          </a:p>
          <a:p>
            <a:pPr marL="0" indent="0"/>
            <a:r>
              <a:rPr lang="en-US" sz="2800" dirty="0"/>
              <a:t> </a:t>
            </a:r>
            <a:r>
              <a:rPr lang="en-US" sz="2800" dirty="0">
                <a:uFillTx/>
              </a:rPr>
              <a:t>8.1-3, 8.6, 8.9-10, 8.14, 8.17, 8.28</a:t>
            </a:r>
          </a:p>
          <a:p>
            <a:pPr marL="0" indent="0"/>
            <a:r>
              <a:rPr lang="en-US" sz="2800" dirty="0">
                <a:uFillTx/>
              </a:rPr>
              <a:t> </a:t>
            </a:r>
            <a:r>
              <a:rPr lang="en-US" sz="2800" dirty="0"/>
              <a:t>9.3, 10, 15, 20, 23</a:t>
            </a:r>
          </a:p>
          <a:p>
            <a:pPr marL="0" indent="0"/>
            <a:endParaRPr lang="en-US" sz="2800" dirty="0">
              <a:uFillTx/>
            </a:endParaRP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+mj-lt"/>
              </a:rPr>
              <a:t>Check this link for discussion schedule: </a:t>
            </a:r>
          </a:p>
          <a:p>
            <a:r>
              <a:rPr lang="en-US" sz="2800" dirty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+mj-lt"/>
                <a:hlinkClick r:id="rId2"/>
              </a:rPr>
              <a:t>http://www-scf.usc.edu/~csci561a/calendar.htm</a:t>
            </a:r>
            <a:endParaRPr lang="en-US" sz="2800" dirty="0">
              <a:ln>
                <a:solidFill>
                  <a:srgbClr val="FFFFFF"/>
                </a:solidFill>
              </a:ln>
              <a:solidFill>
                <a:srgbClr val="FF0000"/>
              </a:solidFill>
              <a:latin typeface="+mj-lt"/>
            </a:endParaRPr>
          </a:p>
          <a:p>
            <a:pPr marL="0" indent="0"/>
            <a:endParaRPr lang="en-US" sz="280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dirty="0"/>
              <a:t>Eliminate implications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Move ¬ inward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Standardize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err="1"/>
              <a:t>Skolemization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Drop universal quantifiers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Distribute ⋁ over ⋀ </a:t>
            </a:r>
          </a:p>
        </p:txBody>
      </p:sp>
    </p:spTree>
    <p:extLst>
      <p:ext uri="{BB962C8B-B14F-4D97-AF65-F5344CB8AC3E}">
        <p14:creationId xmlns:p14="http://schemas.microsoft.com/office/powerpoint/2010/main" val="96699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1. Eliminate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86750" cy="4373563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Turn </a:t>
            </a:r>
            <a:r>
              <a:rPr lang="en-US" b="0" dirty="0" err="1"/>
              <a:t>biconditionals</a:t>
            </a:r>
            <a:r>
              <a:rPr lang="en-US" b="0" dirty="0"/>
              <a:t> into a conjunction of implications using the </a:t>
            </a:r>
            <a:r>
              <a:rPr lang="en-US" dirty="0" err="1"/>
              <a:t>Biconditional</a:t>
            </a:r>
            <a:r>
              <a:rPr lang="en-US" dirty="0"/>
              <a:t> Elimination </a:t>
            </a:r>
            <a:r>
              <a:rPr lang="en-US" b="0" dirty="0"/>
              <a:t>rule.</a:t>
            </a:r>
          </a:p>
          <a:p>
            <a:r>
              <a:rPr lang="en-US" b="0" dirty="0"/>
              <a:t>Turn implications into disjunctions using the </a:t>
            </a:r>
            <a:r>
              <a:rPr lang="en-US" dirty="0"/>
              <a:t>Implication Elimination </a:t>
            </a:r>
            <a:r>
              <a:rPr lang="en-US" b="0" dirty="0"/>
              <a:t>rule.</a:t>
            </a:r>
          </a:p>
          <a:p>
            <a:endParaRPr lang="en-US" b="0" dirty="0"/>
          </a:p>
          <a:p>
            <a:r>
              <a:rPr lang="en-US" b="0" dirty="0">
                <a:solidFill>
                  <a:schemeClr val="tx2"/>
                </a:solidFill>
              </a:rPr>
              <a:t>0</a:t>
            </a:r>
            <a:r>
              <a:rPr lang="en-US" b="0" dirty="0"/>
              <a:t> 	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1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2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(¬∀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3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Move ¬ inward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Apply the </a:t>
            </a:r>
            <a:r>
              <a:rPr lang="en-US" dirty="0"/>
              <a:t>De Morgan laws </a:t>
            </a:r>
            <a:r>
              <a:rPr lang="en-US" b="0" dirty="0"/>
              <a:t>to move negations inward down to the literals. Apply </a:t>
            </a:r>
            <a:r>
              <a:rPr lang="en-US" dirty="0"/>
              <a:t>Double Negation Elimination </a:t>
            </a:r>
            <a:r>
              <a:rPr lang="en-US" b="0" dirty="0"/>
              <a:t>as needed.</a:t>
            </a:r>
          </a:p>
          <a:p>
            <a:r>
              <a:rPr lang="en-US" b="0" dirty="0"/>
              <a:t>Apply these two tautologies for negated quantifiers:</a:t>
            </a:r>
          </a:p>
          <a:p>
            <a:r>
              <a:rPr lang="en-US" b="0" dirty="0"/>
              <a:t>	¬∀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p</a:t>
            </a:r>
            <a:r>
              <a:rPr lang="en-US" b="0" dirty="0"/>
              <a:t>   </a:t>
            </a:r>
            <a:r>
              <a:rPr lang="en-US" dirty="0"/>
              <a:t>⟺</a:t>
            </a:r>
            <a:r>
              <a:rPr lang="en-US" b="0" dirty="0"/>
              <a:t>   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x</a:t>
            </a:r>
            <a:r>
              <a:rPr lang="en-US" b="0" dirty="0"/>
              <a:t> . ¬</a:t>
            </a:r>
            <a:r>
              <a:rPr lang="en-US" b="0" i="1" dirty="0"/>
              <a:t>p</a:t>
            </a:r>
          </a:p>
          <a:p>
            <a:r>
              <a:rPr lang="en-US" b="0" dirty="0"/>
              <a:t>	¬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p</a:t>
            </a:r>
            <a:r>
              <a:rPr lang="en-US" b="0" dirty="0"/>
              <a:t>   </a:t>
            </a:r>
            <a:r>
              <a:rPr lang="en-US" dirty="0"/>
              <a:t>⟺</a:t>
            </a:r>
            <a:r>
              <a:rPr lang="en-US" b="0" dirty="0"/>
              <a:t>   ∀</a:t>
            </a:r>
            <a:r>
              <a:rPr lang="en-US" b="0" i="1" dirty="0"/>
              <a:t>x .</a:t>
            </a:r>
            <a:r>
              <a:rPr lang="en-US" b="0" dirty="0"/>
              <a:t> ¬</a:t>
            </a:r>
            <a:r>
              <a:rPr lang="en-US" b="0" i="1" dirty="0"/>
              <a:t>p</a:t>
            </a:r>
          </a:p>
          <a:p>
            <a:endParaRPr lang="en-US" b="0" dirty="0">
              <a:solidFill>
                <a:srgbClr val="D1282E"/>
              </a:solidFill>
            </a:endParaRPr>
          </a:p>
          <a:p>
            <a:r>
              <a:rPr lang="en-US" b="0" dirty="0">
                <a:solidFill>
                  <a:srgbClr val="D1282E"/>
                </a:solidFill>
              </a:rPr>
              <a:t>2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(¬∀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3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dirty="0"/>
              <a:t>¬(¬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4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dirty="0"/>
              <a:t>¬¬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5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7727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/>
              <a:t>3. Standardize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92440" cy="4373563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Where the same variable name is used across different quantifiers, change the name of one of them to something unique.</a:t>
            </a:r>
          </a:p>
          <a:p>
            <a:r>
              <a:rPr lang="en-US" b="0" dirty="0"/>
              <a:t>For example, </a:t>
            </a:r>
            <a:r>
              <a:rPr lang="en-US" b="0" i="1" dirty="0"/>
              <a:t>y</a:t>
            </a:r>
            <a:r>
              <a:rPr lang="en-US" b="0" dirty="0"/>
              <a:t> is an animal in the first part, and a lover in the second. The scopes do not overlap. Just change the second </a:t>
            </a:r>
            <a:r>
              <a:rPr lang="en-US" b="0" i="1" dirty="0"/>
              <a:t>y</a:t>
            </a:r>
            <a:r>
              <a:rPr lang="en-US" b="0" dirty="0"/>
              <a:t> to something else.</a:t>
            </a:r>
          </a:p>
          <a:p>
            <a:endParaRPr lang="en-US" dirty="0"/>
          </a:p>
          <a:p>
            <a:r>
              <a:rPr lang="en-US" b="0" dirty="0">
                <a:solidFill>
                  <a:srgbClr val="D1282E"/>
                </a:solidFill>
              </a:rPr>
              <a:t>5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Skolemization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960"/>
            <a:ext cx="7620000" cy="428522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Skolemization</a:t>
            </a:r>
            <a:r>
              <a:rPr lang="en-US" b="0" dirty="0"/>
              <a:t> is the process of removing existential quantifiers by elimination. </a:t>
            </a:r>
          </a:p>
          <a:p>
            <a:r>
              <a:rPr lang="en-US" b="0" dirty="0"/>
              <a:t>Remember, we used </a:t>
            </a:r>
            <a:r>
              <a:rPr lang="en-US" dirty="0" err="1"/>
              <a:t>Skolem</a:t>
            </a:r>
            <a:r>
              <a:rPr lang="en-US" dirty="0"/>
              <a:t> Constants </a:t>
            </a:r>
            <a:r>
              <a:rPr lang="en-US" b="0" dirty="0"/>
              <a:t>to remove existential quantifiers when the sentence was in a specific form:</a:t>
            </a:r>
          </a:p>
          <a:p>
            <a:r>
              <a:rPr lang="en-US" b="0" dirty="0"/>
              <a:t>	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P(x)</a:t>
            </a:r>
            <a:r>
              <a:rPr lang="en-US" b="0" dirty="0"/>
              <a:t> </a:t>
            </a:r>
            <a:r>
              <a:rPr lang="en-US" dirty="0"/>
              <a:t>⟺</a:t>
            </a:r>
            <a:r>
              <a:rPr lang="en-US" b="0" dirty="0"/>
              <a:t> </a:t>
            </a:r>
            <a:r>
              <a:rPr lang="en-US" b="0" i="1" dirty="0"/>
              <a:t>P(A)</a:t>
            </a:r>
            <a:r>
              <a:rPr lang="en-US" b="0" dirty="0"/>
              <a:t>    where A is a new constant symbol. </a:t>
            </a:r>
          </a:p>
          <a:p>
            <a:r>
              <a:rPr lang="en-US" b="0" dirty="0"/>
              <a:t>However, we </a:t>
            </a:r>
            <a:r>
              <a:rPr lang="en-US" dirty="0"/>
              <a:t>cannot</a:t>
            </a:r>
            <a:r>
              <a:rPr lang="en-US" b="0" dirty="0"/>
              <a:t> apply this rule to our current sentence:</a:t>
            </a:r>
          </a:p>
          <a:p>
            <a:r>
              <a:rPr lang="en-US" b="0" dirty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strike="sngStrike" dirty="0">
                <a:solidFill>
                  <a:srgbClr val="D1282E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A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A</a:t>
            </a:r>
            <a:r>
              <a:rPr lang="en-US" b="0" dirty="0"/>
              <a:t>))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B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</a:p>
          <a:p>
            <a:r>
              <a:rPr lang="en-US" b="0" i="1" dirty="0">
                <a:solidFill>
                  <a:srgbClr val="D1282E"/>
                </a:solidFill>
              </a:rPr>
              <a:t>Wrong wrong wrong!</a:t>
            </a:r>
          </a:p>
          <a:p>
            <a:r>
              <a:rPr lang="en-US" b="0" dirty="0"/>
              <a:t>This reads: All objects do not love a particular animal (A), or they are loved by a particular object B. That is not what we want.</a:t>
            </a:r>
          </a:p>
          <a:p>
            <a:r>
              <a:rPr lang="en-US" b="0" dirty="0"/>
              <a:t>The problem is that </a:t>
            </a:r>
            <a:r>
              <a:rPr lang="en-US" b="0" i="1" dirty="0"/>
              <a:t>y</a:t>
            </a:r>
            <a:r>
              <a:rPr lang="en-US" b="0" dirty="0"/>
              <a:t> and </a:t>
            </a:r>
            <a:r>
              <a:rPr lang="en-US" b="0" i="1" dirty="0"/>
              <a:t>z</a:t>
            </a:r>
            <a:r>
              <a:rPr lang="en-US" b="0" dirty="0"/>
              <a:t> are </a:t>
            </a:r>
            <a:r>
              <a:rPr lang="en-US" dirty="0"/>
              <a:t>inside the scope </a:t>
            </a:r>
            <a:r>
              <a:rPr lang="en-US" b="0" dirty="0"/>
              <a:t>of </a:t>
            </a:r>
            <a:r>
              <a:rPr lang="en-US" b="0" i="1" dirty="0"/>
              <a:t>x</a:t>
            </a:r>
            <a:r>
              <a:rPr lang="en-US" b="0" dirty="0"/>
              <a:t>. We want the new </a:t>
            </a:r>
            <a:r>
              <a:rPr lang="en-US" b="0" dirty="0" err="1"/>
              <a:t>Skolem</a:t>
            </a:r>
            <a:r>
              <a:rPr lang="en-US" b="0" dirty="0"/>
              <a:t> Constants to depend on the value of </a:t>
            </a:r>
            <a:r>
              <a:rPr lang="en-US" b="0" i="1" dirty="0"/>
              <a:t>x</a:t>
            </a:r>
            <a:r>
              <a:rPr lang="en-US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7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Skolemization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Now, we can replace all existentially quantified variables with </a:t>
            </a:r>
            <a:r>
              <a:rPr lang="en-US" dirty="0" err="1"/>
              <a:t>Skolem</a:t>
            </a:r>
            <a:r>
              <a:rPr lang="en-US" dirty="0"/>
              <a:t> Constants</a:t>
            </a:r>
            <a:r>
              <a:rPr lang="en-US" b="0" dirty="0"/>
              <a:t> or </a:t>
            </a:r>
            <a:r>
              <a:rPr lang="en-US" dirty="0" err="1"/>
              <a:t>Skolem</a:t>
            </a:r>
            <a:r>
              <a:rPr lang="en-US" dirty="0"/>
              <a:t> Functions</a:t>
            </a:r>
            <a:r>
              <a:rPr lang="en-US" b="0" dirty="0"/>
              <a:t>, as needed.</a:t>
            </a:r>
          </a:p>
          <a:p>
            <a:endParaRPr lang="en-US" b="0" dirty="0">
              <a:solidFill>
                <a:srgbClr val="D1282E"/>
              </a:solidFill>
            </a:endParaRPr>
          </a:p>
          <a:p>
            <a:r>
              <a:rPr lang="en-US" b="0" dirty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chemeClr val="tx2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b="0" dirty="0">
                <a:solidFill>
                  <a:schemeClr val="bg2"/>
                </a:solidFill>
              </a:rPr>
              <a:t>* The AIMA 3</a:t>
            </a:r>
            <a:r>
              <a:rPr lang="en-US" sz="1600" b="0" baseline="30000" dirty="0">
                <a:solidFill>
                  <a:schemeClr val="bg2"/>
                </a:solidFill>
              </a:rPr>
              <a:t>rd</a:t>
            </a:r>
            <a:r>
              <a:rPr lang="en-US" sz="1600" b="0" dirty="0">
                <a:solidFill>
                  <a:schemeClr val="bg2"/>
                </a:solidFill>
              </a:rPr>
              <a:t> Ed. incorrectly </a:t>
            </a:r>
            <a:r>
              <a:rPr lang="en-US" sz="1600" b="0" dirty="0" err="1">
                <a:solidFill>
                  <a:schemeClr val="bg2"/>
                </a:solidFill>
              </a:rPr>
              <a:t>skolemizes</a:t>
            </a:r>
            <a:r>
              <a:rPr lang="en-US" sz="1600" b="0" dirty="0">
                <a:solidFill>
                  <a:schemeClr val="bg2"/>
                </a:solidFill>
              </a:rPr>
              <a:t> the first argument of </a:t>
            </a:r>
            <a:r>
              <a:rPr lang="en-US" sz="1600" b="0" i="1" dirty="0">
                <a:solidFill>
                  <a:schemeClr val="bg2"/>
                </a:solidFill>
              </a:rPr>
              <a:t>Loves</a:t>
            </a:r>
            <a:r>
              <a:rPr lang="en-US" sz="1600" b="0" dirty="0">
                <a:solidFill>
                  <a:schemeClr val="bg2"/>
                </a:solidFill>
              </a:rPr>
              <a:t> as </a:t>
            </a:r>
            <a:r>
              <a:rPr lang="en-US" sz="1600" b="0" i="1" dirty="0">
                <a:solidFill>
                  <a:schemeClr val="bg2"/>
                </a:solidFill>
              </a:rPr>
              <a:t>G(z)</a:t>
            </a:r>
            <a:r>
              <a:rPr lang="en-US" sz="1600" b="0" dirty="0">
                <a:solidFill>
                  <a:schemeClr val="bg2"/>
                </a:solidFill>
              </a:rPr>
              <a:t>, when it should be </a:t>
            </a:r>
            <a:r>
              <a:rPr lang="en-US" sz="1600" b="0" i="1" dirty="0">
                <a:solidFill>
                  <a:schemeClr val="bg2"/>
                </a:solidFill>
              </a:rPr>
              <a:t>G(x)</a:t>
            </a:r>
            <a:r>
              <a:rPr lang="en-US" sz="1600" b="0" dirty="0">
                <a:solidFill>
                  <a:schemeClr val="bg2"/>
                </a:solidFill>
              </a:rPr>
              <a:t>, on page 346-347, but is correct on page 349. </a:t>
            </a:r>
          </a:p>
        </p:txBody>
      </p:sp>
    </p:spTree>
    <p:extLst>
      <p:ext uri="{BB962C8B-B14F-4D97-AF65-F5344CB8AC3E}">
        <p14:creationId xmlns:p14="http://schemas.microsoft.com/office/powerpoint/2010/main" val="153137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/>
              <a:t>5. Drop universal quantifiers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55330" cy="4373563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At this point, all remaining variables are universally quantified.</a:t>
            </a:r>
          </a:p>
          <a:p>
            <a:r>
              <a:rPr lang="en-US" b="0" dirty="0"/>
              <a:t>Furthermore, the current sentence is equivalent to one where all of the quantifiers are moved to the left (</a:t>
            </a:r>
            <a:r>
              <a:rPr lang="en-US" dirty="0" err="1">
                <a:solidFill>
                  <a:schemeClr val="tx2"/>
                </a:solidFill>
              </a:rPr>
              <a:t>Prenex</a:t>
            </a:r>
            <a:r>
              <a:rPr lang="en-US" dirty="0">
                <a:solidFill>
                  <a:schemeClr val="tx2"/>
                </a:solidFill>
              </a:rPr>
              <a:t> Normal Form</a:t>
            </a:r>
            <a:r>
              <a:rPr lang="en-US" b="0" dirty="0"/>
              <a:t>). </a:t>
            </a:r>
          </a:p>
          <a:p>
            <a:r>
              <a:rPr lang="en-US" b="0" dirty="0"/>
              <a:t>Accordingly, we can drop all of the universal quantifiers, as long as we remember that these variables are all still universally quantified.</a:t>
            </a:r>
          </a:p>
          <a:p>
            <a:endParaRPr lang="en-US" b="0" dirty="0"/>
          </a:p>
          <a:p>
            <a:r>
              <a:rPr lang="en-US" b="0" dirty="0">
                <a:solidFill>
                  <a:schemeClr val="tx2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r>
              <a:rPr lang="en-US" b="0" dirty="0">
                <a:solidFill>
                  <a:schemeClr val="tx2"/>
                </a:solidFill>
              </a:rPr>
              <a:t>8</a:t>
            </a:r>
            <a:r>
              <a:rPr lang="en-US" b="0" dirty="0"/>
              <a:t>	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053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4AA1D-909A-4E37-B2F2-18F1E6EBA42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BEDC18-C948-4B78-9ACC-2FB0C02CCE7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60ABF6-8328-4F24-9795-00FE1804BC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12461</TotalTime>
  <Words>1436</Words>
  <Application>Microsoft Macintosh PowerPoint</Application>
  <PresentationFormat>On-screen Show (4:3)</PresentationFormat>
  <Paragraphs>183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Arial Black</vt:lpstr>
      <vt:lpstr>Calibri</vt:lpstr>
      <vt:lpstr>Helvetica</vt:lpstr>
      <vt:lpstr>Wingdings</vt:lpstr>
      <vt:lpstr>Wingdings 3</vt:lpstr>
      <vt:lpstr>cs561</vt:lpstr>
      <vt:lpstr>1_AI Spring 2015</vt:lpstr>
      <vt:lpstr>CSCI561 Fall 2018  Week 8 Discussion</vt:lpstr>
      <vt:lpstr>Conjunctive Normal Form</vt:lpstr>
      <vt:lpstr>CNF Conversion</vt:lpstr>
      <vt:lpstr>1. Eliminate implications</vt:lpstr>
      <vt:lpstr>2. Move ¬ inward</vt:lpstr>
      <vt:lpstr>3. Standardize variables</vt:lpstr>
      <vt:lpstr>4. Skolemization</vt:lpstr>
      <vt:lpstr>4. Skolemization</vt:lpstr>
      <vt:lpstr>5. Drop universal quantifiers </vt:lpstr>
      <vt:lpstr>6. Distribute ⋁ over ⋀ </vt:lpstr>
      <vt:lpstr>Example 9.4</vt:lpstr>
      <vt:lpstr>Example 9.13</vt:lpstr>
      <vt:lpstr>Example 9.13</vt:lpstr>
      <vt:lpstr>Problem Statement </vt:lpstr>
      <vt:lpstr>a. Translate the problem statement into FOL Sentences  </vt:lpstr>
      <vt:lpstr>b. Convert to Conjunctive Normal Form  </vt:lpstr>
      <vt:lpstr>c. Produce an answer to the first query using a Resolution </vt:lpstr>
      <vt:lpstr>Neats and scruffies </vt:lpstr>
      <vt:lpstr>What you should know</vt:lpstr>
      <vt:lpstr>Want More?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186</cp:revision>
  <dcterms:created xsi:type="dcterms:W3CDTF">2014-08-23T20:52:29Z</dcterms:created>
  <dcterms:modified xsi:type="dcterms:W3CDTF">2018-10-10T21:08:54Z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