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1" r:id="rId1"/>
  </p:sldMasterIdLst>
  <p:notesMasterIdLst>
    <p:notesMasterId r:id="rId53"/>
  </p:notesMasterIdLst>
  <p:sldIdLst>
    <p:sldId id="536" r:id="rId2"/>
    <p:sldId id="348" r:id="rId3"/>
    <p:sldId id="258" r:id="rId4"/>
    <p:sldId id="318" r:id="rId5"/>
    <p:sldId id="319" r:id="rId6"/>
    <p:sldId id="320" r:id="rId7"/>
    <p:sldId id="321" r:id="rId8"/>
    <p:sldId id="322" r:id="rId9"/>
    <p:sldId id="324" r:id="rId10"/>
    <p:sldId id="260" r:id="rId11"/>
    <p:sldId id="262" r:id="rId12"/>
    <p:sldId id="264" r:id="rId13"/>
    <p:sldId id="265" r:id="rId14"/>
    <p:sldId id="354" r:id="rId15"/>
    <p:sldId id="266" r:id="rId16"/>
    <p:sldId id="267" r:id="rId17"/>
    <p:sldId id="269" r:id="rId18"/>
    <p:sldId id="273" r:id="rId19"/>
    <p:sldId id="274" r:id="rId20"/>
    <p:sldId id="275" r:id="rId21"/>
    <p:sldId id="276" r:id="rId22"/>
    <p:sldId id="277" r:id="rId23"/>
    <p:sldId id="351" r:id="rId24"/>
    <p:sldId id="352" r:id="rId25"/>
    <p:sldId id="353" r:id="rId26"/>
    <p:sldId id="283" r:id="rId27"/>
    <p:sldId id="284" r:id="rId28"/>
    <p:sldId id="285" r:id="rId29"/>
    <p:sldId id="286" r:id="rId30"/>
    <p:sldId id="287" r:id="rId31"/>
    <p:sldId id="350" r:id="rId32"/>
    <p:sldId id="344" r:id="rId33"/>
    <p:sldId id="345" r:id="rId34"/>
    <p:sldId id="346" r:id="rId35"/>
    <p:sldId id="347" r:id="rId36"/>
    <p:sldId id="359" r:id="rId37"/>
    <p:sldId id="356" r:id="rId38"/>
    <p:sldId id="357" r:id="rId39"/>
    <p:sldId id="358" r:id="rId40"/>
    <p:sldId id="292" r:id="rId41"/>
    <p:sldId id="293" r:id="rId42"/>
    <p:sldId id="294" r:id="rId43"/>
    <p:sldId id="296" r:id="rId44"/>
    <p:sldId id="297" r:id="rId45"/>
    <p:sldId id="298" r:id="rId46"/>
    <p:sldId id="299" r:id="rId47"/>
    <p:sldId id="333" r:id="rId48"/>
    <p:sldId id="334" r:id="rId49"/>
    <p:sldId id="335" r:id="rId50"/>
    <p:sldId id="336" r:id="rId51"/>
    <p:sldId id="338" r:id="rId5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37C0A-C94E-4E4A-A3C7-ADA5AA7A254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9C2F3-07EB-9B41-B97D-A0C3894F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124FC-41DC-634E-82B4-9EEF0BB4E6C3}" type="slidenum">
              <a:rPr lang="en-US"/>
              <a:pPr/>
              <a:t>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5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F24E4-A591-FA4C-AD49-657BFB1308DC}" type="slidenum">
              <a:rPr lang="en-US"/>
              <a:pPr/>
              <a:t>16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0F196-E3F0-4543-8773-4B487C6EEA59}" type="slidenum">
              <a:rPr lang="en-US"/>
              <a:pPr/>
              <a:t>17</a:t>
            </a:fld>
            <a:endParaRPr lang="en-US"/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472A4-22EE-3F4F-AAC3-EBA43A5D9CDC}" type="slidenum">
              <a:rPr lang="en-US"/>
              <a:pPr/>
              <a:t>18</a:t>
            </a:fld>
            <a:endParaRPr lang="en-US"/>
          </a:p>
        </p:txBody>
      </p:sp>
      <p:sp>
        <p:nvSpPr>
          <p:cNvPr id="130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3B88E-598C-3E41-8EAC-5261532C0E60}" type="slidenum">
              <a:rPr lang="en-US"/>
              <a:pPr/>
              <a:t>19</a:t>
            </a:fld>
            <a:endParaRPr lang="en-US"/>
          </a:p>
        </p:txBody>
      </p:sp>
      <p:sp>
        <p:nvSpPr>
          <p:cNvPr id="130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A7F3-B523-D345-8BBB-2DC26BB870B6}" type="slidenum">
              <a:rPr lang="en-US"/>
              <a:pPr/>
              <a:t>20</a:t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8FB71-9503-2049-ADCC-0C963E2BF54C}" type="slidenum">
              <a:rPr lang="en-US"/>
              <a:pPr/>
              <a:t>21</a:t>
            </a:fld>
            <a:endParaRPr lang="en-US"/>
          </a:p>
        </p:txBody>
      </p:sp>
      <p:sp>
        <p:nvSpPr>
          <p:cNvPr id="130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4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394F3-EFF6-E24F-95AA-776CB9236AAB}" type="slidenum">
              <a:rPr lang="en-US"/>
              <a:pPr/>
              <a:t>22</a:t>
            </a:fld>
            <a:endParaRPr lang="en-US"/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these in turn</a:t>
            </a:r>
          </a:p>
        </p:txBody>
      </p:sp>
    </p:spTree>
    <p:extLst>
      <p:ext uri="{BB962C8B-B14F-4D97-AF65-F5344CB8AC3E}">
        <p14:creationId xmlns:p14="http://schemas.microsoft.com/office/powerpoint/2010/main" val="223164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5914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5914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E880A-B226-3A40-956B-5546AA24E2D9}" type="slidenum">
              <a:rPr lang="en-US"/>
              <a:pPr/>
              <a:t>26</a:t>
            </a:fld>
            <a:endParaRPr lang="en-US"/>
          </a:p>
        </p:txBody>
      </p:sp>
      <p:sp>
        <p:nvSpPr>
          <p:cNvPr id="131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4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CEED2-F749-434B-9405-C85C7FA360F9}" type="slidenum">
              <a:rPr lang="en-US"/>
              <a:pPr/>
              <a:t>2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92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BC6BB-4A47-AC4F-886E-70DAF6BCEAD0}" type="slidenum">
              <a:rPr lang="en-US"/>
              <a:pPr/>
              <a:t>27</a:t>
            </a:fld>
            <a:endParaRPr lang="en-US"/>
          </a:p>
        </p:txBody>
      </p:sp>
      <p:sp>
        <p:nvSpPr>
          <p:cNvPr id="131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r>
              <a:rPr lang="en-US" dirty="0"/>
              <a:t>These are actions rather than schemas</a:t>
            </a:r>
          </a:p>
          <a:p>
            <a:r>
              <a:rPr lang="en-US" dirty="0" err="1"/>
              <a:t>Init</a:t>
            </a:r>
            <a:r>
              <a:rPr lang="en-US" dirty="0"/>
              <a:t> is initial state</a:t>
            </a:r>
          </a:p>
        </p:txBody>
      </p:sp>
    </p:spTree>
    <p:extLst>
      <p:ext uri="{BB962C8B-B14F-4D97-AF65-F5344CB8AC3E}">
        <p14:creationId xmlns:p14="http://schemas.microsoft.com/office/powerpoint/2010/main" val="2221815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0CA5B-6517-0743-BFEF-2D81B4ED4719}" type="slidenum">
              <a:rPr lang="en-US"/>
              <a:pPr/>
              <a:t>28</a:t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78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B1AFB-FB46-5F41-96E6-8F1B262321C8}" type="slidenum">
              <a:rPr lang="en-US"/>
              <a:pPr/>
              <a:t>29</a:t>
            </a:fld>
            <a:endParaRPr lang="en-US"/>
          </a:p>
        </p:txBody>
      </p:sp>
      <p:sp>
        <p:nvSpPr>
          <p:cNvPr id="131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8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D62C2-3370-B940-B738-39F5509977D2}" type="slidenum">
              <a:rPr lang="en-US"/>
              <a:pPr/>
              <a:t>30</a:t>
            </a:fld>
            <a:endParaRPr lang="en-US"/>
          </a:p>
        </p:txBody>
      </p:sp>
      <p:sp>
        <p:nvSpPr>
          <p:cNvPr id="132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4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5D7CB-2F22-2541-AB04-0ED2EF7A7DC9}" type="slidenum">
              <a:rPr lang="en-US"/>
              <a:pPr/>
              <a:t>40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4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B6A08-D8F1-A146-80EB-9D80688E8062}" type="slidenum">
              <a:rPr lang="en-US"/>
              <a:pPr/>
              <a:t>41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4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B6A08-D8F1-A146-80EB-9D80688E8062}" type="slidenum">
              <a:rPr lang="en-US"/>
              <a:pPr/>
              <a:t>42</a:t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7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AAF50-CE79-C046-9FF7-8F1C261A65C0}" type="slidenum">
              <a:rPr lang="en-US"/>
              <a:pPr/>
              <a:t>43</a:t>
            </a:fld>
            <a:endParaRPr lang="en-US"/>
          </a:p>
        </p:txBody>
      </p:sp>
      <p:sp>
        <p:nvSpPr>
          <p:cNvPr id="135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E5EB3-1F36-F443-BBB6-900278768887}" type="slidenum">
              <a:rPr lang="en-US"/>
              <a:pPr/>
              <a:t>44</a:t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3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52B1-2D17-C249-955D-86F2BCCB7FBA}" type="slidenum">
              <a:rPr lang="en-US"/>
              <a:pPr/>
              <a:t>45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r>
              <a:rPr lang="en-US"/>
              <a:t>Inconsistent effects: Indeterminate effect if execute at same time, so must think about ordering</a:t>
            </a:r>
          </a:p>
          <a:p>
            <a:r>
              <a:rPr lang="en-US"/>
              <a:t>Interference: Must really think about ordering between them to figure out what result of both is</a:t>
            </a:r>
          </a:p>
          <a:p>
            <a:r>
              <a:rPr lang="en-US"/>
              <a:t>Competing needs: Really aren’t eligible to execute at the same time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C9018-9C46-1544-9D2B-0C23BAFBAEFB}" type="slidenum">
              <a:rPr lang="en-US"/>
              <a:pPr/>
              <a:t>3</a:t>
            </a:fld>
            <a:endParaRPr lang="en-US"/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6C9B2-84A5-CC4A-8E1F-6F14A53AC43F}" type="slidenum">
              <a:rPr lang="en-US"/>
              <a:pPr/>
              <a:t>46</a:t>
            </a:fld>
            <a:endParaRPr lang="en-US"/>
          </a:p>
        </p:txBody>
      </p:sp>
      <p:sp>
        <p:nvSpPr>
          <p:cNvPr id="135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r>
              <a:rPr lang="en-US" dirty="0"/>
              <a:t>Competing</a:t>
            </a:r>
            <a:r>
              <a:rPr lang="en-US" baseline="0" dirty="0"/>
              <a:t> needs: Between complementary pairs of persistence actions; and between Bake and 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7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9D1B6-B036-624B-9639-D7FC21C73AAB}" type="slidenum">
              <a:rPr lang="en-US"/>
              <a:pPr/>
              <a:t>10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9D1B6-B036-624B-9639-D7FC21C73AAB}" type="slidenum">
              <a:rPr lang="en-US"/>
              <a:pPr/>
              <a:t>11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9D1B6-B036-624B-9639-D7FC21C73AAB}" type="slidenum">
              <a:rPr lang="en-US"/>
              <a:pPr/>
              <a:t>12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739E8-D62C-894C-B78C-F222FD02600A}" type="slidenum">
              <a:rPr lang="en-US"/>
              <a:pPr/>
              <a:t>13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4B89E-5402-8941-B43A-E65DF5CF8B67}" type="slidenum">
              <a:rPr lang="en-US"/>
              <a:pPr/>
              <a:t>14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4B89E-5402-8941-B43A-E65DF5CF8B67}" type="slidenum">
              <a:rPr lang="en-US"/>
              <a:pPr/>
              <a:t>15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54" tIns="47427" rIns="94854" bIns="4742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1376F3-0A95-4D49-A2AE-50F1DEE4E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D6C0-7763-1D41-B5F8-0512F73ED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5F56-70C3-1E40-B8D8-AA3ED2D0E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 Session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EE02C-9D47-D34D-8714-C7EF8E192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99F8C5C9-F0E5-2C45-8312-1983524D98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EC2D2F-702E-ED43-904D-4C3A7D529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679-54B8-5144-8E69-41525E46D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78E9-9CB1-CB45-93E2-317D2D0D4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73AD-60CA-B34E-A513-9916ADA33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0BD-DDF6-944C-BCE6-34541CD58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561,  Session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10E111-C40B-FE46-96EF-3B405B0BB6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CS 561,  Sessions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66FA38-86FE-F443-A3DE-9BEEF7ADC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9.png"/><Relationship Id="rId4" Type="http://schemas.openxmlformats.org/officeDocument/2006/relationships/package" Target="../embeddings/Microsoft_Word_Document.docx"/><Relationship Id="rId9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44497"/>
            <a:ext cx="8686800" cy="2142131"/>
          </a:xfrm>
        </p:spPr>
        <p:txBody>
          <a:bodyPr/>
          <a:lstStyle/>
          <a:p>
            <a:r>
              <a:rPr lang="en-US" sz="3200" dirty="0"/>
              <a:t>CSCI 561</a:t>
            </a:r>
            <a:br>
              <a:rPr lang="en-US" sz="3200" dirty="0"/>
            </a:br>
            <a:r>
              <a:rPr lang="en-US" sz="3200" dirty="0"/>
              <a:t>Foundations of Artificial Intelligence</a:t>
            </a:r>
            <a:br>
              <a:rPr lang="en-US" sz="3200" dirty="0"/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Lecture 17: </a:t>
            </a:r>
            <a:r>
              <a:rPr lang="en-US" sz="3200" dirty="0"/>
              <a:t>Planning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Chapter 10</a:t>
            </a:r>
            <a:r>
              <a:rPr lang="en-US" sz="24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CD36B-7936-C042-8508-D0E3A0E8618C}"/>
              </a:ext>
            </a:extLst>
          </p:cNvPr>
          <p:cNvSpPr txBox="1">
            <a:spLocks noChangeArrowheads="1"/>
          </p:cNvSpPr>
          <p:nvPr/>
        </p:nvSpPr>
        <p:spPr>
          <a:xfrm>
            <a:off x="357960" y="3886200"/>
            <a:ext cx="842808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FALL 2018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Instructor: </a:t>
            </a:r>
          </a:p>
          <a:p>
            <a:pPr algn="ctr" fontAlgn="auto"/>
            <a:r>
              <a:rPr lang="en-US" b="1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Prof Sheila Tejada</a:t>
            </a:r>
          </a:p>
          <a:p>
            <a:pPr algn="ctr" fontAlgn="auto"/>
            <a:r>
              <a:rPr lang="en-US" sz="2800" b="1" cap="none" dirty="0">
                <a:solidFill>
                  <a:schemeClr val="dk2"/>
                </a:solidFill>
                <a:latin typeface="Arial Black" panose="020B0604020202020204" pitchFamily="34" charset="0"/>
                <a:ea typeface="Arial Black"/>
                <a:cs typeface="Arial Black" panose="020B0604020202020204" pitchFamily="34" charset="0"/>
                <a:sym typeface="Arial Black"/>
              </a:rPr>
              <a:t>cs561-l@mymaillists.usc.edu</a:t>
            </a:r>
            <a:endParaRPr lang="en-US" b="1" dirty="0">
              <a:ln>
                <a:solidFill>
                  <a:srgbClr val="FFFFFF"/>
                </a:solidFill>
              </a:ln>
              <a:solidFill>
                <a:srgbClr val="FFFF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5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548F-8C25-DE4F-A53D-B67CFE13E171}" type="slidenum">
              <a:rPr lang="en-US"/>
              <a:pPr/>
              <a:t>10</a:t>
            </a:fld>
            <a:endParaRPr 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7772400" cy="1143000"/>
          </a:xfrm>
        </p:spPr>
        <p:txBody>
          <a:bodyPr/>
          <a:lstStyle/>
          <a:p>
            <a:r>
              <a:rPr lang="en-US" dirty="0"/>
              <a:t>Planning Languages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169" y="1342981"/>
            <a:ext cx="8512175" cy="4786312"/>
          </a:xfrm>
        </p:spPr>
        <p:txBody>
          <a:bodyPr>
            <a:normAutofit/>
          </a:bodyPr>
          <a:lstStyle/>
          <a:p>
            <a:r>
              <a:rPr lang="en-US" sz="2800" dirty="0">
                <a:ea typeface="华文仿宋" charset="0"/>
              </a:rPr>
              <a:t>Languages must represent</a:t>
            </a:r>
          </a:p>
          <a:p>
            <a:pPr lvl="1"/>
            <a:r>
              <a:rPr lang="en-US" sz="2400" dirty="0">
                <a:ea typeface="华文仿宋" charset="0"/>
              </a:rPr>
              <a:t>States</a:t>
            </a:r>
          </a:p>
          <a:p>
            <a:pPr lvl="1"/>
            <a:r>
              <a:rPr lang="en-US" sz="2400" dirty="0">
                <a:ea typeface="华文仿宋" charset="0"/>
              </a:rPr>
              <a:t>Goals </a:t>
            </a:r>
          </a:p>
          <a:p>
            <a:pPr lvl="1"/>
            <a:r>
              <a:rPr lang="en-US" sz="2400" dirty="0">
                <a:ea typeface="华文仿宋" charset="0"/>
              </a:rPr>
              <a:t>Actions</a:t>
            </a:r>
          </a:p>
          <a:p>
            <a:r>
              <a:rPr lang="en-US" sz="2800" dirty="0">
                <a:ea typeface="华文仿宋" charset="0"/>
              </a:rPr>
              <a:t>Languages must be</a:t>
            </a:r>
          </a:p>
          <a:p>
            <a:pPr lvl="1"/>
            <a:r>
              <a:rPr lang="en-US" sz="2400" dirty="0">
                <a:ea typeface="华文仿宋" charset="0"/>
              </a:rPr>
              <a:t>Expressive for ease of representation</a:t>
            </a:r>
          </a:p>
          <a:p>
            <a:pPr lvl="1"/>
            <a:r>
              <a:rPr lang="en-US" sz="2400" dirty="0">
                <a:ea typeface="华文仿宋" charset="0"/>
              </a:rPr>
              <a:t>Flexible for manipulation by algorithm</a:t>
            </a:r>
          </a:p>
          <a:p>
            <a:r>
              <a:rPr lang="en-US" sz="2600" dirty="0"/>
              <a:t>Core is based on STRIPS, an early but still key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Controlled</a:t>
            </a:r>
            <a:r>
              <a:rPr lang="en-US" sz="2000" b="1" dirty="0"/>
              <a:t> </a:t>
            </a:r>
            <a:r>
              <a:rPr lang="en-US" sz="2000" b="1" dirty="0" err="1"/>
              <a:t>Shakey</a:t>
            </a:r>
            <a:r>
              <a:rPr lang="en-US" sz="2000" dirty="0"/>
              <a:t>, the first reasoning mobile robot</a:t>
            </a:r>
          </a:p>
        </p:txBody>
      </p:sp>
      <p:pic>
        <p:nvPicPr>
          <p:cNvPr id="128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3087" y="787104"/>
            <a:ext cx="1566863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655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548F-8C25-DE4F-A53D-B67CFE13E171}" type="slidenum">
              <a:rPr lang="en-US"/>
              <a:pPr/>
              <a:t>11</a:t>
            </a:fld>
            <a:endParaRPr 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7772400" cy="1143000"/>
          </a:xfrm>
        </p:spPr>
        <p:txBody>
          <a:bodyPr/>
          <a:lstStyle/>
          <a:p>
            <a:r>
              <a:rPr lang="en-US" dirty="0"/>
              <a:t>Planning Language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169" y="1342981"/>
            <a:ext cx="8512175" cy="4786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Core is based on STRIPS, an early but still key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Controlled</a:t>
            </a:r>
            <a:r>
              <a:rPr lang="en-US" sz="2000" b="1" dirty="0"/>
              <a:t> </a:t>
            </a:r>
            <a:r>
              <a:rPr lang="en-US" sz="2000" b="1" dirty="0" err="1"/>
              <a:t>Shakey</a:t>
            </a:r>
            <a:r>
              <a:rPr lang="en-US" sz="2000" dirty="0"/>
              <a:t>, the first reasoning mobile robot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Representing </a:t>
            </a:r>
            <a:r>
              <a:rPr lang="en-US" sz="2400" i="1" dirty="0"/>
              <a:t>states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A conjunction of positive literals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Propositional: </a:t>
            </a:r>
            <a:r>
              <a:rPr lang="en-US" sz="1800" i="1" dirty="0"/>
              <a:t>Poor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/>
              <a:t> Unknown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First order: </a:t>
            </a:r>
            <a:r>
              <a:rPr lang="en-US" sz="1800" i="1" dirty="0" err="1"/>
              <a:t>Poor</a:t>
            </a:r>
            <a:r>
              <a:rPr lang="en-US" sz="1800" dirty="0" err="1"/>
              <a:t>(</a:t>
            </a:r>
            <a:r>
              <a:rPr lang="en-US" sz="1800" i="1" dirty="0" err="1"/>
              <a:t>Fred</a:t>
            </a:r>
            <a:r>
              <a:rPr lang="en-US" sz="1800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Knows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Fred</a:t>
            </a:r>
            <a:r>
              <a:rPr lang="en-US" sz="1800" dirty="0">
                <a:sym typeface="Symbol" charset="2"/>
              </a:rPr>
              <a:t>,</a:t>
            </a:r>
            <a:r>
              <a:rPr lang="en-US" sz="1800" i="1" dirty="0">
                <a:sym typeface="Symbol" charset="2"/>
              </a:rPr>
              <a:t> Barney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Must be </a:t>
            </a:r>
            <a:r>
              <a:rPr lang="en-US" sz="1600" i="1" dirty="0">
                <a:sym typeface="Symbol" charset="2"/>
              </a:rPr>
              <a:t>grounded</a:t>
            </a:r>
            <a:r>
              <a:rPr lang="en-US" sz="1600" dirty="0">
                <a:sym typeface="Symbol" charset="2"/>
              </a:rPr>
              <a:t> (no variables) and </a:t>
            </a:r>
            <a:r>
              <a:rPr lang="en-US" sz="1600" i="1" dirty="0">
                <a:sym typeface="Symbol" charset="2"/>
              </a:rPr>
              <a:t>function free</a:t>
            </a:r>
            <a:endParaRPr lang="en-US" sz="16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Closed world assumption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If not explicitly mentioned as true, assumed false</a:t>
            </a:r>
          </a:p>
        </p:txBody>
      </p:sp>
      <p:pic>
        <p:nvPicPr>
          <p:cNvPr id="128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5320" y="2144834"/>
            <a:ext cx="1566863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76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A548F-8C25-DE4F-A53D-B67CFE13E171}" type="slidenum">
              <a:rPr lang="en-US"/>
              <a:pPr/>
              <a:t>12</a:t>
            </a:fld>
            <a:endParaRPr 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7403" y="-101520"/>
            <a:ext cx="7772400" cy="1143000"/>
          </a:xfrm>
        </p:spPr>
        <p:txBody>
          <a:bodyPr/>
          <a:lstStyle/>
          <a:p>
            <a:r>
              <a:rPr lang="en-US" dirty="0"/>
              <a:t>Planning Language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403" y="1041480"/>
            <a:ext cx="8512175" cy="557955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Core is based on STRIPS, an early but still key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Controlled</a:t>
            </a:r>
            <a:r>
              <a:rPr lang="en-US" sz="2000" b="1" dirty="0"/>
              <a:t> </a:t>
            </a:r>
            <a:r>
              <a:rPr lang="en-US" sz="2000" b="1" dirty="0" err="1"/>
              <a:t>Shakey</a:t>
            </a:r>
            <a:r>
              <a:rPr lang="en-US" sz="2000" dirty="0"/>
              <a:t>, the first reasoning mobile robot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Representing </a:t>
            </a:r>
            <a:r>
              <a:rPr lang="en-US" sz="2400" i="1" dirty="0"/>
              <a:t>states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A conjunction of positive literals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Propositional: </a:t>
            </a:r>
            <a:r>
              <a:rPr lang="en-US" sz="1800" i="1" dirty="0"/>
              <a:t>Poor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/>
              <a:t> Unknown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First order: </a:t>
            </a:r>
            <a:r>
              <a:rPr lang="en-US" sz="1800" i="1" dirty="0" err="1"/>
              <a:t>Poor</a:t>
            </a:r>
            <a:r>
              <a:rPr lang="en-US" sz="1800" dirty="0" err="1"/>
              <a:t>(</a:t>
            </a:r>
            <a:r>
              <a:rPr lang="en-US" sz="1800" i="1" dirty="0" err="1"/>
              <a:t>Fred</a:t>
            </a:r>
            <a:r>
              <a:rPr lang="en-US" sz="1800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Knows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Fred</a:t>
            </a:r>
            <a:r>
              <a:rPr lang="en-US" sz="1800" dirty="0">
                <a:sym typeface="Symbol" charset="2"/>
              </a:rPr>
              <a:t>,</a:t>
            </a:r>
            <a:r>
              <a:rPr lang="en-US" sz="1800" i="1" dirty="0">
                <a:sym typeface="Symbol" charset="2"/>
              </a:rPr>
              <a:t> Barney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Must be </a:t>
            </a:r>
            <a:r>
              <a:rPr lang="en-US" sz="1600" i="1" dirty="0">
                <a:sym typeface="Symbol" charset="2"/>
              </a:rPr>
              <a:t>grounded</a:t>
            </a:r>
            <a:r>
              <a:rPr lang="en-US" sz="1600" dirty="0">
                <a:sym typeface="Symbol" charset="2"/>
              </a:rPr>
              <a:t> (no variables) and </a:t>
            </a:r>
            <a:r>
              <a:rPr lang="en-US" sz="1600" i="1" dirty="0">
                <a:sym typeface="Symbol" charset="2"/>
              </a:rPr>
              <a:t>function free</a:t>
            </a:r>
            <a:endParaRPr lang="en-US" sz="16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Closed world assumption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If not explicitly mentioned as true, assumed false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Unlike situation calculus, no situation constant</a:t>
            </a:r>
            <a:br>
              <a:rPr lang="en-US" sz="2100" dirty="0"/>
            </a:b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400" dirty="0"/>
              <a:t>Representing </a:t>
            </a:r>
            <a:r>
              <a:rPr lang="en-US" sz="2400" i="1" dirty="0"/>
              <a:t>goals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A conjunction of positive literals: </a:t>
            </a:r>
            <a:r>
              <a:rPr lang="en-US" sz="2100" i="1" dirty="0"/>
              <a:t>On</a:t>
            </a:r>
            <a:r>
              <a:rPr lang="en-US" sz="2100" dirty="0"/>
              <a:t>(</a:t>
            </a:r>
            <a:r>
              <a:rPr lang="en-US" sz="2100" i="1" dirty="0"/>
              <a:t>A</a:t>
            </a:r>
            <a:r>
              <a:rPr lang="en-US" sz="2100" dirty="0"/>
              <a:t>,</a:t>
            </a:r>
            <a:r>
              <a:rPr lang="en-US" sz="2100" i="1" dirty="0"/>
              <a:t>B</a:t>
            </a:r>
            <a:r>
              <a:rPr lang="en-US" sz="2100" dirty="0"/>
              <a:t>) </a:t>
            </a:r>
            <a:r>
              <a:rPr lang="en-US" sz="2100" dirty="0">
                <a:sym typeface="Symbol" charset="2"/>
              </a:rPr>
              <a:t> </a:t>
            </a:r>
            <a:r>
              <a:rPr lang="en-US" sz="2100" i="1" dirty="0"/>
              <a:t>On</a:t>
            </a:r>
            <a:r>
              <a:rPr lang="en-US" sz="2100" dirty="0"/>
              <a:t>(</a:t>
            </a:r>
            <a:r>
              <a:rPr lang="en-US" sz="2100" i="1" dirty="0"/>
              <a:t>B</a:t>
            </a:r>
            <a:r>
              <a:rPr lang="en-US" sz="2100" dirty="0"/>
              <a:t>,</a:t>
            </a:r>
            <a:r>
              <a:rPr lang="en-US" sz="2100" i="1" dirty="0"/>
              <a:t>C</a:t>
            </a:r>
            <a:r>
              <a:rPr lang="en-US" sz="21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Generally a partial state specification; I.e., omits some conjuncts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Grounded and function free, as with states</a:t>
            </a:r>
            <a:endParaRPr lang="en-US" sz="1900" i="1" dirty="0"/>
          </a:p>
          <a:p>
            <a:pPr lvl="1">
              <a:lnSpc>
                <a:spcPct val="90000"/>
              </a:lnSpc>
            </a:pPr>
            <a:r>
              <a:rPr lang="en-US" sz="2100" dirty="0"/>
              <a:t>A goal is </a:t>
            </a:r>
            <a:r>
              <a:rPr lang="en-US" sz="2100" i="1" dirty="0"/>
              <a:t>satisfied </a:t>
            </a:r>
            <a:r>
              <a:rPr lang="en-US" sz="2100" dirty="0"/>
              <a:t>if state contains all literals in goal</a:t>
            </a:r>
          </a:p>
        </p:txBody>
      </p:sp>
      <p:pic>
        <p:nvPicPr>
          <p:cNvPr id="128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554" y="1496150"/>
            <a:ext cx="1566863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LimitedBlocksWor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3" y="1496150"/>
            <a:ext cx="6509703" cy="271237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5798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A3FF-FC14-6F42-A365-C72BE4220592}" type="slidenum">
              <a:rPr lang="en-US"/>
              <a:pPr/>
              <a:t>13</a:t>
            </a:fld>
            <a:endParaRPr lang="en-US"/>
          </a:p>
        </p:txBody>
      </p:sp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0"/>
            <a:ext cx="7772400" cy="1223963"/>
          </a:xfrm>
        </p:spPr>
        <p:txBody>
          <a:bodyPr/>
          <a:lstStyle/>
          <a:p>
            <a:r>
              <a:rPr lang="en-US" dirty="0"/>
              <a:t>Planning Language (Cont.)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9038"/>
            <a:ext cx="8250238" cy="536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Representing </a:t>
            </a:r>
            <a:r>
              <a:rPr lang="en-US" sz="2400" i="1" dirty="0"/>
              <a:t>actions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An action is specified by a </a:t>
            </a:r>
            <a:r>
              <a:rPr lang="en-US" sz="2000" i="1" dirty="0"/>
              <a:t>name</a:t>
            </a:r>
            <a:r>
              <a:rPr lang="en-US" sz="2000" dirty="0"/>
              <a:t>, a </a:t>
            </a:r>
            <a:r>
              <a:rPr lang="en-US" sz="2000" i="1" dirty="0"/>
              <a:t>list of parameters</a:t>
            </a:r>
            <a:r>
              <a:rPr lang="en-US" sz="2000" dirty="0"/>
              <a:t>, a </a:t>
            </a:r>
            <a:r>
              <a:rPr lang="en-US" sz="2000" i="1" dirty="0"/>
              <a:t>precondition</a:t>
            </a:r>
            <a:r>
              <a:rPr lang="en-US" sz="2000" dirty="0"/>
              <a:t> and an </a:t>
            </a:r>
            <a:r>
              <a:rPr lang="en-US" sz="2000" i="1" dirty="0"/>
              <a:t>effect</a:t>
            </a:r>
            <a:endParaRPr lang="en-US" sz="2100" dirty="0"/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i="1" dirty="0" err="1"/>
              <a:t>Action</a:t>
            </a:r>
            <a:r>
              <a:rPr lang="en-US" sz="1800" dirty="0" err="1"/>
              <a:t>(</a:t>
            </a:r>
            <a:r>
              <a:rPr lang="en-US" sz="1800" i="1" dirty="0" err="1"/>
              <a:t>Fly</a:t>
            </a:r>
            <a:r>
              <a:rPr lang="en-US" sz="1800" dirty="0" err="1"/>
              <a:t>(</a:t>
            </a:r>
            <a:r>
              <a:rPr lang="en-US" sz="1800" i="1" dirty="0" err="1"/>
              <a:t>p</a:t>
            </a:r>
            <a:r>
              <a:rPr lang="en-US" sz="1800" dirty="0" err="1"/>
              <a:t>,</a:t>
            </a:r>
            <a:r>
              <a:rPr lang="en-US" sz="1800" i="1" dirty="0" err="1"/>
              <a:t>from</a:t>
            </a:r>
            <a:r>
              <a:rPr lang="en-US" sz="1800" dirty="0" err="1"/>
              <a:t>,</a:t>
            </a:r>
            <a:r>
              <a:rPr lang="en-US" sz="1800" i="1" dirty="0" err="1"/>
              <a:t>to</a:t>
            </a:r>
            <a:r>
              <a:rPr lang="en-US" sz="1800" dirty="0"/>
              <a:t>),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i="1" dirty="0"/>
              <a:t>	</a:t>
            </a:r>
            <a:r>
              <a:rPr lang="en-US" sz="1800" dirty="0"/>
              <a:t>PRECOND: </a:t>
            </a:r>
            <a:r>
              <a:rPr lang="en-US" sz="1800" i="1" dirty="0" err="1"/>
              <a:t>At</a:t>
            </a:r>
            <a:r>
              <a:rPr lang="en-US" sz="1800" dirty="0" err="1"/>
              <a:t>(</a:t>
            </a:r>
            <a:r>
              <a:rPr lang="en-US" sz="1800" i="1" dirty="0" err="1"/>
              <a:t>p</a:t>
            </a:r>
            <a:r>
              <a:rPr lang="en-US" sz="1800" dirty="0" err="1"/>
              <a:t>,</a:t>
            </a:r>
            <a:r>
              <a:rPr lang="en-US" sz="1800" i="1" dirty="0" err="1"/>
              <a:t>from</a:t>
            </a:r>
            <a:r>
              <a:rPr lang="en-US" sz="1800" i="1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Plane(p</a:t>
            </a:r>
            <a:r>
              <a:rPr lang="en-US" sz="1800" i="1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Airport(from</a:t>
            </a:r>
            <a:r>
              <a:rPr lang="en-US" sz="1800" i="1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Airport(to</a:t>
            </a:r>
            <a:r>
              <a:rPr lang="en-US" sz="1800" i="1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i="1" dirty="0">
                <a:sym typeface="Symbol" charset="2"/>
              </a:rPr>
              <a:t>	</a:t>
            </a:r>
            <a:r>
              <a:rPr lang="en-US" sz="1800" dirty="0">
                <a:sym typeface="Symbol" charset="2"/>
              </a:rPr>
              <a:t>EFFECT: ¬</a:t>
            </a:r>
            <a:r>
              <a:rPr lang="en-US" sz="1800" i="1" dirty="0" err="1">
                <a:sym typeface="Symbol" charset="2"/>
              </a:rPr>
              <a:t>At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p</a:t>
            </a:r>
            <a:r>
              <a:rPr lang="en-US" sz="1800" dirty="0" err="1">
                <a:sym typeface="Symbol" charset="2"/>
              </a:rPr>
              <a:t>,</a:t>
            </a:r>
            <a:r>
              <a:rPr lang="en-US" sz="1800" i="1" dirty="0" err="1">
                <a:sym typeface="Symbol" charset="2"/>
              </a:rPr>
              <a:t>from</a:t>
            </a:r>
            <a:r>
              <a:rPr lang="en-US" sz="1800" dirty="0">
                <a:sym typeface="Symbol" charset="2"/>
              </a:rPr>
              <a:t>)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p</a:t>
            </a:r>
            <a:r>
              <a:rPr lang="en-US" sz="1800" dirty="0" err="1">
                <a:sym typeface="Symbol" charset="2"/>
              </a:rPr>
              <a:t>,</a:t>
            </a:r>
            <a:r>
              <a:rPr lang="en-US" sz="1800" i="1" dirty="0" err="1">
                <a:sym typeface="Symbol" charset="2"/>
              </a:rPr>
              <a:t>to</a:t>
            </a:r>
            <a:r>
              <a:rPr lang="en-US" sz="1800" dirty="0">
                <a:sym typeface="Symbol" charset="2"/>
              </a:rPr>
              <a:t>))</a:t>
            </a:r>
            <a:endParaRPr lang="en-US" sz="16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PRECOND: Must be true in state for action to execute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Conjunction of function-free positive literals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EFFECT: Changes to state when action executes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Conjunction of function-free literals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Positive literals add facts, negated literals remove facts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Alternatively, can represent EFFECT as two lists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ADD: </a:t>
            </a:r>
            <a:r>
              <a:rPr lang="en-US" sz="1600" i="1" dirty="0" err="1">
                <a:sym typeface="Symbol" charset="2"/>
              </a:rPr>
              <a:t>At</a:t>
            </a:r>
            <a:r>
              <a:rPr lang="en-US" sz="1600" dirty="0" err="1">
                <a:sym typeface="Symbol" charset="2"/>
              </a:rPr>
              <a:t>(</a:t>
            </a:r>
            <a:r>
              <a:rPr lang="en-US" sz="1600" i="1" dirty="0" err="1">
                <a:sym typeface="Symbol" charset="2"/>
              </a:rPr>
              <a:t>p</a:t>
            </a:r>
            <a:r>
              <a:rPr lang="en-US" sz="1600" dirty="0" err="1">
                <a:sym typeface="Symbol" charset="2"/>
              </a:rPr>
              <a:t>,</a:t>
            </a:r>
            <a:r>
              <a:rPr lang="en-US" sz="1600" i="1" dirty="0" err="1">
                <a:sym typeface="Symbol" charset="2"/>
              </a:rPr>
              <a:t>to</a:t>
            </a:r>
            <a:r>
              <a:rPr lang="en-US" sz="1600" dirty="0">
                <a:sym typeface="Symbol" charset="2"/>
              </a:rPr>
              <a:t>))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DELETE: </a:t>
            </a:r>
            <a:r>
              <a:rPr lang="en-US" sz="1600" i="1" dirty="0" err="1">
                <a:sym typeface="Symbol" charset="2"/>
              </a:rPr>
              <a:t>At</a:t>
            </a:r>
            <a:r>
              <a:rPr lang="en-US" sz="1600" dirty="0" err="1">
                <a:sym typeface="Symbol" charset="2"/>
              </a:rPr>
              <a:t>(</a:t>
            </a:r>
            <a:r>
              <a:rPr lang="en-US" sz="1600" i="1" dirty="0" err="1">
                <a:sym typeface="Symbol" charset="2"/>
              </a:rPr>
              <a:t>p</a:t>
            </a:r>
            <a:r>
              <a:rPr lang="en-US" sz="1600" dirty="0" err="1">
                <a:sym typeface="Symbol" charset="2"/>
              </a:rPr>
              <a:t>,</a:t>
            </a:r>
            <a:r>
              <a:rPr lang="en-US" sz="1600" i="1" dirty="0" err="1">
                <a:sym typeface="Symbol" charset="2"/>
              </a:rPr>
              <a:t>from</a:t>
            </a:r>
            <a:r>
              <a:rPr lang="en-US" sz="1600" dirty="0">
                <a:sym typeface="Symbol" charset="2"/>
              </a:rPr>
              <a:t>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100" i="1" dirty="0"/>
              <a:t>Fly </a:t>
            </a:r>
            <a:r>
              <a:rPr lang="en-US" sz="2100" dirty="0"/>
              <a:t>example is actually an </a:t>
            </a:r>
            <a:r>
              <a:rPr lang="en-US" sz="2100" i="1" dirty="0"/>
              <a:t>action schema</a:t>
            </a:r>
            <a:endParaRPr lang="en-US" sz="21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The variables </a:t>
            </a:r>
            <a:r>
              <a:rPr lang="en-US" sz="1800" i="1" dirty="0" err="1"/>
              <a:t>p</a:t>
            </a:r>
            <a:r>
              <a:rPr lang="en-US" sz="1800" dirty="0"/>
              <a:t>, </a:t>
            </a:r>
            <a:r>
              <a:rPr lang="en-US" sz="1800" i="1" dirty="0"/>
              <a:t>from</a:t>
            </a:r>
            <a:r>
              <a:rPr lang="en-US" sz="1800" dirty="0"/>
              <a:t> and </a:t>
            </a:r>
            <a:r>
              <a:rPr lang="en-US" sz="1800" i="1" dirty="0"/>
              <a:t>to</a:t>
            </a:r>
            <a:r>
              <a:rPr lang="en-US" sz="1800" dirty="0"/>
              <a:t> must be instantiated for an action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E.g., </a:t>
            </a:r>
            <a:r>
              <a:rPr lang="en-US" sz="1600" dirty="0" err="1">
                <a:sym typeface="Symbol" charset="2"/>
              </a:rPr>
              <a:t></a:t>
            </a:r>
            <a:r>
              <a:rPr lang="en-US" sz="1600" i="1" dirty="0">
                <a:sym typeface="Symbol" charset="2"/>
              </a:rPr>
              <a:t> =</a:t>
            </a:r>
            <a:r>
              <a:rPr lang="en-US" sz="1600" dirty="0">
                <a:sym typeface="Symbol" charset="2"/>
              </a:rPr>
              <a:t>{</a:t>
            </a:r>
            <a:r>
              <a:rPr lang="en-US" sz="1600" i="1" dirty="0">
                <a:sym typeface="Symbol" charset="2"/>
              </a:rPr>
              <a:t>p/P</a:t>
            </a:r>
            <a:r>
              <a:rPr lang="en-US" sz="1600" i="1" baseline="-25000" dirty="0">
                <a:sym typeface="Symbol" charset="2"/>
              </a:rPr>
              <a:t>1</a:t>
            </a:r>
            <a:r>
              <a:rPr lang="en-US" sz="1600" dirty="0">
                <a:sym typeface="Symbol" charset="2"/>
              </a:rPr>
              <a:t>, </a:t>
            </a:r>
            <a:r>
              <a:rPr lang="en-US" sz="1600" i="1" dirty="0">
                <a:sym typeface="Symbol" charset="2"/>
              </a:rPr>
              <a:t>from/JFK, to/LAX</a:t>
            </a:r>
            <a:r>
              <a:rPr lang="en-US" sz="1600" dirty="0">
                <a:sym typeface="Symbol" charset="2"/>
              </a:rPr>
              <a:t>}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7287"/>
            <a:ext cx="1178692" cy="8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9798" y="0"/>
            <a:ext cx="6332000" cy="1143000"/>
          </a:xfrm>
        </p:spPr>
        <p:txBody>
          <a:bodyPr/>
          <a:lstStyle/>
          <a:p>
            <a:r>
              <a:rPr lang="en-US" sz="4000" dirty="0"/>
              <a:t>Flight Example (Cont.)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F47413-D9C1-BD4E-A07D-0B92EE104053}" type="slidenum">
              <a:rPr lang="en-US"/>
              <a:pPr/>
              <a:t>14</a:t>
            </a:fld>
            <a:endParaRPr lang="en-US"/>
          </a:p>
        </p:txBody>
      </p:sp>
      <p:sp>
        <p:nvSpPr>
          <p:cNvPr id="129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5588" y="1207647"/>
            <a:ext cx="8888412" cy="52212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State: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,</a:t>
            </a:r>
            <a:r>
              <a:rPr lang="en-US" sz="1800" i="1" dirty="0"/>
              <a:t>JFK</a:t>
            </a:r>
            <a:r>
              <a:rPr lang="en-US" sz="1800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2</a:t>
            </a:r>
            <a:r>
              <a:rPr lang="en-US" sz="1800" dirty="0"/>
              <a:t>,</a:t>
            </a:r>
            <a:r>
              <a:rPr lang="en-US" sz="1800" i="1" dirty="0"/>
              <a:t>LAX</a:t>
            </a:r>
            <a:r>
              <a:rPr lang="en-US" sz="1800" dirty="0"/>
              <a:t>)</a:t>
            </a:r>
            <a:r>
              <a:rPr lang="en-US" sz="1800" i="1" dirty="0"/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JFK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LAX</a:t>
            </a:r>
            <a:r>
              <a:rPr lang="en-US" sz="18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Action:</a:t>
            </a:r>
            <a:endParaRPr lang="en-US" sz="2000" dirty="0">
              <a:sym typeface="Symbol" charset="2"/>
            </a:endParaRPr>
          </a:p>
          <a:p>
            <a:pPr lvl="1">
              <a:buFont typeface="Wingdings" charset="2"/>
              <a:buNone/>
            </a:pPr>
            <a:r>
              <a:rPr lang="en-US" sz="2000" i="1" dirty="0" err="1"/>
              <a:t>Action</a:t>
            </a:r>
            <a:r>
              <a:rPr lang="en-US" sz="2000" dirty="0" err="1"/>
              <a:t>(</a:t>
            </a:r>
            <a:r>
              <a:rPr lang="en-US" sz="2000" i="1" dirty="0" err="1"/>
              <a:t>Fly</a:t>
            </a:r>
            <a:r>
              <a:rPr lang="en-US" sz="2000" dirty="0" err="1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from</a:t>
            </a:r>
            <a:r>
              <a:rPr lang="en-US" sz="2000" dirty="0" err="1"/>
              <a:t>,</a:t>
            </a:r>
            <a:r>
              <a:rPr lang="en-US" sz="2000" i="1" dirty="0" err="1"/>
              <a:t>to</a:t>
            </a:r>
            <a:r>
              <a:rPr lang="en-US" sz="2000" dirty="0"/>
              <a:t>),</a:t>
            </a:r>
          </a:p>
          <a:p>
            <a:pPr lvl="1">
              <a:buFont typeface="Wingdings" charset="2"/>
              <a:buNone/>
            </a:pPr>
            <a:r>
              <a:rPr lang="en-US" sz="2000" i="1" dirty="0"/>
              <a:t>	</a:t>
            </a:r>
            <a:r>
              <a:rPr lang="en-US" sz="2000" dirty="0"/>
              <a:t>PRECOND:</a:t>
            </a:r>
            <a:r>
              <a:rPr lang="en-US" sz="2000" i="1" dirty="0"/>
              <a:t> </a:t>
            </a:r>
            <a:r>
              <a:rPr lang="en-US" sz="2000" i="1" dirty="0" err="1"/>
              <a:t>At</a:t>
            </a:r>
            <a:r>
              <a:rPr lang="en-US" sz="2000" dirty="0" err="1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from</a:t>
            </a:r>
            <a:r>
              <a:rPr lang="en-US" sz="2000" dirty="0"/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Plane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Airport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from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Airport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to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1">
              <a:buFont typeface="Wingdings" charset="2"/>
              <a:buNone/>
            </a:pPr>
            <a:r>
              <a:rPr lang="en-US" sz="2000" i="1" dirty="0">
                <a:sym typeface="Symbol" charset="2"/>
              </a:rPr>
              <a:t>	</a:t>
            </a:r>
            <a:r>
              <a:rPr lang="en-US" sz="2000" dirty="0">
                <a:sym typeface="Symbol" charset="2"/>
              </a:rPr>
              <a:t>EFFECT: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¬</a:t>
            </a:r>
            <a:r>
              <a:rPr lang="en-US" sz="2000" i="1" dirty="0" err="1">
                <a:sym typeface="Symbol" charset="2"/>
              </a:rPr>
              <a:t>At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from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to</a:t>
            </a:r>
            <a:r>
              <a:rPr lang="en-US" sz="2000" dirty="0">
                <a:sym typeface="Symbol" charset="2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Checking action applicability:</a:t>
            </a:r>
            <a:endParaRPr lang="en-US" sz="2000" dirty="0">
              <a:sym typeface="Symbol" charset="2"/>
            </a:endParaRPr>
          </a:p>
          <a:p>
            <a:pPr lvl="1"/>
            <a:r>
              <a:rPr lang="en-US" sz="2000" dirty="0">
                <a:sym typeface="Symbol" charset="2"/>
              </a:rPr>
              <a:t>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=</a:t>
            </a:r>
            <a:r>
              <a:rPr lang="en-US" sz="2000" dirty="0">
                <a:sym typeface="Symbol" charset="2"/>
              </a:rPr>
              <a:t>{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i="1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,</a:t>
            </a:r>
            <a:r>
              <a:rPr lang="en-US" sz="2000" i="1" dirty="0">
                <a:sym typeface="Symbol" charset="2"/>
              </a:rPr>
              <a:t> from/JFK</a:t>
            </a:r>
            <a:r>
              <a:rPr lang="en-US" sz="2000" dirty="0">
                <a:sym typeface="Symbol" charset="2"/>
              </a:rPr>
              <a:t>, </a:t>
            </a:r>
            <a:r>
              <a:rPr lang="en-US" sz="2000" i="1" dirty="0">
                <a:sym typeface="Symbol" charset="2"/>
              </a:rPr>
              <a:t>to/LAX</a:t>
            </a:r>
            <a:r>
              <a:rPr lang="en-US" sz="2000" dirty="0">
                <a:sym typeface="Symbol" charset="2"/>
              </a:rPr>
              <a:t>} or 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i="1" dirty="0">
                <a:sym typeface="Symbol" charset="2"/>
              </a:rPr>
              <a:t> =</a:t>
            </a:r>
            <a:r>
              <a:rPr lang="en-US" sz="2000" dirty="0">
                <a:sym typeface="Symbol" charset="2"/>
              </a:rPr>
              <a:t>{</a:t>
            </a:r>
            <a:r>
              <a:rPr lang="en-US" sz="2000" i="1" dirty="0">
                <a:sym typeface="Symbol" charset="2"/>
              </a:rPr>
              <a:t>p/P</a:t>
            </a:r>
            <a:r>
              <a:rPr lang="en-US" sz="2000" i="1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, </a:t>
            </a:r>
            <a:r>
              <a:rPr lang="en-US" sz="2000" i="1" dirty="0">
                <a:sym typeface="Symbol" charset="2"/>
              </a:rPr>
              <a:t>from/LAX</a:t>
            </a:r>
            <a:r>
              <a:rPr lang="en-US" sz="2000" dirty="0">
                <a:sym typeface="Symbol" charset="2"/>
              </a:rPr>
              <a:t>, </a:t>
            </a:r>
            <a:r>
              <a:rPr lang="en-US" sz="2000" i="1" dirty="0">
                <a:sym typeface="Symbol" charset="2"/>
              </a:rPr>
              <a:t>to/JFK</a:t>
            </a:r>
            <a:r>
              <a:rPr lang="en-US" sz="2000" dirty="0">
                <a:sym typeface="Symbol" charset="2"/>
              </a:rPr>
              <a:t>}</a:t>
            </a:r>
          </a:p>
          <a:p>
            <a:pPr lvl="2"/>
            <a:r>
              <a:rPr lang="en-US" sz="1800" i="1" dirty="0">
                <a:sym typeface="Symbol" charset="2"/>
              </a:rPr>
              <a:t>Could actually have to and from bound same as well!</a:t>
            </a:r>
          </a:p>
          <a:p>
            <a:r>
              <a:rPr lang="en-US" sz="2400" dirty="0">
                <a:sym typeface="Symbol" charset="2"/>
              </a:rPr>
              <a:t>Executing action (</a:t>
            </a:r>
            <a:r>
              <a:rPr lang="en-US" sz="2400" dirty="0" err="1">
                <a:sym typeface="Symbol" charset="2"/>
              </a:rPr>
              <a:t>w</a:t>
            </a:r>
            <a:r>
              <a:rPr lang="en-US" sz="2400" dirty="0">
                <a:sym typeface="Symbol" charset="2"/>
              </a:rPr>
              <a:t>/ 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):</a:t>
            </a:r>
          </a:p>
          <a:p>
            <a:pPr lvl="1">
              <a:buNone/>
            </a:pP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,</a:t>
            </a:r>
            <a:r>
              <a:rPr lang="en-US" sz="1800" i="1" dirty="0"/>
              <a:t>JFK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sym typeface="Symbol" charset="2"/>
              </a:rPr>
              <a:t></a:t>
            </a:r>
            <a:r>
              <a:rPr lang="en-US" sz="1800" i="1" dirty="0">
                <a:solidFill>
                  <a:schemeClr val="bg2">
                    <a:lumMod val="60000"/>
                    <a:lumOff val="40000"/>
                  </a:schemeClr>
                </a:solidFill>
                <a:sym typeface="Symbol" charset="2"/>
              </a:rPr>
              <a:t> </a:t>
            </a:r>
            <a:r>
              <a:rPr lang="en-US" sz="1800" i="1" dirty="0">
                <a:solidFill>
                  <a:schemeClr val="bg2">
                    <a:lumMod val="75000"/>
                  </a:schemeClr>
                </a:solidFill>
              </a:rPr>
              <a:t>At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1800" i="1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1800" i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en-US" sz="1800" i="1" dirty="0">
                <a:solidFill>
                  <a:schemeClr val="bg2">
                    <a:lumMod val="75000"/>
                  </a:schemeClr>
                </a:solidFill>
              </a:rPr>
              <a:t>LAX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800" dirty="0"/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b="1" i="1" dirty="0"/>
              <a:t>At</a:t>
            </a:r>
            <a:r>
              <a:rPr lang="en-US" sz="1800" b="1" dirty="0"/>
              <a:t>(</a:t>
            </a:r>
            <a:r>
              <a:rPr lang="en-US" sz="1800" b="1" i="1" dirty="0"/>
              <a:t>P</a:t>
            </a:r>
            <a:r>
              <a:rPr lang="en-US" sz="1800" b="1" i="1" baseline="-25000" dirty="0"/>
              <a:t>2</a:t>
            </a:r>
            <a:r>
              <a:rPr lang="en-US" sz="1800" b="1" dirty="0"/>
              <a:t>,</a:t>
            </a:r>
            <a:r>
              <a:rPr lang="en-US" sz="1800" b="1" i="1" dirty="0"/>
              <a:t>JFK</a:t>
            </a:r>
            <a:r>
              <a:rPr lang="en-US" sz="1800" b="1" dirty="0"/>
              <a:t>)</a:t>
            </a:r>
            <a:r>
              <a:rPr lang="en-US" sz="1800" dirty="0"/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JFK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LAX</a:t>
            </a:r>
            <a:r>
              <a:rPr lang="en-US" sz="1800" dirty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500" dirty="0"/>
              <a:t>STRIPS assumption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Every literal not modified by EFFECT remains unchanged</a:t>
            </a:r>
          </a:p>
          <a:p>
            <a:pPr lvl="1">
              <a:lnSpc>
                <a:spcPct val="90000"/>
              </a:lnSpc>
            </a:pPr>
            <a:r>
              <a:rPr lang="en-US" sz="2100" i="1" dirty="0"/>
              <a:t>Avoids representational frame problem</a:t>
            </a:r>
          </a:p>
        </p:txBody>
      </p:sp>
      <p:pic>
        <p:nvPicPr>
          <p:cNvPr id="5" name="Picture 4" descr="airplane-smoking-and-falling-ap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29" y="1"/>
            <a:ext cx="2367871" cy="15785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1675493" y="4964891"/>
            <a:ext cx="1323255" cy="88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38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7413-D9C1-BD4E-A07D-0B92EE104053}" type="slidenum">
              <a:rPr lang="en-US"/>
              <a:pPr/>
              <a:t>15</a:t>
            </a:fld>
            <a:endParaRPr lang="en-US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9798" y="0"/>
            <a:ext cx="6332000" cy="1143000"/>
          </a:xfrm>
        </p:spPr>
        <p:txBody>
          <a:bodyPr/>
          <a:lstStyle/>
          <a:p>
            <a:r>
              <a:rPr lang="en-US" sz="4000" dirty="0"/>
              <a:t>Flight Example (Cont.)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207647"/>
            <a:ext cx="8888412" cy="52212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State: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,</a:t>
            </a:r>
            <a:r>
              <a:rPr lang="en-US" sz="1800" i="1" dirty="0"/>
              <a:t>JFK</a:t>
            </a:r>
            <a:r>
              <a:rPr lang="en-US" sz="1800" dirty="0"/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2</a:t>
            </a:r>
            <a:r>
              <a:rPr lang="en-US" sz="1800" dirty="0"/>
              <a:t>,</a:t>
            </a:r>
            <a:r>
              <a:rPr lang="en-US" sz="1800" i="1" dirty="0"/>
              <a:t>LAX</a:t>
            </a:r>
            <a:r>
              <a:rPr lang="en-US" sz="1800" dirty="0"/>
              <a:t>)</a:t>
            </a:r>
            <a:r>
              <a:rPr lang="en-US" sz="1800" i="1" dirty="0"/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JFK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 err="1">
                <a:sym typeface="Symbol" charset="2"/>
              </a:rPr>
              <a:t>Airport</a:t>
            </a:r>
            <a:r>
              <a:rPr lang="en-US" sz="1800" dirty="0" err="1">
                <a:sym typeface="Symbol" charset="2"/>
              </a:rPr>
              <a:t>(</a:t>
            </a:r>
            <a:r>
              <a:rPr lang="en-US" sz="1800" i="1" dirty="0" err="1">
                <a:sym typeface="Symbol" charset="2"/>
              </a:rPr>
              <a:t>LAX</a:t>
            </a:r>
            <a:r>
              <a:rPr lang="en-US" sz="1800" dirty="0">
                <a:sym typeface="Symbol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Action: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000" i="1" dirty="0" err="1"/>
              <a:t>Action</a:t>
            </a:r>
            <a:r>
              <a:rPr lang="en-US" sz="2000" dirty="0" err="1"/>
              <a:t>(</a:t>
            </a:r>
            <a:r>
              <a:rPr lang="en-US" sz="2000" i="1" dirty="0" err="1"/>
              <a:t>Fly</a:t>
            </a:r>
            <a:r>
              <a:rPr lang="en-US" sz="2000" dirty="0" err="1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from</a:t>
            </a:r>
            <a:r>
              <a:rPr lang="en-US" sz="2000" dirty="0" err="1"/>
              <a:t>,</a:t>
            </a:r>
            <a:r>
              <a:rPr lang="en-US" sz="2000" i="1" dirty="0" err="1"/>
              <a:t>to</a:t>
            </a:r>
            <a:r>
              <a:rPr lang="en-US" sz="2000" dirty="0"/>
              <a:t>),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000" i="1" dirty="0"/>
              <a:t>	</a:t>
            </a:r>
            <a:r>
              <a:rPr lang="en-US" sz="2000" dirty="0"/>
              <a:t>PRECOND:</a:t>
            </a:r>
            <a:r>
              <a:rPr lang="en-US" sz="2000" i="1" dirty="0"/>
              <a:t> </a:t>
            </a:r>
            <a:r>
              <a:rPr lang="en-US" sz="2000" i="1" dirty="0" err="1"/>
              <a:t>At</a:t>
            </a:r>
            <a:r>
              <a:rPr lang="en-US" sz="2000" dirty="0" err="1"/>
              <a:t>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from</a:t>
            </a:r>
            <a:r>
              <a:rPr lang="en-US" sz="2000" dirty="0"/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Plane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Airport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from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Airport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to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2000" i="1" dirty="0">
                <a:sym typeface="Symbol" charset="2"/>
              </a:rPr>
              <a:t>	</a:t>
            </a:r>
            <a:r>
              <a:rPr lang="en-US" sz="2000" dirty="0">
                <a:sym typeface="Symbol" charset="2"/>
              </a:rPr>
              <a:t>EFFECT: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¬</a:t>
            </a:r>
            <a:r>
              <a:rPr lang="en-US" sz="2000" i="1" dirty="0" err="1">
                <a:sym typeface="Symbol" charset="2"/>
              </a:rPr>
              <a:t>At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from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>
                <a:sym typeface="Symbol" charset="2"/>
              </a:rPr>
              <a:t>At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to</a:t>
            </a:r>
            <a:r>
              <a:rPr lang="en-US" sz="2000" dirty="0">
                <a:sym typeface="Symbol" charset="2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Checking action applicability: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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=</a:t>
            </a:r>
            <a:r>
              <a:rPr lang="en-US" sz="2000" dirty="0">
                <a:sym typeface="Symbol" charset="2"/>
              </a:rPr>
              <a:t>{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i="1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,</a:t>
            </a:r>
            <a:r>
              <a:rPr lang="en-US" sz="2000" i="1" dirty="0">
                <a:sym typeface="Symbol" charset="2"/>
              </a:rPr>
              <a:t> from/JFK</a:t>
            </a:r>
            <a:r>
              <a:rPr lang="en-US" sz="2000" dirty="0">
                <a:sym typeface="Symbol" charset="2"/>
              </a:rPr>
              <a:t>, </a:t>
            </a:r>
            <a:r>
              <a:rPr lang="en-US" sz="2000" i="1" dirty="0">
                <a:sym typeface="Symbol" charset="2"/>
              </a:rPr>
              <a:t>to/LAX</a:t>
            </a:r>
            <a:r>
              <a:rPr lang="en-US" sz="2000" dirty="0">
                <a:sym typeface="Symbol" charset="2"/>
              </a:rPr>
              <a:t>} or 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i="1" dirty="0">
                <a:sym typeface="Symbol" charset="2"/>
              </a:rPr>
              <a:t> =</a:t>
            </a:r>
            <a:r>
              <a:rPr lang="en-US" sz="2000" dirty="0">
                <a:sym typeface="Symbol" charset="2"/>
              </a:rPr>
              <a:t>{</a:t>
            </a:r>
            <a:r>
              <a:rPr lang="en-US" sz="2000" i="1" dirty="0">
                <a:sym typeface="Symbol" charset="2"/>
              </a:rPr>
              <a:t>p/P</a:t>
            </a:r>
            <a:r>
              <a:rPr lang="en-US" sz="2000" i="1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, </a:t>
            </a:r>
            <a:r>
              <a:rPr lang="en-US" sz="2000" i="1" dirty="0">
                <a:sym typeface="Symbol" charset="2"/>
              </a:rPr>
              <a:t>from/LAX</a:t>
            </a:r>
            <a:r>
              <a:rPr lang="en-US" sz="2000" dirty="0">
                <a:sym typeface="Symbol" charset="2"/>
              </a:rPr>
              <a:t>, </a:t>
            </a:r>
            <a:r>
              <a:rPr lang="en-US" sz="2000" i="1" dirty="0">
                <a:sym typeface="Symbol" charset="2"/>
              </a:rPr>
              <a:t>to/JFK</a:t>
            </a:r>
            <a:r>
              <a:rPr lang="en-US" sz="2000" dirty="0">
                <a:sym typeface="Symbol" charset="2"/>
              </a:rPr>
              <a:t>}</a:t>
            </a:r>
          </a:p>
          <a:p>
            <a:pPr lvl="2">
              <a:lnSpc>
                <a:spcPct val="110000"/>
              </a:lnSpc>
            </a:pPr>
            <a:r>
              <a:rPr lang="en-US" sz="1800" i="1" dirty="0">
                <a:sym typeface="Symbol" charset="2"/>
              </a:rPr>
              <a:t>Could actually have to and from bound same as well!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Executing action (</a:t>
            </a:r>
            <a:r>
              <a:rPr lang="en-US" sz="2400" dirty="0" err="1">
                <a:sym typeface="Symbol" charset="2"/>
              </a:rPr>
              <a:t>w</a:t>
            </a:r>
            <a:r>
              <a:rPr lang="en-US" sz="2400" dirty="0">
                <a:sym typeface="Symbol" charset="2"/>
              </a:rPr>
              <a:t>/ 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):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,</a:t>
            </a:r>
            <a:r>
              <a:rPr lang="en-US" sz="1800" i="1" dirty="0"/>
              <a:t>JFK</a:t>
            </a:r>
            <a:r>
              <a:rPr lang="en-US" sz="1800" dirty="0"/>
              <a:t>) 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i="1" dirty="0"/>
              <a:t>At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2</a:t>
            </a:r>
            <a:r>
              <a:rPr lang="en-US" sz="1800" dirty="0"/>
              <a:t>,</a:t>
            </a:r>
            <a:r>
              <a:rPr lang="en-US" sz="1800" i="1" dirty="0"/>
              <a:t>LAX</a:t>
            </a:r>
            <a:r>
              <a:rPr lang="en-US" sz="1800" dirty="0"/>
              <a:t>) </a:t>
            </a:r>
            <a:r>
              <a:rPr lang="en-US" sz="1800" dirty="0">
                <a:sym typeface="Symbol" charset="2"/>
              </a:rPr>
              <a:t>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) </a:t>
            </a:r>
            <a:r>
              <a:rPr lang="en-US" sz="1800" i="1" dirty="0">
                <a:sym typeface="Symbol" charset="2"/>
              </a:rPr>
              <a:t> Plane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 </a:t>
            </a:r>
            <a:r>
              <a:rPr lang="en-US" sz="1800" i="1" dirty="0">
                <a:sym typeface="Symbol" charset="2"/>
              </a:rPr>
              <a:t> Airport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JFK</a:t>
            </a:r>
            <a:r>
              <a:rPr lang="en-US" sz="1800" dirty="0">
                <a:sym typeface="Symbol" charset="2"/>
              </a:rPr>
              <a:t>)  </a:t>
            </a:r>
            <a:r>
              <a:rPr lang="en-US" sz="1800" i="1" dirty="0">
                <a:sym typeface="Symbol" charset="2"/>
              </a:rPr>
              <a:t>Airport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LAX</a:t>
            </a:r>
            <a:r>
              <a:rPr lang="en-US" sz="1800" dirty="0">
                <a:sym typeface="Symbol" charset="2"/>
              </a:rPr>
              <a:t>)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charset="2"/>
              </a:rPr>
              <a:t></a:t>
            </a:r>
            <a:r>
              <a:rPr lang="en-US" sz="2000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000" b="1" i="1" dirty="0">
                <a:solidFill>
                  <a:srgbClr val="0000FF"/>
                </a:solidFill>
              </a:rPr>
              <a:t>At</a:t>
            </a:r>
            <a:r>
              <a:rPr lang="en-US" sz="2000" b="1" dirty="0">
                <a:solidFill>
                  <a:srgbClr val="0000FF"/>
                </a:solidFill>
              </a:rPr>
              <a:t>(</a:t>
            </a:r>
            <a:r>
              <a:rPr lang="en-US" sz="2000" b="1" i="1" dirty="0">
                <a:solidFill>
                  <a:srgbClr val="0000FF"/>
                </a:solidFill>
              </a:rPr>
              <a:t>P</a:t>
            </a:r>
            <a:r>
              <a:rPr lang="en-US" sz="2000" b="1" i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,</a:t>
            </a:r>
            <a:r>
              <a:rPr lang="en-US" sz="2000" b="1" i="1" dirty="0">
                <a:solidFill>
                  <a:srgbClr val="0000FF"/>
                </a:solidFill>
              </a:rPr>
              <a:t>JFK</a:t>
            </a:r>
            <a:r>
              <a:rPr lang="en-US" sz="2000" b="1" dirty="0">
                <a:solidFill>
                  <a:srgbClr val="0000FF"/>
                </a:solidFill>
              </a:rPr>
              <a:t>)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endParaRPr lang="en-US" sz="2000" dirty="0">
              <a:solidFill>
                <a:srgbClr val="0000FF"/>
              </a:solidFill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500" dirty="0"/>
              <a:t>STRIPS assumption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Every literal not modified by EFFECT remains unchanged</a:t>
            </a:r>
          </a:p>
          <a:p>
            <a:pPr lvl="1">
              <a:lnSpc>
                <a:spcPct val="110000"/>
              </a:lnSpc>
            </a:pPr>
            <a:r>
              <a:rPr lang="en-US" sz="2100" i="1" dirty="0"/>
              <a:t>Avoids representational frame problem</a:t>
            </a:r>
          </a:p>
        </p:txBody>
      </p:sp>
      <p:pic>
        <p:nvPicPr>
          <p:cNvPr id="5" name="Picture 4" descr="airplane-smoking-and-falling-ap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29" y="1"/>
            <a:ext cx="2367871" cy="15785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1625886" y="4930263"/>
            <a:ext cx="1133532" cy="8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129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F717-F8B6-5B42-81C5-E9550134629F}" type="slidenum">
              <a:rPr lang="en-US"/>
              <a:pPr/>
              <a:t>16</a:t>
            </a:fld>
            <a:endParaRPr lang="en-US"/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7497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Planning Domain Definition Language (PDDL)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5291"/>
            <a:ext cx="8047038" cy="5150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Slightly More Expressive (as described in book)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Allows negative literals in goals and preconditions</a:t>
            </a:r>
          </a:p>
        </p:txBody>
      </p:sp>
    </p:spTree>
    <p:extLst>
      <p:ext uri="{BB962C8B-B14F-4D97-AF65-F5344CB8AC3E}">
        <p14:creationId xmlns:p14="http://schemas.microsoft.com/office/powerpoint/2010/main" val="40989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A-6244-944A-9CA9-E745962CB6EA}" type="slidenum">
              <a:rPr lang="en-US"/>
              <a:pPr/>
              <a:t>17</a:t>
            </a:fld>
            <a:endParaRPr lang="en-US"/>
          </a:p>
        </p:txBody>
      </p:sp>
      <p:sp>
        <p:nvSpPr>
          <p:cNvPr id="1396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25488" y="171450"/>
            <a:ext cx="7772400" cy="1143000"/>
          </a:xfrm>
        </p:spPr>
        <p:txBody>
          <a:bodyPr/>
          <a:lstStyle/>
          <a:p>
            <a:r>
              <a:rPr lang="en-US"/>
              <a:t>Comments on Languages</a:t>
            </a:r>
          </a:p>
        </p:txBody>
      </p:sp>
      <p:sp>
        <p:nvSpPr>
          <p:cNvPr id="1396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70000"/>
            <a:ext cx="8102600" cy="4826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ym typeface="Symbol" charset="2"/>
              </a:rPr>
              <a:t>Neither language allows functions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Enabling them to have finite </a:t>
            </a:r>
            <a:r>
              <a:rPr lang="en-US" sz="2400" dirty="0" err="1">
                <a:sym typeface="Symbol" charset="2"/>
              </a:rPr>
              <a:t>propositionalizations</a:t>
            </a:r>
            <a:endParaRPr lang="en-US" sz="2400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sym typeface="Symbol" charset="2"/>
              </a:rPr>
              <a:t>Neither deals with the ramification problem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Any implied effects, such as that all of the people and cargo in the plane move with it, must be mentioned explicitly in effects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ym typeface="Symbol" charset="2"/>
              </a:rPr>
              <a:t>Neither deals with the </a:t>
            </a:r>
            <a:r>
              <a:rPr lang="en-US" sz="2800" i="1" dirty="0">
                <a:sym typeface="Symbol" charset="2"/>
              </a:rPr>
              <a:t>qualification problem</a:t>
            </a:r>
            <a:endParaRPr lang="en-US" sz="2800" dirty="0">
              <a:sym typeface="Symbol" charset="2"/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Any possible reasons why might actually not be able perform action must be stated in preconditions (or ignored)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For example, that there are no broken parts, or that weather hasn’t grounded all aircraft, etc.</a:t>
            </a:r>
          </a:p>
        </p:txBody>
      </p:sp>
    </p:spTree>
    <p:extLst>
      <p:ext uri="{BB962C8B-B14F-4D97-AF65-F5344CB8AC3E}">
        <p14:creationId xmlns:p14="http://schemas.microsoft.com/office/powerpoint/2010/main" val="110592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45674"/>
            <a:ext cx="8558213" cy="5151438"/>
          </a:xfrm>
        </p:spPr>
        <p:txBody>
          <a:bodyPr>
            <a:normAutofit/>
          </a:bodyPr>
          <a:lstStyle/>
          <a:p>
            <a:r>
              <a:rPr lang="en-US" sz="2400" dirty="0"/>
              <a:t>Forward: </a:t>
            </a:r>
            <a:r>
              <a:rPr lang="en-US" sz="2400" i="1" dirty="0"/>
              <a:t>Progression planner</a:t>
            </a:r>
            <a:endParaRPr lang="en-US" sz="2400" dirty="0"/>
          </a:p>
          <a:p>
            <a:pPr lvl="1"/>
            <a:r>
              <a:rPr lang="en-US" sz="2400" dirty="0"/>
              <a:t>What operators can apply to states?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Backward: </a:t>
            </a:r>
            <a:r>
              <a:rPr lang="en-US" sz="2400" i="1" dirty="0"/>
              <a:t>Regression planner</a:t>
            </a:r>
            <a:endParaRPr lang="en-US" sz="2400" dirty="0"/>
          </a:p>
          <a:p>
            <a:pPr lvl="1"/>
            <a:r>
              <a:rPr lang="en-US" sz="2400" dirty="0"/>
              <a:t>What operators will achieve goals?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439C-B3DC-F147-B96F-0E675920580D}" type="slidenum">
              <a:rPr lang="en-US"/>
              <a:pPr/>
              <a:t>18</a:t>
            </a:fld>
            <a:endParaRPr lang="en-US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39047"/>
            <a:ext cx="7353388" cy="1340962"/>
          </a:xfrm>
        </p:spPr>
        <p:txBody>
          <a:bodyPr>
            <a:normAutofit/>
          </a:bodyPr>
          <a:lstStyle/>
          <a:p>
            <a:r>
              <a:rPr lang="en-US" sz="2800" dirty="0"/>
              <a:t>Planning with State-Space Search</a:t>
            </a:r>
            <a:endParaRPr lang="en-US" sz="3200" dirty="0"/>
          </a:p>
        </p:txBody>
      </p:sp>
      <p:pic>
        <p:nvPicPr>
          <p:cNvPr id="7" name="Picture 6" descr="airplane-smoking-and-falling-ap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65" y="1"/>
            <a:ext cx="1944836" cy="12965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327" y="1927778"/>
            <a:ext cx="5913905" cy="2000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887" y="4702661"/>
            <a:ext cx="6123494" cy="20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48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572E-8857-DE45-ADAA-1941D2E9EDA3}" type="slidenum">
              <a:rPr lang="en-US"/>
              <a:pPr/>
              <a:t>19</a:t>
            </a:fld>
            <a:endParaRPr lang="en-US"/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1800"/>
            <a:ext cx="7772400" cy="1143000"/>
          </a:xfrm>
          <a:noFill/>
        </p:spPr>
        <p:txBody>
          <a:bodyPr/>
          <a:lstStyle/>
          <a:p>
            <a:r>
              <a:rPr lang="en-US"/>
              <a:t>Progression Algorithm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1795463"/>
            <a:ext cx="8000666" cy="4656137"/>
          </a:xfrm>
        </p:spPr>
        <p:txBody>
          <a:bodyPr/>
          <a:lstStyle/>
          <a:p>
            <a:r>
              <a:rPr lang="en-US" sz="2400" dirty="0"/>
              <a:t>Formulate problem for state-space search</a:t>
            </a:r>
          </a:p>
          <a:p>
            <a:pPr lvl="1"/>
            <a:r>
              <a:rPr lang="en-US" sz="2100" dirty="0"/>
              <a:t>Initial state = initial state of the planning problem</a:t>
            </a:r>
          </a:p>
          <a:p>
            <a:pPr lvl="2"/>
            <a:r>
              <a:rPr lang="en-US" sz="1800" dirty="0"/>
              <a:t>Literals not appearing are false (with STRIPS assumption)</a:t>
            </a:r>
          </a:p>
          <a:p>
            <a:pPr lvl="1"/>
            <a:r>
              <a:rPr lang="en-US" sz="2100" dirty="0"/>
              <a:t>Actions = grounded templates with satisfied preconditions</a:t>
            </a:r>
          </a:p>
          <a:p>
            <a:pPr lvl="2"/>
            <a:r>
              <a:rPr lang="en-US" sz="1800" dirty="0"/>
              <a:t>Add positive effects (ADDs), delete negative effects (DELETEs)</a:t>
            </a:r>
          </a:p>
          <a:p>
            <a:pPr lvl="1"/>
            <a:r>
              <a:rPr lang="en-US" sz="2100" dirty="0"/>
              <a:t>Goal test = description contained in (or unifies with) state</a:t>
            </a:r>
          </a:p>
          <a:p>
            <a:pPr lvl="1"/>
            <a:r>
              <a:rPr lang="en-US" sz="2100" dirty="0"/>
              <a:t>Step cost = each action costs 1</a:t>
            </a:r>
          </a:p>
          <a:p>
            <a:pPr marL="342900" lvl="1" indent="-342900">
              <a:buFont typeface="Wingdings" charset="2"/>
              <a:buChar char="Ø"/>
            </a:pPr>
            <a:r>
              <a:rPr lang="en-US" sz="2400" dirty="0"/>
              <a:t>Any complete graph-search algorithm, such as A* or iterative deepening, will work</a:t>
            </a:r>
          </a:p>
          <a:p>
            <a:pPr lvl="1"/>
            <a:r>
              <a:rPr lang="en-US" sz="2000" dirty="0"/>
              <a:t>Without functions, the state space is finite</a:t>
            </a:r>
          </a:p>
          <a:p>
            <a:pPr lvl="1"/>
            <a:r>
              <a:rPr lang="en-US" sz="2000" dirty="0"/>
              <a:t>Quickly bogs down without a good heuristic</a:t>
            </a:r>
          </a:p>
        </p:txBody>
      </p:sp>
    </p:spTree>
    <p:extLst>
      <p:ext uri="{BB962C8B-B14F-4D97-AF65-F5344CB8AC3E}">
        <p14:creationId xmlns:p14="http://schemas.microsoft.com/office/powerpoint/2010/main" val="16723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84BB-C22F-FB43-8D9C-537D38C9FF26}" type="slidenum">
              <a:rPr lang="en-US"/>
              <a:pPr/>
              <a:t>2</a:t>
            </a:fld>
            <a:endParaRPr lang="en-US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2005013"/>
            <a:ext cx="7394575" cy="4122737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The planning problem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STRIPS-style planning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Partial-order planning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Planning Graphs</a:t>
            </a:r>
          </a:p>
        </p:txBody>
      </p:sp>
    </p:spTree>
    <p:extLst>
      <p:ext uri="{BB962C8B-B14F-4D97-AF65-F5344CB8AC3E}">
        <p14:creationId xmlns:p14="http://schemas.microsoft.com/office/powerpoint/2010/main" val="112805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3" y="763506"/>
            <a:ext cx="8967787" cy="57496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Determine which operators are relevant to the </a:t>
            </a:r>
            <a:r>
              <a:rPr lang="en-US" sz="2400" dirty="0" err="1"/>
              <a:t>goal(s</a:t>
            </a:r>
            <a:r>
              <a:rPr lang="en-US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An operator is relevant if it achieves a goal conjunct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i="1" dirty="0" err="1">
                <a:sym typeface="Symbol" charset="2"/>
              </a:rPr>
              <a:t>Goal(On(A,B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On(B,C</a:t>
            </a:r>
            <a:r>
              <a:rPr lang="en-US" sz="1600" i="1" dirty="0">
                <a:sym typeface="Symbol" charset="2"/>
              </a:rPr>
              <a:t>))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i="1" dirty="0" err="1">
                <a:sym typeface="Symbol" charset="2"/>
              </a:rPr>
              <a:t>Action(Move(b,x,y</a:t>
            </a:r>
            <a:r>
              <a:rPr lang="en-US" sz="1600" i="1" dirty="0">
                <a:sym typeface="Symbol" charset="2"/>
              </a:rPr>
              <a:t>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dirty="0">
                <a:sym typeface="Symbol" charset="2"/>
              </a:rPr>
              <a:t>	PRECOND: </a:t>
            </a:r>
            <a:r>
              <a:rPr lang="en-US" sz="1600" i="1" dirty="0" err="1">
                <a:sym typeface="Symbol" charset="2"/>
              </a:rPr>
              <a:t>On(b,x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Clear(b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Clear(y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Block(b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(</a:t>
            </a:r>
            <a:r>
              <a:rPr lang="en-US" sz="1600" i="1" dirty="0" err="1">
                <a:sym typeface="Symbol" charset="2"/>
              </a:rPr>
              <a:t>bx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(</a:t>
            </a:r>
            <a:r>
              <a:rPr lang="en-US" sz="1600" i="1" dirty="0" err="1">
                <a:sym typeface="Symbol" charset="2"/>
              </a:rPr>
              <a:t>by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(</a:t>
            </a:r>
            <a:r>
              <a:rPr lang="en-US" sz="1600" i="1" dirty="0" err="1">
                <a:sym typeface="Symbol" charset="2"/>
              </a:rPr>
              <a:t>xy</a:t>
            </a:r>
            <a:r>
              <a:rPr lang="en-US" sz="1600" i="1" dirty="0">
                <a:sym typeface="Symbol" charset="2"/>
              </a:rPr>
              <a:t>)</a:t>
            </a:r>
            <a:endParaRPr lang="en-US" sz="1600" dirty="0">
              <a:sym typeface="Symbol" charset="2"/>
            </a:endParaRP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dirty="0">
                <a:sym typeface="Symbol" charset="2"/>
              </a:rPr>
              <a:t>	EFFECT: </a:t>
            </a:r>
            <a:r>
              <a:rPr lang="en-US" sz="1600" i="1" dirty="0" err="1">
                <a:sym typeface="Symbol" charset="2"/>
              </a:rPr>
              <a:t>On(b,y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Clear(x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/>
              <a:t>¬</a:t>
            </a:r>
            <a:r>
              <a:rPr lang="en-US" sz="1600" i="1" dirty="0" err="1">
                <a:sym typeface="Symbol" charset="2"/>
              </a:rPr>
              <a:t>On(b,x</a:t>
            </a:r>
            <a:r>
              <a:rPr lang="en-US" sz="1600" i="1" dirty="0">
                <a:sym typeface="Symbol" charset="2"/>
              </a:rPr>
              <a:t>) </a:t>
            </a:r>
            <a:r>
              <a:rPr lang="en-US" sz="1600" i="1" dirty="0" err="1">
                <a:sym typeface="Symbol" charset="2"/>
              </a:rPr>
              <a:t>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/>
              <a:t>¬</a:t>
            </a:r>
            <a:r>
              <a:rPr lang="en-US" sz="1600" i="1" dirty="0" err="1">
                <a:sym typeface="Symbol" charset="2"/>
              </a:rPr>
              <a:t>Clear(y</a:t>
            </a:r>
            <a:r>
              <a:rPr lang="en-US" sz="1600" i="1" dirty="0">
                <a:sym typeface="Symbol" charset="2"/>
              </a:rPr>
              <a:t>))</a:t>
            </a:r>
            <a:r>
              <a:rPr lang="en-US" sz="1600" dirty="0">
                <a:sym typeface="Symbol" charset="2"/>
              </a:rPr>
              <a:t> 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i="1" dirty="0" err="1">
                <a:sym typeface="Symbol" charset="2"/>
              </a:rPr>
              <a:t>Action(MoveToTable(b,x</a:t>
            </a:r>
            <a:r>
              <a:rPr lang="en-US" sz="1600" i="1" dirty="0">
                <a:sym typeface="Symbol" charset="2"/>
              </a:rPr>
              <a:t>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dirty="0">
                <a:sym typeface="Symbol" charset="2"/>
              </a:rPr>
              <a:t>	PRECOND: </a:t>
            </a:r>
            <a:r>
              <a:rPr lang="en-US" sz="1600" i="1" dirty="0">
                <a:sym typeface="Symbol" charset="2"/>
              </a:rPr>
              <a:t>On(</a:t>
            </a:r>
            <a:r>
              <a:rPr lang="en-US" sz="1600" i="1" dirty="0" err="1">
                <a:sym typeface="Symbol" charset="2"/>
              </a:rPr>
              <a:t>b,x</a:t>
            </a:r>
            <a:r>
              <a:rPr lang="en-US" sz="1600" i="1" dirty="0">
                <a:sym typeface="Symbol" charset="2"/>
              </a:rPr>
              <a:t>)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i="1" dirty="0">
                <a:sym typeface="Symbol" charset="2"/>
              </a:rPr>
              <a:t> Clear(b)  Block(b)  (</a:t>
            </a:r>
            <a:r>
              <a:rPr lang="en-US" sz="1600" i="1" dirty="0" err="1">
                <a:sym typeface="Symbol" charset="2"/>
              </a:rPr>
              <a:t>bx</a:t>
            </a:r>
            <a:r>
              <a:rPr lang="en-US" sz="1600" i="1" dirty="0">
                <a:sym typeface="Symbol" charset="2"/>
              </a:rPr>
              <a:t>) 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dirty="0">
                <a:sym typeface="Symbol" charset="2"/>
              </a:rPr>
              <a:t>	EFFECT: </a:t>
            </a:r>
            <a:r>
              <a:rPr lang="en-US" sz="1600" i="1" dirty="0"/>
              <a:t>On</a:t>
            </a:r>
            <a:r>
              <a:rPr lang="en-US" sz="1600" i="1" dirty="0">
                <a:sym typeface="Symbol" charset="2"/>
              </a:rPr>
              <a:t>(</a:t>
            </a:r>
            <a:r>
              <a:rPr lang="en-US" sz="1600" i="1" dirty="0" err="1">
                <a:sym typeface="Symbol" charset="2"/>
              </a:rPr>
              <a:t>b,Table</a:t>
            </a:r>
            <a:r>
              <a:rPr lang="en-US" sz="1600" i="1" dirty="0">
                <a:sym typeface="Symbol" charset="2"/>
              </a:rPr>
              <a:t>)  Clear(x)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i="1" dirty="0">
                <a:sym typeface="Symbol" charset="2"/>
              </a:rPr>
              <a:t> </a:t>
            </a:r>
            <a:r>
              <a:rPr lang="en-US" sz="1600" i="1" dirty="0"/>
              <a:t>¬</a:t>
            </a:r>
            <a:r>
              <a:rPr lang="en-US" sz="1600" i="1" dirty="0">
                <a:sym typeface="Symbol" charset="2"/>
              </a:rPr>
              <a:t>On(</a:t>
            </a:r>
            <a:r>
              <a:rPr lang="en-US" sz="1600" i="1" dirty="0" err="1">
                <a:sym typeface="Symbol" charset="2"/>
              </a:rPr>
              <a:t>b,x</a:t>
            </a:r>
            <a:r>
              <a:rPr lang="en-US" sz="1600" i="1" dirty="0">
                <a:sym typeface="Symbol" charset="2"/>
              </a:rPr>
              <a:t>))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 b="1" i="1" dirty="0">
                <a:sym typeface="Symbol" charset="2"/>
              </a:rPr>
              <a:t>Move(</a:t>
            </a:r>
            <a:r>
              <a:rPr lang="en-US" sz="1600" b="1" i="1" dirty="0" err="1">
                <a:sym typeface="Symbol" charset="2"/>
              </a:rPr>
              <a:t>A,x’,B</a:t>
            </a:r>
            <a:r>
              <a:rPr lang="en-US" sz="1600" b="1" i="1" dirty="0">
                <a:sym typeface="Symbol" charset="2"/>
              </a:rPr>
              <a:t>) &amp; Move(</a:t>
            </a:r>
            <a:r>
              <a:rPr lang="en-US" sz="1600" b="1" i="1" dirty="0" err="1">
                <a:sym typeface="Symbol" charset="2"/>
              </a:rPr>
              <a:t>B,x’’,C</a:t>
            </a:r>
            <a:r>
              <a:rPr lang="en-US" sz="1600" b="1" i="1" dirty="0">
                <a:sym typeface="Symbol" charset="2"/>
              </a:rPr>
              <a:t>)</a:t>
            </a:r>
            <a:endParaRPr lang="en-US" sz="2800" b="1" dirty="0"/>
          </a:p>
          <a:p>
            <a:pPr>
              <a:lnSpc>
                <a:spcPct val="110000"/>
              </a:lnSpc>
            </a:pPr>
            <a:r>
              <a:rPr lang="en-US" sz="2400" dirty="0"/>
              <a:t>Determine the </a:t>
            </a:r>
            <a:r>
              <a:rPr lang="en-US" sz="2400" i="1" dirty="0"/>
              <a:t>predecessor </a:t>
            </a:r>
            <a:r>
              <a:rPr lang="en-US" sz="2400" dirty="0"/>
              <a:t>goal(s) for relevant operators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  </a:t>
            </a:r>
          </a:p>
          <a:p>
            <a:pPr lvl="1">
              <a:lnSpc>
                <a:spcPct val="110000"/>
              </a:lnSpc>
            </a:pPr>
            <a:endParaRPr lang="en-US" sz="2000" dirty="0">
              <a:sym typeface="Symbol" charset="2"/>
            </a:endParaRP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For Move(</a:t>
            </a:r>
            <a:r>
              <a:rPr lang="en-US" sz="2000" dirty="0" err="1">
                <a:sym typeface="Symbol" charset="2"/>
              </a:rPr>
              <a:t>A,x’,B</a:t>
            </a:r>
            <a:r>
              <a:rPr lang="en-US" sz="2000" dirty="0">
                <a:sym typeface="Symbol" charset="2"/>
              </a:rPr>
              <a:t>) new goal set is:</a:t>
            </a:r>
          </a:p>
          <a:p>
            <a:pPr lvl="2">
              <a:lnSpc>
                <a:spcPct val="110000"/>
              </a:lnSpc>
              <a:buNone/>
            </a:pPr>
            <a:r>
              <a:rPr lang="en-US" sz="1600" dirty="0">
                <a:sym typeface="Symbol" charset="2"/>
              </a:rPr>
              <a:t> On(B,C)</a:t>
            </a:r>
            <a:r>
              <a:rPr lang="en-US" sz="1600" i="1" dirty="0">
                <a:sym typeface="Symbol" charset="2"/>
              </a:rPr>
              <a:t>  On(</a:t>
            </a:r>
            <a:r>
              <a:rPr lang="en-US" sz="1600" i="1" dirty="0" err="1">
                <a:sym typeface="Symbol" charset="2"/>
              </a:rPr>
              <a:t>A,x</a:t>
            </a:r>
            <a:r>
              <a:rPr lang="en-US" sz="1600" i="1" dirty="0">
                <a:sym typeface="Symbol" charset="2"/>
              </a:rPr>
              <a:t>’)  Clear(A)  Clear(B)  Block(A)  (</a:t>
            </a:r>
            <a:r>
              <a:rPr lang="en-US" sz="1600" i="1" dirty="0" err="1">
                <a:sym typeface="Symbol" charset="2"/>
              </a:rPr>
              <a:t>Ax</a:t>
            </a:r>
            <a:r>
              <a:rPr lang="en-US" sz="1600" i="1" dirty="0">
                <a:sym typeface="Symbol" charset="2"/>
              </a:rPr>
              <a:t>’)  (AB)  (</a:t>
            </a:r>
            <a:r>
              <a:rPr lang="en-US" sz="1600" i="1" dirty="0" err="1">
                <a:sym typeface="Symbol" charset="2"/>
              </a:rPr>
              <a:t>x’B</a:t>
            </a:r>
            <a:r>
              <a:rPr lang="en-US" sz="1600" i="1" dirty="0">
                <a:sym typeface="Symbol" charset="2"/>
              </a:rPr>
              <a:t>)</a:t>
            </a:r>
            <a:endParaRPr lang="en-US" sz="1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Termination occurs when predecessor satisfied by initial state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 satisfaction may require a substitution</a:t>
            </a:r>
            <a:endParaRPr lang="en-US" sz="2000" dirty="0">
              <a:sym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09356"/>
              </p:ext>
            </p:extLst>
          </p:nvPr>
        </p:nvGraphicFramePr>
        <p:xfrm>
          <a:off x="-672452" y="4530189"/>
          <a:ext cx="8562375" cy="33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Document" r:id="rId4" imgW="5486400" imgH="203200" progId="Word.Document.12">
                  <p:embed/>
                </p:oleObj>
              </mc:Choice>
              <mc:Fallback>
                <p:oleObj name="Document" r:id="rId4" imgW="5486400" imgH="203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72452" y="4530189"/>
                        <a:ext cx="8562375" cy="335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15231"/>
              </p:ext>
            </p:extLst>
          </p:nvPr>
        </p:nvGraphicFramePr>
        <p:xfrm>
          <a:off x="-672452" y="4166192"/>
          <a:ext cx="8562375" cy="31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Document" r:id="rId6" imgW="5486400" imgH="203200" progId="Word.Document.12">
                  <p:embed/>
                </p:oleObj>
              </mc:Choice>
              <mc:Fallback>
                <p:oleObj name="Document" r:id="rId6" imgW="5486400" imgH="203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672452" y="4166192"/>
                        <a:ext cx="8562375" cy="31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E643-6362-254F-B54A-172FA2181B01}" type="slidenum">
              <a:rPr lang="en-US"/>
              <a:pPr/>
              <a:t>20</a:t>
            </a:fld>
            <a:endParaRPr lang="en-US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-118644"/>
            <a:ext cx="7772400" cy="868363"/>
          </a:xfrm>
        </p:spPr>
        <p:txBody>
          <a:bodyPr/>
          <a:lstStyle/>
          <a:p>
            <a:r>
              <a:rPr lang="en-US" sz="4000" dirty="0"/>
              <a:t>Regression Algorithm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2022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0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7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0C9-2FF1-834F-A136-595EC6966AC5}" type="slidenum">
              <a:rPr lang="en-US"/>
              <a:pPr/>
              <a:t>21</a:t>
            </a:fld>
            <a:endParaRPr lang="en-US"/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141288"/>
            <a:ext cx="8281987" cy="1143000"/>
          </a:xfrm>
        </p:spPr>
        <p:txBody>
          <a:bodyPr/>
          <a:lstStyle/>
          <a:p>
            <a:r>
              <a:rPr lang="en-US"/>
              <a:t>Comments on Regression 	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323975"/>
            <a:ext cx="8488362" cy="4892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Need to determine not only if actions are relevant, but also if </a:t>
            </a:r>
            <a:r>
              <a:rPr lang="en-US" sz="2400" i="1" dirty="0"/>
              <a:t>consistent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Should not undo other desired literals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But could potentially </a:t>
            </a:r>
            <a:r>
              <a:rPr lang="en-US" sz="2000" i="1" dirty="0" err="1"/>
              <a:t>reachieve</a:t>
            </a:r>
            <a:r>
              <a:rPr lang="en-US" sz="2000" i="1" dirty="0"/>
              <a:t> them somehow?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Main advantage of regression over progression is that only relevant actions are considered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Branching factor may be much lower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 with progression, any standard search algorithm can be used to perform the search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How to reduce search further is still key</a:t>
            </a:r>
          </a:p>
        </p:txBody>
      </p:sp>
    </p:spTree>
    <p:extLst>
      <p:ext uri="{BB962C8B-B14F-4D97-AF65-F5344CB8AC3E}">
        <p14:creationId xmlns:p14="http://schemas.microsoft.com/office/powerpoint/2010/main" val="29993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E5D-0333-DA45-8B9A-9318CB0997E1}" type="slidenum">
              <a:rPr lang="en-US"/>
              <a:pPr/>
              <a:t>22</a:t>
            </a:fld>
            <a:endParaRPr lang="en-US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-140324"/>
            <a:ext cx="7488087" cy="1371600"/>
          </a:xfrm>
        </p:spPr>
        <p:txBody>
          <a:bodyPr/>
          <a:lstStyle/>
          <a:p>
            <a:r>
              <a:rPr lang="en-US" dirty="0"/>
              <a:t>Reducing Search in Planning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981200"/>
            <a:ext cx="83058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Both progression and regression are still </a:t>
            </a:r>
            <a:r>
              <a:rPr lang="en-US" sz="2800" i="1" dirty="0"/>
              <a:t>NP hard</a:t>
            </a:r>
          </a:p>
          <a:p>
            <a:pPr lvl="1"/>
            <a:r>
              <a:rPr lang="en-US" sz="2400" dirty="0"/>
              <a:t>Important part of planning research is coping with this</a:t>
            </a:r>
          </a:p>
          <a:p>
            <a:pPr lvl="1"/>
            <a:endParaRPr lang="en-US" sz="2000" dirty="0"/>
          </a:p>
          <a:p>
            <a:pPr lvl="1"/>
            <a:r>
              <a:rPr lang="en-US" sz="2400" dirty="0"/>
              <a:t>Least commitment (</a:t>
            </a:r>
            <a:r>
              <a:rPr lang="en-US" sz="2400" i="1" dirty="0"/>
              <a:t>partial-order planning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03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9685"/>
            <a:ext cx="7772400" cy="1143000"/>
          </a:xfrm>
        </p:spPr>
        <p:txBody>
          <a:bodyPr/>
          <a:lstStyle/>
          <a:p>
            <a:r>
              <a:rPr lang="en-US" dirty="0"/>
              <a:t>Planning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79" y="914399"/>
            <a:ext cx="8932321" cy="55784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3100" dirty="0"/>
              <a:t>The monkey-and-bananas problem is faced by a </a:t>
            </a:r>
            <a:r>
              <a:rPr lang="en-US" sz="3100" i="1" dirty="0"/>
              <a:t>monkey</a:t>
            </a:r>
            <a:r>
              <a:rPr lang="en-US" sz="3100" dirty="0"/>
              <a:t> in a laboratory with some </a:t>
            </a:r>
            <a:r>
              <a:rPr lang="en-US" sz="3100" i="1" dirty="0"/>
              <a:t>bananas</a:t>
            </a:r>
            <a:r>
              <a:rPr lang="en-US" sz="3100" dirty="0"/>
              <a:t> hanging out of reach from the ceiling. 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/>
              <a:t>A </a:t>
            </a:r>
            <a:r>
              <a:rPr lang="en-US" sz="3100" i="1" dirty="0"/>
              <a:t>box</a:t>
            </a:r>
            <a:r>
              <a:rPr lang="en-US" sz="3100" dirty="0"/>
              <a:t> is available that will enable the monkey to reach the bananas if he climbs on it. 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/>
              <a:t>Initially, the monkey is at </a:t>
            </a:r>
            <a:r>
              <a:rPr lang="en-US" sz="3100" i="1" dirty="0"/>
              <a:t>A</a:t>
            </a:r>
            <a:r>
              <a:rPr lang="en-US" sz="3100" dirty="0"/>
              <a:t>, the bananas at </a:t>
            </a:r>
            <a:r>
              <a:rPr lang="en-US" sz="3100" i="1" dirty="0"/>
              <a:t>B</a:t>
            </a:r>
            <a:r>
              <a:rPr lang="en-US" sz="3100" dirty="0"/>
              <a:t>, and the box at </a:t>
            </a:r>
            <a:r>
              <a:rPr lang="en-US" sz="3100" i="1" dirty="0"/>
              <a:t>C</a:t>
            </a:r>
            <a:r>
              <a:rPr lang="en-US" sz="3100" dirty="0"/>
              <a:t>. </a:t>
            </a:r>
          </a:p>
          <a:p>
            <a:pPr marL="457200" indent="-457200">
              <a:buFont typeface="Arial"/>
              <a:buChar char="•"/>
            </a:pPr>
            <a:r>
              <a:rPr lang="en-US" sz="3100" dirty="0"/>
              <a:t>The monkey and box have height </a:t>
            </a:r>
            <a:r>
              <a:rPr lang="en-US" sz="3100" i="1" dirty="0"/>
              <a:t>Low</a:t>
            </a:r>
            <a:r>
              <a:rPr lang="en-US" sz="3100" dirty="0"/>
              <a:t>, but if the monkey climbs onto the box he will have height </a:t>
            </a:r>
            <a:r>
              <a:rPr lang="en-US" sz="3100" i="1" dirty="0"/>
              <a:t>High</a:t>
            </a:r>
            <a:r>
              <a:rPr lang="en-US" sz="3100" dirty="0"/>
              <a:t>, the same as the bananas. </a:t>
            </a:r>
            <a:r>
              <a:rPr lang="en-US" sz="3200" dirty="0"/>
              <a:t> 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/>
              <a:t>[4%] Write down the initial state description. 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r>
              <a:rPr lang="en-US" sz="3600" dirty="0">
                <a:solidFill>
                  <a:srgbClr val="FF0000"/>
                </a:solidFill>
              </a:rPr>
              <a:t>At(</a:t>
            </a:r>
            <a:r>
              <a:rPr lang="en-US" sz="3600" dirty="0" err="1">
                <a:solidFill>
                  <a:srgbClr val="FF0000"/>
                </a:solidFill>
              </a:rPr>
              <a:t>Monkey,A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r>
              <a:rPr lang="en-US" sz="3600" dirty="0">
                <a:solidFill>
                  <a:srgbClr val="FF0000"/>
                </a:solidFill>
              </a:rPr>
              <a:t> At(</a:t>
            </a:r>
            <a:r>
              <a:rPr lang="en-US" sz="3600" dirty="0" err="1">
                <a:solidFill>
                  <a:srgbClr val="FF0000"/>
                </a:solidFill>
              </a:rPr>
              <a:t>Bananas,B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r>
              <a:rPr lang="en-US" sz="3600" dirty="0">
                <a:solidFill>
                  <a:srgbClr val="FF0000"/>
                </a:solidFill>
              </a:rPr>
              <a:t> At(</a:t>
            </a:r>
            <a:r>
              <a:rPr lang="en-US" sz="3600" dirty="0" err="1">
                <a:solidFill>
                  <a:srgbClr val="FF0000"/>
                </a:solidFill>
              </a:rPr>
              <a:t>Box,C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 </a:t>
            </a:r>
          </a:p>
          <a:p>
            <a:r>
              <a:rPr lang="en-US" sz="3600" dirty="0">
                <a:solidFill>
                  <a:srgbClr val="FF0000"/>
                </a:solidFill>
              </a:rPr>
              <a:t>Height(</a:t>
            </a:r>
            <a:r>
              <a:rPr lang="en-US" sz="3600" dirty="0" err="1">
                <a:solidFill>
                  <a:srgbClr val="FF0000"/>
                </a:solidFill>
              </a:rPr>
              <a:t>Monkey,Low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r>
              <a:rPr lang="en-US" sz="3600" dirty="0">
                <a:solidFill>
                  <a:srgbClr val="FF0000"/>
                </a:solidFill>
              </a:rPr>
              <a:t> Height(</a:t>
            </a:r>
            <a:r>
              <a:rPr lang="en-US" sz="3600" dirty="0" err="1">
                <a:solidFill>
                  <a:srgbClr val="FF0000"/>
                </a:solidFill>
              </a:rPr>
              <a:t>Box,Low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 </a:t>
            </a:r>
            <a:r>
              <a:rPr lang="en-US" sz="3600" dirty="0">
                <a:solidFill>
                  <a:srgbClr val="FF0000"/>
                </a:solidFill>
              </a:rPr>
              <a:t>Height(</a:t>
            </a:r>
            <a:r>
              <a:rPr lang="en-US" sz="3600" dirty="0" err="1">
                <a:solidFill>
                  <a:srgbClr val="FF0000"/>
                </a:solidFill>
              </a:rPr>
              <a:t>Bananas,High</a:t>
            </a:r>
            <a:r>
              <a:rPr lang="en-US" sz="3600" dirty="0">
                <a:solidFill>
                  <a:srgbClr val="FF0000"/>
                </a:solidFill>
              </a:rPr>
              <a:t>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 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Pushable</a:t>
            </a:r>
            <a:r>
              <a:rPr lang="en-US" sz="3600" dirty="0">
                <a:solidFill>
                  <a:srgbClr val="FF0000"/>
                </a:solidFill>
              </a:rPr>
              <a:t>(Box) </a:t>
            </a:r>
            <a:r>
              <a:rPr lang="en-US" altLang="zh-CN" sz="3600" dirty="0">
                <a:solidFill>
                  <a:srgbClr val="FF0000"/>
                </a:solidFill>
              </a:rPr>
              <a:t>∧</a:t>
            </a:r>
            <a:r>
              <a:rPr lang="en-US" sz="3600" dirty="0">
                <a:solidFill>
                  <a:srgbClr val="FF0000"/>
                </a:solidFill>
              </a:rPr>
              <a:t> Climbable(Box)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95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67" y="54660"/>
            <a:ext cx="9024233" cy="6671261"/>
          </a:xfrm>
        </p:spPr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The actions available to the monkey include </a:t>
            </a:r>
            <a:r>
              <a:rPr lang="en-US" sz="2400" i="1" dirty="0"/>
              <a:t>Go</a:t>
            </a:r>
            <a:r>
              <a:rPr lang="en-US" sz="2400" dirty="0"/>
              <a:t> from one place to another, </a:t>
            </a:r>
            <a:r>
              <a:rPr lang="en-US" sz="2400" i="1" dirty="0"/>
              <a:t>Push</a:t>
            </a:r>
            <a:r>
              <a:rPr lang="en-US" sz="2400" dirty="0"/>
              <a:t> an object from one place to another, </a:t>
            </a:r>
            <a:r>
              <a:rPr lang="en-US" sz="2400" i="1" dirty="0" err="1"/>
              <a:t>ClimbUp</a:t>
            </a:r>
            <a:r>
              <a:rPr lang="en-US" sz="2400" dirty="0"/>
              <a:t> onto or </a:t>
            </a:r>
            <a:r>
              <a:rPr lang="en-US" sz="2400" i="1" dirty="0" err="1"/>
              <a:t>ClimbDown</a:t>
            </a:r>
            <a:r>
              <a:rPr lang="en-US" sz="2400" dirty="0"/>
              <a:t> from an object, and </a:t>
            </a:r>
            <a:r>
              <a:rPr lang="en-US" sz="2400" i="1" dirty="0"/>
              <a:t>Grasp</a:t>
            </a:r>
            <a:r>
              <a:rPr lang="en-US" sz="2400" dirty="0"/>
              <a:t> or </a:t>
            </a:r>
            <a:r>
              <a:rPr lang="en-US" sz="2400" i="1" dirty="0"/>
              <a:t>Ungrasp</a:t>
            </a:r>
            <a:r>
              <a:rPr lang="en-US" sz="2400" dirty="0"/>
              <a:t> an object. </a:t>
            </a:r>
          </a:p>
          <a:p>
            <a:pPr>
              <a:buFont typeface="Arial"/>
              <a:buChar char="•"/>
            </a:pPr>
            <a:r>
              <a:rPr lang="en-US" sz="2400" dirty="0"/>
              <a:t>The result of a </a:t>
            </a:r>
            <a:r>
              <a:rPr lang="en-US" sz="2400" i="1" dirty="0"/>
              <a:t>Grasp</a:t>
            </a:r>
            <a:r>
              <a:rPr lang="en-US" sz="2400" dirty="0"/>
              <a:t> is that the monkey holds the object if the monkey and object are in the same place at the same height. </a:t>
            </a:r>
          </a:p>
          <a:p>
            <a:pPr lvl="0">
              <a:buFont typeface="Arial"/>
              <a:buChar char="•"/>
            </a:pPr>
            <a:r>
              <a:rPr lang="en-US" sz="2400" dirty="0"/>
              <a:t>Write the six action schemas with preconditions and effects </a:t>
            </a:r>
          </a:p>
          <a:p>
            <a:pPr lvl="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ACTION:Go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>
                <a:solidFill>
                  <a:srgbClr val="FF0000"/>
                </a:solidFill>
              </a:rPr>
              <a:t>PRECOND:At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>
                <a:solidFill>
                  <a:srgbClr val="FF0000"/>
                </a:solidFill>
              </a:rPr>
              <a:t>EFFECT:At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Monkey,y</a:t>
            </a:r>
            <a:r>
              <a:rPr lang="en-US" sz="2400" dirty="0">
                <a:solidFill>
                  <a:srgbClr val="FF0000"/>
                </a:solidFill>
              </a:rPr>
              <a:t>) 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¬(At(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ACTION:Push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b,x,y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>
                <a:solidFill>
                  <a:srgbClr val="FF0000"/>
                </a:solidFill>
              </a:rPr>
              <a:t>PRECOND:At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Pushable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EFFECT:At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b,y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 At(</a:t>
            </a:r>
            <a:r>
              <a:rPr lang="en-US" sz="2400" dirty="0" err="1">
                <a:solidFill>
                  <a:srgbClr val="FF0000"/>
                </a:solidFill>
              </a:rPr>
              <a:t>Monkey,y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¬At(</a:t>
            </a:r>
            <a:r>
              <a:rPr lang="en-US" sz="2400" dirty="0" err="1">
                <a:solidFill>
                  <a:srgbClr val="FF0000"/>
                </a:solidFill>
              </a:rPr>
              <a:t>b,x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¬At(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ACTION:ClimbUp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PRECOND:At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At(</a:t>
            </a:r>
            <a:r>
              <a:rPr lang="en-US" sz="2400" dirty="0" err="1">
                <a:solidFill>
                  <a:srgbClr val="FF0000"/>
                </a:solidFill>
              </a:rPr>
              <a:t>b,x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 </a:t>
            </a:r>
            <a:r>
              <a:rPr lang="en-US" sz="2400" dirty="0">
                <a:solidFill>
                  <a:srgbClr val="FF0000"/>
                </a:solidFill>
              </a:rPr>
              <a:t>Climbable(b), </a:t>
            </a:r>
            <a:r>
              <a:rPr lang="en-US" sz="2400" dirty="0" err="1">
                <a:solidFill>
                  <a:srgbClr val="FF0000"/>
                </a:solidFill>
              </a:rPr>
              <a:t>EFFECT:On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¬Height(</a:t>
            </a:r>
            <a:r>
              <a:rPr lang="en-US" sz="2400" dirty="0" err="1">
                <a:solidFill>
                  <a:srgbClr val="FF0000"/>
                </a:solidFill>
              </a:rPr>
              <a:t>Monkey,Low</a:t>
            </a:r>
            <a:r>
              <a:rPr lang="en-US" sz="2400" dirty="0">
                <a:solidFill>
                  <a:srgbClr val="FF0000"/>
                </a:solidFill>
              </a:rPr>
              <a:t>)^Height(</a:t>
            </a:r>
            <a:r>
              <a:rPr lang="en-US" sz="2400" dirty="0" err="1">
                <a:solidFill>
                  <a:srgbClr val="FF0000"/>
                </a:solidFill>
              </a:rPr>
              <a:t>Monkey,High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ACTION:Grasp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PRECOND:Height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Monkey,h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Height(</a:t>
            </a:r>
            <a:r>
              <a:rPr lang="en-US" sz="2400" dirty="0" err="1">
                <a:solidFill>
                  <a:srgbClr val="FF0000"/>
                </a:solidFill>
              </a:rPr>
              <a:t>b,h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At(</a:t>
            </a:r>
            <a:r>
              <a:rPr lang="en-US" sz="2400" dirty="0" err="1">
                <a:solidFill>
                  <a:srgbClr val="FF0000"/>
                </a:solidFill>
              </a:rPr>
              <a:t>Monkey,x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 </a:t>
            </a:r>
            <a:r>
              <a:rPr lang="en-US" sz="2400" dirty="0">
                <a:solidFill>
                  <a:srgbClr val="FF0000"/>
                </a:solidFill>
              </a:rPr>
              <a:t>At(</a:t>
            </a:r>
            <a:r>
              <a:rPr lang="en-US" sz="2400" dirty="0" err="1">
                <a:solidFill>
                  <a:srgbClr val="FF0000"/>
                </a:solidFill>
              </a:rPr>
              <a:t>b,x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>
                <a:solidFill>
                  <a:srgbClr val="FF0000"/>
                </a:solidFill>
              </a:rPr>
              <a:t>EFFECT:Have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ACTION:ClimbDown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PRECOND:On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 Height(</a:t>
            </a:r>
            <a:r>
              <a:rPr lang="en-US" sz="2400" dirty="0" err="1">
                <a:solidFill>
                  <a:srgbClr val="FF0000"/>
                </a:solidFill>
              </a:rPr>
              <a:t>Monkey,High</a:t>
            </a:r>
            <a:r>
              <a:rPr lang="en-US" sz="2400" dirty="0">
                <a:solidFill>
                  <a:srgbClr val="FF0000"/>
                </a:solidFill>
              </a:rPr>
              <a:t>), EFFECT:¬On(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</a:t>
            </a:r>
            <a:r>
              <a:rPr lang="en-US" sz="2400" dirty="0">
                <a:solidFill>
                  <a:srgbClr val="FF0000"/>
                </a:solidFill>
              </a:rPr>
              <a:t>¬Height(</a:t>
            </a:r>
            <a:r>
              <a:rPr lang="en-US" sz="2400" dirty="0" err="1">
                <a:solidFill>
                  <a:srgbClr val="FF0000"/>
                </a:solidFill>
              </a:rPr>
              <a:t>Monkey,High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</a:rPr>
              <a:t>∧ </a:t>
            </a:r>
            <a:r>
              <a:rPr lang="en-US" sz="2400" dirty="0">
                <a:solidFill>
                  <a:srgbClr val="FF0000"/>
                </a:solidFill>
              </a:rPr>
              <a:t>Height(</a:t>
            </a:r>
            <a:r>
              <a:rPr lang="en-US" sz="2400" dirty="0" err="1">
                <a:solidFill>
                  <a:srgbClr val="FF0000"/>
                </a:solidFill>
              </a:rPr>
              <a:t>Monkey,Low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Action(</a:t>
            </a:r>
            <a:r>
              <a:rPr lang="en-US" sz="2400" dirty="0" err="1">
                <a:solidFill>
                  <a:srgbClr val="FF0000"/>
                </a:solidFill>
              </a:rPr>
              <a:t>ACTION:UnGrasp</a:t>
            </a:r>
            <a:r>
              <a:rPr lang="en-US" sz="2400" dirty="0">
                <a:solidFill>
                  <a:srgbClr val="FF0000"/>
                </a:solidFill>
              </a:rPr>
              <a:t>(b), </a:t>
            </a:r>
            <a:r>
              <a:rPr lang="en-US" sz="2400" dirty="0" err="1">
                <a:solidFill>
                  <a:srgbClr val="FF0000"/>
                </a:solidFill>
              </a:rPr>
              <a:t>PRECOND:Have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), EFFECT:¬Have(</a:t>
            </a:r>
            <a:r>
              <a:rPr lang="en-US" sz="2400" dirty="0" err="1">
                <a:solidFill>
                  <a:srgbClr val="FF0000"/>
                </a:solidFill>
              </a:rPr>
              <a:t>Monkey,b</a:t>
            </a:r>
            <a:r>
              <a:rPr lang="en-US" sz="2400" dirty="0">
                <a:solidFill>
                  <a:srgbClr val="FF0000"/>
                </a:solidFill>
              </a:rPr>
              <a:t>))</a:t>
            </a:r>
          </a:p>
          <a:p>
            <a:pPr marL="0" lvl="0" indent="0"/>
            <a:endParaRPr lang="en-US" sz="2400" dirty="0">
              <a:solidFill>
                <a:srgbClr val="FDE99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3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67" y="914400"/>
            <a:ext cx="9024233" cy="454663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What is the plan to achieve the goal Have(Monkey, Banana)?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Go(A,C) -&gt; Push(Box, C, B) -&gt; </a:t>
            </a:r>
            <a:r>
              <a:rPr lang="en-US" sz="2400" dirty="0" err="1">
                <a:solidFill>
                  <a:srgbClr val="FF0000"/>
                </a:solidFill>
              </a:rPr>
              <a:t>ClimbUp</a:t>
            </a:r>
            <a:r>
              <a:rPr lang="en-US" sz="2400" dirty="0">
                <a:solidFill>
                  <a:srgbClr val="FF0000"/>
                </a:solidFill>
              </a:rPr>
              <a:t>(Box) -&gt; Grasp(Banana)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34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7FD1-193B-794F-9405-3D89F63CD5F7}" type="slidenum">
              <a:rPr lang="en-US"/>
              <a:pPr/>
              <a:t>26</a:t>
            </a:fld>
            <a:endParaRPr lang="en-US"/>
          </a:p>
        </p:txBody>
      </p:sp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7772400" cy="1143000"/>
          </a:xfrm>
        </p:spPr>
        <p:txBody>
          <a:bodyPr/>
          <a:lstStyle/>
          <a:p>
            <a:r>
              <a:rPr lang="en-US" dirty="0"/>
              <a:t>Partial-Order Planning</a:t>
            </a: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398588"/>
            <a:ext cx="7772400" cy="4673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Add flexibility to plan representation so can express partial order on operators rather than just total order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Take advantage of flexibility to allow working on different portions of plan at different times (rather than being forced to work forwards from start or backwards from end)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Allow operators to be anywhere (or “nowhere”) as useful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Also take advantage of flexibility to delay decisions until must be made (</a:t>
            </a:r>
            <a:r>
              <a:rPr lang="en-US" sz="2000" i="1"/>
              <a:t>least commitment</a:t>
            </a:r>
            <a:r>
              <a:rPr lang="en-US" sz="2000"/>
              <a:t>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Avoids need for premature, possibly incorrect, commitment</a:t>
            </a:r>
          </a:p>
          <a:p>
            <a:pPr>
              <a:lnSpc>
                <a:spcPct val="90000"/>
              </a:lnSpc>
            </a:pPr>
            <a:r>
              <a:rPr lang="en-US" sz="2400"/>
              <a:t>Partial-Order Planning (POP)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Add operators to plan as useful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Add </a:t>
            </a:r>
            <a:r>
              <a:rPr lang="en-US" sz="2000" i="1"/>
              <a:t>ordering constraints</a:t>
            </a:r>
            <a:r>
              <a:rPr lang="en-US" sz="2000"/>
              <a:t> among operators as necessary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Add </a:t>
            </a:r>
            <a:r>
              <a:rPr lang="en-US" sz="2000" i="1"/>
              <a:t>causal links</a:t>
            </a:r>
            <a:r>
              <a:rPr lang="en-US" sz="2000"/>
              <a:t> (</a:t>
            </a:r>
            <a:r>
              <a:rPr lang="en-US" sz="2000" i="1"/>
              <a:t>protection intervals</a:t>
            </a:r>
            <a:r>
              <a:rPr lang="en-US" sz="2000"/>
              <a:t>) to plan as required</a:t>
            </a:r>
          </a:p>
        </p:txBody>
      </p:sp>
      <p:grpSp>
        <p:nvGrpSpPr>
          <p:cNvPr id="1312793" name="Group 25"/>
          <p:cNvGrpSpPr>
            <a:grpSpLocks/>
          </p:cNvGrpSpPr>
          <p:nvPr/>
        </p:nvGrpSpPr>
        <p:grpSpPr bwMode="auto">
          <a:xfrm>
            <a:off x="8503444" y="1546225"/>
            <a:ext cx="74613" cy="1233488"/>
            <a:chOff x="5313" y="158"/>
            <a:chExt cx="47" cy="777"/>
          </a:xfrm>
        </p:grpSpPr>
        <p:sp>
          <p:nvSpPr>
            <p:cNvPr id="1312772" name="Rectangle 4"/>
            <p:cNvSpPr>
              <a:spLocks noChangeArrowheads="1"/>
            </p:cNvSpPr>
            <p:nvPr/>
          </p:nvSpPr>
          <p:spPr bwMode="auto">
            <a:xfrm>
              <a:off x="5313" y="158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3" name="Rectangle 5"/>
            <p:cNvSpPr>
              <a:spLocks noChangeArrowheads="1"/>
            </p:cNvSpPr>
            <p:nvPr/>
          </p:nvSpPr>
          <p:spPr bwMode="auto">
            <a:xfrm>
              <a:off x="5314" y="40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4" name="Rectangle 6"/>
            <p:cNvSpPr>
              <a:spLocks noChangeArrowheads="1"/>
            </p:cNvSpPr>
            <p:nvPr/>
          </p:nvSpPr>
          <p:spPr bwMode="auto">
            <a:xfrm>
              <a:off x="5314" y="645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5" name="Rectangle 7"/>
            <p:cNvSpPr>
              <a:spLocks noChangeArrowheads="1"/>
            </p:cNvSpPr>
            <p:nvPr/>
          </p:nvSpPr>
          <p:spPr bwMode="auto">
            <a:xfrm>
              <a:off x="5314" y="889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12781" name="AutoShape 13"/>
            <p:cNvCxnSpPr>
              <a:cxnSpLocks noChangeShapeType="1"/>
              <a:stCxn id="1312772" idx="2"/>
              <a:endCxn id="1312773" idx="0"/>
            </p:cNvCxnSpPr>
            <p:nvPr/>
          </p:nvCxnSpPr>
          <p:spPr bwMode="auto">
            <a:xfrm>
              <a:off x="5336" y="204"/>
              <a:ext cx="1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2" name="AutoShape 14"/>
            <p:cNvCxnSpPr>
              <a:cxnSpLocks noChangeShapeType="1"/>
              <a:stCxn id="1312773" idx="2"/>
              <a:endCxn id="1312774" idx="0"/>
            </p:cNvCxnSpPr>
            <p:nvPr/>
          </p:nvCxnSpPr>
          <p:spPr bwMode="auto">
            <a:xfrm>
              <a:off x="5337" y="447"/>
              <a:ext cx="0" cy="1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3" name="AutoShape 15"/>
            <p:cNvCxnSpPr>
              <a:cxnSpLocks noChangeShapeType="1"/>
              <a:stCxn id="1312774" idx="2"/>
              <a:endCxn id="1312775" idx="0"/>
            </p:cNvCxnSpPr>
            <p:nvPr/>
          </p:nvCxnSpPr>
          <p:spPr bwMode="auto">
            <a:xfrm>
              <a:off x="5337" y="691"/>
              <a:ext cx="0" cy="1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12792" name="Group 24"/>
          <p:cNvGrpSpPr>
            <a:grpSpLocks/>
          </p:cNvGrpSpPr>
          <p:nvPr/>
        </p:nvGrpSpPr>
        <p:grpSpPr bwMode="auto">
          <a:xfrm>
            <a:off x="8199438" y="3276990"/>
            <a:ext cx="682625" cy="1536700"/>
            <a:chOff x="5123" y="1044"/>
            <a:chExt cx="430" cy="968"/>
          </a:xfrm>
        </p:grpSpPr>
        <p:sp>
          <p:nvSpPr>
            <p:cNvPr id="1312776" name="Rectangle 8"/>
            <p:cNvSpPr>
              <a:spLocks noChangeArrowheads="1"/>
            </p:cNvSpPr>
            <p:nvPr/>
          </p:nvSpPr>
          <p:spPr bwMode="auto">
            <a:xfrm>
              <a:off x="5123" y="129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7" name="Rectangle 9"/>
            <p:cNvSpPr>
              <a:spLocks noChangeArrowheads="1"/>
            </p:cNvSpPr>
            <p:nvPr/>
          </p:nvSpPr>
          <p:spPr bwMode="auto">
            <a:xfrm>
              <a:off x="5507" y="164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8" name="Rectangle 10"/>
            <p:cNvSpPr>
              <a:spLocks noChangeArrowheads="1"/>
            </p:cNvSpPr>
            <p:nvPr/>
          </p:nvSpPr>
          <p:spPr bwMode="auto">
            <a:xfrm>
              <a:off x="5332" y="1044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79" name="Rectangle 11"/>
            <p:cNvSpPr>
              <a:spLocks noChangeArrowheads="1"/>
            </p:cNvSpPr>
            <p:nvPr/>
          </p:nvSpPr>
          <p:spPr bwMode="auto">
            <a:xfrm>
              <a:off x="5333" y="1966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80" name="Rectangle 12"/>
            <p:cNvSpPr>
              <a:spLocks noChangeArrowheads="1"/>
            </p:cNvSpPr>
            <p:nvPr/>
          </p:nvSpPr>
          <p:spPr bwMode="auto">
            <a:xfrm>
              <a:off x="5507" y="129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784" name="Rectangle 16"/>
            <p:cNvSpPr>
              <a:spLocks noChangeArrowheads="1"/>
            </p:cNvSpPr>
            <p:nvPr/>
          </p:nvSpPr>
          <p:spPr bwMode="auto">
            <a:xfrm>
              <a:off x="5123" y="1641"/>
              <a:ext cx="46" cy="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12785" name="AutoShape 17"/>
            <p:cNvCxnSpPr>
              <a:cxnSpLocks noChangeShapeType="1"/>
              <a:stCxn id="1312778" idx="2"/>
              <a:endCxn id="1312776" idx="0"/>
            </p:cNvCxnSpPr>
            <p:nvPr/>
          </p:nvCxnSpPr>
          <p:spPr bwMode="auto">
            <a:xfrm flipH="1">
              <a:off x="5146" y="1090"/>
              <a:ext cx="209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6" name="AutoShape 18"/>
            <p:cNvCxnSpPr>
              <a:cxnSpLocks noChangeShapeType="1"/>
              <a:stCxn id="1312776" idx="2"/>
              <a:endCxn id="1312784" idx="0"/>
            </p:cNvCxnSpPr>
            <p:nvPr/>
          </p:nvCxnSpPr>
          <p:spPr bwMode="auto">
            <a:xfrm>
              <a:off x="5146" y="1337"/>
              <a:ext cx="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8" name="AutoShape 20"/>
            <p:cNvCxnSpPr>
              <a:cxnSpLocks noChangeShapeType="1"/>
              <a:stCxn id="1312784" idx="2"/>
              <a:endCxn id="1312779" idx="0"/>
            </p:cNvCxnSpPr>
            <p:nvPr/>
          </p:nvCxnSpPr>
          <p:spPr bwMode="auto">
            <a:xfrm>
              <a:off x="5146" y="1687"/>
              <a:ext cx="210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89" name="AutoShape 21"/>
            <p:cNvCxnSpPr>
              <a:cxnSpLocks noChangeShapeType="1"/>
              <a:stCxn id="1312778" idx="2"/>
              <a:endCxn id="1312780" idx="0"/>
            </p:cNvCxnSpPr>
            <p:nvPr/>
          </p:nvCxnSpPr>
          <p:spPr bwMode="auto">
            <a:xfrm>
              <a:off x="5355" y="1090"/>
              <a:ext cx="175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90" name="AutoShape 22"/>
            <p:cNvCxnSpPr>
              <a:cxnSpLocks noChangeShapeType="1"/>
              <a:stCxn id="1312780" idx="2"/>
              <a:endCxn id="1312777" idx="0"/>
            </p:cNvCxnSpPr>
            <p:nvPr/>
          </p:nvCxnSpPr>
          <p:spPr bwMode="auto">
            <a:xfrm>
              <a:off x="5530" y="1337"/>
              <a:ext cx="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2791" name="AutoShape 23"/>
            <p:cNvCxnSpPr>
              <a:cxnSpLocks noChangeShapeType="1"/>
              <a:stCxn id="1312777" idx="2"/>
              <a:endCxn id="1312779" idx="0"/>
            </p:cNvCxnSpPr>
            <p:nvPr/>
          </p:nvCxnSpPr>
          <p:spPr bwMode="auto">
            <a:xfrm flipH="1">
              <a:off x="5356" y="1687"/>
              <a:ext cx="174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262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F3F-9504-9242-8518-92FE55E8A7A2}" type="slidenum">
              <a:rPr lang="en-US"/>
              <a:pPr/>
              <a:t>27</a:t>
            </a:fld>
            <a:endParaRPr lang="en-US"/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138113"/>
            <a:ext cx="7772400" cy="1143000"/>
          </a:xfrm>
        </p:spPr>
        <p:txBody>
          <a:bodyPr/>
          <a:lstStyle/>
          <a:p>
            <a:r>
              <a:rPr lang="en-US"/>
              <a:t>Shoe Example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2850"/>
            <a:ext cx="7999413" cy="49672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Goal(RightShoeOn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/>
              <a:t>LeftShoeOn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Init()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Action(RightShoe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PRECOND: </a:t>
            </a:r>
            <a:r>
              <a:rPr lang="en-US" sz="2000" dirty="0" err="1"/>
              <a:t>RightSockOn</a:t>
            </a: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EFFECT: </a:t>
            </a:r>
            <a:r>
              <a:rPr lang="en-US" sz="2000" dirty="0" err="1"/>
              <a:t>RightShoeOn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Action(RightSock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PRECOND: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EFFECT: </a:t>
            </a:r>
            <a:r>
              <a:rPr lang="en-US" sz="2000" dirty="0" err="1"/>
              <a:t>RightSockOn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Action(LeftShoe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PRECOND: </a:t>
            </a:r>
            <a:r>
              <a:rPr lang="en-US" sz="2000" dirty="0" err="1"/>
              <a:t>LeftSockOn</a:t>
            </a: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EFFECT: </a:t>
            </a:r>
            <a:r>
              <a:rPr lang="en-US" sz="2000" dirty="0" err="1"/>
              <a:t>LeftShoeOn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Action(LeftSock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PRECOND: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	EFFECT: </a:t>
            </a:r>
            <a:r>
              <a:rPr lang="en-US" sz="2000" dirty="0" err="1"/>
              <a:t>LeftSockOn</a:t>
            </a:r>
            <a:r>
              <a:rPr lang="en-US" sz="2000" dirty="0"/>
              <a:t>)</a:t>
            </a:r>
            <a:endParaRPr lang="en-US" sz="1600" dirty="0"/>
          </a:p>
          <a:p>
            <a:pPr>
              <a:lnSpc>
                <a:spcPct val="60000"/>
              </a:lnSpc>
              <a:buFont typeface="Wingdings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Planner combines two action sequences (1) [</a:t>
            </a:r>
            <a:r>
              <a:rPr lang="en-US" sz="2000" dirty="0" err="1"/>
              <a:t>LeftSock</a:t>
            </a:r>
            <a:r>
              <a:rPr lang="en-US" sz="2000" dirty="0"/>
              <a:t>, </a:t>
            </a:r>
            <a:r>
              <a:rPr lang="en-US" sz="2000" dirty="0" err="1"/>
              <a:t>LeftShoe</a:t>
            </a:r>
            <a:r>
              <a:rPr lang="en-US" sz="2000" dirty="0"/>
              <a:t>]; (2) [</a:t>
            </a:r>
            <a:r>
              <a:rPr lang="en-US" sz="2000" dirty="0" err="1"/>
              <a:t>RightSock</a:t>
            </a:r>
            <a:r>
              <a:rPr lang="en-US" sz="2000" dirty="0"/>
              <a:t>, </a:t>
            </a:r>
            <a:r>
              <a:rPr lang="en-US" sz="2000" dirty="0" err="1"/>
              <a:t>RightShoe</a:t>
            </a: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404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1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DFF8-8D96-2243-ABCC-300AB7762A18}" type="slidenum">
              <a:rPr lang="en-US"/>
              <a:pPr/>
              <a:t>28</a:t>
            </a:fld>
            <a:endParaRPr lang="en-US"/>
          </a:p>
        </p:txBody>
      </p:sp>
      <p:sp>
        <p:nvSpPr>
          <p:cNvPr id="1406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1251" y="-338047"/>
            <a:ext cx="7772400" cy="1143000"/>
          </a:xfrm>
        </p:spPr>
        <p:txBody>
          <a:bodyPr/>
          <a:lstStyle/>
          <a:p>
            <a:r>
              <a:rPr lang="en-US" dirty="0"/>
              <a:t>Partial and Total Order Plans</a:t>
            </a:r>
          </a:p>
        </p:txBody>
      </p:sp>
      <p:sp>
        <p:nvSpPr>
          <p:cNvPr id="14069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29854" y="4653405"/>
            <a:ext cx="7772400" cy="203478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To make everything uniform, can insist that all plans (even empty plans) contain </a:t>
            </a:r>
            <a:r>
              <a:rPr lang="en-US" sz="2100" i="1" dirty="0"/>
              <a:t>Start</a:t>
            </a:r>
            <a:r>
              <a:rPr lang="en-US" sz="2100" dirty="0"/>
              <a:t> and </a:t>
            </a:r>
            <a:r>
              <a:rPr lang="en-US" sz="2100" i="1" dirty="0"/>
              <a:t>Finish</a:t>
            </a:r>
            <a:r>
              <a:rPr lang="en-US" sz="2100" dirty="0"/>
              <a:t> actions</a:t>
            </a:r>
          </a:p>
          <a:p>
            <a:pPr lvl="1">
              <a:lnSpc>
                <a:spcPct val="90000"/>
              </a:lnSpc>
            </a:pPr>
            <a:r>
              <a:rPr lang="en-US" sz="1900" i="1" dirty="0"/>
              <a:t>Start</a:t>
            </a:r>
            <a:r>
              <a:rPr lang="en-US" sz="1900" dirty="0"/>
              <a:t> has effects that generate initial state and no preconditions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EFFECT: </a:t>
            </a:r>
          </a:p>
          <a:p>
            <a:pPr lvl="1">
              <a:lnSpc>
                <a:spcPct val="90000"/>
              </a:lnSpc>
            </a:pPr>
            <a:r>
              <a:rPr lang="en-US" sz="1900" i="1" dirty="0"/>
              <a:t>Finish</a:t>
            </a:r>
            <a:r>
              <a:rPr lang="en-US" sz="1900" dirty="0"/>
              <a:t> has preconditions corresponding to goal and no effects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CONDITION: </a:t>
            </a:r>
            <a:r>
              <a:rPr lang="en-US" sz="1600" dirty="0" err="1"/>
              <a:t>RightShoeOn</a:t>
            </a:r>
            <a:r>
              <a:rPr lang="en-US" sz="1600" dirty="0"/>
              <a:t> </a:t>
            </a:r>
            <a:r>
              <a:rPr lang="en-US" sz="1600" dirty="0" err="1">
                <a:sym typeface="Symbol" charset="2"/>
              </a:rPr>
              <a:t>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dirty="0" err="1"/>
              <a:t>LeftShoeOn</a:t>
            </a: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900" dirty="0"/>
              <a:t>No need now to specially distinguish initial state and </a:t>
            </a:r>
            <a:r>
              <a:rPr lang="en-US" sz="1900" dirty="0" err="1"/>
              <a:t>goal(s</a:t>
            </a:r>
            <a:r>
              <a:rPr lang="en-US" sz="1900" dirty="0"/>
              <a:t>)</a:t>
            </a:r>
            <a:endParaRPr lang="en-US" sz="2000" dirty="0"/>
          </a:p>
        </p:txBody>
      </p:sp>
      <p:pic>
        <p:nvPicPr>
          <p:cNvPr id="1406980" name="Picture 10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0681" y="967417"/>
            <a:ext cx="5643562" cy="3570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77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F4F6-B553-424D-A4F0-BC1F82CE8749}" type="slidenum">
              <a:rPr lang="en-US"/>
              <a:pPr/>
              <a:t>29</a:t>
            </a:fld>
            <a:endParaRPr lang="en-US"/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8213" y="0"/>
            <a:ext cx="7772400" cy="1143000"/>
          </a:xfrm>
        </p:spPr>
        <p:txBody>
          <a:bodyPr/>
          <a:lstStyle/>
          <a:p>
            <a:r>
              <a:rPr lang="en-US"/>
              <a:t>POP as a Search Problem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095375"/>
            <a:ext cx="841375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States are (usually partially completed) plans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Searching over states in </a:t>
            </a:r>
            <a:r>
              <a:rPr lang="en-US" sz="2100" i="1"/>
              <a:t>plan space</a:t>
            </a:r>
            <a:r>
              <a:rPr lang="en-US" sz="2100"/>
              <a:t> rather than states in ground problem space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Initial state is empty plan (only Start and Finish actions)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Goal is a state/plan that is applicable to problem’s initial state (I.e., to effects of Start action) and that will generate a goal state for problem (I.e., achieve preconditions of Finish action)</a:t>
            </a:r>
          </a:p>
          <a:p>
            <a:pPr>
              <a:lnSpc>
                <a:spcPct val="90000"/>
              </a:lnSpc>
            </a:pPr>
            <a:r>
              <a:rPr lang="en-US" sz="2400"/>
              <a:t>Each plan(/state) has 4 components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A set of </a:t>
            </a:r>
            <a:r>
              <a:rPr lang="en-US" sz="2100" i="1"/>
              <a:t>actions</a:t>
            </a:r>
            <a:r>
              <a:rPr lang="en-US" sz="2100"/>
              <a:t> (steps in the plan)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A set of </a:t>
            </a:r>
            <a:r>
              <a:rPr lang="en-US" sz="2100" i="1"/>
              <a:t>ordering constraints</a:t>
            </a:r>
            <a:r>
              <a:rPr lang="en-US" sz="2100"/>
              <a:t>: A &lt; B (A before B)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Cycles</a:t>
            </a:r>
            <a:r>
              <a:rPr lang="en-US" sz="1800"/>
              <a:t> (A &lt; B &lt; A) represent contradictions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A set of </a:t>
            </a:r>
            <a:r>
              <a:rPr lang="en-US" sz="2100" i="1"/>
              <a:t>causal links</a:t>
            </a:r>
            <a:r>
              <a:rPr lang="en-US" sz="2100"/>
              <a:t> (</a:t>
            </a:r>
            <a:r>
              <a:rPr lang="en-US" sz="2100" i="1"/>
              <a:t>protection intervals</a:t>
            </a:r>
            <a:r>
              <a:rPr lang="en-US" sz="2100"/>
              <a:t>):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Action A achieves precondition </a:t>
            </a:r>
            <a:r>
              <a:rPr lang="en-US" sz="1800" i="1"/>
              <a:t>p</a:t>
            </a:r>
            <a:r>
              <a:rPr lang="en-US" sz="1800"/>
              <a:t> of action B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Conflict</a:t>
            </a:r>
            <a:r>
              <a:rPr lang="en-US" sz="1800"/>
              <a:t> if a new action C could come between A and B and assert </a:t>
            </a:r>
            <a:r>
              <a:rPr lang="en-US" sz="1800" i="1"/>
              <a:t>¬p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100"/>
              <a:t>A set of </a:t>
            </a:r>
            <a:r>
              <a:rPr lang="en-US" sz="2100" i="1"/>
              <a:t>open preconditions (goals)</a:t>
            </a:r>
            <a:endParaRPr lang="en-US" sz="2100"/>
          </a:p>
          <a:p>
            <a:pPr lvl="2">
              <a:lnSpc>
                <a:spcPct val="90000"/>
              </a:lnSpc>
            </a:pPr>
            <a:r>
              <a:rPr lang="en-US" sz="1800"/>
              <a:t>Preconditions of actions in plan not achieved by other actions in plan</a:t>
            </a:r>
          </a:p>
        </p:txBody>
      </p:sp>
      <p:graphicFrame>
        <p:nvGraphicFramePr>
          <p:cNvPr id="1318916" name="Object 4"/>
          <p:cNvGraphicFramePr>
            <a:graphicFrameLocks noChangeAspect="1"/>
          </p:cNvGraphicFramePr>
          <p:nvPr/>
        </p:nvGraphicFramePr>
        <p:xfrm>
          <a:off x="6332538" y="4678363"/>
          <a:ext cx="1689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4" imgW="635000" imgH="165100" progId="Equation.3">
                  <p:embed/>
                </p:oleObj>
              </mc:Choice>
              <mc:Fallback>
                <p:oleObj name="Equation" r:id="rId4" imgW="6350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4678363"/>
                        <a:ext cx="16891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7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9AB0-C721-A948-93C8-BECFADC82B9E}" type="slidenum">
              <a:rPr lang="en-US"/>
              <a:pPr/>
              <a:t>3</a:t>
            </a:fld>
            <a:endParaRPr lang="en-US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228600"/>
            <a:ext cx="7772400" cy="1143000"/>
          </a:xfrm>
        </p:spPr>
        <p:txBody>
          <a:bodyPr/>
          <a:lstStyle/>
          <a:p>
            <a:r>
              <a:rPr lang="en-US"/>
              <a:t>What is Planning?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497" y="1382713"/>
            <a:ext cx="8317803" cy="49641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Generating sequences of actions to perform tasks and achieve objectives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Assist humans in range of practical applications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Design and manufacturing, military operations, games,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Control robots in critical environments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Space exploration, battlefields, etc.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Combines search &amp; knowledge representation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From search: states, actions and goals are key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From logic: representation of states, actions and goals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Enables reasoning about which actions to perform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Will focus on the </a:t>
            </a:r>
            <a:r>
              <a:rPr lang="en-US" sz="2800" i="1" dirty="0"/>
              <a:t>classical planning environment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Fully observable, deterministic, finite, static, discrete</a:t>
            </a:r>
          </a:p>
        </p:txBody>
      </p:sp>
    </p:spTree>
    <p:extLst>
      <p:ext uri="{BB962C8B-B14F-4D97-AF65-F5344CB8AC3E}">
        <p14:creationId xmlns:p14="http://schemas.microsoft.com/office/powerpoint/2010/main" val="39831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2561-10F7-5343-A00B-08B06424E168}" type="slidenum">
              <a:rPr lang="en-US"/>
              <a:pPr/>
              <a:t>30</a:t>
            </a:fld>
            <a:endParaRPr lang="en-US"/>
          </a:p>
        </p:txBody>
      </p:sp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77800"/>
            <a:ext cx="7772400" cy="781521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Shoe </a:t>
            </a:r>
            <a:r>
              <a:rPr lang="en-US" sz="3600" dirty="0"/>
              <a:t>Initial and Goal States/Plans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380" y="1322388"/>
            <a:ext cx="8948620" cy="5322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Initial State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Actions={Start, Finish}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Orderings={Start&lt;Finish}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Links={}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Open={</a:t>
            </a:r>
            <a:r>
              <a:rPr lang="en-US" sz="2000" dirty="0" err="1"/>
              <a:t>RightShoeOn,LeftShoeOn</a:t>
            </a: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Goal state (plan found)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Actions={</a:t>
            </a:r>
            <a:r>
              <a:rPr lang="en-US" sz="2000" dirty="0" err="1"/>
              <a:t>Start,Finish,RightSock,Rightshoe,LeftSock,LeftShoe</a:t>
            </a: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Orderings={</a:t>
            </a:r>
            <a:r>
              <a:rPr lang="en-US" sz="2000" dirty="0" err="1"/>
              <a:t>RightSock</a:t>
            </a:r>
            <a:r>
              <a:rPr lang="en-US" sz="2000" dirty="0"/>
              <a:t>&lt;</a:t>
            </a:r>
            <a:r>
              <a:rPr lang="en-US" sz="2000" dirty="0" err="1"/>
              <a:t>RightShoe</a:t>
            </a:r>
            <a:r>
              <a:rPr lang="en-US" sz="2000" dirty="0"/>
              <a:t>, </a:t>
            </a:r>
            <a:r>
              <a:rPr lang="en-US" sz="2000" dirty="0" err="1"/>
              <a:t>LeftSock</a:t>
            </a:r>
            <a:r>
              <a:rPr lang="en-US" sz="2000" dirty="0"/>
              <a:t>&lt;</a:t>
            </a:r>
            <a:r>
              <a:rPr lang="en-US" sz="2000" dirty="0" err="1"/>
              <a:t>LeftShoe</a:t>
            </a:r>
            <a:r>
              <a:rPr lang="en-US" sz="2000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Also ones to ensure every action is after Start and before Finish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Links={</a:t>
            </a:r>
            <a:r>
              <a:rPr lang="en-US" sz="2000" dirty="0" err="1"/>
              <a:t>RightSock-</a:t>
            </a:r>
            <a:r>
              <a:rPr lang="en-US" sz="1400" dirty="0" err="1"/>
              <a:t>RightSockOn</a:t>
            </a:r>
            <a:r>
              <a:rPr lang="en-US" sz="2000" dirty="0"/>
              <a:t>-&gt;</a:t>
            </a:r>
            <a:r>
              <a:rPr lang="en-US" sz="2000" dirty="0" err="1"/>
              <a:t>RightShoe</a:t>
            </a:r>
            <a:r>
              <a:rPr lang="en-US" sz="2000" dirty="0"/>
              <a:t>, </a:t>
            </a:r>
            <a:r>
              <a:rPr lang="en-US" sz="2000" dirty="0" err="1"/>
              <a:t>LeftSock-</a:t>
            </a:r>
            <a:r>
              <a:rPr lang="en-US" sz="1400" dirty="0" err="1"/>
              <a:t>LeftSockOn</a:t>
            </a:r>
            <a:r>
              <a:rPr lang="en-US" sz="2000" dirty="0"/>
              <a:t>-&gt;</a:t>
            </a:r>
            <a:r>
              <a:rPr lang="en-US" sz="2000" dirty="0" err="1"/>
              <a:t>LeftShoe</a:t>
            </a:r>
            <a:r>
              <a:rPr lang="en-US" sz="2000" dirty="0"/>
              <a:t>, </a:t>
            </a:r>
            <a:r>
              <a:rPr lang="en-US" sz="2000" dirty="0" err="1"/>
              <a:t>RightShoe-</a:t>
            </a:r>
            <a:r>
              <a:rPr lang="en-US" sz="1400" dirty="0" err="1"/>
              <a:t>RightShoeOn</a:t>
            </a:r>
            <a:r>
              <a:rPr lang="en-US" sz="2000" dirty="0"/>
              <a:t>-&gt;Finish, </a:t>
            </a:r>
            <a:r>
              <a:rPr lang="en-US" sz="2000" dirty="0" err="1"/>
              <a:t>LeftShoe-</a:t>
            </a:r>
            <a:r>
              <a:rPr lang="en-US" sz="1400" dirty="0" err="1"/>
              <a:t>LeftShoeOn</a:t>
            </a:r>
            <a:r>
              <a:rPr lang="en-US" sz="2000" dirty="0"/>
              <a:t>-&gt;Finish}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Open={}</a:t>
            </a:r>
          </a:p>
        </p:txBody>
      </p:sp>
      <p:grpSp>
        <p:nvGrpSpPr>
          <p:cNvPr id="1320971" name="Group 11"/>
          <p:cNvGrpSpPr>
            <a:grpSpLocks/>
          </p:cNvGrpSpPr>
          <p:nvPr/>
        </p:nvGrpSpPr>
        <p:grpSpPr bwMode="auto">
          <a:xfrm>
            <a:off x="4581525" y="1309688"/>
            <a:ext cx="1389063" cy="1120775"/>
            <a:chOff x="2733" y="1131"/>
            <a:chExt cx="875" cy="706"/>
          </a:xfrm>
        </p:grpSpPr>
        <p:pic>
          <p:nvPicPr>
            <p:cNvPr id="1320969" name="Picture 9" descr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98" y="1131"/>
              <a:ext cx="276" cy="242"/>
            </a:xfrm>
            <a:prstGeom prst="rect">
              <a:avLst/>
            </a:prstGeom>
            <a:noFill/>
          </p:spPr>
        </p:pic>
        <p:pic>
          <p:nvPicPr>
            <p:cNvPr id="1320970" name="Picture 10" descr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33" y="1487"/>
              <a:ext cx="875" cy="350"/>
            </a:xfrm>
            <a:prstGeom prst="rect">
              <a:avLst/>
            </a:prstGeom>
            <a:noFill/>
          </p:spPr>
        </p:pic>
      </p:grpSp>
      <p:pic>
        <p:nvPicPr>
          <p:cNvPr id="1320972" name="Picture 12" descr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8175" y="1089025"/>
            <a:ext cx="1746250" cy="333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6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华文仿宋" charset="0"/>
              </a:rPr>
              <a:t>Example: block world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63457" y="1752600"/>
          <a:ext cx="6007486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Image" r:id="rId3" imgW="10839393" imgH="7891281" progId="Photoshop.Image.5">
                  <p:embed/>
                </p:oleObj>
              </mc:Choice>
              <mc:Fallback>
                <p:oleObj name="Image" r:id="rId3" imgW="10839393" imgH="789128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457" y="1752600"/>
                        <a:ext cx="6007486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951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561,  Session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charset="0"/>
                <a:ea typeface="华文仿宋" charset="0"/>
              </a:rPr>
              <a:t>Example (cont.)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295400" y="1524000"/>
          <a:ext cx="64008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Image" r:id="rId3" imgW="9238263" imgH="7662549" progId="Photoshop.Image.5">
                  <p:embed/>
                </p:oleObj>
              </mc:Choice>
              <mc:Fallback>
                <p:oleObj name="Image" r:id="rId3" imgW="9238263" imgH="7662549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6400800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318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>
                <a:latin typeface="Tahoma" charset="0"/>
                <a:ea typeface="华文仿宋" charset="0"/>
              </a:rPr>
              <a:t>Example (cont.)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70750"/>
              </p:ext>
            </p:extLst>
          </p:nvPr>
        </p:nvGraphicFramePr>
        <p:xfrm>
          <a:off x="1219200" y="1310958"/>
          <a:ext cx="63246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Image" r:id="rId3" imgW="9276385" imgH="7942111" progId="Photoshop.Image.5">
                  <p:embed/>
                </p:oleObj>
              </mc:Choice>
              <mc:Fallback>
                <p:oleObj name="Image" r:id="rId3" imgW="9276385" imgH="794211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10958"/>
                        <a:ext cx="6324600" cy="541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980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>
                <a:latin typeface="Tahoma" charset="0"/>
                <a:ea typeface="华文仿宋" charset="0"/>
              </a:rPr>
              <a:t>Example (cont.)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371600" y="1524000"/>
          <a:ext cx="607695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Image" r:id="rId3" imgW="9098482" imgH="7815037" progId="Photoshop.Image.5">
                  <p:embed/>
                </p:oleObj>
              </mc:Choice>
              <mc:Fallback>
                <p:oleObj name="Image" r:id="rId3" imgW="9098482" imgH="7815037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6076950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996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>
                <a:latin typeface="Tahoma" charset="0"/>
                <a:ea typeface="华文仿宋" charset="0"/>
              </a:rPr>
              <a:t>Example (cont.)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143000" y="1563688"/>
          <a:ext cx="6781800" cy="514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Image" r:id="rId3" imgW="10076950" imgH="7649841" progId="Photoshop.Image.5">
                  <p:embed/>
                </p:oleObj>
              </mc:Choice>
              <mc:Fallback>
                <p:oleObj name="Image" r:id="rId3" imgW="10076950" imgH="764984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63688"/>
                        <a:ext cx="6781800" cy="514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00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199" y="-44292"/>
            <a:ext cx="8021485" cy="13716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Example: Spare Tire Problem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80132" y="1551395"/>
            <a:ext cx="9144000" cy="6179611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See Figure 10.2</a:t>
            </a:r>
          </a:p>
          <a:p>
            <a:r>
              <a:rPr lang="en-US" dirty="0">
                <a:latin typeface="Times New Roman" charset="0"/>
              </a:rPr>
              <a:t>Initial State</a:t>
            </a:r>
          </a:p>
          <a:p>
            <a:r>
              <a:rPr lang="en-US" dirty="0">
                <a:latin typeface="Times New Roman" charset="0"/>
              </a:rPr>
              <a:t>Goal State</a:t>
            </a:r>
          </a:p>
          <a:p>
            <a:r>
              <a:rPr lang="en-US" dirty="0">
                <a:latin typeface="Times New Roman" charset="0"/>
              </a:rPr>
              <a:t>Actions: </a:t>
            </a:r>
          </a:p>
          <a:p>
            <a:pPr lvl="1"/>
            <a:r>
              <a:rPr lang="en-US" i="1" dirty="0">
                <a:latin typeface="Times New Roman" charset="0"/>
              </a:rPr>
              <a:t>Remove(</a:t>
            </a:r>
            <a:r>
              <a:rPr lang="en-US" i="1" dirty="0" err="1">
                <a:latin typeface="Times New Roman" charset="0"/>
              </a:rPr>
              <a:t>Spare,Trunk</a:t>
            </a:r>
            <a:r>
              <a:rPr lang="en-US" i="1" dirty="0">
                <a:latin typeface="Times New Roman" charset="0"/>
              </a:rPr>
              <a:t>), Remove(Flat, Axle)</a:t>
            </a:r>
          </a:p>
          <a:p>
            <a:pPr lvl="1"/>
            <a:r>
              <a:rPr lang="en-US" i="1" dirty="0" err="1">
                <a:latin typeface="Times New Roman" charset="0"/>
              </a:rPr>
              <a:t>PutOn</a:t>
            </a:r>
            <a:r>
              <a:rPr lang="en-US" i="1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Spare,Axle</a:t>
            </a:r>
            <a:r>
              <a:rPr lang="en-US" i="1" dirty="0">
                <a:latin typeface="Times New Roman" charset="0"/>
              </a:rPr>
              <a:t>)</a:t>
            </a:r>
          </a:p>
          <a:p>
            <a:pPr lvl="1"/>
            <a:r>
              <a:rPr lang="en-US" i="1" dirty="0" err="1">
                <a:latin typeface="Times New Roman" charset="0"/>
              </a:rPr>
              <a:t>LeaveOvernight</a:t>
            </a:r>
            <a:endParaRPr lang="en-US" i="1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Note </a:t>
            </a:r>
          </a:p>
          <a:p>
            <a:pPr lvl="1"/>
            <a:r>
              <a:rPr lang="en-US" dirty="0">
                <a:latin typeface="Times New Roman" charset="0"/>
              </a:rPr>
              <a:t>the negated precondition  </a:t>
            </a:r>
            <a:r>
              <a:rPr lang="en-US" dirty="0">
                <a:latin typeface="Times New Roman" charset="0"/>
                <a:sym typeface="Symbol" charset="0"/>
              </a:rPr>
              <a:t></a:t>
            </a:r>
            <a:r>
              <a:rPr lang="en-US" i="1" dirty="0">
                <a:latin typeface="Times New Roman" charset="0"/>
                <a:sym typeface="Symbol" charset="0"/>
              </a:rPr>
              <a:t>At(</a:t>
            </a:r>
            <a:r>
              <a:rPr lang="en-US" i="1" dirty="0" err="1">
                <a:latin typeface="Times New Roman" charset="0"/>
                <a:sym typeface="Symbol" charset="0"/>
              </a:rPr>
              <a:t>Flat,Axle</a:t>
            </a:r>
            <a:r>
              <a:rPr lang="en-US" i="1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imes New Roman" charset="0"/>
                <a:sym typeface="Symbol" charset="0"/>
              </a:rPr>
              <a:t> not allowed in STRIPS. </a:t>
            </a:r>
          </a:p>
          <a:p>
            <a:pPr lvl="1"/>
            <a:r>
              <a:rPr lang="en-US" dirty="0">
                <a:latin typeface="Times New Roman" charset="0"/>
                <a:sym typeface="Symbol" charset="0"/>
              </a:rPr>
              <a:t>Could be easily replaced with </a:t>
            </a:r>
            <a:r>
              <a:rPr lang="en-US" i="1" dirty="0">
                <a:latin typeface="Times New Roman" charset="0"/>
                <a:sym typeface="Symbol" charset="0"/>
              </a:rPr>
              <a:t>Clear(Axle)</a:t>
            </a:r>
            <a:r>
              <a:rPr lang="en-US" dirty="0">
                <a:latin typeface="Times New Roman" charset="0"/>
                <a:sym typeface="Symbol" charset="0"/>
              </a:rPr>
              <a:t>, adding one more predicate to the language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CFE8D7-D5AB-5847-93B4-F992FE00052E}" type="slidenum">
              <a:rPr lang="en-US" altLang="zh-CN" sz="1400"/>
              <a:pPr eaLnBrk="1" hangingPunct="1"/>
              <a:t>36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297124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-56022"/>
            <a:ext cx="6934200" cy="13716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Example of POP: Flat tire problem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906962"/>
          </a:xfrm>
        </p:spPr>
        <p:txBody>
          <a:bodyPr/>
          <a:lstStyle/>
          <a:p>
            <a:r>
              <a:rPr lang="en-US" sz="2800">
                <a:latin typeface="Times New Roman" charset="0"/>
              </a:rPr>
              <a:t>See problem description in Fig 10.13 page 391</a:t>
            </a:r>
          </a:p>
          <a:p>
            <a:endParaRPr lang="en-US" sz="2800">
              <a:latin typeface="Times New Roman" charset="0"/>
            </a:endParaRPr>
          </a:p>
          <a:p>
            <a:endParaRPr lang="en-US" sz="2000">
              <a:latin typeface="Times New Roman" charset="0"/>
            </a:endParaRPr>
          </a:p>
          <a:p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Only one open precondition</a:t>
            </a:r>
          </a:p>
          <a:p>
            <a:r>
              <a:rPr lang="en-US" sz="2000">
                <a:latin typeface="Times New Roman" charset="0"/>
              </a:rPr>
              <a:t>Only 1 applicable action</a:t>
            </a:r>
          </a:p>
          <a:p>
            <a:endParaRPr lang="en-US" sz="2800">
              <a:latin typeface="Times New Roman" charset="0"/>
            </a:endParaRPr>
          </a:p>
          <a:p>
            <a:endParaRPr lang="en-US" sz="2800">
              <a:latin typeface="Times New Roman" charset="0"/>
            </a:endParaRPr>
          </a:p>
          <a:p>
            <a:endParaRPr lang="en-US" sz="2800">
              <a:latin typeface="Times New Roman" charset="0"/>
            </a:endParaRPr>
          </a:p>
          <a:p>
            <a:endParaRPr lang="en-US" sz="2800">
              <a:latin typeface="Times New Roman" charset="0"/>
            </a:endParaRPr>
          </a:p>
          <a:p>
            <a:pPr>
              <a:buFontTx/>
              <a:buNone/>
            </a:pPr>
            <a:endParaRPr lang="en-US" sz="2800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CC174-FEBB-3842-BB99-2740C35C074F}" type="slidenum">
              <a:rPr lang="en-US" altLang="zh-CN" sz="1400"/>
              <a:pPr eaLnBrk="1" hangingPunct="1"/>
              <a:t>37</a:t>
            </a:fld>
            <a:endParaRPr lang="en-US" altLang="zh-CN" sz="1400"/>
          </a:p>
        </p:txBody>
      </p:sp>
      <p:sp>
        <p:nvSpPr>
          <p:cNvPr id="5" name="Rectangle 4"/>
          <p:cNvSpPr/>
          <p:nvPr/>
        </p:nvSpPr>
        <p:spPr>
          <a:xfrm>
            <a:off x="5657850" y="2209800"/>
            <a:ext cx="1257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7850" y="5410200"/>
            <a:ext cx="14097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4648200" y="2601913"/>
            <a:ext cx="403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At(</a:t>
            </a:r>
            <a:r>
              <a:rPr lang="en-US" sz="2000" dirty="0" err="1"/>
              <a:t>Spare,Trunk</a:t>
            </a:r>
            <a:r>
              <a:rPr lang="en-US" sz="2000" dirty="0"/>
              <a:t>), At(</a:t>
            </a:r>
            <a:r>
              <a:rPr lang="en-US" sz="2000" dirty="0" err="1"/>
              <a:t>Flat,Axle</a:t>
            </a:r>
            <a:r>
              <a:rPr lang="en-US" sz="2000" dirty="0"/>
              <a:t>)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5486400" y="5040313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/>
              <a:t>At(</a:t>
            </a:r>
            <a:r>
              <a:rPr lang="en-US" sz="1800" dirty="0" err="1"/>
              <a:t>Spare,Axle</a:t>
            </a:r>
            <a:r>
              <a:rPr lang="en-US" sz="1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4191000"/>
            <a:ext cx="226695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 err="1">
                <a:solidFill>
                  <a:schemeClr val="tx1"/>
                </a:solidFill>
              </a:rPr>
              <a:t>PutOn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Spare,Axle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29050" y="3816421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/>
              <a:t>At(</a:t>
            </a:r>
            <a:r>
              <a:rPr lang="en-US" sz="1800" dirty="0" err="1"/>
              <a:t>Spare,Ground</a:t>
            </a:r>
            <a:r>
              <a:rPr lang="en-US" sz="1800" dirty="0"/>
              <a:t>), </a:t>
            </a:r>
            <a:r>
              <a:rPr lang="en-US" sz="1800" dirty="0">
                <a:sym typeface="Symbol" charset="0"/>
              </a:rPr>
              <a:t>At(</a:t>
            </a:r>
            <a:r>
              <a:rPr lang="en-US" sz="1800" dirty="0" err="1">
                <a:sym typeface="Symbol" charset="0"/>
              </a:rPr>
              <a:t>Flat,Axle</a:t>
            </a:r>
            <a:r>
              <a:rPr lang="en-US" sz="1800" dirty="0">
                <a:sym typeface="Symbol" charset="0"/>
              </a:rPr>
              <a:t>)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11" idx="2"/>
            <a:endCxn id="46088" idx="2"/>
          </p:cNvCxnSpPr>
          <p:nvPr/>
        </p:nvCxnSpPr>
        <p:spPr>
          <a:xfrm rot="16200000" flipH="1">
            <a:off x="5576888" y="4624387"/>
            <a:ext cx="838200" cy="7334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4714875"/>
            <a:ext cx="563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dirty="0"/>
              <a:t>Pick up At(</a:t>
            </a:r>
            <a:r>
              <a:rPr lang="en-US" dirty="0" err="1"/>
              <a:t>Spare,Ground</a:t>
            </a:r>
            <a:r>
              <a:rPr lang="en-US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dirty="0"/>
              <a:t>Choose only applicable action Remove(</a:t>
            </a:r>
            <a:r>
              <a:rPr lang="en-US" dirty="0" err="1"/>
              <a:t>Spare,Trunk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6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143053"/>
              </p:ext>
            </p:extLst>
          </p:nvPr>
        </p:nvGraphicFramePr>
        <p:xfrm>
          <a:off x="1095375" y="1484313"/>
          <a:ext cx="74390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Acrobat Document" r:id="rId3" imgW="4533698" imgH="580957" progId="AcroExch.Document.7">
                  <p:embed/>
                </p:oleObj>
              </mc:Choice>
              <mc:Fallback>
                <p:oleObj name="Acrobat Document" r:id="rId3" imgW="4533698" imgH="580957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484313"/>
                        <a:ext cx="74390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B7CACE-C5DC-3A41-9102-ECFC1061DA62}" type="slidenum">
              <a:rPr lang="en-US" altLang="zh-CN" sz="1800"/>
              <a:pPr eaLnBrk="1" hangingPunct="1"/>
              <a:t>38</a:t>
            </a:fld>
            <a:endParaRPr lang="en-US" altLang="zh-CN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2362200"/>
            <a:ext cx="784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/>
              <a:t>Pick up </a:t>
            </a:r>
            <a:r>
              <a:rPr lang="en-US" sz="1800" dirty="0">
                <a:sym typeface="Symbol" charset="0"/>
              </a:rPr>
              <a:t></a:t>
            </a:r>
            <a:r>
              <a:rPr lang="en-US" sz="1800" dirty="0"/>
              <a:t>At(</a:t>
            </a:r>
            <a:r>
              <a:rPr lang="en-US" sz="1800" dirty="0" err="1"/>
              <a:t>Flat,Axle</a:t>
            </a:r>
            <a:r>
              <a:rPr lang="en-US" sz="1800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/>
              <a:t>There are 2 applicable actions: </a:t>
            </a:r>
            <a:r>
              <a:rPr lang="en-US" sz="1800" dirty="0" err="1"/>
              <a:t>LeaveOvernight</a:t>
            </a:r>
            <a:r>
              <a:rPr lang="en-US" sz="1800" dirty="0"/>
              <a:t> and Remove(</a:t>
            </a:r>
            <a:r>
              <a:rPr lang="en-US" sz="1800" dirty="0" err="1"/>
              <a:t>Flat,Axle</a:t>
            </a:r>
            <a:r>
              <a:rPr lang="en-US" sz="1800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/>
              <a:t>Choose </a:t>
            </a:r>
            <a:r>
              <a:rPr lang="en-US" sz="1800" dirty="0" err="1"/>
              <a:t>LeaveOvernight</a:t>
            </a:r>
            <a:endParaRPr lang="en-US" sz="1800" dirty="0"/>
          </a:p>
        </p:txBody>
      </p:sp>
      <p:graphicFrame>
        <p:nvGraphicFramePr>
          <p:cNvPr id="6041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39803"/>
              </p:ext>
            </p:extLst>
          </p:nvPr>
        </p:nvGraphicFramePr>
        <p:xfrm>
          <a:off x="685800" y="3429000"/>
          <a:ext cx="609600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Acrobat Document" r:id="rId5" imgW="4533698" imgH="1238115" progId="AcroExch.Document.7">
                  <p:embed/>
                </p:oleObj>
              </mc:Choice>
              <mc:Fallback>
                <p:oleObj name="Acrobat Document" r:id="rId5" imgW="4533698" imgH="1238115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6096000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648200" y="1447800"/>
            <a:ext cx="457200" cy="3048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05400" y="1057275"/>
            <a:ext cx="3581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/>
              <a:t>Add causal link between Remove(</a:t>
            </a:r>
            <a:r>
              <a:rPr lang="en-US" sz="1800" dirty="0" err="1"/>
              <a:t>Spare,Trunk</a:t>
            </a:r>
            <a:r>
              <a:rPr lang="en-US" sz="1800" dirty="0"/>
              <a:t>) and </a:t>
            </a:r>
            <a:r>
              <a:rPr lang="en-US" sz="1800" dirty="0" err="1"/>
              <a:t>PutOn</a:t>
            </a:r>
            <a:r>
              <a:rPr lang="en-US" sz="1800" dirty="0"/>
              <a:t>(</a:t>
            </a:r>
            <a:r>
              <a:rPr lang="en-US" sz="1800" dirty="0" err="1"/>
              <a:t>Spare,Axle</a:t>
            </a:r>
            <a:r>
              <a:rPr lang="en-US" sz="1800" dirty="0"/>
              <a:t>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00600" y="2971800"/>
            <a:ext cx="419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 err="1"/>
              <a:t>LeaveOvernight</a:t>
            </a:r>
            <a:r>
              <a:rPr lang="en-US" sz="1800" dirty="0"/>
              <a:t> has effect </a:t>
            </a:r>
            <a:r>
              <a:rPr lang="en-US" sz="1800" dirty="0">
                <a:sym typeface="Symbol" charset="0"/>
              </a:rPr>
              <a:t></a:t>
            </a:r>
            <a:r>
              <a:rPr lang="en-US" sz="1800" dirty="0"/>
              <a:t>At(</a:t>
            </a:r>
            <a:r>
              <a:rPr lang="en-US" sz="1800" dirty="0" err="1"/>
              <a:t>Spare,Ground</a:t>
            </a:r>
            <a:r>
              <a:rPr lang="en-US" sz="1800" dirty="0"/>
              <a:t>), which conflicts with the causal link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4267200"/>
            <a:ext cx="365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We remove the conflict by forcing LeaveOvernight to occur before Remove(Spare,Trunk)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1333500" y="4229100"/>
            <a:ext cx="1371600" cy="3810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4800" y="5029200"/>
            <a:ext cx="845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Conflicts with effects of Remove(Spare,Trunk)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The only way to resolve the conflict is to undo LeaveOvernightuse the action Remove(Flat,Axle)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752600" y="4191000"/>
            <a:ext cx="914400" cy="152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4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DDD5F1-8974-1C4D-B5BC-BE58886E02AA}" type="slidenum">
              <a:rPr lang="en-US" altLang="zh-CN" sz="1400"/>
              <a:pPr eaLnBrk="1" hangingPunct="1"/>
              <a:t>39</a:t>
            </a:fld>
            <a:endParaRPr lang="en-US" altLang="zh-CN" sz="1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33528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/>
              <a:t>This time, we choose Remove(Flat,Axle)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/>
              <a:t>Pick up At(Spare,Trunk) and choose Start to achieve it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/>
              <a:t>Pick up At(Flat,Axle) and choose Start to achieve it.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/>
              <a:t>We now have a complete consistent partially ordered plan</a:t>
            </a: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1676400" y="1524000"/>
          <a:ext cx="63246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Acrobat Document" r:id="rId3" imgW="4533698" imgH="904672" progId="AcroExch.Document.7">
                  <p:embed/>
                </p:oleObj>
              </mc:Choice>
              <mc:Fallback>
                <p:oleObj name="Acrobat Document" r:id="rId3" imgW="4533698" imgH="904672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3246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85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D1282E"/>
                </a:solidFill>
                <a:latin typeface="+mj-lt"/>
                <a:ea typeface="华文仿宋" charset="0"/>
              </a:rPr>
              <a:t>Actions, events, and change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379555" y="1600200"/>
            <a:ext cx="8510800" cy="4495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charset="0"/>
                <a:cs typeface="+mn-cs"/>
              </a:rPr>
              <a:t>Planning requires a representation of time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to express &amp; reason about sequences of actions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to express the effects of actions on the world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charset="0"/>
                <a:cs typeface="+mn-cs"/>
              </a:rPr>
              <a:t>Propositional Logic 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does not offer a representation for time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charset="0"/>
                <a:cs typeface="+mn-cs"/>
              </a:rPr>
              <a:t>Situation Calculus </a:t>
            </a:r>
            <a:r>
              <a:rPr lang="en-US" sz="2400" dirty="0">
                <a:solidFill>
                  <a:srgbClr val="A50021"/>
                </a:solidFill>
                <a:latin typeface="Times New Roman" charset="0"/>
                <a:cs typeface="+mn-cs"/>
              </a:rPr>
              <a:t>(AIMA Section 10.4.2)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Is based on FOL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Each time step is a ‘situation’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Allows to represent plans and reason about actions &amp; change</a:t>
            </a:r>
          </a:p>
        </p:txBody>
      </p:sp>
    </p:spTree>
    <p:extLst>
      <p:ext uri="{BB962C8B-B14F-4D97-AF65-F5344CB8AC3E}">
        <p14:creationId xmlns:p14="http://schemas.microsoft.com/office/powerpoint/2010/main" val="91369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9D23-359F-A642-A419-9511A726D4A2}" type="slidenum">
              <a:rPr lang="en-US"/>
              <a:pPr/>
              <a:t>40</a:t>
            </a:fld>
            <a:endParaRPr lang="en-US"/>
          </a:p>
        </p:txBody>
      </p:sp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7474" y="239713"/>
            <a:ext cx="8552309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ADL Example for Planning Graph</a:t>
            </a:r>
            <a:br>
              <a:rPr lang="en-US" sz="4000" dirty="0"/>
            </a:br>
            <a:r>
              <a:rPr lang="en-US" sz="3600" dirty="0">
                <a:solidFill>
                  <a:schemeClr val="accent2"/>
                </a:solidFill>
              </a:rPr>
              <a:t>Have Cake and Eat It Too</a:t>
            </a:r>
            <a:endParaRPr lang="en-US" sz="4000" dirty="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3388"/>
            <a:ext cx="8034338" cy="4625975"/>
          </a:xfrm>
        </p:spPr>
        <p:txBody>
          <a:bodyPr/>
          <a:lstStyle/>
          <a:p>
            <a:pPr lvl="1">
              <a:buFont typeface="Wingdings" charset="2"/>
              <a:buNone/>
            </a:pPr>
            <a:r>
              <a:rPr lang="en-US" sz="2400" i="1" dirty="0" err="1"/>
              <a:t>Init</a:t>
            </a:r>
            <a:r>
              <a:rPr lang="en-US" sz="2400" dirty="0" err="1"/>
              <a:t>(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/>
              <a:t>¬</a:t>
            </a:r>
            <a:r>
              <a:rPr lang="en-US" sz="2400" i="1" dirty="0" err="1"/>
              <a:t>Eaten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))</a:t>
            </a:r>
          </a:p>
          <a:p>
            <a:pPr lvl="1">
              <a:buFont typeface="Wingdings" charset="2"/>
              <a:buNone/>
            </a:pPr>
            <a:endParaRPr lang="en-US" sz="2400" dirty="0"/>
          </a:p>
          <a:p>
            <a:pPr lvl="1">
              <a:buFont typeface="Wingdings" charset="2"/>
              <a:buNone/>
            </a:pPr>
            <a:r>
              <a:rPr lang="en-US" sz="2400" i="1" dirty="0" err="1"/>
              <a:t>Goal</a:t>
            </a:r>
            <a:r>
              <a:rPr lang="en-US" sz="2400" dirty="0" err="1"/>
              <a:t>(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 err="1"/>
              <a:t>Eaten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))</a:t>
            </a:r>
          </a:p>
          <a:p>
            <a:pPr lvl="1">
              <a:buFont typeface="Wingdings" charset="2"/>
              <a:buNone/>
            </a:pPr>
            <a:endParaRPr lang="en-US" sz="2400" dirty="0"/>
          </a:p>
          <a:p>
            <a:pPr lvl="1">
              <a:buFont typeface="Wingdings" charset="2"/>
              <a:buNone/>
            </a:pPr>
            <a:r>
              <a:rPr lang="en-US" sz="2400" i="1" dirty="0" err="1"/>
              <a:t>Action</a:t>
            </a:r>
            <a:r>
              <a:rPr lang="en-US" sz="2400" dirty="0" err="1"/>
              <a:t>(</a:t>
            </a:r>
            <a:r>
              <a:rPr lang="en-US" sz="2400" i="1" dirty="0" err="1"/>
              <a:t>Eat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),</a:t>
            </a:r>
          </a:p>
          <a:p>
            <a:pPr lvl="1">
              <a:buFont typeface="Wingdings" charset="2"/>
              <a:buNone/>
            </a:pPr>
            <a:r>
              <a:rPr lang="en-US" sz="2400" dirty="0"/>
              <a:t>	PRECOND: 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</a:t>
            </a:r>
          </a:p>
          <a:p>
            <a:pPr lvl="1">
              <a:buFont typeface="Wingdings" charset="2"/>
              <a:buNone/>
            </a:pPr>
            <a:r>
              <a:rPr lang="en-US" sz="2400" dirty="0"/>
              <a:t>	EFFECT: ¬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 err="1"/>
              <a:t>Eaten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))</a:t>
            </a:r>
          </a:p>
          <a:p>
            <a:pPr lvl="1">
              <a:buFont typeface="Wingdings" charset="2"/>
              <a:buNone/>
            </a:pPr>
            <a:r>
              <a:rPr lang="en-US" sz="2400" i="1" dirty="0" err="1"/>
              <a:t>Action</a:t>
            </a:r>
            <a:r>
              <a:rPr lang="en-US" sz="2400" dirty="0" err="1"/>
              <a:t>(</a:t>
            </a:r>
            <a:r>
              <a:rPr lang="en-US" sz="2400" i="1" dirty="0" err="1"/>
              <a:t>Bake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),</a:t>
            </a:r>
          </a:p>
          <a:p>
            <a:pPr lvl="1">
              <a:buFont typeface="Wingdings" charset="2"/>
              <a:buNone/>
            </a:pPr>
            <a:r>
              <a:rPr lang="en-US" sz="2400" dirty="0"/>
              <a:t>	PRECOND: ¬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</a:t>
            </a:r>
          </a:p>
          <a:p>
            <a:pPr lvl="1">
              <a:buFont typeface="Wingdings" charset="2"/>
              <a:buNone/>
            </a:pPr>
            <a:r>
              <a:rPr lang="en-US" sz="2400" dirty="0"/>
              <a:t>	EFFECT: </a:t>
            </a:r>
            <a:r>
              <a:rPr lang="en-US" sz="2400" i="1" dirty="0" err="1"/>
              <a:t>Have</a:t>
            </a:r>
            <a:r>
              <a:rPr lang="en-US" sz="2400" dirty="0" err="1"/>
              <a:t>(</a:t>
            </a:r>
            <a:r>
              <a:rPr lang="en-US" sz="2400" i="1" dirty="0" err="1"/>
              <a:t>Cake</a:t>
            </a:r>
            <a:r>
              <a:rPr lang="en-US" sz="24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21357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9D82-CC03-BF4B-A62B-550F49702F2B}" type="slidenum">
              <a:rPr lang="en-US"/>
              <a:pPr/>
              <a:t>41</a:t>
            </a:fld>
            <a:endParaRPr lang="en-US"/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182563"/>
            <a:ext cx="7772400" cy="1143000"/>
          </a:xfrm>
        </p:spPr>
        <p:txBody>
          <a:bodyPr/>
          <a:lstStyle/>
          <a:p>
            <a:r>
              <a:rPr lang="en-US" dirty="0"/>
              <a:t>Planning Graphs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57313"/>
            <a:ext cx="8688388" cy="514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i="1" dirty="0"/>
              <a:t>planning graph</a:t>
            </a:r>
            <a:r>
              <a:rPr lang="en-US" sz="2400" dirty="0"/>
              <a:t> consists of a sequence of </a:t>
            </a:r>
            <a:r>
              <a:rPr lang="en-US" sz="2400" i="1" dirty="0"/>
              <a:t>levels</a:t>
            </a:r>
            <a:r>
              <a:rPr lang="en-US" sz="2400" dirty="0"/>
              <a:t> that correspond to steps in the plan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86" y="2736110"/>
            <a:ext cx="764540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90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9D82-CC03-BF4B-A62B-550F49702F2B}" type="slidenum">
              <a:rPr lang="en-US"/>
              <a:pPr/>
              <a:t>42</a:t>
            </a:fld>
            <a:endParaRPr lang="en-US"/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81341"/>
            <a:ext cx="7772400" cy="1143000"/>
          </a:xfrm>
        </p:spPr>
        <p:txBody>
          <a:bodyPr/>
          <a:lstStyle/>
          <a:p>
            <a:r>
              <a:rPr lang="en-US" sz="4000" dirty="0"/>
              <a:t>Planning Graphs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45668"/>
            <a:ext cx="8688388" cy="397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i="1" dirty="0"/>
              <a:t>planning graph</a:t>
            </a:r>
            <a:r>
              <a:rPr lang="en-US" sz="2400" dirty="0"/>
              <a:t> consists of a sequence of </a:t>
            </a:r>
            <a:r>
              <a:rPr lang="en-US" sz="2400" i="1" dirty="0"/>
              <a:t>levels</a:t>
            </a:r>
            <a:r>
              <a:rPr lang="en-US" sz="2400" dirty="0"/>
              <a:t> that correspond to steps in the plan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Each level consists of a set of literals and a set of actions</a:t>
            </a:r>
          </a:p>
          <a:p>
            <a:pPr lvl="2">
              <a:lnSpc>
                <a:spcPct val="90000"/>
              </a:lnSpc>
            </a:pPr>
            <a:r>
              <a:rPr lang="en-US" sz="1800" i="1" dirty="0"/>
              <a:t>Literals</a:t>
            </a:r>
            <a:r>
              <a:rPr lang="en-US" sz="1800" dirty="0"/>
              <a:t> = all those that </a:t>
            </a:r>
            <a:r>
              <a:rPr lang="en-US" sz="1800" i="1" dirty="0"/>
              <a:t>could</a:t>
            </a:r>
            <a:r>
              <a:rPr lang="en-US" sz="1800" dirty="0"/>
              <a:t> be true at that time step, based on the actions executed at preceding time steps</a:t>
            </a:r>
          </a:p>
          <a:p>
            <a:pPr lvl="3">
              <a:lnSpc>
                <a:spcPct val="90000"/>
              </a:lnSpc>
            </a:pPr>
            <a:r>
              <a:rPr lang="en-US" sz="1700" dirty="0"/>
              <a:t>Level 0 is the initial state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800" i="1" dirty="0"/>
              <a:t>Actions</a:t>
            </a:r>
            <a:r>
              <a:rPr lang="en-US" sz="1800" dirty="0"/>
              <a:t> = all those actions that </a:t>
            </a:r>
            <a:r>
              <a:rPr lang="en-US" sz="1800" i="1" dirty="0"/>
              <a:t>could</a:t>
            </a:r>
            <a:r>
              <a:rPr lang="en-US" sz="1800" dirty="0"/>
              <a:t> have their preconditions satisfied at that time step, based on which literals actually hold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7604" y="4086834"/>
            <a:ext cx="6497754" cy="168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905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A2E3-1AAD-964C-9368-41277165B244}" type="slidenum">
              <a:rPr lang="en-US"/>
              <a:pPr/>
              <a:t>43</a:t>
            </a:fld>
            <a:endParaRPr lang="en-US"/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0"/>
            <a:ext cx="7772400" cy="1143000"/>
          </a:xfrm>
        </p:spPr>
        <p:txBody>
          <a:bodyPr/>
          <a:lstStyle/>
          <a:p>
            <a:r>
              <a:rPr lang="en-US"/>
              <a:t>Cake Example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61938" y="4065588"/>
            <a:ext cx="8737600" cy="2319337"/>
          </a:xfrm>
        </p:spPr>
        <p:txBody>
          <a:bodyPr>
            <a:normAutofit lnSpcReduction="10000"/>
          </a:bodyPr>
          <a:lstStyle/>
          <a:p>
            <a:r>
              <a:rPr lang="en-US" sz="2000"/>
              <a:t>Start at state level S</a:t>
            </a:r>
            <a:r>
              <a:rPr lang="en-US" sz="2000" baseline="-25000"/>
              <a:t>0</a:t>
            </a:r>
            <a:r>
              <a:rPr lang="en-US" sz="2000"/>
              <a:t> and determine action level A</a:t>
            </a:r>
            <a:r>
              <a:rPr lang="en-US" sz="2000" baseline="-25000"/>
              <a:t>0</a:t>
            </a:r>
            <a:r>
              <a:rPr lang="en-US" sz="2000"/>
              <a:t> and state level S</a:t>
            </a:r>
            <a:r>
              <a:rPr lang="en-US" sz="2000" baseline="-25000"/>
              <a:t>1</a:t>
            </a:r>
          </a:p>
          <a:p>
            <a:pPr lvl="1"/>
            <a:r>
              <a:rPr lang="en-US" sz="1900"/>
              <a:t>S</a:t>
            </a:r>
            <a:r>
              <a:rPr lang="en-US" sz="1900" baseline="-25000"/>
              <a:t>0</a:t>
            </a:r>
            <a:r>
              <a:rPr lang="en-US" sz="1900"/>
              <a:t> = all literals in initial state</a:t>
            </a:r>
            <a:endParaRPr lang="en-US" sz="1900" baseline="-25000"/>
          </a:p>
          <a:p>
            <a:pPr lvl="1"/>
            <a:r>
              <a:rPr lang="en-US" sz="1900"/>
              <a:t>A</a:t>
            </a:r>
            <a:r>
              <a:rPr lang="en-US" sz="1900" baseline="-25000"/>
              <a:t>0</a:t>
            </a:r>
            <a:r>
              <a:rPr lang="en-US" sz="1900"/>
              <a:t> = all actions whose preconditions are satisfied in S</a:t>
            </a:r>
            <a:r>
              <a:rPr lang="en-US" sz="1900" baseline="-25000"/>
              <a:t>0</a:t>
            </a:r>
          </a:p>
          <a:p>
            <a:pPr lvl="1"/>
            <a:r>
              <a:rPr lang="en-US" sz="1900"/>
              <a:t>S</a:t>
            </a:r>
            <a:r>
              <a:rPr lang="en-US" sz="1900" baseline="-25000"/>
              <a:t>1</a:t>
            </a:r>
            <a:r>
              <a:rPr lang="en-US" sz="1900"/>
              <a:t> = all literals that could result from executing actions in A</a:t>
            </a:r>
            <a:r>
              <a:rPr lang="en-US" sz="1900" baseline="-25000"/>
              <a:t>0</a:t>
            </a:r>
            <a:endParaRPr lang="en-US" sz="1900"/>
          </a:p>
          <a:p>
            <a:r>
              <a:rPr lang="en-US" sz="2100"/>
              <a:t>Connect preconditions of actions in A</a:t>
            </a:r>
            <a:r>
              <a:rPr lang="en-US" sz="2100" baseline="-25000"/>
              <a:t>0</a:t>
            </a:r>
            <a:r>
              <a:rPr lang="en-US" sz="2100"/>
              <a:t> to S</a:t>
            </a:r>
            <a:r>
              <a:rPr lang="en-US" sz="2100" baseline="-25000"/>
              <a:t>0</a:t>
            </a:r>
            <a:r>
              <a:rPr lang="en-US" sz="2100"/>
              <a:t> and effects to S</a:t>
            </a:r>
            <a:r>
              <a:rPr lang="en-US" sz="2100" baseline="-25000"/>
              <a:t>1</a:t>
            </a:r>
            <a:endParaRPr lang="en-US" sz="2100"/>
          </a:p>
          <a:p>
            <a:r>
              <a:rPr lang="en-US" sz="2100"/>
              <a:t>Inaction is represented by </a:t>
            </a:r>
            <a:r>
              <a:rPr lang="en-US" sz="2100" i="1"/>
              <a:t>persistence actions</a:t>
            </a:r>
            <a:r>
              <a:rPr lang="en-US" sz="2100"/>
              <a:t> (like frame axioms)</a:t>
            </a:r>
          </a:p>
        </p:txBody>
      </p:sp>
      <p:grpSp>
        <p:nvGrpSpPr>
          <p:cNvPr id="1353739" name="Group 11"/>
          <p:cNvGrpSpPr>
            <a:grpSpLocks/>
          </p:cNvGrpSpPr>
          <p:nvPr/>
        </p:nvGrpSpPr>
        <p:grpSpPr bwMode="auto">
          <a:xfrm>
            <a:off x="1874838" y="1054100"/>
            <a:ext cx="5586412" cy="2527300"/>
            <a:chOff x="1186" y="892"/>
            <a:chExt cx="3519" cy="1592"/>
          </a:xfrm>
        </p:grpSpPr>
        <p:pic>
          <p:nvPicPr>
            <p:cNvPr id="1353733" name="Picture 5" descr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6" y="892"/>
              <a:ext cx="3519" cy="1592"/>
            </a:xfrm>
            <a:prstGeom prst="rect">
              <a:avLst/>
            </a:prstGeom>
            <a:noFill/>
          </p:spPr>
        </p:pic>
        <p:sp>
          <p:nvSpPr>
            <p:cNvPr id="1353735" name="Rectangle 7"/>
            <p:cNvSpPr>
              <a:spLocks noChangeArrowheads="1"/>
            </p:cNvSpPr>
            <p:nvPr/>
          </p:nvSpPr>
          <p:spPr bwMode="auto">
            <a:xfrm>
              <a:off x="4539" y="1441"/>
              <a:ext cx="164" cy="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36" name="Rectangle 8"/>
            <p:cNvSpPr>
              <a:spLocks noChangeArrowheads="1"/>
            </p:cNvSpPr>
            <p:nvPr/>
          </p:nvSpPr>
          <p:spPr bwMode="auto">
            <a:xfrm>
              <a:off x="4567" y="2321"/>
              <a:ext cx="137" cy="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37" name="Rectangle 9"/>
            <p:cNvSpPr>
              <a:spLocks noChangeArrowheads="1"/>
            </p:cNvSpPr>
            <p:nvPr/>
          </p:nvSpPr>
          <p:spPr bwMode="auto">
            <a:xfrm>
              <a:off x="4567" y="2139"/>
              <a:ext cx="136" cy="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38" name="Line 10"/>
            <p:cNvSpPr>
              <a:spLocks noChangeShapeType="1"/>
            </p:cNvSpPr>
            <p:nvPr/>
          </p:nvSpPr>
          <p:spPr bwMode="auto">
            <a:xfrm flipH="1">
              <a:off x="4641" y="2139"/>
              <a:ext cx="17" cy="40"/>
            </a:xfrm>
            <a:prstGeom prst="line">
              <a:avLst/>
            </a:prstGeom>
            <a:noFill/>
            <a:ln w="38100">
              <a:solidFill>
                <a:srgbClr val="C2C2C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3758" name="Group 30"/>
          <p:cNvGrpSpPr>
            <a:grpSpLocks/>
          </p:cNvGrpSpPr>
          <p:nvPr/>
        </p:nvGrpSpPr>
        <p:grpSpPr bwMode="auto">
          <a:xfrm>
            <a:off x="4449763" y="1898650"/>
            <a:ext cx="3008312" cy="1620838"/>
            <a:chOff x="2803" y="1424"/>
            <a:chExt cx="1895" cy="1021"/>
          </a:xfrm>
        </p:grpSpPr>
        <p:sp>
          <p:nvSpPr>
            <p:cNvPr id="1353742" name="Rectangle 14"/>
            <p:cNvSpPr>
              <a:spLocks noChangeArrowheads="1"/>
            </p:cNvSpPr>
            <p:nvPr/>
          </p:nvSpPr>
          <p:spPr bwMode="auto">
            <a:xfrm>
              <a:off x="2803" y="1583"/>
              <a:ext cx="102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3" name="Rectangle 15"/>
            <p:cNvSpPr>
              <a:spLocks noChangeArrowheads="1"/>
            </p:cNvSpPr>
            <p:nvPr/>
          </p:nvSpPr>
          <p:spPr bwMode="auto">
            <a:xfrm>
              <a:off x="2808" y="2037"/>
              <a:ext cx="102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6" name="Rectangle 18"/>
            <p:cNvSpPr>
              <a:spLocks noChangeArrowheads="1"/>
            </p:cNvSpPr>
            <p:nvPr/>
          </p:nvSpPr>
          <p:spPr bwMode="auto">
            <a:xfrm>
              <a:off x="4431" y="1521"/>
              <a:ext cx="244" cy="4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7" name="Rectangle 19"/>
            <p:cNvSpPr>
              <a:spLocks noChangeArrowheads="1"/>
            </p:cNvSpPr>
            <p:nvPr/>
          </p:nvSpPr>
          <p:spPr bwMode="auto">
            <a:xfrm>
              <a:off x="4471" y="1952"/>
              <a:ext cx="227" cy="4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9" name="Rectangle 21"/>
            <p:cNvSpPr>
              <a:spLocks noChangeArrowheads="1"/>
            </p:cNvSpPr>
            <p:nvPr/>
          </p:nvSpPr>
          <p:spPr bwMode="auto">
            <a:xfrm>
              <a:off x="3648" y="1424"/>
              <a:ext cx="165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0" name="Rectangle 22"/>
            <p:cNvSpPr>
              <a:spLocks noChangeArrowheads="1"/>
            </p:cNvSpPr>
            <p:nvPr/>
          </p:nvSpPr>
          <p:spPr bwMode="auto">
            <a:xfrm>
              <a:off x="3630" y="1867"/>
              <a:ext cx="216" cy="3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1" name="Rectangle 23"/>
            <p:cNvSpPr>
              <a:spLocks noChangeArrowheads="1"/>
            </p:cNvSpPr>
            <p:nvPr/>
          </p:nvSpPr>
          <p:spPr bwMode="auto">
            <a:xfrm>
              <a:off x="3603" y="1651"/>
              <a:ext cx="96" cy="3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3757" name="Group 29"/>
          <p:cNvGrpSpPr>
            <a:grpSpLocks/>
          </p:cNvGrpSpPr>
          <p:nvPr/>
        </p:nvGrpSpPr>
        <p:grpSpPr bwMode="auto">
          <a:xfrm>
            <a:off x="3116263" y="1925638"/>
            <a:ext cx="3971925" cy="1603375"/>
            <a:chOff x="1963" y="1441"/>
            <a:chExt cx="2502" cy="1010"/>
          </a:xfrm>
        </p:grpSpPr>
        <p:sp>
          <p:nvSpPr>
            <p:cNvPr id="1353740" name="Rectangle 12"/>
            <p:cNvSpPr>
              <a:spLocks noChangeArrowheads="1"/>
            </p:cNvSpPr>
            <p:nvPr/>
          </p:nvSpPr>
          <p:spPr bwMode="auto">
            <a:xfrm>
              <a:off x="1963" y="1504"/>
              <a:ext cx="1645" cy="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1" name="Rectangle 13"/>
            <p:cNvSpPr>
              <a:spLocks noChangeArrowheads="1"/>
            </p:cNvSpPr>
            <p:nvPr/>
          </p:nvSpPr>
          <p:spPr bwMode="auto">
            <a:xfrm>
              <a:off x="1969" y="2326"/>
              <a:ext cx="1645" cy="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4" name="Rectangle 16"/>
            <p:cNvSpPr>
              <a:spLocks noChangeArrowheads="1"/>
            </p:cNvSpPr>
            <p:nvPr/>
          </p:nvSpPr>
          <p:spPr bwMode="auto">
            <a:xfrm>
              <a:off x="2700" y="1475"/>
              <a:ext cx="108" cy="1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45" name="Rectangle 17"/>
            <p:cNvSpPr>
              <a:spLocks noChangeArrowheads="1"/>
            </p:cNvSpPr>
            <p:nvPr/>
          </p:nvSpPr>
          <p:spPr bwMode="auto">
            <a:xfrm>
              <a:off x="2694" y="2303"/>
              <a:ext cx="108" cy="1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2" name="Rectangle 24"/>
            <p:cNvSpPr>
              <a:spLocks noChangeArrowheads="1"/>
            </p:cNvSpPr>
            <p:nvPr/>
          </p:nvSpPr>
          <p:spPr bwMode="auto">
            <a:xfrm>
              <a:off x="3841" y="1441"/>
              <a:ext cx="60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3" name="Rectangle 25"/>
            <p:cNvSpPr>
              <a:spLocks noChangeArrowheads="1"/>
            </p:cNvSpPr>
            <p:nvPr/>
          </p:nvSpPr>
          <p:spPr bwMode="auto">
            <a:xfrm>
              <a:off x="3682" y="2292"/>
              <a:ext cx="783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3756" name="Group 28"/>
          <p:cNvGrpSpPr>
            <a:grpSpLocks/>
          </p:cNvGrpSpPr>
          <p:nvPr/>
        </p:nvGrpSpPr>
        <p:grpSpPr bwMode="auto">
          <a:xfrm>
            <a:off x="3062288" y="2124075"/>
            <a:ext cx="2657475" cy="1008063"/>
            <a:chOff x="1929" y="1566"/>
            <a:chExt cx="1674" cy="635"/>
          </a:xfrm>
        </p:grpSpPr>
        <p:sp>
          <p:nvSpPr>
            <p:cNvPr id="1353754" name="Rectangle 26"/>
            <p:cNvSpPr>
              <a:spLocks noChangeArrowheads="1"/>
            </p:cNvSpPr>
            <p:nvPr/>
          </p:nvSpPr>
          <p:spPr bwMode="auto">
            <a:xfrm>
              <a:off x="1929" y="1566"/>
              <a:ext cx="471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755" name="Rectangle 27"/>
            <p:cNvSpPr>
              <a:spLocks noChangeArrowheads="1"/>
            </p:cNvSpPr>
            <p:nvPr/>
          </p:nvSpPr>
          <p:spPr bwMode="auto">
            <a:xfrm>
              <a:off x="3126" y="1662"/>
              <a:ext cx="477" cy="5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7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10B3-E144-994E-B1A5-2C3355BFC8C2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43844" name="Group 4"/>
          <p:cNvGrpSpPr>
            <a:grpSpLocks/>
          </p:cNvGrpSpPr>
          <p:nvPr/>
        </p:nvGrpSpPr>
        <p:grpSpPr bwMode="auto">
          <a:xfrm>
            <a:off x="1847850" y="1371600"/>
            <a:ext cx="5586413" cy="2527300"/>
            <a:chOff x="1186" y="892"/>
            <a:chExt cx="3519" cy="1592"/>
          </a:xfrm>
        </p:grpSpPr>
        <p:pic>
          <p:nvPicPr>
            <p:cNvPr id="1443845" name="Picture 5" descr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6" y="892"/>
              <a:ext cx="3519" cy="1592"/>
            </a:xfrm>
            <a:prstGeom prst="rect">
              <a:avLst/>
            </a:prstGeom>
            <a:noFill/>
          </p:spPr>
        </p:pic>
        <p:sp>
          <p:nvSpPr>
            <p:cNvPr id="1443846" name="Rectangle 6"/>
            <p:cNvSpPr>
              <a:spLocks noChangeArrowheads="1"/>
            </p:cNvSpPr>
            <p:nvPr/>
          </p:nvSpPr>
          <p:spPr bwMode="auto">
            <a:xfrm>
              <a:off x="4539" y="1441"/>
              <a:ext cx="164" cy="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847" name="Rectangle 7"/>
            <p:cNvSpPr>
              <a:spLocks noChangeArrowheads="1"/>
            </p:cNvSpPr>
            <p:nvPr/>
          </p:nvSpPr>
          <p:spPr bwMode="auto">
            <a:xfrm>
              <a:off x="4567" y="2321"/>
              <a:ext cx="137" cy="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848" name="Rectangle 8"/>
            <p:cNvSpPr>
              <a:spLocks noChangeArrowheads="1"/>
            </p:cNvSpPr>
            <p:nvPr/>
          </p:nvSpPr>
          <p:spPr bwMode="auto">
            <a:xfrm>
              <a:off x="4567" y="2139"/>
              <a:ext cx="136" cy="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849" name="Line 9"/>
            <p:cNvSpPr>
              <a:spLocks noChangeShapeType="1"/>
            </p:cNvSpPr>
            <p:nvPr/>
          </p:nvSpPr>
          <p:spPr bwMode="auto">
            <a:xfrm flipH="1">
              <a:off x="4641" y="2139"/>
              <a:ext cx="17" cy="40"/>
            </a:xfrm>
            <a:prstGeom prst="line">
              <a:avLst/>
            </a:prstGeom>
            <a:noFill/>
            <a:ln w="38100">
              <a:solidFill>
                <a:srgbClr val="C2C2C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84225" y="134938"/>
            <a:ext cx="7772400" cy="1143000"/>
          </a:xfrm>
        </p:spPr>
        <p:txBody>
          <a:bodyPr/>
          <a:lstStyle/>
          <a:p>
            <a:r>
              <a:rPr lang="en-US"/>
              <a:t>Conflicts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46075" y="4371975"/>
            <a:ext cx="8797925" cy="210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Conflicts between actions or literals at a step are denoted by </a:t>
            </a:r>
            <a:r>
              <a:rPr lang="en-US" sz="2000" i="1" dirty="0" err="1"/>
              <a:t>mutex</a:t>
            </a:r>
            <a:r>
              <a:rPr lang="en-US" sz="2000" dirty="0"/>
              <a:t> links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What can’t be done or true simultaneously (how computed on next slide)</a:t>
            </a:r>
          </a:p>
          <a:p>
            <a:pPr lvl="1">
              <a:lnSpc>
                <a:spcPct val="90000"/>
              </a:lnSpc>
            </a:pPr>
            <a:r>
              <a:rPr lang="en-US" sz="1800" i="1" dirty="0"/>
              <a:t>Can’t have your cake and eat it too (at least at S</a:t>
            </a:r>
            <a:r>
              <a:rPr lang="en-US" sz="1800" i="1" baseline="-25000" dirty="0"/>
              <a:t>1</a:t>
            </a:r>
            <a:r>
              <a:rPr lang="en-US" sz="1800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 implicitly defines multiple alternative states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 err="1"/>
              <a:t>mutex</a:t>
            </a:r>
            <a:r>
              <a:rPr lang="en-US" sz="1800" dirty="0"/>
              <a:t> links are constraints that determine the alternatives</a:t>
            </a:r>
          </a:p>
          <a:p>
            <a:pPr lvl="2">
              <a:lnSpc>
                <a:spcPct val="90000"/>
              </a:lnSpc>
            </a:pPr>
            <a:r>
              <a:rPr lang="en-US" sz="1600" i="1" dirty="0" err="1"/>
              <a:t>Have</a:t>
            </a:r>
            <a:r>
              <a:rPr lang="en-US" sz="1600" dirty="0" err="1"/>
              <a:t>(</a:t>
            </a:r>
            <a:r>
              <a:rPr lang="en-US" sz="1600" i="1" dirty="0" err="1"/>
              <a:t>Cake</a:t>
            </a:r>
            <a:r>
              <a:rPr lang="en-US" sz="1600" dirty="0" err="1"/>
              <a:t>)</a:t>
            </a:r>
            <a:r>
              <a:rPr lang="en-US" sz="1600" dirty="0" err="1">
                <a:sym typeface="Symbol" charset="2"/>
              </a:rPr>
              <a:t></a:t>
            </a:r>
            <a:r>
              <a:rPr lang="en-US" sz="1600" i="1" dirty="0" err="1">
                <a:sym typeface="Symbol" charset="2"/>
              </a:rPr>
              <a:t>Eaten</a:t>
            </a:r>
            <a:r>
              <a:rPr lang="en-US" sz="1600" dirty="0" err="1">
                <a:sym typeface="Symbol" charset="2"/>
              </a:rPr>
              <a:t>(</a:t>
            </a:r>
            <a:r>
              <a:rPr lang="en-US" sz="1600" i="1" dirty="0" err="1">
                <a:sym typeface="Symbol" charset="2"/>
              </a:rPr>
              <a:t>Cake</a:t>
            </a:r>
            <a:r>
              <a:rPr lang="en-US" sz="1600" dirty="0">
                <a:sym typeface="Symbol" charset="2"/>
              </a:rPr>
              <a:t>) or </a:t>
            </a:r>
            <a:r>
              <a:rPr lang="en-US" sz="1600" dirty="0" err="1">
                <a:sym typeface="Symbol" charset="2"/>
              </a:rPr>
              <a:t></a:t>
            </a:r>
            <a:r>
              <a:rPr lang="en-US" sz="1600" i="1" dirty="0" err="1"/>
              <a:t>Have</a:t>
            </a:r>
            <a:r>
              <a:rPr lang="en-US" sz="1600" dirty="0" err="1"/>
              <a:t>(</a:t>
            </a:r>
            <a:r>
              <a:rPr lang="en-US" sz="1600" i="1" dirty="0" err="1"/>
              <a:t>Cake</a:t>
            </a:r>
            <a:r>
              <a:rPr lang="en-US" sz="1600" dirty="0" err="1"/>
              <a:t>)</a:t>
            </a:r>
            <a:r>
              <a:rPr lang="en-US" sz="1600" dirty="0" err="1">
                <a:sym typeface="Symbol" charset="2"/>
              </a:rPr>
              <a:t></a:t>
            </a:r>
            <a:r>
              <a:rPr lang="en-US" sz="1600" i="1" dirty="0" err="1">
                <a:sym typeface="Symbol" charset="2"/>
              </a:rPr>
              <a:t>Eaten</a:t>
            </a:r>
            <a:r>
              <a:rPr lang="en-US" sz="1600" dirty="0" err="1">
                <a:sym typeface="Symbol" charset="2"/>
              </a:rPr>
              <a:t>(</a:t>
            </a:r>
            <a:r>
              <a:rPr lang="en-US" sz="1600" i="1" dirty="0" err="1">
                <a:sym typeface="Symbol" charset="2"/>
              </a:rPr>
              <a:t>Cake</a:t>
            </a:r>
            <a:r>
              <a:rPr lang="en-US" sz="1600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2"/>
              </a:rPr>
              <a:t>Analogous to ATMS in keeping track of consistent subsets</a:t>
            </a:r>
          </a:p>
        </p:txBody>
      </p:sp>
    </p:spTree>
    <p:extLst>
      <p:ext uri="{BB962C8B-B14F-4D97-AF65-F5344CB8AC3E}">
        <p14:creationId xmlns:p14="http://schemas.microsoft.com/office/powerpoint/2010/main" val="2918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496B-9A57-FA4C-9023-DC911029F5C7}" type="slidenum">
              <a:rPr lang="en-US"/>
              <a:pPr/>
              <a:t>45</a:t>
            </a:fld>
            <a:endParaRPr lang="en-US"/>
          </a:p>
        </p:txBody>
      </p:sp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2250"/>
            <a:ext cx="7772400" cy="1143000"/>
          </a:xfrm>
        </p:spPr>
        <p:txBody>
          <a:bodyPr/>
          <a:lstStyle/>
          <a:p>
            <a:r>
              <a:rPr lang="en-US"/>
              <a:t>Adding Mutex Relations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030663"/>
            <a:ext cx="8094663" cy="25987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 err="1"/>
              <a:t>mutex</a:t>
            </a:r>
            <a:r>
              <a:rPr lang="en-US" sz="2000" dirty="0"/>
              <a:t> relation holds between </a:t>
            </a:r>
            <a:r>
              <a:rPr lang="en-US" sz="2000" b="1" dirty="0"/>
              <a:t>two actions</a:t>
            </a:r>
            <a:r>
              <a:rPr lang="en-US" sz="2000" dirty="0"/>
              <a:t> when:</a:t>
            </a:r>
          </a:p>
          <a:p>
            <a:pPr lvl="1">
              <a:lnSpc>
                <a:spcPct val="90000"/>
              </a:lnSpc>
            </a:pPr>
            <a:r>
              <a:rPr lang="en-US" sz="1700" i="1" dirty="0"/>
              <a:t>Inconsistent effects</a:t>
            </a:r>
            <a:r>
              <a:rPr lang="en-US" sz="1700" dirty="0"/>
              <a:t>: one action negates the effect of another</a:t>
            </a:r>
          </a:p>
          <a:p>
            <a:pPr lvl="1">
              <a:lnSpc>
                <a:spcPct val="90000"/>
              </a:lnSpc>
            </a:pPr>
            <a:r>
              <a:rPr lang="en-US" sz="1700" i="1" dirty="0"/>
              <a:t>Interference</a:t>
            </a:r>
            <a:r>
              <a:rPr lang="en-US" sz="1700" dirty="0"/>
              <a:t>: an effect of one action negates a precondition of the other</a:t>
            </a:r>
          </a:p>
          <a:p>
            <a:pPr lvl="1">
              <a:lnSpc>
                <a:spcPct val="90000"/>
              </a:lnSpc>
            </a:pPr>
            <a:r>
              <a:rPr lang="en-US" sz="1700" i="1" dirty="0"/>
              <a:t>Competing needs</a:t>
            </a:r>
            <a:r>
              <a:rPr lang="en-US" sz="1700" dirty="0"/>
              <a:t>: a precondition of one action is mutually exclusive with a precondition of the other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 err="1"/>
              <a:t>mutex</a:t>
            </a:r>
            <a:r>
              <a:rPr lang="en-US" sz="2000" dirty="0"/>
              <a:t> relation holds between </a:t>
            </a:r>
            <a:r>
              <a:rPr lang="en-US" sz="2000" b="1" dirty="0"/>
              <a:t>two literals </a:t>
            </a:r>
            <a:r>
              <a:rPr lang="en-US" sz="2000" dirty="0"/>
              <a:t>when: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One is the negation of the other OR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possible action pair that could achieve the literals is </a:t>
            </a:r>
            <a:r>
              <a:rPr lang="en-US" sz="1800" dirty="0" err="1"/>
              <a:t>mutex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Referred to as </a:t>
            </a:r>
            <a:r>
              <a:rPr lang="en-US" sz="1400" i="1" dirty="0"/>
              <a:t>inconsistent support</a:t>
            </a:r>
            <a:endParaRPr lang="en-US" sz="1400" dirty="0"/>
          </a:p>
        </p:txBody>
      </p:sp>
      <p:grpSp>
        <p:nvGrpSpPr>
          <p:cNvPr id="1357830" name="Group 6"/>
          <p:cNvGrpSpPr>
            <a:grpSpLocks/>
          </p:cNvGrpSpPr>
          <p:nvPr/>
        </p:nvGrpSpPr>
        <p:grpSpPr bwMode="auto">
          <a:xfrm>
            <a:off x="1847850" y="1323975"/>
            <a:ext cx="5586413" cy="2527300"/>
            <a:chOff x="1186" y="892"/>
            <a:chExt cx="3519" cy="1592"/>
          </a:xfrm>
        </p:grpSpPr>
        <p:pic>
          <p:nvPicPr>
            <p:cNvPr id="1357831" name="Picture 7" descr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6" y="892"/>
              <a:ext cx="3519" cy="1592"/>
            </a:xfrm>
            <a:prstGeom prst="rect">
              <a:avLst/>
            </a:prstGeom>
            <a:noFill/>
          </p:spPr>
        </p:pic>
        <p:sp>
          <p:nvSpPr>
            <p:cNvPr id="1357832" name="Rectangle 8"/>
            <p:cNvSpPr>
              <a:spLocks noChangeArrowheads="1"/>
            </p:cNvSpPr>
            <p:nvPr/>
          </p:nvSpPr>
          <p:spPr bwMode="auto">
            <a:xfrm>
              <a:off x="4539" y="1441"/>
              <a:ext cx="164" cy="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833" name="Rectangle 9"/>
            <p:cNvSpPr>
              <a:spLocks noChangeArrowheads="1"/>
            </p:cNvSpPr>
            <p:nvPr/>
          </p:nvSpPr>
          <p:spPr bwMode="auto">
            <a:xfrm>
              <a:off x="4567" y="2321"/>
              <a:ext cx="137" cy="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834" name="Rectangle 10"/>
            <p:cNvSpPr>
              <a:spLocks noChangeArrowheads="1"/>
            </p:cNvSpPr>
            <p:nvPr/>
          </p:nvSpPr>
          <p:spPr bwMode="auto">
            <a:xfrm>
              <a:off x="4567" y="2139"/>
              <a:ext cx="136" cy="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835" name="Line 11"/>
            <p:cNvSpPr>
              <a:spLocks noChangeShapeType="1"/>
            </p:cNvSpPr>
            <p:nvPr/>
          </p:nvSpPr>
          <p:spPr bwMode="auto">
            <a:xfrm flipH="1">
              <a:off x="4641" y="2139"/>
              <a:ext cx="17" cy="40"/>
            </a:xfrm>
            <a:prstGeom prst="line">
              <a:avLst/>
            </a:prstGeom>
            <a:noFill/>
            <a:ln w="38100">
              <a:solidFill>
                <a:srgbClr val="C2C2C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5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82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5C9D-12D7-FA40-9F0D-17B5BCC4BAC9}" type="slidenum">
              <a:rPr lang="en-US"/>
              <a:pPr/>
              <a:t>46</a:t>
            </a:fld>
            <a:endParaRPr lang="en-US"/>
          </a:p>
        </p:txBody>
      </p:sp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2125"/>
            <a:ext cx="7772400" cy="1143000"/>
          </a:xfrm>
        </p:spPr>
        <p:txBody>
          <a:bodyPr/>
          <a:lstStyle/>
          <a:p>
            <a:r>
              <a:rPr lang="en-US"/>
              <a:t>Cake Example (Cont.)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799" y="4191000"/>
            <a:ext cx="8268395" cy="2501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Continue generating levels in same fashion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have cake and eat it in S</a:t>
            </a:r>
            <a:r>
              <a:rPr lang="en-US" sz="2000" baseline="-25000" dirty="0"/>
              <a:t>2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i="1" dirty="0"/>
              <a:t>There is a competing needs issue here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Stop when two consecutive levels are identical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 has </a:t>
            </a:r>
            <a:r>
              <a:rPr lang="en-US" sz="2000" i="1" dirty="0"/>
              <a:t>leveled off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Since process doesn’t choose among actions, complexity is (a low-order) polynomial rather than exponential</a:t>
            </a:r>
          </a:p>
        </p:txBody>
      </p:sp>
      <p:pic>
        <p:nvPicPr>
          <p:cNvPr id="135578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49300" y="1981200"/>
            <a:ext cx="7645400" cy="1978025"/>
          </a:xfrm>
        </p:spPr>
      </p:pic>
    </p:spTree>
    <p:extLst>
      <p:ext uri="{BB962C8B-B14F-4D97-AF65-F5344CB8AC3E}">
        <p14:creationId xmlns:p14="http://schemas.microsoft.com/office/powerpoint/2010/main" val="22515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7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9067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ahoma" charset="0"/>
                <a:cs typeface="+mj-cs"/>
              </a:rPr>
              <a:t>Example of GRAPHPLAN Execution (1)</a:t>
            </a:r>
          </a:p>
        </p:txBody>
      </p:sp>
      <p:sp>
        <p:nvSpPr>
          <p:cNvPr id="73730" name="Content Placeholder 2"/>
          <p:cNvSpPr txBox="1">
            <a:spLocks/>
          </p:cNvSpPr>
          <p:nvPr/>
        </p:nvSpPr>
        <p:spPr bwMode="auto">
          <a:xfrm>
            <a:off x="762000" y="1752600"/>
            <a:ext cx="73152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 sz="2800">
                <a:latin typeface="Helvetica" charset="0"/>
              </a:rPr>
              <a:t>At(Spare,Axle) is not in S</a:t>
            </a:r>
            <a:r>
              <a:rPr lang="en-US" sz="2800" baseline="-25000">
                <a:latin typeface="Helvetica" charset="0"/>
              </a:rPr>
              <a:t>0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 sz="2800">
                <a:latin typeface="Helvetica" charset="0"/>
              </a:rPr>
              <a:t>No need to extract solution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 sz="2800">
                <a:latin typeface="Helvetica" charset="0"/>
              </a:rPr>
              <a:t>Expand the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4191000"/>
            <a:ext cx="1257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Start </a:t>
            </a:r>
          </a:p>
        </p:txBody>
      </p:sp>
      <p:sp>
        <p:nvSpPr>
          <p:cNvPr id="73732" name="TextBox 6"/>
          <p:cNvSpPr txBox="1">
            <a:spLocks noChangeArrowheads="1"/>
          </p:cNvSpPr>
          <p:nvPr/>
        </p:nvSpPr>
        <p:spPr bwMode="auto">
          <a:xfrm>
            <a:off x="1352550" y="4583113"/>
            <a:ext cx="327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At(Spare,Trunk), At(Flat,Axle)</a:t>
            </a:r>
          </a:p>
        </p:txBody>
      </p:sp>
    </p:spTree>
    <p:extLst>
      <p:ext uri="{BB962C8B-B14F-4D97-AF65-F5344CB8AC3E}">
        <p14:creationId xmlns:p14="http://schemas.microsoft.com/office/powerpoint/2010/main" val="312577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ahoma" charset="0"/>
                <a:cs typeface="+mj-cs"/>
              </a:rPr>
              <a:t>Example of GRAPHPLAN Execution (2)</a:t>
            </a:r>
          </a:p>
        </p:txBody>
      </p:sp>
      <p:pic>
        <p:nvPicPr>
          <p:cNvPr id="74754" name="Content Placeholder 4" descr="level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828800"/>
            <a:ext cx="6261100" cy="4279900"/>
          </a:xfrm>
        </p:spPr>
      </p:pic>
      <p:sp>
        <p:nvSpPr>
          <p:cNvPr id="74755" name="Content Placeholder 2"/>
          <p:cNvSpPr txBox="1">
            <a:spLocks/>
          </p:cNvSpPr>
          <p:nvPr/>
        </p:nvSpPr>
        <p:spPr bwMode="auto">
          <a:xfrm>
            <a:off x="219075" y="1592263"/>
            <a:ext cx="2895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Three actions are applicable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3 actions and 5 noops are added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Mutex links are added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At(Spare,Axle) still not in S</a:t>
            </a:r>
            <a:r>
              <a:rPr lang="en-US" baseline="-25000">
                <a:latin typeface="Helvetica" charset="0"/>
              </a:rPr>
              <a:t>1</a:t>
            </a:r>
          </a:p>
          <a:p>
            <a:pPr>
              <a:spcBef>
                <a:spcPct val="20000"/>
              </a:spcBef>
              <a:buClr>
                <a:srgbClr val="3A65BC"/>
              </a:buClr>
              <a:buFontTx/>
              <a:buChar char="•"/>
            </a:pPr>
            <a:r>
              <a:rPr lang="en-US">
                <a:latin typeface="Helvetica" charset="0"/>
              </a:rPr>
              <a:t>Plan is expanded</a:t>
            </a:r>
          </a:p>
        </p:txBody>
      </p:sp>
    </p:spTree>
    <p:extLst>
      <p:ext uri="{BB962C8B-B14F-4D97-AF65-F5344CB8AC3E}">
        <p14:creationId xmlns:p14="http://schemas.microsoft.com/office/powerpoint/2010/main" val="85528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ahoma" charset="0"/>
                <a:cs typeface="+mj-cs"/>
              </a:rPr>
              <a:t>Example of GRAPHPLAN Execution (3)</a:t>
            </a:r>
          </a:p>
        </p:txBody>
      </p:sp>
      <p:graphicFrame>
        <p:nvGraphicFramePr>
          <p:cNvPr id="75778" name="Content Placeholder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8975" y="2895600"/>
          <a:ext cx="815340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Acrobat Document" r:id="rId3" imgW="10985500" imgH="4292600" progId="AcroExch.Document.7">
                  <p:embed/>
                </p:oleObj>
              </mc:Choice>
              <mc:Fallback>
                <p:oleObj name="Acrobat Document" r:id="rId3" imgW="10985500" imgH="4292600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895600"/>
                        <a:ext cx="8153400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905000"/>
            <a:ext cx="81534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Illustrates well </a:t>
            </a:r>
            <a:r>
              <a:rPr lang="en-US" sz="2400" kern="0" dirty="0" err="1">
                <a:latin typeface="+mn-lt"/>
                <a:ea typeface="+mn-ea"/>
                <a:cs typeface="+mn-cs"/>
              </a:rPr>
              <a:t>mutex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links: inconsistent effects, interference, competing needs, inconsistent support</a:t>
            </a:r>
          </a:p>
        </p:txBody>
      </p:sp>
    </p:spTree>
    <p:extLst>
      <p:ext uri="{BB962C8B-B14F-4D97-AF65-F5344CB8AC3E}">
        <p14:creationId xmlns:p14="http://schemas.microsoft.com/office/powerpoint/2010/main" val="71988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Object 6"/>
          <p:cNvGraphicFramePr>
            <a:graphicFrameLocks noChangeAspect="1"/>
          </p:cNvGraphicFramePr>
          <p:nvPr/>
        </p:nvGraphicFramePr>
        <p:xfrm>
          <a:off x="3124200" y="2133600"/>
          <a:ext cx="5867400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Acrobat Document" r:id="rId3" imgW="5842000" imgH="4089400" progId="AcroExch.Document.7">
                  <p:embed/>
                </p:oleObj>
              </mc:Choice>
              <mc:Fallback>
                <p:oleObj name="Acrobat Document" r:id="rId3" imgW="5842000" imgH="40894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5867400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Situation Calculus: Ontology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4343400" cy="3840163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ea typeface="华文仿宋" charset="0"/>
              </a:rPr>
              <a:t>Situations</a:t>
            </a:r>
          </a:p>
          <a:p>
            <a:pPr eaLnBrk="1" hangingPunct="1"/>
            <a:r>
              <a:rPr lang="en-US" sz="2800">
                <a:latin typeface="Times New Roman" charset="0"/>
                <a:ea typeface="华文仿宋" charset="0"/>
              </a:rPr>
              <a:t>Fluents</a:t>
            </a:r>
          </a:p>
          <a:p>
            <a:pPr eaLnBrk="1" hangingPunct="1"/>
            <a:r>
              <a:rPr lang="en-US" sz="2800">
                <a:latin typeface="Times New Roman" charset="0"/>
                <a:ea typeface="华文仿宋" charset="0"/>
              </a:rPr>
              <a:t>Atemporal (or eternal) predicates &amp; functions</a:t>
            </a: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4800600" y="1524000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rgbClr val="A50021"/>
                </a:solidFill>
              </a:rPr>
              <a:t>AIMA Section 10.4.2</a:t>
            </a:r>
            <a:endParaRPr lang="en-US" sz="1800" b="1" i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78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华文仿宋" charset="0"/>
              </a:rPr>
              <a:t>Solution Extraction (Backward)</a:t>
            </a:r>
            <a:endParaRPr lang="en-US" sz="1800">
              <a:latin typeface="Tahoma" charset="0"/>
              <a:ea typeface="华文仿宋" charset="0"/>
            </a:endParaRPr>
          </a:p>
        </p:txBody>
      </p:sp>
      <p:graphicFrame>
        <p:nvGraphicFramePr>
          <p:cNvPr id="76802" name="Content Placeholder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12775" y="2895600"/>
          <a:ext cx="815340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Acrobat Document" r:id="rId3" imgW="10985500" imgH="4292600" progId="AcroExch.Document.7">
                  <p:embed/>
                </p:oleObj>
              </mc:Choice>
              <mc:Fallback>
                <p:oleObj name="Acrobat Document" r:id="rId3" imgW="10985500" imgH="4292600" progId="AcroExch.Document.7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895600"/>
                        <a:ext cx="8153400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752600"/>
            <a:ext cx="81534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3A65BC"/>
              </a:buClr>
              <a:buFont typeface="+mj-lt"/>
              <a:buAutoNum type="arabicPeriod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Solve a Boolean CSP:  Variables are actions, domains are {0=out of plan, 1=in plan), constraints are </a:t>
            </a:r>
            <a:r>
              <a:rPr lang="en-US" sz="2400" kern="0" dirty="0" err="1">
                <a:latin typeface="+mn-lt"/>
                <a:ea typeface="+mn-ea"/>
                <a:cs typeface="+mn-cs"/>
              </a:rPr>
              <a:t>mutex</a:t>
            </a:r>
            <a:endParaRPr lang="en-US" sz="2400" kern="0" dirty="0">
              <a:latin typeface="+mn-lt"/>
              <a:ea typeface="+mn-ea"/>
              <a:cs typeface="+mn-cs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3A65BC"/>
              </a:buClr>
              <a:buFont typeface="+mj-lt"/>
              <a:buAutoNum type="arabicPeriod"/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Search problem from last level backward</a:t>
            </a:r>
          </a:p>
        </p:txBody>
      </p:sp>
    </p:spTree>
    <p:extLst>
      <p:ext uri="{BB962C8B-B14F-4D97-AF65-F5344CB8AC3E}">
        <p14:creationId xmlns:p14="http://schemas.microsoft.com/office/powerpoint/2010/main" val="2098906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华文仿宋" charset="0"/>
              </a:rPr>
              <a:t>Termination of GRAPHPLAN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91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charset="0"/>
                <a:ea typeface="华文仿宋" charset="0"/>
              </a:rPr>
              <a:t>GRAPHPLAN is guaranteed to terminate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Literal increase monotonically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Actions increase monotonically</a:t>
            </a:r>
          </a:p>
          <a:p>
            <a:pPr lvl="1" eaLnBrk="1" hangingPunct="1"/>
            <a:r>
              <a:rPr lang="en-US" sz="2400" dirty="0" err="1">
                <a:latin typeface="Times New Roman" charset="0"/>
                <a:ea typeface="华文仿宋" charset="0"/>
              </a:rPr>
              <a:t>Mutexes</a:t>
            </a:r>
            <a:r>
              <a:rPr lang="en-US" sz="2400" dirty="0">
                <a:latin typeface="Times New Roman" charset="0"/>
                <a:ea typeface="华文仿宋" charset="0"/>
              </a:rPr>
              <a:t> decrease </a:t>
            </a:r>
            <a:r>
              <a:rPr lang="en-US" sz="2400" dirty="0" err="1">
                <a:latin typeface="Times New Roman" charset="0"/>
                <a:ea typeface="华文仿宋" charset="0"/>
              </a:rPr>
              <a:t>monotinically</a:t>
            </a:r>
            <a:endParaRPr lang="en-US" sz="2400" dirty="0">
              <a:latin typeface="Times New Roman" charset="0"/>
              <a:ea typeface="华文仿宋" charset="0"/>
            </a:endParaRPr>
          </a:p>
          <a:p>
            <a:pPr eaLnBrk="1" hangingPunct="1"/>
            <a:r>
              <a:rPr lang="en-US" sz="2400" dirty="0">
                <a:latin typeface="Times New Roman" charset="0"/>
                <a:ea typeface="华文仿宋" charset="0"/>
              </a:rPr>
              <a:t>A solution is guaranteed not to exist when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The graph levels off with all goals present &amp; non-</a:t>
            </a:r>
            <a:r>
              <a:rPr lang="en-US" sz="2400" dirty="0" err="1">
                <a:latin typeface="Times New Roman" charset="0"/>
                <a:ea typeface="华文仿宋" charset="0"/>
              </a:rPr>
              <a:t>mutex</a:t>
            </a:r>
            <a:r>
              <a:rPr lang="en-US" sz="2400" dirty="0">
                <a:latin typeface="Times New Roman" charset="0"/>
                <a:ea typeface="华文仿宋" charset="0"/>
              </a:rPr>
              <a:t>, and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EXTRACTSOLUTION fails to find solution</a:t>
            </a:r>
          </a:p>
        </p:txBody>
      </p:sp>
    </p:spTree>
    <p:extLst>
      <p:ext uri="{BB962C8B-B14F-4D97-AF65-F5344CB8AC3E}">
        <p14:creationId xmlns:p14="http://schemas.microsoft.com/office/powerpoint/2010/main" val="2781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Situation Calculus: Ontology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dirty="0">
                <a:latin typeface="Times New Roman" charset="0"/>
                <a:ea typeface="华文仿宋" charset="0"/>
              </a:rPr>
              <a:t>Situations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</a:rPr>
              <a:t>Initial state: S</a:t>
            </a:r>
            <a:r>
              <a:rPr lang="en-US" sz="2400" baseline="-25000" dirty="0">
                <a:latin typeface="Times New Roman" charset="0"/>
                <a:ea typeface="华文仿宋" charset="0"/>
              </a:rPr>
              <a:t>0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</a:rPr>
              <a:t>A function </a:t>
            </a:r>
            <a:r>
              <a:rPr lang="en-US" sz="2400" i="1" dirty="0">
                <a:latin typeface="Times New Roman" charset="0"/>
                <a:ea typeface="华文仿宋" charset="0"/>
              </a:rPr>
              <a:t>Result</a:t>
            </a:r>
            <a:r>
              <a:rPr lang="en-US" sz="2400" dirty="0">
                <a:latin typeface="Times New Roman" charset="0"/>
                <a:ea typeface="华文仿宋" charset="0"/>
              </a:rPr>
              <a:t>(</a:t>
            </a:r>
            <a:r>
              <a:rPr lang="en-US" sz="2400" i="1" dirty="0" err="1">
                <a:latin typeface="Times New Roman" charset="0"/>
                <a:ea typeface="华文仿宋" charset="0"/>
              </a:rPr>
              <a:t>a.s</a:t>
            </a:r>
            <a:r>
              <a:rPr lang="en-US" sz="2400" dirty="0">
                <a:latin typeface="Times New Roman" charset="0"/>
                <a:ea typeface="华文仿宋" charset="0"/>
              </a:rPr>
              <a:t>) gives the situation resulting from applying action </a:t>
            </a:r>
            <a:r>
              <a:rPr lang="en-US" sz="2400" i="1" dirty="0">
                <a:latin typeface="Times New Roman" charset="0"/>
                <a:ea typeface="华文仿宋" charset="0"/>
              </a:rPr>
              <a:t>a</a:t>
            </a:r>
            <a:r>
              <a:rPr lang="en-US" sz="2400" dirty="0">
                <a:latin typeface="Times New Roman" charset="0"/>
                <a:ea typeface="华文仿宋" charset="0"/>
              </a:rPr>
              <a:t> in situation </a:t>
            </a:r>
            <a:r>
              <a:rPr lang="en-US" sz="2400" i="1" dirty="0">
                <a:latin typeface="Times New Roman" charset="0"/>
                <a:ea typeface="华文仿宋" charset="0"/>
              </a:rPr>
              <a:t>s</a:t>
            </a:r>
          </a:p>
          <a:p>
            <a:pPr marL="366713" lvl="1" indent="0" eaLnBrk="1" hangingPunct="1">
              <a:buFont typeface="Wingdings 2" charset="0"/>
              <a:buNone/>
              <a:defRPr/>
            </a:pPr>
            <a:endParaRPr lang="en-US" sz="2400" i="1" dirty="0">
              <a:latin typeface="Times New Roman" charset="0"/>
              <a:ea typeface="华文仿宋" charset="0"/>
            </a:endParaRPr>
          </a:p>
          <a:p>
            <a:pPr eaLnBrk="1" hangingPunct="1">
              <a:defRPr/>
            </a:pPr>
            <a:r>
              <a:rPr lang="en-US" sz="2800" dirty="0" err="1">
                <a:latin typeface="Times New Roman" charset="0"/>
                <a:ea typeface="华文仿宋" charset="0"/>
              </a:rPr>
              <a:t>Fluents</a:t>
            </a:r>
            <a:endParaRPr lang="en-US" sz="2800" dirty="0">
              <a:latin typeface="Times New Roman" charset="0"/>
              <a:ea typeface="华文仿宋" charset="0"/>
            </a:endParaRP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</a:rPr>
              <a:t>Functions &amp; predicates whose truth values can change from one situation to the other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  <a:sym typeface="Symbol" charset="0"/>
              </a:rPr>
              <a:t>Example: </a:t>
            </a:r>
            <a:r>
              <a:rPr lang="en-US" sz="2400" i="1" dirty="0">
                <a:latin typeface="Times New Roman" charset="0"/>
                <a:ea typeface="华文仿宋" charset="0"/>
              </a:rPr>
              <a:t>Holding(G</a:t>
            </a:r>
            <a:r>
              <a:rPr lang="en-US" sz="2400" i="1" baseline="-25000" dirty="0">
                <a:latin typeface="Times New Roman" charset="0"/>
                <a:ea typeface="华文仿宋" charset="0"/>
              </a:rPr>
              <a:t>1</a:t>
            </a:r>
            <a:r>
              <a:rPr lang="en-US" sz="2400" i="1" dirty="0">
                <a:latin typeface="Times New Roman" charset="0"/>
                <a:ea typeface="华文仿宋" charset="0"/>
              </a:rPr>
              <a:t>,S</a:t>
            </a:r>
            <a:r>
              <a:rPr lang="en-US" sz="2400" i="1" baseline="-25000" dirty="0">
                <a:latin typeface="Times New Roman" charset="0"/>
                <a:ea typeface="华文仿宋" charset="0"/>
              </a:rPr>
              <a:t>0</a:t>
            </a:r>
            <a:r>
              <a:rPr lang="en-US" sz="2400" i="1" dirty="0">
                <a:latin typeface="Times New Roman" charset="0"/>
                <a:ea typeface="华文仿宋" charset="0"/>
              </a:rPr>
              <a:t>)</a:t>
            </a:r>
          </a:p>
          <a:p>
            <a:pPr eaLnBrk="1" hangingPunct="1">
              <a:defRPr/>
            </a:pPr>
            <a:r>
              <a:rPr lang="en-US" sz="2800" dirty="0" err="1">
                <a:latin typeface="Times New Roman" charset="0"/>
                <a:ea typeface="华文仿宋" charset="0"/>
              </a:rPr>
              <a:t>Atemporal</a:t>
            </a:r>
            <a:r>
              <a:rPr lang="en-US" sz="2800" dirty="0">
                <a:latin typeface="Times New Roman" charset="0"/>
                <a:ea typeface="华文仿宋" charset="0"/>
              </a:rPr>
              <a:t> (or eternal) predicates and functions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  <a:ea typeface="华文仿宋" charset="0"/>
              </a:rPr>
              <a:t>Example: </a:t>
            </a:r>
            <a:r>
              <a:rPr lang="en-US" sz="2400" i="1" dirty="0">
                <a:latin typeface="Times New Roman" charset="0"/>
                <a:ea typeface="华文仿宋" charset="0"/>
              </a:rPr>
              <a:t>Gold(G</a:t>
            </a:r>
            <a:r>
              <a:rPr lang="en-US" sz="2400" i="1" baseline="-25000" dirty="0">
                <a:latin typeface="Times New Roman" charset="0"/>
                <a:ea typeface="华文仿宋" charset="0"/>
              </a:rPr>
              <a:t>1</a:t>
            </a:r>
            <a:r>
              <a:rPr lang="en-US" sz="2400" i="1" dirty="0">
                <a:latin typeface="Times New Roman" charset="0"/>
                <a:ea typeface="华文仿宋" charset="0"/>
              </a:rPr>
              <a:t>), </a:t>
            </a:r>
            <a:r>
              <a:rPr lang="en-US" sz="2400" i="1" dirty="0" err="1">
                <a:latin typeface="Times New Roman" charset="0"/>
                <a:ea typeface="华文仿宋" charset="0"/>
              </a:rPr>
              <a:t>LeftLegOf</a:t>
            </a:r>
            <a:r>
              <a:rPr lang="en-US" sz="2400" i="1" dirty="0">
                <a:latin typeface="Times New Roman" charset="0"/>
                <a:ea typeface="华文仿宋" charset="0"/>
              </a:rPr>
              <a:t>(</a:t>
            </a:r>
            <a:r>
              <a:rPr lang="en-US" sz="2400" i="1" dirty="0" err="1">
                <a:latin typeface="Times New Roman" charset="0"/>
                <a:ea typeface="华文仿宋" charset="0"/>
              </a:rPr>
              <a:t>Wumpus</a:t>
            </a:r>
            <a:r>
              <a:rPr lang="en-US" sz="2400" i="1" dirty="0">
                <a:latin typeface="Times New Roman" charset="0"/>
                <a:ea typeface="华文仿宋" charset="0"/>
              </a:rPr>
              <a:t>)</a:t>
            </a:r>
          </a:p>
          <a:p>
            <a:pPr eaLnBrk="1" hangingPunct="1">
              <a:defRPr/>
            </a:pPr>
            <a:endParaRPr lang="en-US" dirty="0">
              <a:latin typeface="Times New Roman" charset="0"/>
              <a:ea typeface="华文仿宋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781800" y="3048000"/>
          <a:ext cx="17430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Acrobat Document" r:id="rId3" imgW="5842000" imgH="4089400" progId="AcroExch.Document.7">
                  <p:embed/>
                </p:oleObj>
              </mc:Choice>
              <mc:Fallback>
                <p:oleObj name="Acrobat Document" r:id="rId3" imgW="5842000" imgH="40894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048000"/>
                        <a:ext cx="17430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68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Situation Calculus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dirty="0">
              <a:latin typeface="Times New Roman" charset="0"/>
              <a:ea typeface="华文仿宋" charset="0"/>
            </a:endParaRPr>
          </a:p>
          <a:p>
            <a:pPr eaLnBrk="1" hangingPunct="1"/>
            <a:endParaRPr lang="en-US" sz="2800" dirty="0">
              <a:latin typeface="Times New Roman" charset="0"/>
              <a:ea typeface="华文仿宋" charset="0"/>
            </a:endParaRPr>
          </a:p>
          <a:p>
            <a:pPr eaLnBrk="1" hangingPunct="1"/>
            <a:r>
              <a:rPr lang="en-US" sz="2800" dirty="0">
                <a:latin typeface="Times New Roman" charset="0"/>
                <a:ea typeface="华文仿宋" charset="0"/>
              </a:rPr>
              <a:t>Sequence of actions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Result([],s)=s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Result([a | </a:t>
            </a:r>
            <a:r>
              <a:rPr lang="en-US" sz="2400" dirty="0" err="1">
                <a:latin typeface="Times New Roman" charset="0"/>
                <a:ea typeface="华文仿宋" charset="0"/>
              </a:rPr>
              <a:t>seq</a:t>
            </a:r>
            <a:r>
              <a:rPr lang="en-US" sz="2400" dirty="0">
                <a:latin typeface="Times New Roman" charset="0"/>
                <a:ea typeface="华文仿宋" charset="0"/>
              </a:rPr>
              <a:t>],s)=Result(</a:t>
            </a:r>
            <a:r>
              <a:rPr lang="en-US" sz="2400" dirty="0" err="1">
                <a:latin typeface="Times New Roman" charset="0"/>
                <a:ea typeface="华文仿宋" charset="0"/>
              </a:rPr>
              <a:t>seq,Result</a:t>
            </a:r>
            <a:r>
              <a:rPr lang="en-US" sz="2400" dirty="0">
                <a:latin typeface="Times New Roman" charset="0"/>
                <a:ea typeface="华文仿宋" charset="0"/>
              </a:rPr>
              <a:t>(</a:t>
            </a:r>
            <a:r>
              <a:rPr lang="en-US" sz="2400" dirty="0" err="1">
                <a:latin typeface="Times New Roman" charset="0"/>
                <a:ea typeface="华文仿宋" charset="0"/>
              </a:rPr>
              <a:t>a,s</a:t>
            </a:r>
            <a:r>
              <a:rPr lang="en-US" sz="2400" dirty="0">
                <a:latin typeface="Times New Roman" charset="0"/>
                <a:ea typeface="华文仿宋" charset="0"/>
              </a:rPr>
              <a:t>))</a:t>
            </a:r>
          </a:p>
          <a:p>
            <a:pPr lvl="1" eaLnBrk="1" hangingPunct="1"/>
            <a:endParaRPr lang="en-US" sz="2400" dirty="0">
              <a:latin typeface="Times New Roman" charset="0"/>
              <a:ea typeface="华文仿宋" charset="0"/>
            </a:endParaRPr>
          </a:p>
          <a:p>
            <a:pPr eaLnBrk="1" hangingPunct="1"/>
            <a:r>
              <a:rPr lang="en-US" sz="2800" dirty="0">
                <a:latin typeface="Times New Roman" charset="0"/>
                <a:ea typeface="华文仿宋" charset="0"/>
              </a:rPr>
              <a:t>Projection task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Deducing the outcome of a sequence of actions</a:t>
            </a:r>
          </a:p>
          <a:p>
            <a:pPr lvl="1" eaLnBrk="1" hangingPunct="1"/>
            <a:endParaRPr lang="en-US" sz="2400" dirty="0">
              <a:latin typeface="Times New Roman" charset="0"/>
              <a:ea typeface="华文仿宋" charset="0"/>
            </a:endParaRPr>
          </a:p>
          <a:p>
            <a:pPr eaLnBrk="1" hangingPunct="1"/>
            <a:r>
              <a:rPr lang="en-US" sz="2800" dirty="0">
                <a:latin typeface="Times New Roman" charset="0"/>
                <a:ea typeface="华文仿宋" charset="0"/>
              </a:rPr>
              <a:t>Planning task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华文仿宋" charset="0"/>
              </a:rPr>
              <a:t>Find a sequence of actions that achieves a desired effect</a:t>
            </a:r>
          </a:p>
        </p:txBody>
      </p:sp>
    </p:spTree>
    <p:extLst>
      <p:ext uri="{BB962C8B-B14F-4D97-AF65-F5344CB8AC3E}">
        <p14:creationId xmlns:p14="http://schemas.microsoft.com/office/powerpoint/2010/main" val="411772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Example: </a:t>
            </a:r>
            <a:r>
              <a:rPr lang="en-US" dirty="0" err="1">
                <a:latin typeface="+mj-lt"/>
                <a:ea typeface="华文仿宋" charset="0"/>
              </a:rPr>
              <a:t>Wumpus</a:t>
            </a:r>
            <a:r>
              <a:rPr lang="en-US" dirty="0">
                <a:latin typeface="+mj-lt"/>
                <a:ea typeface="华文仿宋" charset="0"/>
              </a:rPr>
              <a:t> World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>
                <a:latin typeface="Times New Roman" charset="0"/>
                <a:ea typeface="华文仿宋" charset="0"/>
              </a:rPr>
              <a:t>Fluents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</a:rPr>
              <a:t>At(o,p,s), Holding(o,s)</a:t>
            </a:r>
          </a:p>
          <a:p>
            <a:pPr eaLnBrk="1" hangingPunct="1"/>
            <a:r>
              <a:rPr lang="en-US" sz="2000">
                <a:latin typeface="Times New Roman" charset="0"/>
                <a:ea typeface="华文仿宋" charset="0"/>
              </a:rPr>
              <a:t>Agent is in [1,1], gold is in [1,2]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</a:rPr>
              <a:t>At(Agent,[1,1],S</a:t>
            </a:r>
            <a:r>
              <a:rPr lang="en-US" sz="1800" baseline="-25000">
                <a:latin typeface="Times New Roman" charset="0"/>
                <a:ea typeface="华文仿宋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</a:rPr>
              <a:t>)</a:t>
            </a:r>
            <a:r>
              <a:rPr lang="en-US" sz="1800" i="1">
                <a:latin typeface="Times New Roman" charset="0"/>
                <a:ea typeface="华文仿宋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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At(G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,[1,2],S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)</a:t>
            </a:r>
          </a:p>
          <a:p>
            <a:pPr eaLnBrk="1" hangingPunct="1"/>
            <a:r>
              <a:rPr lang="en-US" sz="2000">
                <a:latin typeface="Times New Roman" charset="0"/>
                <a:ea typeface="华文仿宋" charset="0"/>
              </a:rPr>
              <a:t>In </a:t>
            </a:r>
            <a:r>
              <a:rPr lang="en-US" sz="2000" i="1">
                <a:latin typeface="Times New Roman" charset="0"/>
                <a:ea typeface="华文仿宋" charset="0"/>
              </a:rPr>
              <a:t>S</a:t>
            </a:r>
            <a:r>
              <a:rPr lang="en-US" sz="2000" i="1" baseline="-25000">
                <a:latin typeface="Times New Roman" charset="0"/>
                <a:ea typeface="华文仿宋" charset="0"/>
              </a:rPr>
              <a:t>0</a:t>
            </a:r>
            <a:r>
              <a:rPr lang="en-US" sz="2000">
                <a:latin typeface="Times New Roman" charset="0"/>
                <a:ea typeface="华文仿宋" charset="0"/>
              </a:rPr>
              <a:t>, we also need to have: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</a:rPr>
              <a:t>At(o,x,S</a:t>
            </a:r>
            <a:r>
              <a:rPr lang="en-US" sz="1800" baseline="-25000">
                <a:latin typeface="Times New Roman" charset="0"/>
                <a:ea typeface="华文仿宋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</a:rPr>
              <a:t>)</a:t>
            </a:r>
            <a:r>
              <a:rPr lang="en-US" sz="1800" i="1">
                <a:latin typeface="Times New Roman" charset="0"/>
                <a:ea typeface="华文仿宋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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</a:rPr>
              <a:t>[(o=Agent)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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x=[1,1]]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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</a:rPr>
              <a:t>[(o=G</a:t>
            </a:r>
            <a:r>
              <a:rPr lang="en-US" sz="1800" baseline="-25000">
                <a:latin typeface="Times New Roman" charset="0"/>
                <a:ea typeface="华文仿宋" charset="0"/>
              </a:rPr>
              <a:t>1</a:t>
            </a:r>
            <a:r>
              <a:rPr lang="en-US" sz="1800">
                <a:latin typeface="Times New Roman" charset="0"/>
                <a:ea typeface="华文仿宋" charset="0"/>
              </a:rPr>
              <a:t>)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  x=[1,2]]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</a:t>
            </a:r>
            <a:r>
              <a:rPr lang="en-US" sz="1800">
                <a:latin typeface="Times New Roman" charset="0"/>
                <a:ea typeface="华文仿宋" charset="0"/>
              </a:rPr>
              <a:t>Holding(o,S</a:t>
            </a:r>
            <a:r>
              <a:rPr lang="en-US" sz="1800" baseline="-25000">
                <a:latin typeface="Times New Roman" charset="0"/>
                <a:ea typeface="华文仿宋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</a:rPr>
              <a:t>)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Gold(G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)</a:t>
            </a:r>
            <a:r>
              <a:rPr lang="en-US" sz="1800" i="1">
                <a:latin typeface="Times New Roman" charset="0"/>
                <a:ea typeface="华文仿宋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 Adjacent([1,1],[1,2])  Adjacent([1,2],[1,1])</a:t>
            </a:r>
          </a:p>
          <a:p>
            <a:pPr eaLnBrk="1" hangingPunct="1"/>
            <a:r>
              <a:rPr lang="en-US" sz="2000">
                <a:latin typeface="Times New Roman" charset="0"/>
                <a:ea typeface="华文仿宋" charset="0"/>
                <a:sym typeface="Symbol" charset="0"/>
              </a:rPr>
              <a:t>The query is: 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 seq At(G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,[1,1],Result(seq,S</a:t>
            </a:r>
            <a:r>
              <a:rPr lang="en-US" sz="1800" baseline="-25000">
                <a:latin typeface="Times New Roman" charset="0"/>
                <a:ea typeface="华文仿宋" charset="0"/>
                <a:sym typeface="Symbol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  <a:sym typeface="Symbol" charset="0"/>
              </a:rPr>
              <a:t>))</a:t>
            </a:r>
            <a:endParaRPr lang="en-US" sz="1400">
              <a:latin typeface="Times New Roman" charset="0"/>
              <a:ea typeface="华文仿宋" charset="0"/>
              <a:sym typeface="Symbol" charset="0"/>
            </a:endParaRPr>
          </a:p>
          <a:p>
            <a:pPr eaLnBrk="1" hangingPunct="1"/>
            <a:r>
              <a:rPr lang="en-US" sz="2000">
                <a:latin typeface="Times New Roman" charset="0"/>
                <a:ea typeface="华文仿宋" charset="0"/>
              </a:rPr>
              <a:t>The answer is</a:t>
            </a:r>
          </a:p>
          <a:p>
            <a:pPr lvl="1" eaLnBrk="1" hangingPunct="1"/>
            <a:r>
              <a:rPr lang="en-US" sz="1800">
                <a:latin typeface="Times New Roman" charset="0"/>
                <a:ea typeface="华文仿宋" charset="0"/>
              </a:rPr>
              <a:t>At(G1,[1,1],Result(</a:t>
            </a:r>
            <a:r>
              <a:rPr lang="en-US" sz="1800">
                <a:solidFill>
                  <a:srgbClr val="3A65BC"/>
                </a:solidFill>
                <a:latin typeface="Times New Roman" charset="0"/>
                <a:ea typeface="华文仿宋" charset="0"/>
              </a:rPr>
              <a:t>Go([1,1],[1,2]),Grab(G</a:t>
            </a:r>
            <a:r>
              <a:rPr lang="en-US" sz="1800" baseline="-25000">
                <a:solidFill>
                  <a:srgbClr val="3A65BC"/>
                </a:solidFill>
                <a:latin typeface="Times New Roman" charset="0"/>
                <a:ea typeface="华文仿宋" charset="0"/>
              </a:rPr>
              <a:t>1</a:t>
            </a:r>
            <a:r>
              <a:rPr lang="en-US" sz="1800">
                <a:solidFill>
                  <a:srgbClr val="3A65BC"/>
                </a:solidFill>
                <a:latin typeface="Times New Roman" charset="0"/>
                <a:ea typeface="华文仿宋" charset="0"/>
              </a:rPr>
              <a:t>),Go([1,2],[1,1])</a:t>
            </a:r>
            <a:r>
              <a:rPr lang="en-US" sz="1800">
                <a:latin typeface="Times New Roman" charset="0"/>
                <a:ea typeface="华文仿宋" charset="0"/>
              </a:rPr>
              <a:t>,S</a:t>
            </a:r>
            <a:r>
              <a:rPr lang="en-US" sz="1800" baseline="-25000">
                <a:latin typeface="Times New Roman" charset="0"/>
                <a:ea typeface="华文仿宋" charset="0"/>
              </a:rPr>
              <a:t>0</a:t>
            </a:r>
            <a:r>
              <a:rPr lang="en-US" sz="1800">
                <a:latin typeface="Times New Roman" charset="0"/>
                <a:ea typeface="华文仿宋" charset="0"/>
              </a:rPr>
              <a:t>))</a:t>
            </a:r>
            <a:endParaRPr lang="en-US" sz="1800" baseline="-25000">
              <a:latin typeface="Times New Roman" charset="0"/>
              <a:ea typeface="华文仿宋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华文仿宋" charset="0"/>
              </a:rPr>
              <a:t>Classical Issues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Times New Roman" charset="0"/>
                <a:cs typeface="+mn-cs"/>
              </a:rPr>
              <a:t>Frame problem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Representing all things that stay the same from one situation to the next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Inferential and representational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Times New Roman" charset="0"/>
                <a:cs typeface="+mn-cs"/>
              </a:rPr>
              <a:t>Qualification problem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Defining the circumstances under which an action is guaranteed to work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Example: what if the gold is slippery or nailed down,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Times New Roman" charset="0"/>
                <a:cs typeface="+mn-cs"/>
              </a:rPr>
              <a:t>Ramification problem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Proliferation of implicit consequences of actions as actions may have secondary consequences</a:t>
            </a:r>
          </a:p>
          <a:p>
            <a:pPr marL="708660" lvl="1" indent="-342900">
              <a:defRPr/>
            </a:pPr>
            <a:r>
              <a:rPr lang="en-US" sz="2400" dirty="0">
                <a:latin typeface="Times New Roman" charset="0"/>
                <a:cs typeface="+mn-cs"/>
              </a:rPr>
              <a:t>Examples: How about the dust on the gold?</a:t>
            </a:r>
          </a:p>
        </p:txBody>
      </p:sp>
    </p:spTree>
    <p:extLst>
      <p:ext uri="{BB962C8B-B14F-4D97-AF65-F5344CB8AC3E}">
        <p14:creationId xmlns:p14="http://schemas.microsoft.com/office/powerpoint/2010/main" val="1739530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Spring 2015.thmx</Template>
  <TotalTime>3831</TotalTime>
  <Words>3245</Words>
  <Application>Microsoft Macintosh PowerPoint</Application>
  <PresentationFormat>On-screen Show (4:3)</PresentationFormat>
  <Paragraphs>515</Paragraphs>
  <Slides>51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8" baseType="lpstr">
      <vt:lpstr>ＭＳ Ｐゴシック</vt:lpstr>
      <vt:lpstr>黑体</vt:lpstr>
      <vt:lpstr>Arial</vt:lpstr>
      <vt:lpstr>Arial Black</vt:lpstr>
      <vt:lpstr>Calibri</vt:lpstr>
      <vt:lpstr>Helvetica</vt:lpstr>
      <vt:lpstr>华文仿宋</vt:lpstr>
      <vt:lpstr>Symbol</vt:lpstr>
      <vt:lpstr>Tahoma</vt:lpstr>
      <vt:lpstr>Times New Roman</vt:lpstr>
      <vt:lpstr>Wingdings</vt:lpstr>
      <vt:lpstr>Wingdings 2</vt:lpstr>
      <vt:lpstr>AI Spring 2015</vt:lpstr>
      <vt:lpstr>Acrobat Document</vt:lpstr>
      <vt:lpstr>Document</vt:lpstr>
      <vt:lpstr>Equation</vt:lpstr>
      <vt:lpstr>Image</vt:lpstr>
      <vt:lpstr>CSCI 561 Foundations of Artificial Intelligence Lecture 17: Planning (Chapter 10)</vt:lpstr>
      <vt:lpstr>Outline</vt:lpstr>
      <vt:lpstr>What is Planning?</vt:lpstr>
      <vt:lpstr>Actions, events, and change</vt:lpstr>
      <vt:lpstr>Situation Calculus: Ontology</vt:lpstr>
      <vt:lpstr>Situation Calculus: Ontology</vt:lpstr>
      <vt:lpstr>Situation Calculus</vt:lpstr>
      <vt:lpstr>Example: Wumpus World</vt:lpstr>
      <vt:lpstr>Classical Issues</vt:lpstr>
      <vt:lpstr>Planning Languages</vt:lpstr>
      <vt:lpstr>Planning Language</vt:lpstr>
      <vt:lpstr>Planning Language</vt:lpstr>
      <vt:lpstr>Planning Language (Cont.)</vt:lpstr>
      <vt:lpstr>Flight Example (Cont.)</vt:lpstr>
      <vt:lpstr>Flight Example (Cont.)</vt:lpstr>
      <vt:lpstr>Planning Domain Definition Language (PDDL)</vt:lpstr>
      <vt:lpstr>Comments on Languages</vt:lpstr>
      <vt:lpstr>Planning with State-Space Search</vt:lpstr>
      <vt:lpstr>Progression Algorithm</vt:lpstr>
      <vt:lpstr>Regression Algorithm</vt:lpstr>
      <vt:lpstr>Comments on Regression  </vt:lpstr>
      <vt:lpstr>Reducing Search in Planning</vt:lpstr>
      <vt:lpstr>Planning Example  </vt:lpstr>
      <vt:lpstr>PowerPoint Presentation</vt:lpstr>
      <vt:lpstr>PowerPoint Presentation</vt:lpstr>
      <vt:lpstr>Partial-Order Planning</vt:lpstr>
      <vt:lpstr>Shoe Example</vt:lpstr>
      <vt:lpstr>Partial and Total Order Plans</vt:lpstr>
      <vt:lpstr>POP as a Search Problem</vt:lpstr>
      <vt:lpstr>Shoe Initial and Goal States/Plans</vt:lpstr>
      <vt:lpstr>Example: block world</vt:lpstr>
      <vt:lpstr>PowerPoint Presentation</vt:lpstr>
      <vt:lpstr>PowerPoint Presentation</vt:lpstr>
      <vt:lpstr>PowerPoint Presentation</vt:lpstr>
      <vt:lpstr>PowerPoint Presentation</vt:lpstr>
      <vt:lpstr>Example: Spare Tire Problem</vt:lpstr>
      <vt:lpstr>Example of POP: Flat tire problem</vt:lpstr>
      <vt:lpstr>PowerPoint Presentation</vt:lpstr>
      <vt:lpstr>PowerPoint Presentation</vt:lpstr>
      <vt:lpstr>ADL Example for Planning Graph Have Cake and Eat It Too</vt:lpstr>
      <vt:lpstr>Planning Graphs</vt:lpstr>
      <vt:lpstr>Planning Graphs</vt:lpstr>
      <vt:lpstr>Cake Example</vt:lpstr>
      <vt:lpstr>Conflicts</vt:lpstr>
      <vt:lpstr>Adding Mutex Relations</vt:lpstr>
      <vt:lpstr>Cake Example (Cont.)</vt:lpstr>
      <vt:lpstr>Example of GRAPHPLAN Execution (1)</vt:lpstr>
      <vt:lpstr>Example of GRAPHPLAN Execution (2)</vt:lpstr>
      <vt:lpstr>Example of GRAPHPLAN Execution (3)</vt:lpstr>
      <vt:lpstr>Solution Extraction (Backward)</vt:lpstr>
      <vt:lpstr>Termination of GRAPHPLAN</vt:lpstr>
    </vt:vector>
  </TitlesOfParts>
  <Company>USC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Swartout</dc:creator>
  <cp:lastModifiedBy>Sheila Tejada</cp:lastModifiedBy>
  <cp:revision>81</cp:revision>
  <cp:lastPrinted>2015-03-12T18:49:43Z</cp:lastPrinted>
  <dcterms:created xsi:type="dcterms:W3CDTF">2015-03-09T17:38:53Z</dcterms:created>
  <dcterms:modified xsi:type="dcterms:W3CDTF">2018-10-16T05:37:32Z</dcterms:modified>
</cp:coreProperties>
</file>