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35"/>
  </p:notesMasterIdLst>
  <p:sldIdLst>
    <p:sldId id="357" r:id="rId3"/>
    <p:sldId id="315" r:id="rId4"/>
    <p:sldId id="358" r:id="rId5"/>
    <p:sldId id="313" r:id="rId6"/>
    <p:sldId id="359" r:id="rId7"/>
    <p:sldId id="317" r:id="rId8"/>
    <p:sldId id="319" r:id="rId9"/>
    <p:sldId id="360" r:id="rId10"/>
    <p:sldId id="322" r:id="rId11"/>
    <p:sldId id="321" r:id="rId12"/>
    <p:sldId id="320" r:id="rId13"/>
    <p:sldId id="326" r:id="rId14"/>
    <p:sldId id="324" r:id="rId15"/>
    <p:sldId id="325" r:id="rId16"/>
    <p:sldId id="342" r:id="rId17"/>
    <p:sldId id="343" r:id="rId18"/>
    <p:sldId id="346" r:id="rId19"/>
    <p:sldId id="323" r:id="rId20"/>
    <p:sldId id="314" r:id="rId21"/>
    <p:sldId id="327" r:id="rId22"/>
    <p:sldId id="350" r:id="rId23"/>
    <p:sldId id="351" r:id="rId24"/>
    <p:sldId id="352" r:id="rId25"/>
    <p:sldId id="353" r:id="rId26"/>
    <p:sldId id="333" r:id="rId27"/>
    <p:sldId id="361" r:id="rId28"/>
    <p:sldId id="334" r:id="rId29"/>
    <p:sldId id="340" r:id="rId30"/>
    <p:sldId id="335" r:id="rId31"/>
    <p:sldId id="336" r:id="rId32"/>
    <p:sldId id="354" r:id="rId33"/>
    <p:sldId id="356" r:id="rId34"/>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2" autoAdjust="0"/>
    <p:restoredTop sz="92824" autoAdjust="0"/>
  </p:normalViewPr>
  <p:slideViewPr>
    <p:cSldViewPr snapToGrid="0" snapToObjects="1">
      <p:cViewPr varScale="1">
        <p:scale>
          <a:sx n="121" d="100"/>
          <a:sy n="121" d="100"/>
        </p:scale>
        <p:origin x="-10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10/26/18</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21342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15</a:t>
            </a:fld>
            <a:endParaRPr lang="en-US">
              <a:uFillTx/>
            </a:endParaRPr>
          </a:p>
        </p:txBody>
      </p:sp>
    </p:spTree>
    <p:extLst>
      <p:ext uri="{BB962C8B-B14F-4D97-AF65-F5344CB8AC3E}">
        <p14:creationId xmlns:p14="http://schemas.microsoft.com/office/powerpoint/2010/main" val="219591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A5B-6517-0743-BFEF-2D81B4ED4719}" type="slidenum">
              <a:rPr lang="en-US"/>
              <a:pPr/>
              <a:t>16</a:t>
            </a:fld>
            <a:endParaRPr lang="en-US"/>
          </a:p>
        </p:txBody>
      </p:sp>
      <p:sp>
        <p:nvSpPr>
          <p:cNvPr id="1408002" name="Rectangle 2"/>
          <p:cNvSpPr>
            <a:spLocks noGrp="1" noRot="1" noChangeAspect="1" noChangeArrowheads="1" noTextEdit="1"/>
          </p:cNvSpPr>
          <p:nvPr>
            <p:ph type="sldImg"/>
          </p:nvPr>
        </p:nvSpPr>
        <p:spPr>
          <a:ln/>
        </p:spPr>
      </p:sp>
      <p:sp>
        <p:nvSpPr>
          <p:cNvPr id="1408003" name="Rectangle 3"/>
          <p:cNvSpPr>
            <a:spLocks noGrp="1" noChangeArrowheads="1"/>
          </p:cNvSpPr>
          <p:nvPr>
            <p:ph type="body" idx="1"/>
          </p:nvPr>
        </p:nvSpPr>
        <p:spPr/>
        <p:txBody>
          <a:bodyPr/>
          <a:lstStyle/>
          <a:p>
            <a:r>
              <a:rPr lang="en-US" dirty="0"/>
              <a:t>All the approaches we have seen so far construct totally ordered plans consisting of a strictly</a:t>
            </a:r>
            <a:r>
              <a:rPr lang="en-US" baseline="0" dirty="0"/>
              <a:t> </a:t>
            </a:r>
            <a:r>
              <a:rPr lang="en-US" dirty="0"/>
              <a:t>linear sequences of actions. This representation ignores the fact that many sub problems are independent. </a:t>
            </a:r>
          </a:p>
          <a:p>
            <a:r>
              <a:rPr lang="en-US" dirty="0"/>
              <a:t>An alternative is to represent plans as partially ordered structures: a plan is a set of actions and a set of constraints of the form Before(</a:t>
            </a:r>
            <a:r>
              <a:rPr lang="en-US" dirty="0" err="1"/>
              <a:t>ai</a:t>
            </a:r>
            <a:r>
              <a:rPr lang="en-US" dirty="0"/>
              <a:t>, </a:t>
            </a:r>
            <a:r>
              <a:rPr lang="en-US" dirty="0" err="1"/>
              <a:t>aj</a:t>
            </a:r>
            <a:r>
              <a:rPr lang="en-US" dirty="0"/>
              <a:t>) saying that one action occurs before another.</a:t>
            </a:r>
          </a:p>
          <a:p>
            <a:r>
              <a:rPr lang="en-US" dirty="0"/>
              <a:t>Partially ordered plans are created by a search through the space of plans rather than through the state space.</a:t>
            </a:r>
          </a:p>
        </p:txBody>
      </p:sp>
    </p:spTree>
    <p:extLst>
      <p:ext uri="{BB962C8B-B14F-4D97-AF65-F5344CB8AC3E}">
        <p14:creationId xmlns:p14="http://schemas.microsoft.com/office/powerpoint/2010/main" val="184094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17</a:t>
            </a:fld>
            <a:endParaRPr lang="en-US">
              <a:uFillTx/>
            </a:endParaRPr>
          </a:p>
        </p:txBody>
      </p:sp>
    </p:spTree>
    <p:extLst>
      <p:ext uri="{BB962C8B-B14F-4D97-AF65-F5344CB8AC3E}">
        <p14:creationId xmlns:p14="http://schemas.microsoft.com/office/powerpoint/2010/main" val="465607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18</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217002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7</a:t>
            </a:fld>
            <a:endParaRPr lang="en-US"/>
          </a:p>
        </p:txBody>
      </p:sp>
    </p:spTree>
    <p:extLst>
      <p:ext uri="{BB962C8B-B14F-4D97-AF65-F5344CB8AC3E}">
        <p14:creationId xmlns:p14="http://schemas.microsoft.com/office/powerpoint/2010/main" val="366327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90C5-74A9-7C47-AD55-82737BB12984}" type="slidenum">
              <a:rPr lang="en-US">
                <a:uFillTx/>
              </a:rPr>
              <a:pPr/>
              <a:t>9</a:t>
            </a:fld>
            <a:endParaRPr lang="en-US">
              <a:uFillTx/>
            </a:endParaRPr>
          </a:p>
        </p:txBody>
      </p:sp>
      <p:sp>
        <p:nvSpPr>
          <p:cNvPr id="913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In propositional logic had one kind of symbol,</a:t>
            </a:r>
            <a:r>
              <a:rPr lang="en-US" baseline="0" dirty="0">
                <a:uFillTx/>
              </a:rPr>
              <a:t> here have four, each with its own role</a:t>
            </a:r>
          </a:p>
          <a:p>
            <a:r>
              <a:rPr lang="en-US" baseline="0" dirty="0">
                <a:uFillTx/>
              </a:rPr>
              <a:t>Constants in language are simplest way of talking about objects in domain, but can also use functions and variables</a:t>
            </a:r>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10</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a:uFillTx/>
              </a:rPr>
              <a:t>What are the objects, relations and functions</a:t>
            </a:r>
            <a:r>
              <a:rPr lang="en-US" baseline="0" dirty="0">
                <a:uFillTx/>
              </a:rPr>
              <a:t> in this domain?</a:t>
            </a:r>
            <a:endParaRPr lang="en-US" dirty="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11</a:t>
            </a:fld>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12</a:t>
            </a:fld>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33592B5-F96C-BD48-A800-914194A67A83}" type="slidenum">
              <a:rPr lang="en-US">
                <a:uFillTx/>
              </a:rPr>
              <a:pPr/>
              <a:t>13</a:t>
            </a:fld>
            <a:endParaRPr lang="en-US">
              <a:uFillTx/>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630A60A-04B1-4149-8643-3C673EBA5006}" type="slidenum">
              <a:rPr lang="en-US">
                <a:uFillTx/>
              </a:rPr>
              <a:pPr/>
              <a:t>14</a:t>
            </a:fld>
            <a:endParaRPr lang="en-US">
              <a:uFillTx/>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10/26/18</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10/26/18</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21" y="1768575"/>
            <a:ext cx="9871787" cy="1204306"/>
          </a:xfrm>
        </p:spPr>
        <p:txBody>
          <a:bodyPr/>
          <a:lstStyle/>
          <a:p>
            <a:pPr algn="ctr"/>
            <a:r>
              <a:rPr lang="en-US" dirty="0"/>
              <a:t>CSCI561 Fall 2018 </a:t>
            </a:r>
            <a:br>
              <a:rPr lang="en-US" dirty="0"/>
            </a:br>
            <a:r>
              <a:rPr lang="en-US"/>
              <a:t>Week 9 </a:t>
            </a:r>
            <a:r>
              <a:rPr lang="en-US" dirty="0"/>
              <a:t>Discussion</a:t>
            </a:r>
          </a:p>
        </p:txBody>
      </p:sp>
      <p:sp>
        <p:nvSpPr>
          <p:cNvPr id="3" name="Subtitle 2">
            <a:extLst>
              <a:ext uri="{FF2B5EF4-FFF2-40B4-BE49-F238E27FC236}">
                <a16:creationId xmlns:a16="http://schemas.microsoft.com/office/drawing/2014/main" xmlns="" id="{A27BB8BB-D7C0-6F4C-AD9E-4FF45BE138AD}"/>
              </a:ext>
            </a:extLst>
          </p:cNvPr>
          <p:cNvSpPr txBox="1">
            <a:spLocks/>
          </p:cNvSpPr>
          <p:nvPr/>
        </p:nvSpPr>
        <p:spPr>
          <a:xfrm>
            <a:off x="921962" y="4249172"/>
            <a:ext cx="7300075" cy="1933417"/>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cap="none" dirty="0">
                <a:solidFill>
                  <a:schemeClr val="dk2"/>
                </a:solidFill>
                <a:ea typeface="Arial Black"/>
                <a:cs typeface="Arial Black"/>
                <a:sym typeface="Arial Black"/>
              </a:rPr>
              <a:t>cs561-l@mymaillists.usc.edu</a:t>
            </a:r>
            <a:endParaRPr lang="en-US" sz="2000" dirty="0">
              <a:ln>
                <a:solidFill>
                  <a:srgbClr val="FFFFFF"/>
                </a:solidFill>
              </a:ln>
              <a:solidFill>
                <a:srgbClr val="FFFFFF"/>
              </a:solidFill>
            </a:endParaRPr>
          </a:p>
          <a:p>
            <a:endParaRPr lang="en-US" dirty="0">
              <a:ln>
                <a:solidFill>
                  <a:srgbClr val="FFFFFF"/>
                </a:solidFill>
              </a:ln>
              <a:solidFill>
                <a:srgbClr val="FFFFFF"/>
              </a:solidFill>
            </a:endParaRPr>
          </a:p>
          <a:p>
            <a:endParaRPr lang="en-US" dirty="0"/>
          </a:p>
        </p:txBody>
      </p:sp>
      <p:sp>
        <p:nvSpPr>
          <p:cNvPr id="4" name="Subtitle 2">
            <a:extLst>
              <a:ext uri="{FF2B5EF4-FFF2-40B4-BE49-F238E27FC236}">
                <a16:creationId xmlns:a16="http://schemas.microsoft.com/office/drawing/2014/main" xmlns="" id="{67154BD4-5A45-BA40-951F-A613348A52BD}"/>
              </a:ext>
            </a:extLst>
          </p:cNvPr>
          <p:cNvSpPr txBox="1">
            <a:spLocks/>
          </p:cNvSpPr>
          <p:nvPr/>
        </p:nvSpPr>
        <p:spPr>
          <a:xfrm>
            <a:off x="750336" y="3957072"/>
            <a:ext cx="7848600" cy="2225517"/>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fontAlgn="auto"/>
            <a:r>
              <a:rPr lang="en-US" sz="2400" dirty="0">
                <a:solidFill>
                  <a:schemeClr val="accent2"/>
                </a:solidFill>
              </a:rPr>
              <a:t>Prof Sheila </a:t>
            </a:r>
            <a:r>
              <a:rPr lang="en-US" sz="2400" dirty="0" err="1">
                <a:solidFill>
                  <a:schemeClr val="accent2"/>
                </a:solidFill>
              </a:rPr>
              <a:t>Tejada</a:t>
            </a:r>
            <a:endParaRPr lang="en-US" sz="2400" dirty="0">
              <a:solidFill>
                <a:schemeClr val="accent2"/>
              </a:solidFill>
            </a:endParaRPr>
          </a:p>
          <a:p>
            <a:pPr algn="ctr" fontAlgn="auto"/>
            <a:r>
              <a:rPr lang="en-US" sz="2400" dirty="0">
                <a:solidFill>
                  <a:schemeClr val="accent2"/>
                </a:solidFill>
              </a:rPr>
              <a:t>Prof Wei-min </a:t>
            </a:r>
            <a:r>
              <a:rPr lang="en-US" sz="2400" dirty="0" err="1">
                <a:solidFill>
                  <a:schemeClr val="accent2"/>
                </a:solidFill>
              </a:rPr>
              <a:t>shen</a:t>
            </a:r>
            <a:r>
              <a:rPr lang="en-US" sz="2400" dirty="0">
                <a:solidFill>
                  <a:schemeClr val="accent2"/>
                </a:solidFill>
              </a:rPr>
              <a:t> </a:t>
            </a:r>
            <a:endParaRPr lang="en-US" sz="2400" dirty="0">
              <a:ln>
                <a:solidFill>
                  <a:srgbClr val="FFFFFF"/>
                </a:solidFill>
              </a:ln>
              <a:solidFill>
                <a:schemeClr val="accent2"/>
              </a:solidFill>
            </a:endParaRPr>
          </a:p>
          <a:p>
            <a:pPr algn="ctr" fontAlgn="auto"/>
            <a:r>
              <a:rPr lang="en-US" sz="2400" dirty="0">
                <a:solidFill>
                  <a:schemeClr val="accent2"/>
                </a:solidFill>
              </a:rPr>
              <a:t>Prof Ning wang </a:t>
            </a:r>
            <a:endParaRPr lang="en-US" sz="2400" dirty="0">
              <a:ln>
                <a:solidFill>
                  <a:srgbClr val="FFFFFF"/>
                </a:solidFill>
              </a:ln>
              <a:solidFill>
                <a:schemeClr val="accent2"/>
              </a:solidFill>
            </a:endParaRPr>
          </a:p>
          <a:p>
            <a:pPr algn="ctr" fontAlgn="auto"/>
            <a:r>
              <a:rPr lang="en-US" sz="2400" b="0" i="0" u="none" strike="noStrike" cap="none" dirty="0">
                <a:solidFill>
                  <a:schemeClr val="dk2"/>
                </a:solidFill>
                <a:latin typeface="Arial Black"/>
                <a:ea typeface="Arial Black"/>
                <a:cs typeface="Arial Black"/>
                <a:sym typeface="Arial Black"/>
              </a:rPr>
              <a:t> </a:t>
            </a:r>
            <a:r>
              <a:rPr lang="en-US" sz="2800" cap="none" dirty="0">
                <a:solidFill>
                  <a:schemeClr val="dk2"/>
                </a:solidFill>
                <a:latin typeface="Arial Black"/>
                <a:ea typeface="Arial Black"/>
                <a:cs typeface="Arial Black"/>
                <a:sym typeface="Arial Black"/>
              </a:rPr>
              <a:t>cs561-l@mymaillists.usc.edu</a:t>
            </a:r>
            <a:endParaRPr lang="en-US" sz="2400" dirty="0">
              <a:ln>
                <a:solidFill>
                  <a:srgbClr val="FFFFFF"/>
                </a:solidFill>
              </a:ln>
              <a:solidFill>
                <a:srgbClr val="FFFFFF"/>
              </a:solidFill>
            </a:endParaRPr>
          </a:p>
          <a:p>
            <a:pPr fontAlgn="auto"/>
            <a:endParaRPr lang="en-US" sz="2400" dirty="0">
              <a:ln>
                <a:solidFill>
                  <a:srgbClr val="FFFFFF"/>
                </a:solidFill>
              </a:ln>
              <a:solidFill>
                <a:srgbClr val="FFFFFF"/>
              </a:solidFill>
            </a:endParaRPr>
          </a:p>
          <a:p>
            <a:pPr fontAlgn="auto"/>
            <a:endParaRPr lang="en-US" dirty="0"/>
          </a:p>
        </p:txBody>
      </p:sp>
    </p:spTree>
    <p:extLst>
      <p:ext uri="{BB962C8B-B14F-4D97-AF65-F5344CB8AC3E}">
        <p14:creationId xmlns:p14="http://schemas.microsoft.com/office/powerpoint/2010/main" val="83184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Domain: </a:t>
            </a:r>
            <a:br>
              <a:rPr lang="en-US" dirty="0">
                <a:uFillTx/>
              </a:rPr>
            </a:br>
            <a:r>
              <a:rPr lang="en-US" sz="3600" dirty="0">
                <a:solidFill>
                  <a:schemeClr val="accent2"/>
                </a:solidFill>
                <a:uFillTx/>
              </a:rPr>
              <a:t>Arithmetic on Natural Numbers</a:t>
            </a:r>
            <a:endParaRPr lang="en-US" dirty="0">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46793" y="5471457"/>
            <a:ext cx="7406620" cy="523220"/>
          </a:xfrm>
          <a:prstGeom prst="rect">
            <a:avLst/>
          </a:prstGeom>
          <a:noFill/>
        </p:spPr>
        <p:txBody>
          <a:bodyPr wrap="none" rtlCol="0">
            <a:spAutoFit/>
          </a:bodyPr>
          <a:lstStyle/>
          <a:p>
            <a:r>
              <a:rPr lang="en-US" sz="2800" dirty="0">
                <a:solidFill>
                  <a:srgbClr val="000090"/>
                </a:solidFill>
                <a:uFillTx/>
              </a:rPr>
              <a:t>E.g., &gt;(+(5, 20211), -(5111,777)) </a:t>
            </a:r>
            <a:r>
              <a:rPr lang="en-US" sz="2800" dirty="0" err="1">
                <a:solidFill>
                  <a:srgbClr val="000090"/>
                </a:solidFill>
                <a:uFillTx/>
                <a:sym typeface="Symbol" charset="2"/>
              </a:rPr>
              <a:t></a:t>
            </a:r>
            <a:r>
              <a:rPr lang="en-US" sz="2800" dirty="0">
                <a:solidFill>
                  <a:srgbClr val="000090"/>
                </a:solidFill>
                <a:uFillTx/>
                <a:sym typeface="Symbol" charset="2"/>
              </a:rPr>
              <a:t> =(5,+(3,2))</a:t>
            </a:r>
            <a:r>
              <a:rPr lang="en-US" sz="2800" dirty="0">
                <a:solidFill>
                  <a:srgbClr val="000090"/>
                </a:solidFill>
                <a:uFillTx/>
              </a:rPr>
              <a:t> </a:t>
            </a:r>
          </a:p>
        </p:txBody>
      </p:sp>
    </p:spTree>
    <p:extLst>
      <p:ext uri="{BB962C8B-B14F-4D97-AF65-F5344CB8AC3E}">
        <p14:creationId xmlns:p14="http://schemas.microsoft.com/office/powerpoint/2010/main" val="246474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a:bodyPr>
          <a:lstStyle/>
          <a:p>
            <a:pPr marL="457200" indent="-457200">
              <a:buFont typeface="Arial"/>
              <a:buChar char="•"/>
            </a:pPr>
            <a:r>
              <a:rPr lang="en-US" sz="2800" b="0" dirty="0">
                <a:uFillTx/>
              </a:rPr>
              <a:t>How does first-order logic differ from propositional logic? How are objects, relations, functions, variables, quantifiers and equality used in first-order logic?</a:t>
            </a:r>
          </a:p>
          <a:p>
            <a:pPr marL="457200" indent="-457200">
              <a:buFont typeface="Arial"/>
              <a:buChar char="•"/>
            </a:pPr>
            <a:r>
              <a:rPr lang="en-US" sz="2800" b="0" dirty="0">
                <a:uFillTx/>
              </a:rPr>
              <a:t>Know how to translate from English to logic</a:t>
            </a:r>
          </a:p>
          <a:p>
            <a:pPr marL="457200" indent="-457200">
              <a:buFont typeface="Arial"/>
              <a:buChar char="•"/>
            </a:pPr>
            <a:r>
              <a:rPr lang="en-US" sz="2800" b="0" dirty="0">
                <a:uFillTx/>
              </a:rPr>
              <a:t>Know how to translate from logic into English</a:t>
            </a:r>
          </a:p>
          <a:p>
            <a:pPr marL="457200" indent="-457200">
              <a:buFont typeface="Arial"/>
              <a:buChar char="•"/>
            </a:pPr>
            <a:r>
              <a:rPr lang="en-US" sz="2800" b="0" dirty="0">
                <a:uFillTx/>
              </a:rPr>
              <a:t>What is Knowledge Engineering? Is it a transfer process or a modeling process?</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317737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167115" y="914400"/>
            <a:ext cx="8976885" cy="4962723"/>
          </a:xfrm>
        </p:spPr>
        <p:txBody>
          <a:bodyPr>
            <a:normAutofit/>
          </a:bodyPr>
          <a:lstStyle/>
          <a:p>
            <a:pPr marL="457200" indent="-457200">
              <a:buFont typeface="Arial"/>
              <a:buChar char="•"/>
            </a:pPr>
            <a:r>
              <a:rPr lang="en-US" sz="2800" b="0" dirty="0">
                <a:uFillTx/>
              </a:rPr>
              <a:t>What is Unification?  How is it different than pattern matching?  When is to used?  What is the algorithm? Why is it important for Generalized Modus Ponens?</a:t>
            </a:r>
          </a:p>
          <a:p>
            <a:pPr marL="457200" indent="-457200">
              <a:buFont typeface="Arial"/>
              <a:buChar char="•"/>
            </a:pPr>
            <a:r>
              <a:rPr lang="en-US" sz="2800" b="0" dirty="0">
                <a:uFillTx/>
              </a:rPr>
              <a:t>What is Forward Chaining? What is Backward Chaining?  What is the differences between them?</a:t>
            </a:r>
          </a:p>
          <a:p>
            <a:pPr marL="457200" indent="-457200">
              <a:buFont typeface="Arial"/>
              <a:buChar char="•"/>
            </a:pPr>
            <a:r>
              <a:rPr lang="en-US" sz="2800" b="0" dirty="0"/>
              <a:t>Know how to translate to CNF and Horn clauses</a:t>
            </a:r>
          </a:p>
          <a:p>
            <a:pPr marL="457200" indent="-457200">
              <a:buFont typeface="Arial"/>
              <a:buChar char="•"/>
            </a:pPr>
            <a:r>
              <a:rPr lang="en-US" sz="2800" b="0" dirty="0">
                <a:uFillTx/>
              </a:rPr>
              <a:t>What type of reasoning does Prolog use?  What are the advantages and disadvantages?</a:t>
            </a:r>
          </a:p>
          <a:p>
            <a:pPr marL="457200" indent="-457200">
              <a:buFont typeface="Arial"/>
              <a:buChar char="•"/>
            </a:pPr>
            <a:r>
              <a:rPr lang="en-US" sz="2800" dirty="0"/>
              <a:t>What does it mean to be Neat or Scruffy?</a:t>
            </a:r>
          </a:p>
          <a:p>
            <a:pPr marL="457200" indent="-457200">
              <a:buFont typeface="Arial"/>
              <a:buChar char="•"/>
            </a:pPr>
            <a:endParaRPr lang="en-US" sz="2800" b="0" dirty="0">
              <a:uFillTx/>
            </a:endParaRPr>
          </a:p>
          <a:p>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9613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09613" y="366713"/>
            <a:ext cx="7772400" cy="1143000"/>
          </a:xfrm>
        </p:spPr>
        <p:txBody>
          <a:bodyPr/>
          <a:lstStyle/>
          <a:p>
            <a:pPr eaLnBrk="1" hangingPunct="1"/>
            <a:r>
              <a:rPr lang="en-US">
                <a:uFillTx/>
              </a:rPr>
              <a:t>Type Hierarchies</a:t>
            </a:r>
          </a:p>
        </p:txBody>
      </p:sp>
      <p:sp>
        <p:nvSpPr>
          <p:cNvPr id="30724" name="Rectangle 3"/>
          <p:cNvSpPr>
            <a:spLocks noGrp="1" noChangeArrowheads="1"/>
          </p:cNvSpPr>
          <p:nvPr>
            <p:ph idx="1"/>
          </p:nvPr>
        </p:nvSpPr>
        <p:spPr>
          <a:xfrm>
            <a:off x="685800" y="1673225"/>
            <a:ext cx="7772400" cy="4422775"/>
          </a:xfrm>
        </p:spPr>
        <p:txBody>
          <a:bodyPr/>
          <a:lstStyle/>
          <a:p>
            <a:pPr eaLnBrk="1" hangingPunct="1"/>
            <a:r>
              <a:rPr lang="en-US" sz="2800">
                <a:uFillTx/>
              </a:rPr>
              <a:t>Subclasses implicitly define a type hierarchy</a:t>
            </a:r>
          </a:p>
          <a:p>
            <a:pPr lvl="1" eaLnBrk="1" hangingPunct="1"/>
            <a:r>
              <a:rPr lang="en-US" sz="2400">
                <a:uFillTx/>
              </a:rPr>
              <a:t>Also referred to as an ontology, a taxonomy, or a taxonomic hierarchy</a:t>
            </a:r>
          </a:p>
        </p:txBody>
      </p:sp>
      <p:sp>
        <p:nvSpPr>
          <p:cNvPr id="30725" name="AutoShape 4"/>
          <p:cNvSpPr>
            <a:spLocks noChangeArrowheads="1"/>
          </p:cNvSpPr>
          <p:nvPr/>
        </p:nvSpPr>
        <p:spPr bwMode="auto">
          <a:xfrm>
            <a:off x="3802063" y="33369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Animals</a:t>
            </a:r>
          </a:p>
        </p:txBody>
      </p:sp>
      <p:sp>
        <p:nvSpPr>
          <p:cNvPr id="30726" name="AutoShape 5"/>
          <p:cNvSpPr>
            <a:spLocks noChangeArrowheads="1"/>
          </p:cNvSpPr>
          <p:nvPr/>
        </p:nvSpPr>
        <p:spPr bwMode="auto">
          <a:xfrm>
            <a:off x="38671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Reptiles</a:t>
            </a:r>
          </a:p>
        </p:txBody>
      </p:sp>
      <p:sp>
        <p:nvSpPr>
          <p:cNvPr id="30727" name="AutoShape 6"/>
          <p:cNvSpPr>
            <a:spLocks noChangeArrowheads="1"/>
          </p:cNvSpPr>
          <p:nvPr/>
        </p:nvSpPr>
        <p:spPr bwMode="auto">
          <a:xfrm>
            <a:off x="21256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Amphibians</a:t>
            </a:r>
          </a:p>
        </p:txBody>
      </p:sp>
      <p:sp>
        <p:nvSpPr>
          <p:cNvPr id="30728" name="AutoShape 7"/>
          <p:cNvSpPr>
            <a:spLocks noChangeArrowheads="1"/>
          </p:cNvSpPr>
          <p:nvPr/>
        </p:nvSpPr>
        <p:spPr bwMode="auto">
          <a:xfrm>
            <a:off x="7348538"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Mammals</a:t>
            </a:r>
          </a:p>
        </p:txBody>
      </p:sp>
      <p:sp>
        <p:nvSpPr>
          <p:cNvPr id="30729" name="AutoShape 8"/>
          <p:cNvSpPr>
            <a:spLocks noChangeArrowheads="1"/>
          </p:cNvSpPr>
          <p:nvPr/>
        </p:nvSpPr>
        <p:spPr bwMode="auto">
          <a:xfrm>
            <a:off x="56070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Birds</a:t>
            </a:r>
          </a:p>
        </p:txBody>
      </p:sp>
      <p:sp>
        <p:nvSpPr>
          <p:cNvPr id="30730" name="AutoShape 9"/>
          <p:cNvSpPr>
            <a:spLocks noChangeArrowheads="1"/>
          </p:cNvSpPr>
          <p:nvPr/>
        </p:nvSpPr>
        <p:spPr bwMode="auto">
          <a:xfrm>
            <a:off x="4059238"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Eagles</a:t>
            </a:r>
          </a:p>
        </p:txBody>
      </p:sp>
      <p:sp>
        <p:nvSpPr>
          <p:cNvPr id="30731" name="AutoShape 10"/>
          <p:cNvSpPr>
            <a:spLocks noChangeArrowheads="1"/>
          </p:cNvSpPr>
          <p:nvPr/>
        </p:nvSpPr>
        <p:spPr bwMode="auto">
          <a:xfrm>
            <a:off x="573246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Ostriches</a:t>
            </a:r>
          </a:p>
        </p:txBody>
      </p:sp>
      <p:sp>
        <p:nvSpPr>
          <p:cNvPr id="30732" name="AutoShape 11"/>
          <p:cNvSpPr>
            <a:spLocks noChangeArrowheads="1"/>
          </p:cNvSpPr>
          <p:nvPr/>
        </p:nvSpPr>
        <p:spPr bwMode="auto">
          <a:xfrm>
            <a:off x="7407275" y="51276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Penguins</a:t>
            </a:r>
          </a:p>
        </p:txBody>
      </p:sp>
      <p:sp>
        <p:nvSpPr>
          <p:cNvPr id="30733" name="AutoShape 12"/>
          <p:cNvSpPr>
            <a:spLocks noChangeArrowheads="1"/>
          </p:cNvSpPr>
          <p:nvPr/>
        </p:nvSpPr>
        <p:spPr bwMode="auto">
          <a:xfrm>
            <a:off x="238601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Robins</a:t>
            </a:r>
          </a:p>
        </p:txBody>
      </p:sp>
      <p:sp>
        <p:nvSpPr>
          <p:cNvPr id="30734" name="AutoShape 13"/>
          <p:cNvSpPr>
            <a:spLocks noChangeArrowheads="1"/>
          </p:cNvSpPr>
          <p:nvPr/>
        </p:nvSpPr>
        <p:spPr bwMode="auto">
          <a:xfrm>
            <a:off x="3857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Fish</a:t>
            </a:r>
          </a:p>
        </p:txBody>
      </p:sp>
      <p:cxnSp>
        <p:nvCxnSpPr>
          <p:cNvPr id="30735" name="AutoShape 15"/>
          <p:cNvCxnSpPr>
            <a:stCxn id="30725" idx="2"/>
            <a:endCxn id="30734" idx="2"/>
          </p:cNvCxnSpPr>
          <p:nvPr/>
        </p:nvCxnSpPr>
        <p:spPr bwMode="auto">
          <a:xfrm flipH="1">
            <a:off x="1182688" y="3660775"/>
            <a:ext cx="3416300" cy="539750"/>
          </a:xfrm>
          <a:prstGeom prst="straightConnector1">
            <a:avLst/>
          </a:prstGeom>
          <a:noFill/>
          <a:ln w="9525">
            <a:solidFill>
              <a:schemeClr val="tx1"/>
            </a:solidFill>
            <a:round/>
            <a:tailEnd type="triangle" w="med" len="med"/>
          </a:ln>
        </p:spPr>
      </p:cxnSp>
      <p:cxnSp>
        <p:nvCxnSpPr>
          <p:cNvPr id="30736" name="AutoShape 16"/>
          <p:cNvCxnSpPr>
            <a:stCxn id="30725" idx="2"/>
            <a:endCxn id="30727" idx="2"/>
          </p:cNvCxnSpPr>
          <p:nvPr/>
        </p:nvCxnSpPr>
        <p:spPr bwMode="auto">
          <a:xfrm flipH="1">
            <a:off x="2922588" y="3660775"/>
            <a:ext cx="1676400" cy="539750"/>
          </a:xfrm>
          <a:prstGeom prst="straightConnector1">
            <a:avLst/>
          </a:prstGeom>
          <a:noFill/>
          <a:ln w="9525">
            <a:solidFill>
              <a:schemeClr val="tx1"/>
            </a:solidFill>
            <a:round/>
            <a:tailEnd type="triangle" w="med" len="med"/>
          </a:ln>
        </p:spPr>
      </p:cxnSp>
      <p:cxnSp>
        <p:nvCxnSpPr>
          <p:cNvPr id="30737" name="AutoShape 17"/>
          <p:cNvCxnSpPr>
            <a:stCxn id="30725" idx="2"/>
            <a:endCxn id="30726" idx="2"/>
          </p:cNvCxnSpPr>
          <p:nvPr/>
        </p:nvCxnSpPr>
        <p:spPr bwMode="auto">
          <a:xfrm>
            <a:off x="4598988" y="3660775"/>
            <a:ext cx="65087" cy="539750"/>
          </a:xfrm>
          <a:prstGeom prst="straightConnector1">
            <a:avLst/>
          </a:prstGeom>
          <a:noFill/>
          <a:ln w="9525">
            <a:solidFill>
              <a:schemeClr val="tx1"/>
            </a:solidFill>
            <a:round/>
            <a:tailEnd type="triangle" w="med" len="med"/>
          </a:ln>
        </p:spPr>
      </p:cxnSp>
      <p:cxnSp>
        <p:nvCxnSpPr>
          <p:cNvPr id="30738" name="AutoShape 18"/>
          <p:cNvCxnSpPr>
            <a:stCxn id="30725" idx="2"/>
            <a:endCxn id="30729" idx="2"/>
          </p:cNvCxnSpPr>
          <p:nvPr/>
        </p:nvCxnSpPr>
        <p:spPr bwMode="auto">
          <a:xfrm>
            <a:off x="4598988" y="3660775"/>
            <a:ext cx="1804987" cy="539750"/>
          </a:xfrm>
          <a:prstGeom prst="straightConnector1">
            <a:avLst/>
          </a:prstGeom>
          <a:noFill/>
          <a:ln w="9525">
            <a:solidFill>
              <a:schemeClr val="tx1"/>
            </a:solidFill>
            <a:round/>
            <a:tailEnd type="triangle" w="med" len="med"/>
          </a:ln>
        </p:spPr>
      </p:cxnSp>
      <p:cxnSp>
        <p:nvCxnSpPr>
          <p:cNvPr id="30739" name="AutoShape 19"/>
          <p:cNvCxnSpPr>
            <a:stCxn id="30725" idx="2"/>
            <a:endCxn id="30728" idx="2"/>
          </p:cNvCxnSpPr>
          <p:nvPr/>
        </p:nvCxnSpPr>
        <p:spPr bwMode="auto">
          <a:xfrm>
            <a:off x="4598988" y="3660775"/>
            <a:ext cx="3546475" cy="539750"/>
          </a:xfrm>
          <a:prstGeom prst="straightConnector1">
            <a:avLst/>
          </a:prstGeom>
          <a:noFill/>
          <a:ln w="9525">
            <a:solidFill>
              <a:schemeClr val="tx1"/>
            </a:solidFill>
            <a:round/>
            <a:tailEnd type="triangle" w="med" len="med"/>
          </a:ln>
        </p:spPr>
      </p:cxnSp>
      <p:cxnSp>
        <p:nvCxnSpPr>
          <p:cNvPr id="30740" name="AutoShape 21"/>
          <p:cNvCxnSpPr>
            <a:stCxn id="30729" idx="2"/>
            <a:endCxn id="30733" idx="2"/>
          </p:cNvCxnSpPr>
          <p:nvPr/>
        </p:nvCxnSpPr>
        <p:spPr bwMode="auto">
          <a:xfrm flipH="1">
            <a:off x="3182938" y="4524375"/>
            <a:ext cx="3221037" cy="595313"/>
          </a:xfrm>
          <a:prstGeom prst="straightConnector1">
            <a:avLst/>
          </a:prstGeom>
          <a:noFill/>
          <a:ln w="9525">
            <a:solidFill>
              <a:schemeClr val="tx1"/>
            </a:solidFill>
            <a:round/>
            <a:tailEnd type="triangle" w="med" len="med"/>
          </a:ln>
        </p:spPr>
      </p:cxnSp>
      <p:cxnSp>
        <p:nvCxnSpPr>
          <p:cNvPr id="30741" name="AutoShape 22"/>
          <p:cNvCxnSpPr>
            <a:stCxn id="30729" idx="2"/>
            <a:endCxn id="30730" idx="2"/>
          </p:cNvCxnSpPr>
          <p:nvPr/>
        </p:nvCxnSpPr>
        <p:spPr bwMode="auto">
          <a:xfrm flipH="1">
            <a:off x="4856163" y="4524375"/>
            <a:ext cx="1547812" cy="595313"/>
          </a:xfrm>
          <a:prstGeom prst="straightConnector1">
            <a:avLst/>
          </a:prstGeom>
          <a:noFill/>
          <a:ln w="9525">
            <a:solidFill>
              <a:schemeClr val="tx1"/>
            </a:solidFill>
            <a:round/>
            <a:tailEnd type="triangle" w="med" len="med"/>
          </a:ln>
        </p:spPr>
      </p:cxnSp>
      <p:cxnSp>
        <p:nvCxnSpPr>
          <p:cNvPr id="30742" name="AutoShape 23"/>
          <p:cNvCxnSpPr>
            <a:stCxn id="30729" idx="2"/>
            <a:endCxn id="30731" idx="2"/>
          </p:cNvCxnSpPr>
          <p:nvPr/>
        </p:nvCxnSpPr>
        <p:spPr bwMode="auto">
          <a:xfrm>
            <a:off x="6403975" y="4524375"/>
            <a:ext cx="125413" cy="595313"/>
          </a:xfrm>
          <a:prstGeom prst="straightConnector1">
            <a:avLst/>
          </a:prstGeom>
          <a:noFill/>
          <a:ln w="9525">
            <a:solidFill>
              <a:schemeClr val="tx1"/>
            </a:solidFill>
            <a:round/>
            <a:tailEnd type="triangle" w="med" len="med"/>
          </a:ln>
        </p:spPr>
      </p:cxnSp>
      <p:cxnSp>
        <p:nvCxnSpPr>
          <p:cNvPr id="30743" name="AutoShape 24"/>
          <p:cNvCxnSpPr>
            <a:stCxn id="30729" idx="2"/>
            <a:endCxn id="30732" idx="2"/>
          </p:cNvCxnSpPr>
          <p:nvPr/>
        </p:nvCxnSpPr>
        <p:spPr bwMode="auto">
          <a:xfrm>
            <a:off x="6403975" y="4524375"/>
            <a:ext cx="1800225" cy="603250"/>
          </a:xfrm>
          <a:prstGeom prst="straightConnector1">
            <a:avLst/>
          </a:prstGeom>
          <a:noFill/>
          <a:ln w="9525">
            <a:solidFill>
              <a:schemeClr val="tx1"/>
            </a:solidFill>
            <a:round/>
            <a:tailEnd type="triangle" w="med" len="med"/>
          </a:ln>
        </p:spPr>
      </p:cxnSp>
    </p:spTree>
    <p:extLst>
      <p:ext uri="{BB962C8B-B14F-4D97-AF65-F5344CB8AC3E}">
        <p14:creationId xmlns:p14="http://schemas.microsoft.com/office/powerpoint/2010/main" val="259770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9302" y="-138182"/>
            <a:ext cx="6416521" cy="1143000"/>
          </a:xfrm>
        </p:spPr>
        <p:txBody>
          <a:bodyPr/>
          <a:lstStyle/>
          <a:p>
            <a:pPr eaLnBrk="1" hangingPunct="1"/>
            <a:r>
              <a:rPr lang="en-US" dirty="0" err="1">
                <a:uFillTx/>
              </a:rPr>
              <a:t>PartOf</a:t>
            </a:r>
            <a:r>
              <a:rPr lang="en-US" dirty="0">
                <a:uFillTx/>
              </a:rPr>
              <a:t> Hierarchies</a:t>
            </a:r>
          </a:p>
        </p:txBody>
      </p:sp>
      <p:sp>
        <p:nvSpPr>
          <p:cNvPr id="1232899" name="Rectangle 3"/>
          <p:cNvSpPr>
            <a:spLocks noGrp="1" noChangeArrowheads="1"/>
          </p:cNvSpPr>
          <p:nvPr>
            <p:ph idx="1"/>
          </p:nvPr>
        </p:nvSpPr>
        <p:spPr>
          <a:xfrm>
            <a:off x="259302" y="1009203"/>
            <a:ext cx="8884698" cy="4947853"/>
          </a:xfrm>
        </p:spPr>
        <p:txBody>
          <a:bodyPr>
            <a:normAutofit fontScale="92500" lnSpcReduction="10000"/>
          </a:bodyPr>
          <a:lstStyle/>
          <a:p>
            <a:pPr eaLnBrk="1" hangingPunct="1">
              <a:lnSpc>
                <a:spcPct val="90000"/>
              </a:lnSpc>
            </a:pPr>
            <a:r>
              <a:rPr lang="en-US" sz="2800" dirty="0">
                <a:uFillTx/>
              </a:rPr>
              <a:t>As with subclasses, the </a:t>
            </a:r>
            <a:r>
              <a:rPr lang="en-US" sz="2800" dirty="0" err="1">
                <a:uFillTx/>
              </a:rPr>
              <a:t>PartOf</a:t>
            </a:r>
            <a:r>
              <a:rPr lang="en-US" sz="2800" dirty="0">
                <a:uFillTx/>
              </a:rPr>
              <a:t> relation </a:t>
            </a:r>
          </a:p>
          <a:p>
            <a:pPr eaLnBrk="1" hangingPunct="1">
              <a:lnSpc>
                <a:spcPct val="90000"/>
              </a:lnSpc>
            </a:pPr>
            <a:r>
              <a:rPr lang="en-US" sz="2800" dirty="0">
                <a:uFillTx/>
              </a:rPr>
              <a:t>induces hierarchies, but of objects</a:t>
            </a: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eaLnBrk="1" hangingPunct="1">
              <a:lnSpc>
                <a:spcPct val="90000"/>
              </a:lnSpc>
            </a:pPr>
            <a:endParaRPr lang="en-US" sz="2800" dirty="0">
              <a:uFillTx/>
            </a:endParaRPr>
          </a:p>
          <a:p>
            <a:pPr marL="0" indent="0" eaLnBrk="1" hangingPunct="1">
              <a:lnSpc>
                <a:spcPct val="90000"/>
              </a:lnSpc>
            </a:pPr>
            <a:r>
              <a:rPr lang="en-US" sz="2800" dirty="0">
                <a:uFillTx/>
              </a:rPr>
              <a:t>Although can develop a comparable relationship between categories, for example:</a:t>
            </a:r>
          </a:p>
          <a:p>
            <a:pPr lvl="1" eaLnBrk="1" hangingPunct="1">
              <a:lnSpc>
                <a:spcPct val="90000"/>
              </a:lnSpc>
            </a:pPr>
            <a:r>
              <a:rPr lang="en-US" sz="2400" dirty="0" err="1">
                <a:uFillTx/>
              </a:rPr>
              <a:t>CategoryPartOf(Pistons</a:t>
            </a:r>
            <a:r>
              <a:rPr lang="en-US" sz="2400" dirty="0">
                <a:uFillTx/>
              </a:rPr>
              <a:t>, Engines) could represent that </a:t>
            </a:r>
            <a:r>
              <a:rPr lang="en-US" sz="2400" dirty="0" err="1">
                <a:uFillTx/>
                <a:sym typeface="Symbol" charset="2"/>
              </a:rPr>
              <a:t></a:t>
            </a:r>
            <a:r>
              <a:rPr lang="en-US" sz="2400" dirty="0" err="1">
                <a:uFillTx/>
              </a:rPr>
              <a:t>x</a:t>
            </a:r>
            <a:r>
              <a:rPr lang="en-US" sz="2400" dirty="0">
                <a:uFillTx/>
              </a:rPr>
              <a:t> </a:t>
            </a:r>
            <a:r>
              <a:rPr lang="en-US" sz="2400" dirty="0" err="1">
                <a:uFillTx/>
              </a:rPr>
              <a:t>x</a:t>
            </a:r>
            <a:r>
              <a:rPr lang="en-US" sz="2400" dirty="0">
                <a:uFillTx/>
              </a:rPr>
              <a:t> </a:t>
            </a:r>
            <a:r>
              <a:rPr lang="en-US" sz="2400" dirty="0" err="1">
                <a:uFillTx/>
                <a:sym typeface="Symbol" charset="2"/>
              </a:rPr>
              <a:t></a:t>
            </a:r>
            <a:r>
              <a:rPr lang="en-US" sz="2400" dirty="0">
                <a:uFillTx/>
                <a:sym typeface="Symbol" charset="2"/>
              </a:rPr>
              <a:t> </a:t>
            </a:r>
            <a:r>
              <a:rPr lang="en-US" sz="2400" dirty="0">
                <a:uFillTx/>
              </a:rPr>
              <a:t>Engines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y</a:t>
            </a:r>
            <a:r>
              <a:rPr lang="en-US" sz="2400" dirty="0">
                <a:uFillTx/>
              </a:rPr>
              <a:t> </a:t>
            </a:r>
            <a:r>
              <a:rPr lang="en-US" sz="2400" dirty="0" err="1">
                <a:uFillTx/>
              </a:rPr>
              <a:t>y</a:t>
            </a:r>
            <a:r>
              <a:rPr lang="en-US" sz="2400" dirty="0">
                <a:uFillTx/>
              </a:rPr>
              <a:t> </a:t>
            </a:r>
            <a:r>
              <a:rPr lang="en-US" sz="2400" dirty="0" err="1">
                <a:uFillTx/>
                <a:sym typeface="Symbol" charset="2"/>
              </a:rPr>
              <a:t></a:t>
            </a:r>
            <a:r>
              <a:rPr lang="en-US" sz="2400" dirty="0">
                <a:uFillTx/>
              </a:rPr>
              <a:t> Pistons </a:t>
            </a:r>
            <a:r>
              <a:rPr lang="en-US" sz="2400" dirty="0" err="1">
                <a:uFillTx/>
                <a:sym typeface="Symbol" charset="2"/>
              </a:rPr>
              <a:t></a:t>
            </a:r>
            <a:r>
              <a:rPr lang="en-US" sz="2400" dirty="0">
                <a:uFillTx/>
              </a:rPr>
              <a:t> </a:t>
            </a:r>
            <a:r>
              <a:rPr lang="en-US" sz="2400" dirty="0" err="1">
                <a:uFillTx/>
              </a:rPr>
              <a:t>PartOf(y,x</a:t>
            </a:r>
            <a:r>
              <a:rPr lang="en-US" sz="2400" dirty="0">
                <a:uFillTx/>
              </a:rPr>
              <a:t>)</a:t>
            </a:r>
          </a:p>
        </p:txBody>
      </p:sp>
      <p:sp>
        <p:nvSpPr>
          <p:cNvPr id="81924" name="AutoShape 4"/>
          <p:cNvSpPr>
            <a:spLocks noChangeArrowheads="1"/>
          </p:cNvSpPr>
          <p:nvPr/>
        </p:nvSpPr>
        <p:spPr bwMode="auto">
          <a:xfrm>
            <a:off x="38012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DriveTrain</a:t>
            </a:r>
            <a:r>
              <a:rPr lang="en-US" sz="2000" baseline="-25000">
                <a:solidFill>
                  <a:schemeClr val="accent2"/>
                </a:solidFill>
                <a:uFillTx/>
              </a:rPr>
              <a:t>1</a:t>
            </a:r>
            <a:endParaRPr lang="en-US" sz="2000">
              <a:solidFill>
                <a:schemeClr val="accent2"/>
              </a:solidFill>
              <a:uFillTx/>
            </a:endParaRPr>
          </a:p>
        </p:txBody>
      </p:sp>
      <p:sp>
        <p:nvSpPr>
          <p:cNvPr id="81925" name="AutoShape 5"/>
          <p:cNvSpPr>
            <a:spLocks noChangeArrowheads="1"/>
          </p:cNvSpPr>
          <p:nvPr/>
        </p:nvSpPr>
        <p:spPr bwMode="auto">
          <a:xfrm>
            <a:off x="5682456"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HandleBar</a:t>
            </a:r>
            <a:r>
              <a:rPr lang="en-US" sz="2000" baseline="-25000">
                <a:solidFill>
                  <a:schemeClr val="accent2"/>
                </a:solidFill>
                <a:uFillTx/>
              </a:rPr>
              <a:t>1</a:t>
            </a:r>
            <a:endParaRPr lang="en-US" sz="2000">
              <a:solidFill>
                <a:schemeClr val="accent2"/>
              </a:solidFill>
              <a:uFillTx/>
            </a:endParaRPr>
          </a:p>
        </p:txBody>
      </p:sp>
      <p:sp>
        <p:nvSpPr>
          <p:cNvPr id="81926" name="AutoShape 6"/>
          <p:cNvSpPr>
            <a:spLocks noChangeArrowheads="1"/>
          </p:cNvSpPr>
          <p:nvPr/>
        </p:nvSpPr>
        <p:spPr bwMode="auto">
          <a:xfrm>
            <a:off x="19216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Frame</a:t>
            </a:r>
            <a:r>
              <a:rPr lang="en-US" sz="2000" baseline="-25000">
                <a:solidFill>
                  <a:schemeClr val="accent2"/>
                </a:solidFill>
                <a:uFillTx/>
              </a:rPr>
              <a:t>1</a:t>
            </a:r>
            <a:endParaRPr lang="en-US" sz="2000">
              <a:solidFill>
                <a:schemeClr val="accent2"/>
              </a:solidFill>
              <a:uFillTx/>
            </a:endParaRPr>
          </a:p>
        </p:txBody>
      </p:sp>
      <p:sp>
        <p:nvSpPr>
          <p:cNvPr id="81927" name="AutoShape 7"/>
          <p:cNvSpPr>
            <a:spLocks noChangeArrowheads="1"/>
          </p:cNvSpPr>
          <p:nvPr/>
        </p:nvSpPr>
        <p:spPr bwMode="auto">
          <a:xfrm>
            <a:off x="1521618"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Gears</a:t>
            </a:r>
            <a:r>
              <a:rPr lang="en-US" sz="2000" baseline="-25000">
                <a:solidFill>
                  <a:schemeClr val="accent2"/>
                </a:solidFill>
                <a:uFillTx/>
              </a:rPr>
              <a:t>1</a:t>
            </a:r>
            <a:endParaRPr lang="en-US" sz="2000">
              <a:solidFill>
                <a:schemeClr val="accent2"/>
              </a:solidFill>
              <a:uFillTx/>
            </a:endParaRPr>
          </a:p>
        </p:txBody>
      </p:sp>
      <p:sp>
        <p:nvSpPr>
          <p:cNvPr id="81928" name="AutoShape 8"/>
          <p:cNvSpPr>
            <a:spLocks noChangeArrowheads="1"/>
          </p:cNvSpPr>
          <p:nvPr/>
        </p:nvSpPr>
        <p:spPr bwMode="auto">
          <a:xfrm>
            <a:off x="42068" y="2690968"/>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Seat</a:t>
            </a:r>
            <a:r>
              <a:rPr lang="en-US" sz="2000" baseline="-25000">
                <a:solidFill>
                  <a:schemeClr val="accent2"/>
                </a:solidFill>
                <a:uFillTx/>
              </a:rPr>
              <a:t>1</a:t>
            </a:r>
            <a:endParaRPr lang="en-US" sz="2000">
              <a:solidFill>
                <a:schemeClr val="accent2"/>
              </a:solidFill>
              <a:uFillTx/>
            </a:endParaRPr>
          </a:p>
        </p:txBody>
      </p:sp>
      <p:sp>
        <p:nvSpPr>
          <p:cNvPr id="81929" name="AutoShape 9"/>
          <p:cNvSpPr>
            <a:spLocks noChangeArrowheads="1"/>
          </p:cNvSpPr>
          <p:nvPr/>
        </p:nvSpPr>
        <p:spPr bwMode="auto">
          <a:xfrm>
            <a:off x="2901156"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Chain</a:t>
            </a:r>
            <a:r>
              <a:rPr lang="en-US" sz="2000" baseline="-25000">
                <a:solidFill>
                  <a:schemeClr val="accent2"/>
                </a:solidFill>
                <a:uFillTx/>
              </a:rPr>
              <a:t>1</a:t>
            </a:r>
            <a:endParaRPr lang="en-US" sz="2000">
              <a:solidFill>
                <a:schemeClr val="accent2"/>
              </a:solidFill>
              <a:uFillTx/>
            </a:endParaRPr>
          </a:p>
        </p:txBody>
      </p:sp>
      <p:sp>
        <p:nvSpPr>
          <p:cNvPr id="81930" name="AutoShape 10"/>
          <p:cNvSpPr>
            <a:spLocks noChangeArrowheads="1"/>
          </p:cNvSpPr>
          <p:nvPr/>
        </p:nvSpPr>
        <p:spPr bwMode="auto">
          <a:xfrm>
            <a:off x="5660231"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2</a:t>
            </a:r>
            <a:endParaRPr lang="en-US" sz="2000">
              <a:solidFill>
                <a:schemeClr val="accent2"/>
              </a:solidFill>
              <a:uFillTx/>
            </a:endParaRPr>
          </a:p>
        </p:txBody>
      </p:sp>
      <p:sp>
        <p:nvSpPr>
          <p:cNvPr id="81931" name="AutoShape 11"/>
          <p:cNvSpPr>
            <a:spLocks noChangeArrowheads="1"/>
          </p:cNvSpPr>
          <p:nvPr/>
        </p:nvSpPr>
        <p:spPr bwMode="auto">
          <a:xfrm>
            <a:off x="4280693" y="3646643"/>
            <a:ext cx="1276350" cy="338138"/>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chemeClr val="accent2"/>
                </a:solidFill>
                <a:uFillTx/>
              </a:rPr>
              <a:t>Wheel</a:t>
            </a:r>
            <a:r>
              <a:rPr lang="en-US" sz="2000" baseline="-25000">
                <a:solidFill>
                  <a:schemeClr val="accent2"/>
                </a:solidFill>
                <a:uFillTx/>
              </a:rPr>
              <a:t>1</a:t>
            </a:r>
          </a:p>
        </p:txBody>
      </p:sp>
      <p:sp>
        <p:nvSpPr>
          <p:cNvPr id="81932" name="AutoShape 12"/>
          <p:cNvSpPr>
            <a:spLocks noChangeArrowheads="1"/>
          </p:cNvSpPr>
          <p:nvPr/>
        </p:nvSpPr>
        <p:spPr bwMode="auto">
          <a:xfrm>
            <a:off x="3505993" y="1889281"/>
            <a:ext cx="1276350" cy="338137"/>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dirty="0">
                <a:solidFill>
                  <a:schemeClr val="accent2"/>
                </a:solidFill>
                <a:uFillTx/>
              </a:rPr>
              <a:t>Bicycle</a:t>
            </a:r>
            <a:r>
              <a:rPr lang="en-US" sz="2000" baseline="-25000" dirty="0">
                <a:solidFill>
                  <a:schemeClr val="accent2"/>
                </a:solidFill>
                <a:uFillTx/>
              </a:rPr>
              <a:t>1</a:t>
            </a:r>
            <a:endParaRPr lang="en-US" sz="2000" dirty="0">
              <a:solidFill>
                <a:schemeClr val="accent2"/>
              </a:solidFill>
              <a:uFillTx/>
            </a:endParaRPr>
          </a:p>
        </p:txBody>
      </p:sp>
      <p:cxnSp>
        <p:nvCxnSpPr>
          <p:cNvPr id="81933" name="AutoShape 13"/>
          <p:cNvCxnSpPr>
            <a:stCxn id="81928" idx="0"/>
            <a:endCxn id="81932" idx="2"/>
          </p:cNvCxnSpPr>
          <p:nvPr/>
        </p:nvCxnSpPr>
        <p:spPr bwMode="auto">
          <a:xfrm flipV="1">
            <a:off x="680243" y="2236943"/>
            <a:ext cx="34639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4" name="AutoShape 14"/>
          <p:cNvCxnSpPr>
            <a:stCxn id="81926" idx="0"/>
            <a:endCxn id="81932" idx="2"/>
          </p:cNvCxnSpPr>
          <p:nvPr/>
        </p:nvCxnSpPr>
        <p:spPr bwMode="auto">
          <a:xfrm flipV="1">
            <a:off x="2559843" y="2236943"/>
            <a:ext cx="158432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5" name="AutoShape 15"/>
          <p:cNvCxnSpPr>
            <a:stCxn id="81924" idx="0"/>
            <a:endCxn id="81932" idx="2"/>
          </p:cNvCxnSpPr>
          <p:nvPr/>
        </p:nvCxnSpPr>
        <p:spPr bwMode="auto">
          <a:xfrm flipH="1" flipV="1">
            <a:off x="4144168" y="2236943"/>
            <a:ext cx="295275"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6" name="AutoShape 16"/>
          <p:cNvCxnSpPr>
            <a:stCxn id="81925" idx="0"/>
            <a:endCxn id="81932" idx="2"/>
          </p:cNvCxnSpPr>
          <p:nvPr/>
        </p:nvCxnSpPr>
        <p:spPr bwMode="auto">
          <a:xfrm flipH="1" flipV="1">
            <a:off x="4144168" y="2236943"/>
            <a:ext cx="2176463" cy="444500"/>
          </a:xfrm>
          <a:prstGeom prst="straightConnector1">
            <a:avLst/>
          </a:prstGeom>
          <a:noFill/>
          <a:ln w="28575" cap="flat" cmpd="sng" algn="ctr">
            <a:solidFill>
              <a:schemeClr val="accent1">
                <a:lumMod val="50000"/>
              </a:schemeClr>
            </a:solidFill>
            <a:prstDash val="solid"/>
            <a:round/>
            <a:headEnd type="none" w="med" len="med"/>
            <a:tailEnd type="triangle" w="med" len="med"/>
          </a:ln>
        </p:spPr>
      </p:cxnSp>
      <p:cxnSp>
        <p:nvCxnSpPr>
          <p:cNvPr id="81937" name="AutoShape 17"/>
          <p:cNvCxnSpPr>
            <a:stCxn id="81927" idx="0"/>
            <a:endCxn id="81924" idx="2"/>
          </p:cNvCxnSpPr>
          <p:nvPr/>
        </p:nvCxnSpPr>
        <p:spPr bwMode="auto">
          <a:xfrm flipV="1">
            <a:off x="2159793" y="3038631"/>
            <a:ext cx="2279650"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8" name="AutoShape 18"/>
          <p:cNvCxnSpPr>
            <a:stCxn id="81929" idx="0"/>
            <a:endCxn id="81924" idx="2"/>
          </p:cNvCxnSpPr>
          <p:nvPr/>
        </p:nvCxnSpPr>
        <p:spPr bwMode="auto">
          <a:xfrm flipV="1">
            <a:off x="3539331" y="3038631"/>
            <a:ext cx="900112"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39" name="AutoShape 19"/>
          <p:cNvCxnSpPr>
            <a:stCxn id="81931" idx="0"/>
            <a:endCxn id="81924" idx="2"/>
          </p:cNvCxnSpPr>
          <p:nvPr/>
        </p:nvCxnSpPr>
        <p:spPr bwMode="auto">
          <a:xfrm flipH="1" flipV="1">
            <a:off x="4439443" y="3038631"/>
            <a:ext cx="479425" cy="598487"/>
          </a:xfrm>
          <a:prstGeom prst="straightConnector1">
            <a:avLst/>
          </a:prstGeom>
          <a:noFill/>
          <a:ln w="28575" cap="flat" cmpd="sng" algn="ctr">
            <a:solidFill>
              <a:srgbClr val="630000"/>
            </a:solidFill>
            <a:prstDash val="solid"/>
            <a:round/>
            <a:headEnd type="none" w="med" len="med"/>
            <a:tailEnd type="triangle" w="med" len="med"/>
          </a:ln>
        </p:spPr>
      </p:cxnSp>
      <p:cxnSp>
        <p:nvCxnSpPr>
          <p:cNvPr id="81940" name="AutoShape 20"/>
          <p:cNvCxnSpPr>
            <a:stCxn id="81930" idx="0"/>
            <a:endCxn id="81924" idx="2"/>
          </p:cNvCxnSpPr>
          <p:nvPr/>
        </p:nvCxnSpPr>
        <p:spPr bwMode="auto">
          <a:xfrm flipH="1" flipV="1">
            <a:off x="4439443" y="3038631"/>
            <a:ext cx="1858963" cy="598487"/>
          </a:xfrm>
          <a:prstGeom prst="straightConnector1">
            <a:avLst/>
          </a:prstGeom>
          <a:noFill/>
          <a:ln w="28575" cap="flat" cmpd="sng" algn="ctr">
            <a:solidFill>
              <a:srgbClr val="630000"/>
            </a:solidFill>
            <a:prstDash val="solid"/>
            <a:round/>
            <a:headEnd type="none" w="med" len="med"/>
            <a:tailEnd type="triangle" w="med" len="med"/>
          </a:ln>
        </p:spPr>
      </p:cxnSp>
      <p:pic>
        <p:nvPicPr>
          <p:cNvPr id="21" name="Picture 20" descr="parts-bicycle.jpg"/>
          <p:cNvPicPr>
            <a:picLocks noChangeAspect="1"/>
          </p:cNvPicPr>
          <p:nvPr/>
        </p:nvPicPr>
        <p:blipFill>
          <a:blip r:embed="rId3"/>
          <a:stretch>
            <a:fillRect/>
          </a:stretch>
        </p:blipFill>
        <p:spPr>
          <a:xfrm>
            <a:off x="6320631" y="433318"/>
            <a:ext cx="2569675" cy="1794100"/>
          </a:xfrm>
          <a:prstGeom prst="rect">
            <a:avLst/>
          </a:prstGeom>
        </p:spPr>
      </p:pic>
    </p:spTree>
    <p:extLst>
      <p:ext uri="{BB962C8B-B14F-4D97-AF65-F5344CB8AC3E}">
        <p14:creationId xmlns:p14="http://schemas.microsoft.com/office/powerpoint/2010/main" val="22400453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2899">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32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build="p" autoUpdateAnimBg="0" advAuto="4668988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38438" cy="1143000"/>
          </a:xfrm>
        </p:spPr>
        <p:txBody>
          <a:bodyPr/>
          <a:lstStyle/>
          <a:p>
            <a:r>
              <a:rPr lang="en-US" dirty="0"/>
              <a:t>Planning</a:t>
            </a:r>
          </a:p>
        </p:txBody>
      </p:sp>
      <p:sp>
        <p:nvSpPr>
          <p:cNvPr id="3" name="Content Placeholder 2"/>
          <p:cNvSpPr>
            <a:spLocks noGrp="1"/>
          </p:cNvSpPr>
          <p:nvPr>
            <p:ph idx="1"/>
          </p:nvPr>
        </p:nvSpPr>
        <p:spPr>
          <a:xfrm>
            <a:off x="457200" y="914400"/>
            <a:ext cx="7783551" cy="446049"/>
          </a:xfrm>
        </p:spPr>
        <p:txBody>
          <a:bodyPr>
            <a:normAutofit/>
          </a:bodyPr>
          <a:lstStyle/>
          <a:p>
            <a:pPr marL="285750" indent="-285750">
              <a:buFont typeface="Arial" charset="0"/>
              <a:buChar char="•"/>
            </a:pPr>
            <a:r>
              <a:rPr lang="en-US" sz="1800" dirty="0"/>
              <a:t>What is the plan to achieve the goal Have(Monkey, Banana</a:t>
            </a:r>
            <a:r>
              <a:rPr lang="en-US" sz="1800"/>
              <a:t>)? </a:t>
            </a:r>
            <a:endParaRPr lang="en-US" sz="1800" dirty="0"/>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15</a:t>
            </a:fld>
            <a:endParaRPr lang="en-US">
              <a:uFillTx/>
            </a:endParaRPr>
          </a:p>
        </p:txBody>
      </p:sp>
      <p:sp>
        <p:nvSpPr>
          <p:cNvPr id="6" name="TextBox 5"/>
          <p:cNvSpPr txBox="1"/>
          <p:nvPr/>
        </p:nvSpPr>
        <p:spPr>
          <a:xfrm>
            <a:off x="5166478" y="1680176"/>
            <a:ext cx="3718759" cy="1323439"/>
          </a:xfrm>
          <a:prstGeom prst="rect">
            <a:avLst/>
          </a:prstGeom>
          <a:noFill/>
          <a:ln>
            <a:noFill/>
          </a:ln>
        </p:spPr>
        <p:txBody>
          <a:bodyPr wrap="square" rtlCol="0">
            <a:spAutoFit/>
          </a:bodyPr>
          <a:lstStyle/>
          <a:p>
            <a:pPr fontAlgn="auto"/>
            <a:r>
              <a:rPr lang="en-US" sz="1600" dirty="0">
                <a:solidFill>
                  <a:srgbClr val="345DFF"/>
                </a:solidFill>
              </a:rPr>
              <a:t>At(</a:t>
            </a:r>
            <a:r>
              <a:rPr lang="en-US" sz="1600" dirty="0" err="1">
                <a:solidFill>
                  <a:srgbClr val="345DFF"/>
                </a:solidFill>
              </a:rPr>
              <a:t>Monkey,A</a:t>
            </a:r>
            <a:r>
              <a:rPr lang="en-US" sz="1600" dirty="0">
                <a:solidFill>
                  <a:srgbClr val="345DFF"/>
                </a:solidFill>
              </a:rPr>
              <a:t>) </a:t>
            </a:r>
            <a:r>
              <a:rPr lang="en-US" altLang="zh-CN" sz="1600" dirty="0">
                <a:solidFill>
                  <a:srgbClr val="345DFF"/>
                </a:solidFill>
              </a:rPr>
              <a:t>∧</a:t>
            </a:r>
            <a:r>
              <a:rPr lang="en-US" sz="1600" dirty="0">
                <a:solidFill>
                  <a:srgbClr val="345DFF"/>
                </a:solidFill>
              </a:rPr>
              <a:t> At(</a:t>
            </a:r>
            <a:r>
              <a:rPr lang="en-US" sz="1600" dirty="0" err="1">
                <a:solidFill>
                  <a:srgbClr val="345DFF"/>
                </a:solidFill>
              </a:rPr>
              <a:t>Bananas,B</a:t>
            </a:r>
            <a:r>
              <a:rPr lang="en-US" sz="1600" dirty="0">
                <a:solidFill>
                  <a:srgbClr val="345DFF"/>
                </a:solidFill>
              </a:rPr>
              <a:t>) </a:t>
            </a:r>
            <a:r>
              <a:rPr lang="en-US" altLang="zh-CN" sz="1600" dirty="0">
                <a:solidFill>
                  <a:srgbClr val="345DFF"/>
                </a:solidFill>
              </a:rPr>
              <a:t>∧</a:t>
            </a:r>
            <a:r>
              <a:rPr lang="en-US" sz="1600" dirty="0">
                <a:solidFill>
                  <a:srgbClr val="345DFF"/>
                </a:solidFill>
              </a:rPr>
              <a:t> At(</a:t>
            </a:r>
            <a:r>
              <a:rPr lang="en-US" sz="1600" dirty="0" err="1">
                <a:solidFill>
                  <a:srgbClr val="345DFF"/>
                </a:solidFill>
              </a:rPr>
              <a:t>Box,C</a:t>
            </a:r>
            <a:r>
              <a:rPr lang="en-US" sz="1600" dirty="0">
                <a:solidFill>
                  <a:srgbClr val="345DFF"/>
                </a:solidFill>
              </a:rPr>
              <a:t>) </a:t>
            </a:r>
            <a:r>
              <a:rPr lang="en-US" altLang="zh-CN" sz="1600" dirty="0">
                <a:solidFill>
                  <a:srgbClr val="345DFF"/>
                </a:solidFill>
              </a:rPr>
              <a:t>∧ </a:t>
            </a:r>
            <a:r>
              <a:rPr lang="en-US" sz="1600" dirty="0">
                <a:solidFill>
                  <a:srgbClr val="345DFF"/>
                </a:solidFill>
              </a:rPr>
              <a:t>Height(</a:t>
            </a:r>
            <a:r>
              <a:rPr lang="en-US" sz="1600" dirty="0" err="1">
                <a:solidFill>
                  <a:srgbClr val="345DFF"/>
                </a:solidFill>
              </a:rPr>
              <a:t>Monkey,Low</a:t>
            </a:r>
            <a:r>
              <a:rPr lang="en-US" sz="1600" dirty="0">
                <a:solidFill>
                  <a:srgbClr val="345DFF"/>
                </a:solidFill>
              </a:rPr>
              <a:t>) </a:t>
            </a:r>
            <a:r>
              <a:rPr lang="en-US" altLang="zh-CN" sz="1600" dirty="0">
                <a:solidFill>
                  <a:srgbClr val="345DFF"/>
                </a:solidFill>
              </a:rPr>
              <a:t>∧</a:t>
            </a:r>
            <a:r>
              <a:rPr lang="en-US" sz="1600" dirty="0">
                <a:solidFill>
                  <a:srgbClr val="345DFF"/>
                </a:solidFill>
              </a:rPr>
              <a:t> Height(</a:t>
            </a:r>
            <a:r>
              <a:rPr lang="en-US" sz="1600" dirty="0" err="1">
                <a:solidFill>
                  <a:srgbClr val="345DFF"/>
                </a:solidFill>
              </a:rPr>
              <a:t>Box,Low</a:t>
            </a:r>
            <a:r>
              <a:rPr lang="en-US" sz="1600" dirty="0">
                <a:solidFill>
                  <a:srgbClr val="345DFF"/>
                </a:solidFill>
              </a:rPr>
              <a:t>) </a:t>
            </a:r>
            <a:r>
              <a:rPr lang="en-US" altLang="zh-CN" sz="1600" dirty="0">
                <a:solidFill>
                  <a:srgbClr val="345DFF"/>
                </a:solidFill>
              </a:rPr>
              <a:t>∧</a:t>
            </a:r>
            <a:r>
              <a:rPr lang="en-US" sz="1600" dirty="0">
                <a:solidFill>
                  <a:srgbClr val="345DFF"/>
                </a:solidFill>
              </a:rPr>
              <a:t> Height(</a:t>
            </a:r>
            <a:r>
              <a:rPr lang="en-US" sz="1600" dirty="0" err="1">
                <a:solidFill>
                  <a:srgbClr val="345DFF"/>
                </a:solidFill>
              </a:rPr>
              <a:t>Bananas,High</a:t>
            </a:r>
            <a:r>
              <a:rPr lang="en-US" sz="1600" dirty="0">
                <a:solidFill>
                  <a:srgbClr val="345DFF"/>
                </a:solidFill>
              </a:rPr>
              <a:t>) </a:t>
            </a:r>
            <a:r>
              <a:rPr lang="en-US" altLang="zh-CN" sz="1600" dirty="0">
                <a:solidFill>
                  <a:srgbClr val="345DFF"/>
                </a:solidFill>
              </a:rPr>
              <a:t>∧ </a:t>
            </a:r>
            <a:r>
              <a:rPr lang="en-US" sz="1600" dirty="0" err="1">
                <a:solidFill>
                  <a:srgbClr val="345DFF"/>
                </a:solidFill>
              </a:rPr>
              <a:t>Pushable</a:t>
            </a:r>
            <a:r>
              <a:rPr lang="en-US" sz="1600" dirty="0">
                <a:solidFill>
                  <a:srgbClr val="345DFF"/>
                </a:solidFill>
              </a:rPr>
              <a:t>(Box) </a:t>
            </a:r>
            <a:r>
              <a:rPr lang="en-US" altLang="zh-CN" sz="1600" dirty="0">
                <a:solidFill>
                  <a:srgbClr val="345DFF"/>
                </a:solidFill>
              </a:rPr>
              <a:t>∧</a:t>
            </a:r>
            <a:r>
              <a:rPr lang="en-US" sz="1600" dirty="0">
                <a:solidFill>
                  <a:srgbClr val="345DFF"/>
                </a:solidFill>
              </a:rPr>
              <a:t> Climbable(Box)</a:t>
            </a:r>
          </a:p>
        </p:txBody>
      </p:sp>
      <p:sp>
        <p:nvSpPr>
          <p:cNvPr id="8" name="TextBox 7"/>
          <p:cNvSpPr txBox="1"/>
          <p:nvPr/>
        </p:nvSpPr>
        <p:spPr>
          <a:xfrm>
            <a:off x="5166478" y="6048281"/>
            <a:ext cx="2426498" cy="338554"/>
          </a:xfrm>
          <a:prstGeom prst="rect">
            <a:avLst/>
          </a:prstGeom>
          <a:noFill/>
          <a:ln>
            <a:noFill/>
          </a:ln>
        </p:spPr>
        <p:txBody>
          <a:bodyPr wrap="none" rtlCol="0">
            <a:spAutoFit/>
          </a:bodyPr>
          <a:lstStyle/>
          <a:p>
            <a:r>
              <a:rPr lang="en-US" sz="1600" dirty="0">
                <a:solidFill>
                  <a:srgbClr val="345DFF"/>
                </a:solidFill>
              </a:rPr>
              <a:t>Have(Monkey, Bananas)</a:t>
            </a:r>
          </a:p>
        </p:txBody>
      </p:sp>
      <p:sp>
        <p:nvSpPr>
          <p:cNvPr id="9" name="TextBox 8"/>
          <p:cNvSpPr txBox="1"/>
          <p:nvPr/>
        </p:nvSpPr>
        <p:spPr>
          <a:xfrm>
            <a:off x="4270685" y="6052601"/>
            <a:ext cx="729687" cy="338554"/>
          </a:xfrm>
          <a:prstGeom prst="rect">
            <a:avLst/>
          </a:prstGeom>
          <a:noFill/>
          <a:ln>
            <a:solidFill>
              <a:srgbClr val="FF0000"/>
            </a:solidFill>
          </a:ln>
        </p:spPr>
        <p:txBody>
          <a:bodyPr wrap="none" rtlCol="0">
            <a:spAutoFit/>
          </a:bodyPr>
          <a:lstStyle/>
          <a:p>
            <a:r>
              <a:rPr lang="en-US" sz="1600">
                <a:solidFill>
                  <a:srgbClr val="345DFF"/>
                </a:solidFill>
              </a:rPr>
              <a:t>Finish</a:t>
            </a:r>
            <a:endParaRPr lang="en-US" sz="1600" dirty="0">
              <a:solidFill>
                <a:srgbClr val="345DFF"/>
              </a:solidFill>
            </a:endParaRPr>
          </a:p>
        </p:txBody>
      </p:sp>
      <p:sp>
        <p:nvSpPr>
          <p:cNvPr id="10" name="TextBox 9"/>
          <p:cNvSpPr txBox="1"/>
          <p:nvPr/>
        </p:nvSpPr>
        <p:spPr>
          <a:xfrm>
            <a:off x="4348975" y="1798765"/>
            <a:ext cx="619080" cy="338554"/>
          </a:xfrm>
          <a:prstGeom prst="rect">
            <a:avLst/>
          </a:prstGeom>
          <a:noFill/>
          <a:ln>
            <a:solidFill>
              <a:srgbClr val="FF0000"/>
            </a:solidFill>
          </a:ln>
        </p:spPr>
        <p:txBody>
          <a:bodyPr wrap="none" rtlCol="0">
            <a:spAutoFit/>
          </a:bodyPr>
          <a:lstStyle/>
          <a:p>
            <a:r>
              <a:rPr lang="en-US" sz="1600" dirty="0">
                <a:solidFill>
                  <a:srgbClr val="345DFF"/>
                </a:solidFill>
              </a:rPr>
              <a:t>Start</a:t>
            </a:r>
          </a:p>
        </p:txBody>
      </p:sp>
      <p:sp>
        <p:nvSpPr>
          <p:cNvPr id="11" name="TextBox 10"/>
          <p:cNvSpPr txBox="1"/>
          <p:nvPr/>
        </p:nvSpPr>
        <p:spPr>
          <a:xfrm>
            <a:off x="5171667" y="5137997"/>
            <a:ext cx="3069084" cy="830997"/>
          </a:xfrm>
          <a:prstGeom prst="rect">
            <a:avLst/>
          </a:prstGeom>
          <a:noFill/>
          <a:ln>
            <a:noFill/>
          </a:ln>
        </p:spPr>
        <p:txBody>
          <a:bodyPr wrap="square" rtlCol="0">
            <a:spAutoFit/>
          </a:bodyPr>
          <a:lstStyle/>
          <a:p>
            <a:r>
              <a:rPr lang="en-US" sz="1600" dirty="0">
                <a:solidFill>
                  <a:srgbClr val="345DFF"/>
                </a:solidFill>
              </a:rPr>
              <a:t>Height(</a:t>
            </a:r>
            <a:r>
              <a:rPr lang="en-US" sz="1600" dirty="0" err="1">
                <a:solidFill>
                  <a:srgbClr val="345DFF"/>
                </a:solidFill>
              </a:rPr>
              <a:t>Monkey,High</a:t>
            </a:r>
            <a:r>
              <a:rPr lang="en-US" sz="1600" dirty="0">
                <a:solidFill>
                  <a:srgbClr val="345DFF"/>
                </a:solidFill>
              </a:rPr>
              <a:t>) </a:t>
            </a:r>
            <a:r>
              <a:rPr lang="en-US" altLang="zh-CN" sz="1600" dirty="0">
                <a:solidFill>
                  <a:srgbClr val="345DFF"/>
                </a:solidFill>
              </a:rPr>
              <a:t>∧ </a:t>
            </a:r>
            <a:r>
              <a:rPr lang="en-US" sz="1600" dirty="0">
                <a:solidFill>
                  <a:srgbClr val="345DFF"/>
                </a:solidFill>
              </a:rPr>
              <a:t>Height(</a:t>
            </a:r>
            <a:r>
              <a:rPr lang="en-US" sz="1600" dirty="0" err="1">
                <a:solidFill>
                  <a:srgbClr val="345DFF"/>
                </a:solidFill>
              </a:rPr>
              <a:t>Bananas,High</a:t>
            </a:r>
            <a:r>
              <a:rPr lang="en-US" sz="1600" dirty="0">
                <a:solidFill>
                  <a:srgbClr val="345DFF"/>
                </a:solidFill>
              </a:rPr>
              <a:t>) </a:t>
            </a:r>
            <a:r>
              <a:rPr lang="en-US" altLang="zh-CN" sz="1600" dirty="0">
                <a:solidFill>
                  <a:srgbClr val="345DFF"/>
                </a:solidFill>
              </a:rPr>
              <a:t>∧ </a:t>
            </a:r>
            <a:r>
              <a:rPr lang="en-US" sz="1600" dirty="0">
                <a:solidFill>
                  <a:srgbClr val="345DFF"/>
                </a:solidFill>
              </a:rPr>
              <a:t>At(</a:t>
            </a:r>
            <a:r>
              <a:rPr lang="en-US" sz="1600" dirty="0" err="1">
                <a:solidFill>
                  <a:srgbClr val="345DFF"/>
                </a:solidFill>
              </a:rPr>
              <a:t>Monkey,B</a:t>
            </a:r>
            <a:r>
              <a:rPr lang="en-US" sz="1600" dirty="0">
                <a:solidFill>
                  <a:srgbClr val="345DFF"/>
                </a:solidFill>
              </a:rPr>
              <a:t>) </a:t>
            </a:r>
            <a:r>
              <a:rPr lang="en-US" altLang="zh-CN" sz="1600" dirty="0">
                <a:solidFill>
                  <a:srgbClr val="345DFF"/>
                </a:solidFill>
              </a:rPr>
              <a:t>∧ </a:t>
            </a:r>
            <a:r>
              <a:rPr lang="en-US" sz="1600" dirty="0">
                <a:solidFill>
                  <a:srgbClr val="345DFF"/>
                </a:solidFill>
              </a:rPr>
              <a:t>At(</a:t>
            </a:r>
            <a:r>
              <a:rPr lang="en-US" sz="1600" dirty="0" err="1">
                <a:solidFill>
                  <a:srgbClr val="345DFF"/>
                </a:solidFill>
              </a:rPr>
              <a:t>Bananas,B</a:t>
            </a:r>
            <a:r>
              <a:rPr lang="en-US" sz="1600" dirty="0">
                <a:solidFill>
                  <a:srgbClr val="345DFF"/>
                </a:solidFill>
              </a:rPr>
              <a:t>)</a:t>
            </a:r>
          </a:p>
        </p:txBody>
      </p:sp>
      <p:sp>
        <p:nvSpPr>
          <p:cNvPr id="12" name="TextBox 11"/>
          <p:cNvSpPr txBox="1"/>
          <p:nvPr/>
        </p:nvSpPr>
        <p:spPr>
          <a:xfrm>
            <a:off x="3412918" y="5214941"/>
            <a:ext cx="1587294" cy="338554"/>
          </a:xfrm>
          <a:prstGeom prst="rect">
            <a:avLst/>
          </a:prstGeom>
          <a:noFill/>
          <a:ln>
            <a:solidFill>
              <a:srgbClr val="FF0000"/>
            </a:solidFill>
          </a:ln>
        </p:spPr>
        <p:txBody>
          <a:bodyPr wrap="none" rtlCol="0">
            <a:spAutoFit/>
          </a:bodyPr>
          <a:lstStyle/>
          <a:p>
            <a:r>
              <a:rPr lang="en-US" sz="1600" dirty="0">
                <a:solidFill>
                  <a:srgbClr val="345DFF"/>
                </a:solidFill>
              </a:rPr>
              <a:t>Grasp(Banana)</a:t>
            </a:r>
          </a:p>
        </p:txBody>
      </p:sp>
      <p:sp>
        <p:nvSpPr>
          <p:cNvPr id="13" name="TextBox 12"/>
          <p:cNvSpPr txBox="1"/>
          <p:nvPr/>
        </p:nvSpPr>
        <p:spPr>
          <a:xfrm>
            <a:off x="5166478" y="3737396"/>
            <a:ext cx="3074273" cy="338554"/>
          </a:xfrm>
          <a:prstGeom prst="rect">
            <a:avLst/>
          </a:prstGeom>
          <a:noFill/>
          <a:ln>
            <a:noFill/>
          </a:ln>
        </p:spPr>
        <p:txBody>
          <a:bodyPr wrap="square" rtlCol="0">
            <a:spAutoFit/>
          </a:bodyPr>
          <a:lstStyle/>
          <a:p>
            <a:r>
              <a:rPr lang="en-US" sz="1600" dirty="0">
                <a:solidFill>
                  <a:srgbClr val="345DFF"/>
                </a:solidFill>
              </a:rPr>
              <a:t>At(</a:t>
            </a:r>
            <a:r>
              <a:rPr lang="en-US" sz="1600" dirty="0" err="1">
                <a:solidFill>
                  <a:srgbClr val="345DFF"/>
                </a:solidFill>
              </a:rPr>
              <a:t>Monkey,C</a:t>
            </a:r>
            <a:r>
              <a:rPr lang="en-US" sz="1600" dirty="0">
                <a:solidFill>
                  <a:srgbClr val="345DFF"/>
                </a:solidFill>
              </a:rPr>
              <a:t>) </a:t>
            </a:r>
            <a:r>
              <a:rPr lang="en-US" altLang="zh-CN" sz="1600" dirty="0">
                <a:solidFill>
                  <a:srgbClr val="345DFF"/>
                </a:solidFill>
              </a:rPr>
              <a:t>∧</a:t>
            </a:r>
            <a:r>
              <a:rPr lang="en-US" sz="1600" dirty="0">
                <a:solidFill>
                  <a:srgbClr val="345DFF"/>
                </a:solidFill>
              </a:rPr>
              <a:t> </a:t>
            </a:r>
            <a:r>
              <a:rPr lang="en-US" sz="1600" dirty="0" err="1">
                <a:solidFill>
                  <a:srgbClr val="345DFF"/>
                </a:solidFill>
              </a:rPr>
              <a:t>Pushable</a:t>
            </a:r>
            <a:r>
              <a:rPr lang="en-US" sz="1600" dirty="0">
                <a:solidFill>
                  <a:srgbClr val="345DFF"/>
                </a:solidFill>
              </a:rPr>
              <a:t>(Box)</a:t>
            </a:r>
          </a:p>
        </p:txBody>
      </p:sp>
      <p:sp>
        <p:nvSpPr>
          <p:cNvPr id="14" name="TextBox 13"/>
          <p:cNvSpPr txBox="1"/>
          <p:nvPr/>
        </p:nvSpPr>
        <p:spPr>
          <a:xfrm>
            <a:off x="3459406" y="3767075"/>
            <a:ext cx="1540806" cy="338554"/>
          </a:xfrm>
          <a:prstGeom prst="rect">
            <a:avLst/>
          </a:prstGeom>
          <a:noFill/>
          <a:ln>
            <a:solidFill>
              <a:srgbClr val="FF0000"/>
            </a:solidFill>
          </a:ln>
        </p:spPr>
        <p:txBody>
          <a:bodyPr wrap="none" rtlCol="0">
            <a:spAutoFit/>
          </a:bodyPr>
          <a:lstStyle/>
          <a:p>
            <a:r>
              <a:rPr lang="en-US" sz="1600" dirty="0">
                <a:solidFill>
                  <a:srgbClr val="345DFF"/>
                </a:solidFill>
              </a:rPr>
              <a:t>Push(</a:t>
            </a:r>
            <a:r>
              <a:rPr lang="en-US" sz="1600" dirty="0" err="1">
                <a:solidFill>
                  <a:srgbClr val="345DFF"/>
                </a:solidFill>
              </a:rPr>
              <a:t>Box,C,B</a:t>
            </a:r>
            <a:r>
              <a:rPr lang="en-US" sz="1600" dirty="0">
                <a:solidFill>
                  <a:srgbClr val="345DFF"/>
                </a:solidFill>
              </a:rPr>
              <a:t>)</a:t>
            </a:r>
          </a:p>
        </p:txBody>
      </p:sp>
      <p:sp>
        <p:nvSpPr>
          <p:cNvPr id="15" name="TextBox 14"/>
          <p:cNvSpPr txBox="1"/>
          <p:nvPr/>
        </p:nvSpPr>
        <p:spPr>
          <a:xfrm>
            <a:off x="5166478" y="3144706"/>
            <a:ext cx="1457346" cy="338554"/>
          </a:xfrm>
          <a:prstGeom prst="rect">
            <a:avLst/>
          </a:prstGeom>
          <a:noFill/>
          <a:ln>
            <a:noFill/>
          </a:ln>
        </p:spPr>
        <p:txBody>
          <a:bodyPr wrap="square" rtlCol="0">
            <a:spAutoFit/>
          </a:bodyPr>
          <a:lstStyle/>
          <a:p>
            <a:r>
              <a:rPr lang="en-US" sz="1600" dirty="0">
                <a:solidFill>
                  <a:srgbClr val="345DFF"/>
                </a:solidFill>
              </a:rPr>
              <a:t>At(</a:t>
            </a:r>
            <a:r>
              <a:rPr lang="en-US" sz="1600" dirty="0" err="1">
                <a:solidFill>
                  <a:srgbClr val="345DFF"/>
                </a:solidFill>
              </a:rPr>
              <a:t>Monkey,A</a:t>
            </a:r>
            <a:r>
              <a:rPr lang="en-US" sz="1600" dirty="0">
                <a:solidFill>
                  <a:srgbClr val="345DFF"/>
                </a:solidFill>
              </a:rPr>
              <a:t>)</a:t>
            </a:r>
          </a:p>
        </p:txBody>
      </p:sp>
      <p:sp>
        <p:nvSpPr>
          <p:cNvPr id="16" name="TextBox 15"/>
          <p:cNvSpPr txBox="1"/>
          <p:nvPr/>
        </p:nvSpPr>
        <p:spPr>
          <a:xfrm>
            <a:off x="4062134" y="3144706"/>
            <a:ext cx="938077" cy="338554"/>
          </a:xfrm>
          <a:prstGeom prst="rect">
            <a:avLst/>
          </a:prstGeom>
          <a:noFill/>
          <a:ln>
            <a:solidFill>
              <a:srgbClr val="FF0000"/>
            </a:solidFill>
          </a:ln>
        </p:spPr>
        <p:txBody>
          <a:bodyPr wrap="none" rtlCol="0">
            <a:spAutoFit/>
          </a:bodyPr>
          <a:lstStyle/>
          <a:p>
            <a:r>
              <a:rPr lang="en-US" sz="1600" dirty="0">
                <a:solidFill>
                  <a:srgbClr val="345DFF"/>
                </a:solidFill>
              </a:rPr>
              <a:t>Go(A,C)</a:t>
            </a:r>
          </a:p>
        </p:txBody>
      </p:sp>
      <p:sp>
        <p:nvSpPr>
          <p:cNvPr id="17" name="TextBox 16"/>
          <p:cNvSpPr txBox="1"/>
          <p:nvPr/>
        </p:nvSpPr>
        <p:spPr>
          <a:xfrm>
            <a:off x="5166478" y="4473935"/>
            <a:ext cx="3074273" cy="584775"/>
          </a:xfrm>
          <a:prstGeom prst="rect">
            <a:avLst/>
          </a:prstGeom>
          <a:noFill/>
          <a:ln>
            <a:noFill/>
          </a:ln>
        </p:spPr>
        <p:txBody>
          <a:bodyPr wrap="square" rtlCol="0">
            <a:spAutoFit/>
          </a:bodyPr>
          <a:lstStyle/>
          <a:p>
            <a:r>
              <a:rPr lang="en-US" sz="1600" dirty="0">
                <a:solidFill>
                  <a:srgbClr val="345DFF"/>
                </a:solidFill>
              </a:rPr>
              <a:t>At(</a:t>
            </a:r>
            <a:r>
              <a:rPr lang="en-US" sz="1600" dirty="0" err="1">
                <a:solidFill>
                  <a:srgbClr val="345DFF"/>
                </a:solidFill>
              </a:rPr>
              <a:t>Monkey,B</a:t>
            </a:r>
            <a:r>
              <a:rPr lang="en-US" sz="1600" dirty="0">
                <a:solidFill>
                  <a:srgbClr val="345DFF"/>
                </a:solidFill>
              </a:rPr>
              <a:t>) </a:t>
            </a:r>
            <a:r>
              <a:rPr lang="en-US" altLang="zh-CN" sz="1600" dirty="0">
                <a:solidFill>
                  <a:srgbClr val="345DFF"/>
                </a:solidFill>
              </a:rPr>
              <a:t>∧</a:t>
            </a:r>
            <a:r>
              <a:rPr lang="en-US" sz="1600" dirty="0">
                <a:solidFill>
                  <a:srgbClr val="345DFF"/>
                </a:solidFill>
              </a:rPr>
              <a:t>At(</a:t>
            </a:r>
            <a:r>
              <a:rPr lang="en-US" sz="1600" dirty="0" err="1">
                <a:solidFill>
                  <a:srgbClr val="345DFF"/>
                </a:solidFill>
              </a:rPr>
              <a:t>Box,B</a:t>
            </a:r>
            <a:r>
              <a:rPr lang="en-US" sz="1600" dirty="0">
                <a:solidFill>
                  <a:srgbClr val="345DFF"/>
                </a:solidFill>
              </a:rPr>
              <a:t>) </a:t>
            </a:r>
            <a:r>
              <a:rPr lang="en-US" altLang="zh-CN" sz="1600" dirty="0">
                <a:solidFill>
                  <a:srgbClr val="345DFF"/>
                </a:solidFill>
              </a:rPr>
              <a:t>∧ </a:t>
            </a:r>
            <a:r>
              <a:rPr lang="en-US" sz="1600" dirty="0">
                <a:solidFill>
                  <a:srgbClr val="345DFF"/>
                </a:solidFill>
              </a:rPr>
              <a:t>Climbable(Box)</a:t>
            </a:r>
          </a:p>
        </p:txBody>
      </p:sp>
      <p:sp>
        <p:nvSpPr>
          <p:cNvPr id="18" name="TextBox 17"/>
          <p:cNvSpPr txBox="1"/>
          <p:nvPr/>
        </p:nvSpPr>
        <p:spPr>
          <a:xfrm>
            <a:off x="3541158" y="4514963"/>
            <a:ext cx="1459054" cy="338554"/>
          </a:xfrm>
          <a:prstGeom prst="rect">
            <a:avLst/>
          </a:prstGeom>
          <a:noFill/>
          <a:ln>
            <a:solidFill>
              <a:srgbClr val="FF0000"/>
            </a:solidFill>
          </a:ln>
        </p:spPr>
        <p:txBody>
          <a:bodyPr wrap="none" rtlCol="0">
            <a:spAutoFit/>
          </a:bodyPr>
          <a:lstStyle/>
          <a:p>
            <a:r>
              <a:rPr lang="en-US" sz="1600" dirty="0" err="1">
                <a:solidFill>
                  <a:srgbClr val="345DFF"/>
                </a:solidFill>
              </a:rPr>
              <a:t>ClimbUp</a:t>
            </a:r>
            <a:r>
              <a:rPr lang="en-US" sz="1600" dirty="0">
                <a:solidFill>
                  <a:srgbClr val="345DFF"/>
                </a:solidFill>
              </a:rPr>
              <a:t>(Box)</a:t>
            </a:r>
          </a:p>
        </p:txBody>
      </p:sp>
      <p:sp>
        <p:nvSpPr>
          <p:cNvPr id="19" name="TextBox 18"/>
          <p:cNvSpPr txBox="1"/>
          <p:nvPr/>
        </p:nvSpPr>
        <p:spPr>
          <a:xfrm>
            <a:off x="289932" y="1560435"/>
            <a:ext cx="2971051" cy="4832092"/>
          </a:xfrm>
          <a:prstGeom prst="rect">
            <a:avLst/>
          </a:prstGeom>
          <a:noFill/>
          <a:ln>
            <a:solidFill>
              <a:schemeClr val="bg1">
                <a:lumMod val="50000"/>
              </a:schemeClr>
            </a:solidFill>
          </a:ln>
        </p:spPr>
        <p:txBody>
          <a:bodyPr wrap="square" rtlCol="0">
            <a:spAutoFit/>
          </a:bodyPr>
          <a:lstStyle/>
          <a:p>
            <a:r>
              <a:rPr lang="en-US" sz="1400" b="1" dirty="0"/>
              <a:t>Action</a:t>
            </a:r>
            <a:r>
              <a:rPr lang="en-US" sz="1400" dirty="0"/>
              <a:t>(</a:t>
            </a:r>
            <a:r>
              <a:rPr lang="en-US" sz="1400" dirty="0" err="1"/>
              <a:t>ACTION:</a:t>
            </a:r>
            <a:r>
              <a:rPr lang="en-US" sz="1400" b="1" dirty="0" err="1"/>
              <a:t>Go</a:t>
            </a:r>
            <a:r>
              <a:rPr lang="en-US" sz="1400" b="1" dirty="0"/>
              <a:t>(</a:t>
            </a:r>
            <a:r>
              <a:rPr lang="en-US" sz="1400" b="1" dirty="0" err="1"/>
              <a:t>x,y</a:t>
            </a:r>
            <a:r>
              <a:rPr lang="en-US" sz="1400" b="1" dirty="0"/>
              <a:t>)</a:t>
            </a:r>
            <a:r>
              <a:rPr lang="en-US" sz="1400" dirty="0"/>
              <a:t>, </a:t>
            </a:r>
          </a:p>
          <a:p>
            <a:r>
              <a:rPr lang="en-US" sz="1400" dirty="0"/>
              <a:t>PRECOND: At(</a:t>
            </a:r>
            <a:r>
              <a:rPr lang="en-US" sz="1400" dirty="0" err="1"/>
              <a:t>Monkey,x</a:t>
            </a:r>
            <a:r>
              <a:rPr lang="en-US" sz="1400" dirty="0"/>
              <a:t>), </a:t>
            </a:r>
          </a:p>
          <a:p>
            <a:r>
              <a:rPr lang="en-US" sz="1400" dirty="0"/>
              <a:t>EFFECT: At(</a:t>
            </a:r>
            <a:r>
              <a:rPr lang="en-US" sz="1400" dirty="0" err="1"/>
              <a:t>Monkey,y</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b="1" dirty="0"/>
              <a:t>Action</a:t>
            </a:r>
            <a:r>
              <a:rPr lang="en-US" sz="1400" dirty="0"/>
              <a:t>(</a:t>
            </a:r>
            <a:r>
              <a:rPr lang="en-US" sz="1400" dirty="0" err="1"/>
              <a:t>ACTION:</a:t>
            </a:r>
            <a:r>
              <a:rPr lang="en-US" sz="1400" b="1" dirty="0" err="1"/>
              <a:t>Push</a:t>
            </a:r>
            <a:r>
              <a:rPr lang="en-US" sz="1400" b="1" dirty="0"/>
              <a:t>(</a:t>
            </a:r>
            <a:r>
              <a:rPr lang="en-US" sz="1400" b="1" dirty="0" err="1"/>
              <a:t>b,x,y</a:t>
            </a:r>
            <a:r>
              <a:rPr lang="en-US" sz="1400" b="1" dirty="0"/>
              <a:t>)</a:t>
            </a:r>
            <a:r>
              <a:rPr lang="en-US" sz="1400" dirty="0"/>
              <a:t>, </a:t>
            </a:r>
          </a:p>
          <a:p>
            <a:r>
              <a:rPr lang="en-US" sz="1400" dirty="0"/>
              <a:t>PRECOND: At(</a:t>
            </a:r>
            <a:r>
              <a:rPr lang="en-US" sz="1400" dirty="0" err="1"/>
              <a:t>Monkey,x</a:t>
            </a:r>
            <a:r>
              <a:rPr lang="en-US" sz="1400" dirty="0"/>
              <a:t>) </a:t>
            </a:r>
            <a:r>
              <a:rPr lang="en-US" altLang="zh-CN" sz="1400" dirty="0"/>
              <a:t>∧</a:t>
            </a:r>
            <a:r>
              <a:rPr lang="en-US" sz="1400" dirty="0"/>
              <a:t> </a:t>
            </a:r>
            <a:r>
              <a:rPr lang="en-US" sz="1400" dirty="0" err="1"/>
              <a:t>Pushable</a:t>
            </a:r>
            <a:r>
              <a:rPr lang="en-US" sz="1400" dirty="0"/>
              <a:t>(b), </a:t>
            </a:r>
          </a:p>
          <a:p>
            <a:r>
              <a:rPr lang="en-US" sz="1400" dirty="0"/>
              <a:t>EFFECT: At(</a:t>
            </a:r>
            <a:r>
              <a:rPr lang="en-US" sz="1400" dirty="0" err="1"/>
              <a:t>b,y</a:t>
            </a:r>
            <a:r>
              <a:rPr lang="en-US" sz="1400" dirty="0"/>
              <a:t>) </a:t>
            </a:r>
            <a:r>
              <a:rPr lang="en-US" altLang="zh-CN" sz="1400" dirty="0"/>
              <a:t>∧</a:t>
            </a:r>
            <a:r>
              <a:rPr lang="en-US" sz="1400" dirty="0"/>
              <a:t> At(</a:t>
            </a:r>
            <a:r>
              <a:rPr lang="en-US" sz="1400" dirty="0" err="1"/>
              <a:t>Monkey,y</a:t>
            </a:r>
            <a:r>
              <a:rPr lang="en-US" sz="1400" dirty="0"/>
              <a:t>) </a:t>
            </a:r>
            <a:r>
              <a:rPr lang="en-US" altLang="zh-CN" sz="1400" dirty="0"/>
              <a:t>∧</a:t>
            </a:r>
            <a:r>
              <a:rPr lang="en-US" sz="1400" dirty="0"/>
              <a:t>¬At(</a:t>
            </a:r>
            <a:r>
              <a:rPr lang="en-US" sz="1400" dirty="0" err="1"/>
              <a:t>b,x</a:t>
            </a:r>
            <a:r>
              <a:rPr lang="en-US" sz="1400" dirty="0"/>
              <a:t>) </a:t>
            </a:r>
            <a:r>
              <a:rPr lang="en-US" altLang="zh-CN" sz="1400" dirty="0"/>
              <a:t>∧</a:t>
            </a:r>
            <a:r>
              <a:rPr lang="en-US" sz="1400" dirty="0"/>
              <a:t>¬At(</a:t>
            </a:r>
            <a:r>
              <a:rPr lang="en-US" sz="1400" dirty="0" err="1"/>
              <a:t>Monkey,x</a:t>
            </a:r>
            <a:r>
              <a:rPr lang="en-US" sz="1400" dirty="0"/>
              <a:t>))</a:t>
            </a:r>
          </a:p>
          <a:p>
            <a:endParaRPr lang="en-US" sz="1400" dirty="0"/>
          </a:p>
          <a:p>
            <a:r>
              <a:rPr lang="en-US" sz="1400" b="1" dirty="0"/>
              <a:t>Action</a:t>
            </a:r>
            <a:r>
              <a:rPr lang="en-US" sz="1400" dirty="0"/>
              <a:t>(</a:t>
            </a:r>
            <a:r>
              <a:rPr lang="en-US" sz="1400" dirty="0" err="1"/>
              <a:t>ACTION:</a:t>
            </a:r>
            <a:r>
              <a:rPr lang="en-US" sz="1400" b="1" dirty="0" err="1"/>
              <a:t>ClimbUp</a:t>
            </a:r>
            <a:r>
              <a:rPr lang="en-US" sz="1400" b="1" dirty="0"/>
              <a:t>(b)</a:t>
            </a:r>
            <a:r>
              <a:rPr lang="en-US" sz="1400" dirty="0"/>
              <a:t>, </a:t>
            </a:r>
          </a:p>
          <a:p>
            <a:r>
              <a:rPr lang="en-US" sz="1400" dirty="0" err="1"/>
              <a:t>PRECOND:At</a:t>
            </a:r>
            <a:r>
              <a:rPr lang="en-US" sz="1400" dirty="0"/>
              <a:t>(</a:t>
            </a:r>
            <a:r>
              <a:rPr lang="en-US" sz="1400" dirty="0" err="1"/>
              <a:t>Monkey,x</a:t>
            </a:r>
            <a:r>
              <a:rPr lang="en-US" sz="1400" dirty="0"/>
              <a:t>) </a:t>
            </a:r>
            <a:r>
              <a:rPr lang="en-US" altLang="zh-CN" sz="1400" dirty="0"/>
              <a:t>∧</a:t>
            </a:r>
            <a:r>
              <a:rPr lang="en-US" sz="1400" dirty="0"/>
              <a:t>At(</a:t>
            </a:r>
            <a:r>
              <a:rPr lang="en-US" sz="1400" dirty="0" err="1"/>
              <a:t>b,x</a:t>
            </a:r>
            <a:r>
              <a:rPr lang="en-US" sz="1400" dirty="0"/>
              <a:t>) </a:t>
            </a:r>
            <a:r>
              <a:rPr lang="en-US" altLang="zh-CN" sz="1400" dirty="0"/>
              <a:t>∧ </a:t>
            </a:r>
            <a:r>
              <a:rPr lang="en-US" sz="1400" dirty="0"/>
              <a:t>Climbable(b), </a:t>
            </a:r>
          </a:p>
          <a:p>
            <a:r>
              <a:rPr lang="en-US" sz="1400" dirty="0"/>
              <a:t>EFFECT: On(</a:t>
            </a:r>
            <a:r>
              <a:rPr lang="en-US" sz="1400" dirty="0" err="1"/>
              <a:t>Monkey,b</a:t>
            </a:r>
            <a:r>
              <a:rPr lang="en-US" sz="1400" dirty="0"/>
              <a:t>) </a:t>
            </a:r>
            <a:r>
              <a:rPr lang="en-US" altLang="zh-CN" sz="1400" dirty="0"/>
              <a:t>∧</a:t>
            </a:r>
            <a:r>
              <a:rPr lang="en-US" sz="1400" dirty="0"/>
              <a:t>¬Height(</a:t>
            </a:r>
            <a:r>
              <a:rPr lang="en-US" sz="1400" dirty="0" err="1"/>
              <a:t>Monkey,Low</a:t>
            </a:r>
            <a:r>
              <a:rPr lang="en-US" sz="1400" dirty="0"/>
              <a:t>)</a:t>
            </a:r>
            <a:r>
              <a:rPr lang="en-US" altLang="zh-CN" sz="1400" dirty="0"/>
              <a:t> ∧ </a:t>
            </a:r>
            <a:r>
              <a:rPr lang="en-US" sz="1400" dirty="0"/>
              <a:t>Height(</a:t>
            </a:r>
            <a:r>
              <a:rPr lang="en-US" sz="1400" dirty="0" err="1"/>
              <a:t>Monkey,High</a:t>
            </a:r>
            <a:r>
              <a:rPr lang="en-US" sz="1400" dirty="0"/>
              <a:t>))</a:t>
            </a:r>
          </a:p>
          <a:p>
            <a:endParaRPr lang="en-US" sz="1400" dirty="0"/>
          </a:p>
          <a:p>
            <a:r>
              <a:rPr lang="en-US" sz="1400" b="1" dirty="0"/>
              <a:t>Action</a:t>
            </a:r>
            <a:r>
              <a:rPr lang="en-US" sz="1400" dirty="0"/>
              <a:t>(</a:t>
            </a:r>
            <a:r>
              <a:rPr lang="en-US" sz="1400" dirty="0" err="1"/>
              <a:t>ACTION:</a:t>
            </a:r>
            <a:r>
              <a:rPr lang="en-US" sz="1400" b="1" dirty="0" err="1"/>
              <a:t>Grasp</a:t>
            </a:r>
            <a:r>
              <a:rPr lang="en-US" sz="1400" b="1" dirty="0"/>
              <a:t>(o)</a:t>
            </a:r>
            <a:r>
              <a:rPr lang="en-US" sz="1400" dirty="0"/>
              <a:t>, </a:t>
            </a:r>
            <a:r>
              <a:rPr lang="en-US" sz="1400" dirty="0" err="1"/>
              <a:t>PRECOND:Height</a:t>
            </a:r>
            <a:r>
              <a:rPr lang="en-US" sz="1400" dirty="0"/>
              <a:t>(</a:t>
            </a:r>
            <a:r>
              <a:rPr lang="en-US" sz="1400" dirty="0" err="1"/>
              <a:t>Monkey,h</a:t>
            </a:r>
            <a:r>
              <a:rPr lang="en-US" sz="1400" dirty="0"/>
              <a:t>) </a:t>
            </a:r>
            <a:r>
              <a:rPr lang="en-US" altLang="zh-CN" sz="1400" dirty="0"/>
              <a:t>∧</a:t>
            </a:r>
            <a:r>
              <a:rPr lang="en-US" sz="1400" dirty="0"/>
              <a:t>Height(</a:t>
            </a:r>
            <a:r>
              <a:rPr lang="en-US" sz="1400" dirty="0" err="1"/>
              <a:t>o,h</a:t>
            </a:r>
            <a:r>
              <a:rPr lang="en-US" sz="1400" dirty="0"/>
              <a:t>) </a:t>
            </a:r>
            <a:r>
              <a:rPr lang="en-US" altLang="zh-CN" sz="1400" dirty="0"/>
              <a:t>∧</a:t>
            </a:r>
            <a:r>
              <a:rPr lang="en-US" sz="1400" dirty="0"/>
              <a:t>At(</a:t>
            </a:r>
            <a:r>
              <a:rPr lang="en-US" sz="1400" dirty="0" err="1"/>
              <a:t>Monkey,x</a:t>
            </a:r>
            <a:r>
              <a:rPr lang="en-US" sz="1400" dirty="0"/>
              <a:t>) </a:t>
            </a:r>
            <a:r>
              <a:rPr lang="en-US" altLang="zh-CN" sz="1400" dirty="0"/>
              <a:t>∧ </a:t>
            </a:r>
            <a:r>
              <a:rPr lang="en-US" sz="1400" dirty="0"/>
              <a:t>At(</a:t>
            </a:r>
            <a:r>
              <a:rPr lang="en-US" sz="1400" dirty="0" err="1"/>
              <a:t>b,x</a:t>
            </a:r>
            <a:r>
              <a:rPr lang="en-US" sz="1400" dirty="0"/>
              <a:t>), </a:t>
            </a:r>
            <a:r>
              <a:rPr lang="en-US" sz="1400" dirty="0" err="1"/>
              <a:t>EFFECT:Have</a:t>
            </a:r>
            <a:r>
              <a:rPr lang="en-US" sz="1400" dirty="0"/>
              <a:t>(</a:t>
            </a:r>
            <a:r>
              <a:rPr lang="en-US" sz="1400" dirty="0" err="1"/>
              <a:t>Monkey,o</a:t>
            </a:r>
            <a:r>
              <a:rPr lang="en-US" sz="1400" dirty="0"/>
              <a:t>))</a:t>
            </a:r>
          </a:p>
        </p:txBody>
      </p:sp>
      <p:cxnSp>
        <p:nvCxnSpPr>
          <p:cNvPr id="21" name="Straight Arrow Connector 20"/>
          <p:cNvCxnSpPr/>
          <p:nvPr/>
        </p:nvCxnSpPr>
        <p:spPr>
          <a:xfrm>
            <a:off x="4678124" y="5553495"/>
            <a:ext cx="0" cy="494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10280" y="4853517"/>
            <a:ext cx="0" cy="361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10280" y="4105629"/>
            <a:ext cx="0" cy="40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10280" y="3483260"/>
            <a:ext cx="0" cy="283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8124" y="2137319"/>
            <a:ext cx="0" cy="1007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P spid="15" grpId="0"/>
      <p:bldP spid="16" grpId="0" animBg="1"/>
      <p:bldP spid="17"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1026"/>
          <p:cNvSpPr>
            <a:spLocks noGrp="1" noChangeArrowheads="1"/>
          </p:cNvSpPr>
          <p:nvPr>
            <p:ph type="title"/>
          </p:nvPr>
        </p:nvSpPr>
        <p:spPr>
          <a:xfrm>
            <a:off x="529854" y="-338047"/>
            <a:ext cx="7772400" cy="1143000"/>
          </a:xfrm>
        </p:spPr>
        <p:txBody>
          <a:bodyPr/>
          <a:lstStyle/>
          <a:p>
            <a:r>
              <a:rPr lang="en-US" dirty="0"/>
              <a:t>Partial and Total Order Plans</a:t>
            </a:r>
          </a:p>
        </p:txBody>
      </p:sp>
      <p:pic>
        <p:nvPicPr>
          <p:cNvPr id="1406980" name="Picture 1028"/>
          <p:cNvPicPr>
            <a:picLocks noChangeAspect="1" noChangeArrowheads="1"/>
          </p:cNvPicPr>
          <p:nvPr/>
        </p:nvPicPr>
        <p:blipFill>
          <a:blip r:embed="rId3"/>
          <a:srcRect/>
          <a:stretch>
            <a:fillRect/>
          </a:stretch>
        </p:blipFill>
        <p:spPr bwMode="auto">
          <a:xfrm>
            <a:off x="529853" y="1290801"/>
            <a:ext cx="7164487" cy="4532471"/>
          </a:xfrm>
          <a:prstGeom prst="rect">
            <a:avLst/>
          </a:prstGeom>
          <a:noFill/>
        </p:spPr>
      </p:pic>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16</a:t>
            </a:fld>
            <a:endParaRPr lang="en-US" sz="2400" b="1" dirty="0">
              <a:solidFill>
                <a:schemeClr val="tx2"/>
              </a:solidFill>
              <a:latin typeface="+mn-lt"/>
            </a:endParaRPr>
          </a:p>
        </p:txBody>
      </p:sp>
    </p:spTree>
    <p:extLst>
      <p:ext uri="{BB962C8B-B14F-4D97-AF65-F5344CB8AC3E}">
        <p14:creationId xmlns:p14="http://schemas.microsoft.com/office/powerpoint/2010/main" val="387484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20" y="115989"/>
            <a:ext cx="7772400" cy="1143000"/>
          </a:xfrm>
        </p:spPr>
        <p:txBody>
          <a:bodyPr/>
          <a:lstStyle/>
          <a:p>
            <a:r>
              <a:rPr lang="en-US" dirty="0">
                <a:uFillTx/>
              </a:rPr>
              <a:t>What you should know</a:t>
            </a:r>
          </a:p>
        </p:txBody>
      </p:sp>
      <p:sp>
        <p:nvSpPr>
          <p:cNvPr id="3" name="Content Placeholder 2"/>
          <p:cNvSpPr>
            <a:spLocks noGrp="1"/>
          </p:cNvSpPr>
          <p:nvPr>
            <p:ph idx="1"/>
          </p:nvPr>
        </p:nvSpPr>
        <p:spPr>
          <a:xfrm>
            <a:off x="304800" y="1460809"/>
            <a:ext cx="8504663" cy="4650568"/>
          </a:xfrm>
        </p:spPr>
        <p:txBody>
          <a:bodyPr>
            <a:normAutofit/>
          </a:bodyPr>
          <a:lstStyle/>
          <a:p>
            <a:pPr marL="457200" indent="-457200">
              <a:buFont typeface="Arial"/>
              <a:buChar char="•"/>
            </a:pPr>
            <a:r>
              <a:rPr lang="en-US" b="0" dirty="0"/>
              <a:t>What is Unification?  How is it different than pattern matching?  When is to used?  What is the algorithm? Why is it important for Generalized Modus Ponens?</a:t>
            </a:r>
          </a:p>
          <a:p>
            <a:pPr marL="457200" indent="-457200">
              <a:buFont typeface="Arial"/>
              <a:buChar char="•"/>
            </a:pPr>
            <a:r>
              <a:rPr lang="en-US" b="0" dirty="0"/>
              <a:t>What is Forward Chaining? What is Backward Chaining?  What is the differences between them?</a:t>
            </a:r>
          </a:p>
          <a:p>
            <a:pPr marL="457200" indent="-457200">
              <a:buFont typeface="Arial"/>
              <a:buChar char="•"/>
            </a:pPr>
            <a:r>
              <a:rPr lang="en-US" b="0" dirty="0"/>
              <a:t>What type of reasoning does Prolog use?  What are the advantages and disadvantages?</a:t>
            </a: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17</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50133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What you should know</a:t>
            </a:r>
          </a:p>
        </p:txBody>
      </p:sp>
      <p:sp>
        <p:nvSpPr>
          <p:cNvPr id="3" name="Content Placeholder 2"/>
          <p:cNvSpPr>
            <a:spLocks noGrp="1"/>
          </p:cNvSpPr>
          <p:nvPr>
            <p:ph idx="1"/>
          </p:nvPr>
        </p:nvSpPr>
        <p:spPr>
          <a:xfrm>
            <a:off x="304800" y="914400"/>
            <a:ext cx="8839200" cy="4962723"/>
          </a:xfrm>
        </p:spPr>
        <p:txBody>
          <a:bodyPr>
            <a:normAutofit fontScale="92500" lnSpcReduction="10000"/>
          </a:bodyPr>
          <a:lstStyle/>
          <a:p>
            <a:pPr marL="457200" indent="-457200">
              <a:buFont typeface="Arial"/>
              <a:buChar char="•"/>
            </a:pPr>
            <a:r>
              <a:rPr lang="en-US" sz="2800" b="0" dirty="0">
                <a:uFillTx/>
              </a:rPr>
              <a:t>What is an ontology? </a:t>
            </a:r>
            <a:r>
              <a:rPr lang="en-US" sz="2800" b="0" dirty="0"/>
              <a:t>Why is it useful?  What is inheritance? Why is it important?</a:t>
            </a:r>
            <a:endParaRPr lang="en-US" sz="2800" b="0" dirty="0">
              <a:uFillTx/>
            </a:endParaRPr>
          </a:p>
          <a:p>
            <a:pPr marL="457200" indent="-457200">
              <a:buFont typeface="Arial"/>
              <a:buChar char="•"/>
            </a:pPr>
            <a:r>
              <a:rPr lang="en-US" sz="2800" b="0" dirty="0">
                <a:uFillTx/>
              </a:rPr>
              <a:t>Know how to create an ontology.  How do you define a category?  What is reification?</a:t>
            </a:r>
          </a:p>
          <a:p>
            <a:pPr marL="457200" indent="-457200">
              <a:buFont typeface="Arial"/>
              <a:buChar char="•"/>
            </a:pPr>
            <a:r>
              <a:rPr lang="en-US" sz="2800" b="0" dirty="0"/>
              <a:t>What does it mean that logic is monotonic?</a:t>
            </a:r>
          </a:p>
          <a:p>
            <a:pPr marL="457200" indent="-457200">
              <a:buFont typeface="Arial"/>
              <a:buChar char="•"/>
            </a:pPr>
            <a:r>
              <a:rPr lang="en-US" sz="2800" b="0" dirty="0">
                <a:uFillTx/>
              </a:rPr>
              <a:t>What is knowledge sharing?  What are the advantages and disadvantages? </a:t>
            </a:r>
          </a:p>
          <a:p>
            <a:pPr marL="457200" indent="-457200">
              <a:buFont typeface="Arial"/>
              <a:buChar char="•"/>
            </a:pPr>
            <a:r>
              <a:rPr lang="en-US" sz="2800" b="0" dirty="0"/>
              <a:t>What is planning? Situation calculus? </a:t>
            </a:r>
            <a:r>
              <a:rPr lang="en-US" sz="2800" dirty="0"/>
              <a:t>What is the difference between </a:t>
            </a:r>
            <a:r>
              <a:rPr lang="en-US" sz="2800" dirty="0" err="1"/>
              <a:t>fluents</a:t>
            </a:r>
            <a:r>
              <a:rPr lang="en-US" sz="2800" dirty="0"/>
              <a:t> and </a:t>
            </a:r>
            <a:r>
              <a:rPr lang="en-US" sz="2800" dirty="0" err="1"/>
              <a:t>atemporals</a:t>
            </a:r>
            <a:r>
              <a:rPr lang="en-US" sz="2800" dirty="0"/>
              <a:t>?</a:t>
            </a:r>
          </a:p>
          <a:p>
            <a:pPr marL="457200" indent="-457200">
              <a:buFont typeface="Arial"/>
              <a:buChar char="•"/>
            </a:pPr>
            <a:r>
              <a:rPr lang="en-US" sz="2800" b="0" dirty="0"/>
              <a:t>What is the difference between total order planning and partial order planning?</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18</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27855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 Questions</a:t>
            </a:r>
          </a:p>
        </p:txBody>
      </p:sp>
      <p:sp>
        <p:nvSpPr>
          <p:cNvPr id="3" name="Content Placeholder 2"/>
          <p:cNvSpPr>
            <a:spLocks noGrp="1"/>
          </p:cNvSpPr>
          <p:nvPr>
            <p:ph idx="1"/>
          </p:nvPr>
        </p:nvSpPr>
        <p:spPr>
          <a:xfrm>
            <a:off x="544434" y="1178607"/>
            <a:ext cx="8321040" cy="4546639"/>
          </a:xfrm>
        </p:spPr>
        <p:txBody>
          <a:bodyPr>
            <a:normAutofit fontScale="92500"/>
          </a:bodyPr>
          <a:lstStyle/>
          <a:p>
            <a:pPr marL="514350" indent="-514350">
              <a:buFont typeface="+mj-lt"/>
              <a:buAutoNum type="arabicPeriod"/>
            </a:pPr>
            <a:r>
              <a:rPr lang="en-US" sz="3200" dirty="0"/>
              <a:t>General Concepts</a:t>
            </a:r>
          </a:p>
          <a:p>
            <a:pPr marL="514350" indent="-514350">
              <a:buFont typeface="+mj-lt"/>
              <a:buAutoNum type="arabicPeriod"/>
            </a:pPr>
            <a:r>
              <a:rPr lang="en-US" sz="3200" dirty="0"/>
              <a:t>Propositional Logic</a:t>
            </a:r>
          </a:p>
          <a:p>
            <a:pPr marL="514350" indent="-514350">
              <a:buFont typeface="+mj-lt"/>
              <a:buAutoNum type="arabicPeriod"/>
            </a:pPr>
            <a:r>
              <a:rPr lang="en-US" sz="3200" dirty="0"/>
              <a:t>First Order Logic</a:t>
            </a:r>
          </a:p>
          <a:p>
            <a:pPr marL="514350" indent="-514350">
              <a:buFont typeface="+mj-lt"/>
              <a:buAutoNum type="arabicPeriod"/>
            </a:pPr>
            <a:r>
              <a:rPr lang="en-US" sz="3200" dirty="0"/>
              <a:t>Inference</a:t>
            </a:r>
          </a:p>
          <a:p>
            <a:pPr marL="514350" indent="-514350">
              <a:buFont typeface="+mj-lt"/>
              <a:buAutoNum type="arabicPeriod"/>
            </a:pPr>
            <a:r>
              <a:rPr lang="en-US" sz="3200" dirty="0"/>
              <a:t>Unification &amp; Prolog</a:t>
            </a:r>
          </a:p>
          <a:p>
            <a:pPr marL="514350" indent="-514350">
              <a:buFont typeface="+mj-lt"/>
              <a:buAutoNum type="arabicPeriod"/>
            </a:pPr>
            <a:r>
              <a:rPr lang="en-US" sz="3200" dirty="0"/>
              <a:t>Knowledge Representation &amp; Engineering</a:t>
            </a:r>
          </a:p>
          <a:p>
            <a:pPr marL="514350" indent="-514350">
              <a:buFont typeface="+mj-lt"/>
              <a:buAutoNum type="arabicPeriod"/>
            </a:pPr>
            <a:r>
              <a:rPr lang="en-US" sz="3200" dirty="0"/>
              <a:t>Planning</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19</a:t>
            </a:fld>
            <a:endParaRPr lang="en-US"/>
          </a:p>
        </p:txBody>
      </p:sp>
    </p:spTree>
    <p:extLst>
      <p:ext uri="{BB962C8B-B14F-4D97-AF65-F5344CB8AC3E}">
        <p14:creationId xmlns:p14="http://schemas.microsoft.com/office/powerpoint/2010/main" val="184592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covered by midterm</a:t>
            </a:r>
          </a:p>
        </p:txBody>
      </p:sp>
      <p:sp>
        <p:nvSpPr>
          <p:cNvPr id="3" name="Content Placeholder 2"/>
          <p:cNvSpPr>
            <a:spLocks noGrp="1"/>
          </p:cNvSpPr>
          <p:nvPr>
            <p:ph idx="1"/>
          </p:nvPr>
        </p:nvSpPr>
        <p:spPr>
          <a:xfrm>
            <a:off x="501346" y="914400"/>
            <a:ext cx="7842554" cy="4732867"/>
          </a:xfrm>
        </p:spPr>
        <p:txBody>
          <a:bodyPr>
            <a:noAutofit/>
          </a:bodyPr>
          <a:lstStyle/>
          <a:p>
            <a:pPr>
              <a:buFont typeface="Arial"/>
              <a:buChar char="•"/>
            </a:pPr>
            <a:r>
              <a:rPr lang="en-US" sz="1800" dirty="0"/>
              <a:t>Covers everything studied in class up to and including Planning (chap. 7-10,12) , October 29, 8pm</a:t>
            </a:r>
          </a:p>
          <a:p>
            <a:pPr>
              <a:buFont typeface="Arial"/>
              <a:buChar char="•"/>
            </a:pPr>
            <a:r>
              <a:rPr lang="en-US" sz="1800" dirty="0"/>
              <a:t>Lectures </a:t>
            </a:r>
            <a:r>
              <a:rPr lang="en-US" sz="1800" dirty="0" err="1"/>
              <a:t>vs</a:t>
            </a:r>
            <a:r>
              <a:rPr lang="en-US" sz="1800" dirty="0"/>
              <a:t> </a:t>
            </a:r>
            <a:r>
              <a:rPr lang="en-US" sz="1800" dirty="0" err="1"/>
              <a:t>Disussion</a:t>
            </a:r>
            <a:r>
              <a:rPr lang="en-US" sz="1800" dirty="0"/>
              <a:t> </a:t>
            </a:r>
            <a:r>
              <a:rPr lang="en-US" sz="1800" dirty="0" err="1"/>
              <a:t>vs</a:t>
            </a:r>
            <a:r>
              <a:rPr lang="en-US" sz="1800" dirty="0"/>
              <a:t> book: what to know?</a:t>
            </a:r>
          </a:p>
          <a:p>
            <a:pPr>
              <a:buFont typeface="Arial"/>
              <a:buChar char="•"/>
            </a:pPr>
            <a:r>
              <a:rPr lang="en-US" sz="1800" dirty="0"/>
              <a:t>if a topic is studied in lecture/discussion and is also in the book: need to know both.</a:t>
            </a:r>
          </a:p>
          <a:p>
            <a:pPr>
              <a:buFont typeface="Arial"/>
              <a:buChar char="•"/>
            </a:pPr>
            <a:r>
              <a:rPr lang="en-US" sz="1800" dirty="0"/>
              <a:t>if a topic is studied in lecture/discussion only and is not in the book: know what was studied in class.</a:t>
            </a:r>
          </a:p>
          <a:p>
            <a:pPr>
              <a:buFont typeface="Arial"/>
              <a:buChar char="•"/>
            </a:pPr>
            <a:r>
              <a:rPr lang="en-US" sz="1800" dirty="0"/>
              <a:t>if a topic is in the book but was not covered at all in class: no need to know.</a:t>
            </a:r>
          </a:p>
          <a:p>
            <a:pPr>
              <a:buFont typeface="Arial"/>
              <a:buChar char="•"/>
            </a:pPr>
            <a:r>
              <a:rPr lang="en-US" sz="1800" dirty="0"/>
              <a:t>Opening the exam before you are given the go signal will result in automatic filing of a case with the office of student judicial affairs.</a:t>
            </a:r>
          </a:p>
          <a:p>
            <a:pPr>
              <a:buFont typeface="Arial"/>
              <a:buChar char="•"/>
            </a:pPr>
            <a:r>
              <a:rPr lang="en-US" sz="1800" dirty="0"/>
              <a:t>Cheating during the exam will result in automatic filing of a case with the office of student judicial affairs.</a:t>
            </a:r>
          </a:p>
          <a:p>
            <a:pPr>
              <a:buFont typeface="Arial"/>
              <a:buChar char="•"/>
            </a:pPr>
            <a:r>
              <a:rPr lang="en-US" sz="1800" dirty="0"/>
              <a:t>Continuing to write after the stop signal will result in automatic filing of a case with the office of student judicial affairs.</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290865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Concepts</a:t>
            </a:r>
          </a:p>
        </p:txBody>
      </p:sp>
      <p:sp>
        <p:nvSpPr>
          <p:cNvPr id="7" name="Content Placeholder 6"/>
          <p:cNvSpPr>
            <a:spLocks noGrp="1"/>
          </p:cNvSpPr>
          <p:nvPr>
            <p:ph idx="1"/>
          </p:nvPr>
        </p:nvSpPr>
        <p:spPr>
          <a:xfrm>
            <a:off x="822960" y="1155108"/>
            <a:ext cx="3600029" cy="4546639"/>
          </a:xfrm>
        </p:spPr>
        <p:txBody>
          <a:bodyPr>
            <a:normAutofit fontScale="85000" lnSpcReduction="20000"/>
          </a:bodyPr>
          <a:lstStyle/>
          <a:p>
            <a:r>
              <a:rPr lang="en-US" dirty="0"/>
              <a:t>Keywords: </a:t>
            </a:r>
          </a:p>
          <a:p>
            <a:pPr lvl="0"/>
            <a:r>
              <a:rPr lang="en-US" dirty="0"/>
              <a:t>____ Syntax</a:t>
            </a:r>
          </a:p>
          <a:p>
            <a:pPr lvl="0"/>
            <a:r>
              <a:rPr lang="en-US" dirty="0"/>
              <a:t>____ Semantics</a:t>
            </a:r>
          </a:p>
          <a:p>
            <a:pPr lvl="0"/>
            <a:r>
              <a:rPr lang="en-US" dirty="0"/>
              <a:t>____ Model </a:t>
            </a:r>
          </a:p>
          <a:p>
            <a:pPr lvl="0"/>
            <a:r>
              <a:rPr lang="en-US" dirty="0"/>
              <a:t>____ Entailment</a:t>
            </a:r>
          </a:p>
          <a:p>
            <a:pPr lvl="0"/>
            <a:r>
              <a:rPr lang="en-US" dirty="0"/>
              <a:t>____ Inference</a:t>
            </a:r>
          </a:p>
          <a:p>
            <a:pPr lvl="0"/>
            <a:r>
              <a:rPr lang="en-US" dirty="0"/>
              <a:t>____ Soundness </a:t>
            </a:r>
          </a:p>
          <a:p>
            <a:pPr lvl="0"/>
            <a:r>
              <a:rPr lang="en-US" dirty="0"/>
              <a:t>____ Completeness </a:t>
            </a:r>
          </a:p>
          <a:p>
            <a:pPr lvl="0"/>
            <a:r>
              <a:rPr lang="en-US" dirty="0"/>
              <a:t>____ Equivalence </a:t>
            </a:r>
          </a:p>
          <a:p>
            <a:pPr lvl="0"/>
            <a:r>
              <a:rPr lang="en-US" dirty="0"/>
              <a:t>____ Validity </a:t>
            </a:r>
          </a:p>
          <a:p>
            <a:pPr lvl="0"/>
            <a:r>
              <a:rPr lang="en-US" dirty="0"/>
              <a:t>____ </a:t>
            </a:r>
            <a:r>
              <a:rPr lang="en-US" dirty="0" err="1"/>
              <a:t>Satisfiability</a:t>
            </a:r>
            <a:r>
              <a:rPr lang="en-US" dirty="0"/>
              <a:t>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20</a:t>
            </a:fld>
            <a:endParaRPr lang="en-US">
              <a:uFillTx/>
            </a:endParaRPr>
          </a:p>
        </p:txBody>
      </p:sp>
      <p:sp>
        <p:nvSpPr>
          <p:cNvPr id="6" name="Rectangle 5"/>
          <p:cNvSpPr/>
          <p:nvPr/>
        </p:nvSpPr>
        <p:spPr>
          <a:xfrm>
            <a:off x="3264322" y="927396"/>
            <a:ext cx="5537092" cy="3970318"/>
          </a:xfrm>
          <a:prstGeom prst="rect">
            <a:avLst/>
          </a:prstGeom>
        </p:spPr>
        <p:txBody>
          <a:bodyPr wrap="square">
            <a:spAutoFit/>
          </a:bodyPr>
          <a:lstStyle/>
          <a:p>
            <a:r>
              <a:rPr lang="en-US" dirty="0"/>
              <a:t> </a:t>
            </a:r>
          </a:p>
          <a:p>
            <a:r>
              <a:rPr lang="en-US" dirty="0"/>
              <a:t>Definitions:</a:t>
            </a:r>
          </a:p>
          <a:p>
            <a:r>
              <a:rPr lang="en-US" dirty="0"/>
              <a:t> </a:t>
            </a:r>
          </a:p>
          <a:p>
            <a:pPr marL="342900" lvl="0" indent="-342900">
              <a:buFont typeface="+mj-lt"/>
              <a:buAutoNum type="alphaUcPeriod"/>
            </a:pPr>
            <a:r>
              <a:rPr lang="en-US" dirty="0"/>
              <a:t>sentences are true in the same models</a:t>
            </a:r>
          </a:p>
          <a:p>
            <a:pPr marL="342900" lvl="0" indent="-342900">
              <a:buFont typeface="+mj-lt"/>
              <a:buAutoNum type="alphaUcPeriod"/>
            </a:pPr>
            <a:r>
              <a:rPr lang="en-US" dirty="0"/>
              <a:t>determine whether sentence entailed by KB</a:t>
            </a:r>
          </a:p>
          <a:p>
            <a:pPr marL="342900" lvl="0" indent="-342900">
              <a:buFont typeface="+mj-lt"/>
              <a:buAutoNum type="alphaUcPeriod"/>
            </a:pPr>
            <a:r>
              <a:rPr lang="en-US" dirty="0"/>
              <a:t>a possible world that defines truth values for all sentences</a:t>
            </a:r>
          </a:p>
          <a:p>
            <a:pPr marL="342900" lvl="0" indent="-342900">
              <a:buFont typeface="+mj-lt"/>
              <a:buAutoNum type="alphaUcPeriod"/>
            </a:pPr>
            <a:r>
              <a:rPr lang="en-US" dirty="0"/>
              <a:t>truth of sentences with respect to models</a:t>
            </a:r>
          </a:p>
          <a:p>
            <a:pPr marL="342900" lvl="0" indent="-342900">
              <a:buFont typeface="+mj-lt"/>
              <a:buAutoNum type="alphaUcPeriod"/>
            </a:pPr>
            <a:r>
              <a:rPr lang="en-US" dirty="0"/>
              <a:t>necessary truth of one sentence given another</a:t>
            </a:r>
          </a:p>
          <a:p>
            <a:pPr marL="342900" lvl="0" indent="-342900">
              <a:buFont typeface="+mj-lt"/>
              <a:buAutoNum type="alphaUcPeriod"/>
            </a:pPr>
            <a:r>
              <a:rPr lang="en-US" dirty="0"/>
              <a:t>sentence is true in all models</a:t>
            </a:r>
          </a:p>
          <a:p>
            <a:pPr marL="342900" lvl="0" indent="-342900">
              <a:buFont typeface="+mj-lt"/>
              <a:buAutoNum type="alphaUcPeriod"/>
            </a:pPr>
            <a:r>
              <a:rPr lang="en-US" dirty="0"/>
              <a:t>sentence is true in some model</a:t>
            </a:r>
          </a:p>
          <a:p>
            <a:pPr marL="342900" lvl="0" indent="-342900">
              <a:buFont typeface="+mj-lt"/>
              <a:buAutoNum type="alphaUcPeriod"/>
            </a:pPr>
            <a:r>
              <a:rPr lang="en-US" dirty="0"/>
              <a:t>produce only entailed sentences</a:t>
            </a:r>
          </a:p>
          <a:p>
            <a:pPr marL="342900" lvl="0" indent="-342900">
              <a:buFont typeface="+mj-lt"/>
              <a:buAutoNum type="alphaUcPeriod"/>
            </a:pPr>
            <a:r>
              <a:rPr lang="en-US" dirty="0"/>
              <a:t>formal structure of sentences</a:t>
            </a:r>
          </a:p>
          <a:p>
            <a:pPr marL="342900" lvl="0" indent="-342900">
              <a:buFont typeface="+mj-lt"/>
              <a:buAutoNum type="alphaUcPeriod"/>
            </a:pPr>
            <a:r>
              <a:rPr lang="en-US" dirty="0"/>
              <a:t>can produce all entailed sentences</a:t>
            </a:r>
          </a:p>
        </p:txBody>
      </p:sp>
      <p:sp>
        <p:nvSpPr>
          <p:cNvPr id="8" name="TextBox 7"/>
          <p:cNvSpPr txBox="1"/>
          <p:nvPr/>
        </p:nvSpPr>
        <p:spPr>
          <a:xfrm>
            <a:off x="965467" y="1895498"/>
            <a:ext cx="351366" cy="369332"/>
          </a:xfrm>
          <a:prstGeom prst="rect">
            <a:avLst/>
          </a:prstGeom>
        </p:spPr>
        <p:txBody>
          <a:bodyPr wrap="none" rtlCol="0">
            <a:spAutoFit/>
          </a:bodyPr>
          <a:lstStyle/>
          <a:p>
            <a:r>
              <a:rPr lang="en-US" b="1" dirty="0">
                <a:solidFill>
                  <a:srgbClr val="3366FF"/>
                </a:solidFill>
              </a:rPr>
              <a:t>D</a:t>
            </a:r>
          </a:p>
        </p:txBody>
      </p:sp>
      <p:sp>
        <p:nvSpPr>
          <p:cNvPr id="9" name="TextBox 8"/>
          <p:cNvSpPr txBox="1"/>
          <p:nvPr/>
        </p:nvSpPr>
        <p:spPr>
          <a:xfrm>
            <a:off x="1013833" y="1475180"/>
            <a:ext cx="248799" cy="369332"/>
          </a:xfrm>
          <a:prstGeom prst="rect">
            <a:avLst/>
          </a:prstGeom>
        </p:spPr>
        <p:txBody>
          <a:bodyPr wrap="none" rtlCol="0">
            <a:spAutoFit/>
          </a:bodyPr>
          <a:lstStyle/>
          <a:p>
            <a:r>
              <a:rPr lang="en-US" b="1" dirty="0">
                <a:solidFill>
                  <a:srgbClr val="3366FF"/>
                </a:solidFill>
              </a:rPr>
              <a:t>I</a:t>
            </a:r>
          </a:p>
        </p:txBody>
      </p:sp>
      <p:sp>
        <p:nvSpPr>
          <p:cNvPr id="10" name="TextBox 9"/>
          <p:cNvSpPr txBox="1"/>
          <p:nvPr/>
        </p:nvSpPr>
        <p:spPr>
          <a:xfrm>
            <a:off x="961824" y="2213844"/>
            <a:ext cx="351366" cy="369332"/>
          </a:xfrm>
          <a:prstGeom prst="rect">
            <a:avLst/>
          </a:prstGeom>
        </p:spPr>
        <p:txBody>
          <a:bodyPr wrap="none" rtlCol="0">
            <a:spAutoFit/>
          </a:bodyPr>
          <a:lstStyle/>
          <a:p>
            <a:r>
              <a:rPr lang="en-US" b="1" dirty="0">
                <a:solidFill>
                  <a:srgbClr val="3366FF"/>
                </a:solidFill>
              </a:rPr>
              <a:t>C</a:t>
            </a:r>
          </a:p>
        </p:txBody>
      </p:sp>
      <p:sp>
        <p:nvSpPr>
          <p:cNvPr id="11" name="TextBox 10"/>
          <p:cNvSpPr txBox="1"/>
          <p:nvPr/>
        </p:nvSpPr>
        <p:spPr>
          <a:xfrm>
            <a:off x="954379" y="2562050"/>
            <a:ext cx="338629" cy="369332"/>
          </a:xfrm>
          <a:prstGeom prst="rect">
            <a:avLst/>
          </a:prstGeom>
        </p:spPr>
        <p:txBody>
          <a:bodyPr wrap="none" rtlCol="0">
            <a:spAutoFit/>
          </a:bodyPr>
          <a:lstStyle/>
          <a:p>
            <a:r>
              <a:rPr lang="en-US" b="1" dirty="0">
                <a:solidFill>
                  <a:srgbClr val="3366FF"/>
                </a:solidFill>
              </a:rPr>
              <a:t>E</a:t>
            </a:r>
          </a:p>
        </p:txBody>
      </p:sp>
      <p:sp>
        <p:nvSpPr>
          <p:cNvPr id="12" name="TextBox 11"/>
          <p:cNvSpPr txBox="1"/>
          <p:nvPr/>
        </p:nvSpPr>
        <p:spPr>
          <a:xfrm>
            <a:off x="961824" y="2954816"/>
            <a:ext cx="300808" cy="369332"/>
          </a:xfrm>
          <a:prstGeom prst="rect">
            <a:avLst/>
          </a:prstGeom>
        </p:spPr>
        <p:txBody>
          <a:bodyPr wrap="square" rtlCol="0">
            <a:spAutoFit/>
          </a:bodyPr>
          <a:lstStyle/>
          <a:p>
            <a:r>
              <a:rPr lang="en-US" b="1" dirty="0">
                <a:solidFill>
                  <a:srgbClr val="3366FF"/>
                </a:solidFill>
              </a:rPr>
              <a:t>B</a:t>
            </a:r>
          </a:p>
        </p:txBody>
      </p:sp>
      <p:sp>
        <p:nvSpPr>
          <p:cNvPr id="13" name="TextBox 12"/>
          <p:cNvSpPr txBox="1"/>
          <p:nvPr/>
        </p:nvSpPr>
        <p:spPr>
          <a:xfrm>
            <a:off x="976660" y="3365691"/>
            <a:ext cx="300808" cy="369332"/>
          </a:xfrm>
          <a:prstGeom prst="rect">
            <a:avLst/>
          </a:prstGeom>
        </p:spPr>
        <p:txBody>
          <a:bodyPr wrap="square" rtlCol="0">
            <a:spAutoFit/>
          </a:bodyPr>
          <a:lstStyle/>
          <a:p>
            <a:r>
              <a:rPr lang="en-US" b="1" dirty="0">
                <a:solidFill>
                  <a:srgbClr val="3366FF"/>
                </a:solidFill>
              </a:rPr>
              <a:t>H</a:t>
            </a:r>
          </a:p>
        </p:txBody>
      </p:sp>
      <p:sp>
        <p:nvSpPr>
          <p:cNvPr id="14" name="TextBox 13"/>
          <p:cNvSpPr txBox="1"/>
          <p:nvPr/>
        </p:nvSpPr>
        <p:spPr>
          <a:xfrm>
            <a:off x="977310" y="3762833"/>
            <a:ext cx="315698" cy="369332"/>
          </a:xfrm>
          <a:prstGeom prst="rect">
            <a:avLst/>
          </a:prstGeom>
        </p:spPr>
        <p:txBody>
          <a:bodyPr wrap="square" rtlCol="0">
            <a:spAutoFit/>
          </a:bodyPr>
          <a:lstStyle/>
          <a:p>
            <a:r>
              <a:rPr lang="en-US" b="1" dirty="0">
                <a:solidFill>
                  <a:srgbClr val="3366FF"/>
                </a:solidFill>
              </a:rPr>
              <a:t>J</a:t>
            </a:r>
          </a:p>
        </p:txBody>
      </p:sp>
      <p:sp>
        <p:nvSpPr>
          <p:cNvPr id="15" name="TextBox 14"/>
          <p:cNvSpPr txBox="1"/>
          <p:nvPr/>
        </p:nvSpPr>
        <p:spPr>
          <a:xfrm>
            <a:off x="976660" y="4134826"/>
            <a:ext cx="300808" cy="369332"/>
          </a:xfrm>
          <a:prstGeom prst="rect">
            <a:avLst/>
          </a:prstGeom>
        </p:spPr>
        <p:txBody>
          <a:bodyPr wrap="square" rtlCol="0">
            <a:spAutoFit/>
          </a:bodyPr>
          <a:lstStyle/>
          <a:p>
            <a:r>
              <a:rPr lang="en-US" b="1" dirty="0">
                <a:solidFill>
                  <a:srgbClr val="3366FF"/>
                </a:solidFill>
              </a:rPr>
              <a:t>A</a:t>
            </a:r>
          </a:p>
        </p:txBody>
      </p:sp>
      <p:sp>
        <p:nvSpPr>
          <p:cNvPr id="16" name="TextBox 15"/>
          <p:cNvSpPr txBox="1"/>
          <p:nvPr/>
        </p:nvSpPr>
        <p:spPr>
          <a:xfrm>
            <a:off x="976660" y="4528382"/>
            <a:ext cx="300808" cy="369332"/>
          </a:xfrm>
          <a:prstGeom prst="rect">
            <a:avLst/>
          </a:prstGeom>
        </p:spPr>
        <p:txBody>
          <a:bodyPr wrap="square" rtlCol="0">
            <a:spAutoFit/>
          </a:bodyPr>
          <a:lstStyle/>
          <a:p>
            <a:r>
              <a:rPr lang="en-US" b="1" dirty="0">
                <a:solidFill>
                  <a:srgbClr val="3366FF"/>
                </a:solidFill>
              </a:rPr>
              <a:t>F</a:t>
            </a:r>
          </a:p>
        </p:txBody>
      </p:sp>
      <p:sp>
        <p:nvSpPr>
          <p:cNvPr id="17" name="TextBox 16"/>
          <p:cNvSpPr txBox="1"/>
          <p:nvPr/>
        </p:nvSpPr>
        <p:spPr>
          <a:xfrm>
            <a:off x="965467" y="4897714"/>
            <a:ext cx="300808" cy="369332"/>
          </a:xfrm>
          <a:prstGeom prst="rect">
            <a:avLst/>
          </a:prstGeom>
        </p:spPr>
        <p:txBody>
          <a:bodyPr wrap="square" rtlCol="0">
            <a:spAutoFit/>
          </a:bodyPr>
          <a:lstStyle/>
          <a:p>
            <a:r>
              <a:rPr lang="en-US" b="1" dirty="0">
                <a:solidFill>
                  <a:srgbClr val="3366FF"/>
                </a:solidFill>
              </a:rPr>
              <a:t>G</a:t>
            </a:r>
          </a:p>
        </p:txBody>
      </p:sp>
    </p:spTree>
    <p:extLst>
      <p:ext uri="{BB962C8B-B14F-4D97-AF65-F5344CB8AC3E}">
        <p14:creationId xmlns:p14="http://schemas.microsoft.com/office/powerpoint/2010/main" val="1463421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3" grpId="1"/>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xmlns=""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xmlns=""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8E202761-83B9-2F4D-A640-EFDA68A88E4F}"/>
              </a:ext>
            </a:extLst>
          </p:cNvPr>
          <p:cNvSpPr>
            <a:spLocks noGrp="1"/>
          </p:cNvSpPr>
          <p:nvPr>
            <p:ph type="sldNum" sz="quarter" idx="12"/>
          </p:nvPr>
        </p:nvSpPr>
        <p:spPr/>
        <p:txBody>
          <a:bodyPr/>
          <a:lstStyle/>
          <a:p>
            <a:fld id="{68367B37-5408-8848-BA1A-2C039AA52483}" type="slidenum">
              <a:rPr lang="en-US" smtClean="0">
                <a:uFillTx/>
              </a:rPr>
              <a:pPr/>
              <a:t>21</a:t>
            </a:fld>
            <a:endParaRPr lang="en-US">
              <a:uFillTx/>
            </a:endParaRPr>
          </a:p>
        </p:txBody>
      </p:sp>
    </p:spTree>
    <p:extLst>
      <p:ext uri="{BB962C8B-B14F-4D97-AF65-F5344CB8AC3E}">
        <p14:creationId xmlns:p14="http://schemas.microsoft.com/office/powerpoint/2010/main" val="935763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C4F5-188A-EF47-8DAB-A48ADB4832B9}"/>
              </a:ext>
            </a:extLst>
          </p:cNvPr>
          <p:cNvSpPr>
            <a:spLocks noGrp="1"/>
          </p:cNvSpPr>
          <p:nvPr>
            <p:ph type="title"/>
          </p:nvPr>
        </p:nvSpPr>
        <p:spPr/>
        <p:txBody>
          <a:bodyPr/>
          <a:lstStyle/>
          <a:p>
            <a:r>
              <a:rPr lang="en-US" dirty="0"/>
              <a:t>Converting to CNF</a:t>
            </a:r>
          </a:p>
        </p:txBody>
      </p:sp>
      <p:pic>
        <p:nvPicPr>
          <p:cNvPr id="6" name="Picture 6">
            <a:extLst>
              <a:ext uri="{FF2B5EF4-FFF2-40B4-BE49-F238E27FC236}">
                <a16:creationId xmlns:a16="http://schemas.microsoft.com/office/drawing/2014/main" xmlns="" id="{0053CCA7-A9B7-AD48-AF9E-28C68C4D0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745" y="1518876"/>
            <a:ext cx="6313600" cy="363032"/>
          </a:xfrm>
          <a:prstGeom prst="rect">
            <a:avLst/>
          </a:prstGeom>
        </p:spPr>
      </p:pic>
      <p:sp>
        <p:nvSpPr>
          <p:cNvPr id="4" name="Footer Placeholder 3">
            <a:extLst>
              <a:ext uri="{FF2B5EF4-FFF2-40B4-BE49-F238E27FC236}">
                <a16:creationId xmlns:a16="http://schemas.microsoft.com/office/drawing/2014/main" xmlns="" id="{26235AB8-D980-544C-B18B-15368318A98A}"/>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8E202761-83B9-2F4D-A640-EFDA68A88E4F}"/>
              </a:ext>
            </a:extLst>
          </p:cNvPr>
          <p:cNvSpPr>
            <a:spLocks noGrp="1"/>
          </p:cNvSpPr>
          <p:nvPr>
            <p:ph type="sldNum" sz="quarter" idx="12"/>
          </p:nvPr>
        </p:nvSpPr>
        <p:spPr/>
        <p:txBody>
          <a:bodyPr/>
          <a:lstStyle/>
          <a:p>
            <a:fld id="{68367B37-5408-8848-BA1A-2C039AA52483}" type="slidenum">
              <a:rPr lang="en-US" smtClean="0">
                <a:uFillTx/>
              </a:rPr>
              <a:pPr/>
              <a:t>22</a:t>
            </a:fld>
            <a:endParaRPr lang="en-US">
              <a:uFillTx/>
            </a:endParaRPr>
          </a:p>
        </p:txBody>
      </p:sp>
      <p:pic>
        <p:nvPicPr>
          <p:cNvPr id="3" name="Picture 6">
            <a:extLst>
              <a:ext uri="{FF2B5EF4-FFF2-40B4-BE49-F238E27FC236}">
                <a16:creationId xmlns:a16="http://schemas.microsoft.com/office/drawing/2014/main" xmlns="" id="{5FBACFEF-53D7-654B-AEF8-FAC534C7D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622838"/>
            <a:ext cx="7181851" cy="2875816"/>
          </a:xfrm>
          <a:prstGeom prst="rect">
            <a:avLst/>
          </a:prstGeom>
        </p:spPr>
      </p:pic>
    </p:spTree>
    <p:extLst>
      <p:ext uri="{BB962C8B-B14F-4D97-AF65-F5344CB8AC3E}">
        <p14:creationId xmlns:p14="http://schemas.microsoft.com/office/powerpoint/2010/main" val="372592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588BB-CCAE-9C40-8652-7899A654D3AF}"/>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xmlns="" id="{DC9DA444-D4DA-2B43-A0BD-F58F4E41138F}"/>
              </a:ext>
            </a:extLst>
          </p:cNvPr>
          <p:cNvSpPr>
            <a:spLocks noGrp="1"/>
          </p:cNvSpPr>
          <p:nvPr>
            <p:ph idx="1"/>
          </p:nvPr>
        </p:nvSpPr>
        <p:spPr>
          <a:xfrm>
            <a:off x="524384" y="1050637"/>
            <a:ext cx="7620000" cy="5098618"/>
          </a:xfrm>
        </p:spPr>
        <p:txBody>
          <a:bodyPr>
            <a:normAutofit fontScale="92500" lnSpcReduction="10000"/>
          </a:bodyPr>
          <a:lstStyle/>
          <a:p>
            <a:r>
              <a:rPr lang="en-US" dirty="0"/>
              <a:t>Use resolution and a proof by contradiction to prove D(Bob) from the following knowledge base: ~A(x) ∨ B(x) </a:t>
            </a:r>
          </a:p>
          <a:p>
            <a:r>
              <a:rPr lang="en-US" dirty="0"/>
              <a:t>A(x) ∨ C(x) </a:t>
            </a:r>
          </a:p>
          <a:p>
            <a:r>
              <a:rPr lang="en-US" dirty="0"/>
              <a:t>~B(x) ∨ D(x) </a:t>
            </a:r>
          </a:p>
          <a:p>
            <a:r>
              <a:rPr lang="en-US" dirty="0"/>
              <a:t>~C(x) ∨ D(x) </a:t>
            </a:r>
          </a:p>
          <a:p>
            <a:r>
              <a:rPr lang="en-US" dirty="0"/>
              <a:t>Please show the complete resolution proof, including all substitutions used (you will lose points for any missing step or substitution). You will get 0 if you use any other method than resolution and proof by contradiction. </a:t>
            </a:r>
          </a:p>
        </p:txBody>
      </p:sp>
      <p:sp>
        <p:nvSpPr>
          <p:cNvPr id="4" name="Footer Placeholder 3">
            <a:extLst>
              <a:ext uri="{FF2B5EF4-FFF2-40B4-BE49-F238E27FC236}">
                <a16:creationId xmlns:a16="http://schemas.microsoft.com/office/drawing/2014/main" xmlns=""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E6FD545D-20C1-DA49-871D-A658D4976AD7}"/>
              </a:ext>
            </a:extLst>
          </p:cNvPr>
          <p:cNvSpPr>
            <a:spLocks noGrp="1"/>
          </p:cNvSpPr>
          <p:nvPr>
            <p:ph type="sldNum" sz="quarter" idx="12"/>
          </p:nvPr>
        </p:nvSpPr>
        <p:spPr/>
        <p:txBody>
          <a:bodyPr/>
          <a:lstStyle/>
          <a:p>
            <a:fld id="{68367B37-5408-8848-BA1A-2C039AA52483}" type="slidenum">
              <a:rPr lang="en-US" smtClean="0">
                <a:uFillTx/>
              </a:rPr>
              <a:pPr/>
              <a:t>23</a:t>
            </a:fld>
            <a:endParaRPr lang="en-US">
              <a:uFillTx/>
            </a:endParaRPr>
          </a:p>
        </p:txBody>
      </p:sp>
    </p:spTree>
    <p:extLst>
      <p:ext uri="{BB962C8B-B14F-4D97-AF65-F5344CB8AC3E}">
        <p14:creationId xmlns:p14="http://schemas.microsoft.com/office/powerpoint/2010/main" val="24745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588BB-CCAE-9C40-8652-7899A654D3AF}"/>
              </a:ext>
            </a:extLst>
          </p:cNvPr>
          <p:cNvSpPr>
            <a:spLocks noGrp="1"/>
          </p:cNvSpPr>
          <p:nvPr>
            <p:ph type="title"/>
          </p:nvPr>
        </p:nvSpPr>
        <p:spPr/>
        <p:txBody>
          <a:bodyPr/>
          <a:lstStyle/>
          <a:p>
            <a:r>
              <a:rPr lang="en-US" dirty="0"/>
              <a:t>Inference</a:t>
            </a:r>
          </a:p>
        </p:txBody>
      </p:sp>
      <p:pic>
        <p:nvPicPr>
          <p:cNvPr id="6" name="Picture 6">
            <a:extLst>
              <a:ext uri="{FF2B5EF4-FFF2-40B4-BE49-F238E27FC236}">
                <a16:creationId xmlns:a16="http://schemas.microsoft.com/office/drawing/2014/main" xmlns="" id="{C0524063-CF14-834D-BFE5-EE33DA6BF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891" y="1616789"/>
            <a:ext cx="6707909" cy="5159931"/>
          </a:xfrm>
          <a:prstGeom prst="rect">
            <a:avLst/>
          </a:prstGeom>
        </p:spPr>
      </p:pic>
      <p:sp>
        <p:nvSpPr>
          <p:cNvPr id="4" name="Footer Placeholder 3">
            <a:extLst>
              <a:ext uri="{FF2B5EF4-FFF2-40B4-BE49-F238E27FC236}">
                <a16:creationId xmlns:a16="http://schemas.microsoft.com/office/drawing/2014/main" xmlns="" id="{13346548-EDAE-7D4D-A685-DEEC2B85C5DC}"/>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E6FD545D-20C1-DA49-871D-A658D4976AD7}"/>
              </a:ext>
            </a:extLst>
          </p:cNvPr>
          <p:cNvSpPr>
            <a:spLocks noGrp="1"/>
          </p:cNvSpPr>
          <p:nvPr>
            <p:ph type="sldNum" sz="quarter" idx="12"/>
          </p:nvPr>
        </p:nvSpPr>
        <p:spPr/>
        <p:txBody>
          <a:bodyPr/>
          <a:lstStyle/>
          <a:p>
            <a:fld id="{68367B37-5408-8848-BA1A-2C039AA52483}" type="slidenum">
              <a:rPr lang="en-US" smtClean="0">
                <a:uFillTx/>
              </a:rPr>
              <a:pPr/>
              <a:t>24</a:t>
            </a:fld>
            <a:endParaRPr lang="en-US">
              <a:uFillTx/>
            </a:endParaRPr>
          </a:p>
        </p:txBody>
      </p:sp>
      <p:sp>
        <p:nvSpPr>
          <p:cNvPr id="9" name="Content Placeholder 2">
            <a:extLst>
              <a:ext uri="{FF2B5EF4-FFF2-40B4-BE49-F238E27FC236}">
                <a16:creationId xmlns:a16="http://schemas.microsoft.com/office/drawing/2014/main" xmlns="" id="{EE4FF9CB-03E2-4247-8C1A-385695B05A93}"/>
              </a:ext>
            </a:extLst>
          </p:cNvPr>
          <p:cNvSpPr txBox="1">
            <a:spLocks/>
          </p:cNvSpPr>
          <p:nvPr/>
        </p:nvSpPr>
        <p:spPr>
          <a:xfrm>
            <a:off x="524384" y="1050637"/>
            <a:ext cx="7620000" cy="509861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fontAlgn="auto"/>
            <a:r>
              <a:rPr lang="en-US" dirty="0"/>
              <a:t>Use resolution and a proof by contradiction to prove D(Bob) from the following knowledge base: ~A(x) ∨ B(x) </a:t>
            </a:r>
          </a:p>
          <a:p>
            <a:pPr fontAlgn="auto"/>
            <a:r>
              <a:rPr lang="en-US" dirty="0"/>
              <a:t>A(x) ∨ C(x) </a:t>
            </a:r>
          </a:p>
          <a:p>
            <a:pPr fontAlgn="auto"/>
            <a:r>
              <a:rPr lang="en-US" dirty="0"/>
              <a:t>~B(x) ∨ D(x) </a:t>
            </a:r>
          </a:p>
          <a:p>
            <a:pPr fontAlgn="auto"/>
            <a:r>
              <a:rPr lang="en-US" dirty="0"/>
              <a:t>~C(x) ∨ D(x) </a:t>
            </a:r>
          </a:p>
          <a:p>
            <a:pPr fontAlgn="auto"/>
            <a:r>
              <a:rPr lang="en-US" dirty="0"/>
              <a:t>~D(Bob)</a:t>
            </a:r>
          </a:p>
        </p:txBody>
      </p:sp>
    </p:spTree>
    <p:extLst>
      <p:ext uri="{BB962C8B-B14F-4D97-AF65-F5344CB8AC3E}">
        <p14:creationId xmlns:p14="http://schemas.microsoft.com/office/powerpoint/2010/main" val="3956286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334230" y="1029856"/>
            <a:ext cx="8569727" cy="5128126"/>
          </a:xfrm>
        </p:spPr>
        <p:txBody>
          <a:bodyPr>
            <a:normAutofit fontScale="92500" lnSpcReduction="20000"/>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[4%] Given the query append(A, B, [[1], [2, [3]]]) list all possible </a:t>
            </a:r>
            <a:r>
              <a:rPr lang="en-US" sz="2000" dirty="0">
                <a:sym typeface="Symbol"/>
              </a:rPr>
              <a:t></a:t>
            </a:r>
            <a:r>
              <a:rPr lang="en-US" sz="2000" dirty="0"/>
              <a:t> for A and B:</a:t>
            </a:r>
          </a:p>
          <a:p>
            <a:r>
              <a:rPr lang="en-US" dirty="0"/>
              <a:t> 			</a:t>
            </a:r>
            <a:r>
              <a:rPr lang="en-US" sz="2000" dirty="0">
                <a:solidFill>
                  <a:srgbClr val="3366FF"/>
                </a:solidFill>
              </a:rPr>
              <a:t>A		</a:t>
            </a:r>
            <a:r>
              <a:rPr lang="en-US" sz="2000" dirty="0" smtClean="0">
                <a:solidFill>
                  <a:srgbClr val="3366FF"/>
                </a:solidFill>
              </a:rPr>
              <a:t>B</a:t>
            </a:r>
            <a:br>
              <a:rPr lang="en-US" sz="2000" dirty="0" smtClean="0">
                <a:solidFill>
                  <a:srgbClr val="3366FF"/>
                </a:solidFill>
              </a:rPr>
            </a:br>
            <a:r>
              <a:rPr lang="en-US" sz="2000" dirty="0" smtClean="0">
                <a:solidFill>
                  <a:srgbClr val="3366FF"/>
                </a:solidFill>
              </a:rPr>
              <a:t>	--------------------------------------------------------------------------</a:t>
            </a:r>
            <a:endParaRPr lang="en-US" sz="2000" dirty="0">
              <a:solidFill>
                <a:srgbClr val="3366FF"/>
              </a:solidFill>
            </a:endParaRPr>
          </a:p>
          <a:p>
            <a:r>
              <a:rPr lang="en-US" sz="2000" dirty="0">
                <a:solidFill>
                  <a:srgbClr val="3366FF"/>
                </a:solidFill>
              </a:rPr>
              <a:t>	</a:t>
            </a:r>
            <a:r>
              <a:rPr lang="en-US" sz="2000" dirty="0" smtClean="0">
                <a:sym typeface="Symbol"/>
              </a:rPr>
              <a:t></a:t>
            </a:r>
            <a:r>
              <a:rPr lang="en-US" sz="2000" baseline="-25000" dirty="0" smtClean="0">
                <a:sym typeface="Symbol"/>
              </a:rPr>
              <a:t>1 </a:t>
            </a:r>
            <a:r>
              <a:rPr lang="en-US" sz="2000" dirty="0" smtClean="0">
                <a:sym typeface="Symbol"/>
              </a:rPr>
              <a:t> 		</a:t>
            </a:r>
            <a:r>
              <a:rPr lang="en-US" sz="2000" dirty="0" smtClean="0">
                <a:solidFill>
                  <a:srgbClr val="3366FF"/>
                </a:solidFill>
              </a:rPr>
              <a:t>[</a:t>
            </a:r>
            <a:r>
              <a:rPr lang="en-US" sz="2000" dirty="0">
                <a:solidFill>
                  <a:srgbClr val="3366FF"/>
                </a:solidFill>
              </a:rPr>
              <a:t>]		[[1], [2, [3]]]  	</a:t>
            </a:r>
          </a:p>
          <a:p>
            <a:r>
              <a:rPr lang="en-US" sz="2000" dirty="0">
                <a:solidFill>
                  <a:srgbClr val="3366FF"/>
                </a:solidFill>
              </a:rPr>
              <a:t> </a:t>
            </a:r>
          </a:p>
          <a:p>
            <a:r>
              <a:rPr lang="en-US" sz="2000" dirty="0">
                <a:solidFill>
                  <a:srgbClr val="3366FF"/>
                </a:solidFill>
              </a:rPr>
              <a:t>	</a:t>
            </a:r>
            <a:r>
              <a:rPr lang="en-US" sz="2000" dirty="0" smtClean="0">
                <a:sym typeface="Symbol"/>
              </a:rPr>
              <a:t></a:t>
            </a:r>
            <a:r>
              <a:rPr lang="en-US" sz="2000" baseline="-25000" dirty="0" smtClean="0">
                <a:sym typeface="Symbol"/>
              </a:rPr>
              <a:t>2 			</a:t>
            </a:r>
            <a:r>
              <a:rPr lang="en-US" sz="2000" dirty="0" smtClean="0">
                <a:solidFill>
                  <a:srgbClr val="3366FF"/>
                </a:solidFill>
              </a:rPr>
              <a:t>[</a:t>
            </a:r>
            <a:r>
              <a:rPr lang="en-US" sz="2000" dirty="0">
                <a:solidFill>
                  <a:srgbClr val="3366FF"/>
                </a:solidFill>
              </a:rPr>
              <a:t>[1]]		[[2, [3]]]	</a:t>
            </a:r>
          </a:p>
          <a:p>
            <a:r>
              <a:rPr lang="en-US" sz="2000" dirty="0">
                <a:solidFill>
                  <a:srgbClr val="3366FF"/>
                </a:solidFill>
              </a:rPr>
              <a:t> </a:t>
            </a:r>
          </a:p>
          <a:p>
            <a:r>
              <a:rPr lang="en-US" sz="2000" dirty="0">
                <a:solidFill>
                  <a:srgbClr val="3366FF"/>
                </a:solidFill>
              </a:rPr>
              <a:t>	</a:t>
            </a:r>
            <a:r>
              <a:rPr lang="en-US" sz="2000" dirty="0" smtClean="0">
                <a:sym typeface="Symbol"/>
              </a:rPr>
              <a:t></a:t>
            </a:r>
            <a:r>
              <a:rPr lang="en-US" sz="2000" baseline="-25000" dirty="0" smtClean="0">
                <a:sym typeface="Symbol"/>
              </a:rPr>
              <a:t>3 			</a:t>
            </a:r>
            <a:r>
              <a:rPr lang="en-US" sz="2000" dirty="0" smtClean="0">
                <a:solidFill>
                  <a:srgbClr val="3366FF"/>
                </a:solidFill>
              </a:rPr>
              <a:t>[</a:t>
            </a:r>
            <a:r>
              <a:rPr lang="en-US" sz="2000" dirty="0">
                <a:solidFill>
                  <a:srgbClr val="3366FF"/>
                </a:solidFill>
              </a:rPr>
              <a:t>[1], [2, [3]]]	[]	</a:t>
            </a:r>
            <a:r>
              <a:rPr lang="en-US" sz="2000" dirty="0"/>
              <a:t>	</a:t>
            </a:r>
          </a:p>
          <a:p>
            <a:endParaRPr lang="en-US" sz="2000" dirty="0"/>
          </a:p>
          <a:p>
            <a:endParaRPr lang="en-US" sz="2000"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25</a:t>
            </a:fld>
            <a:endParaRPr lang="en-US">
              <a:uFillTx/>
            </a:endParaRPr>
          </a:p>
        </p:txBody>
      </p:sp>
    </p:spTree>
    <p:extLst>
      <p:ext uri="{BB962C8B-B14F-4D97-AF65-F5344CB8AC3E}">
        <p14:creationId xmlns:p14="http://schemas.microsoft.com/office/powerpoint/2010/main" val="3730891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5047"/>
            <a:ext cx="8245475" cy="722640"/>
          </a:xfrm>
        </p:spPr>
        <p:txBody>
          <a:bodyPr>
            <a:normAutofit/>
          </a:bodyPr>
          <a:lstStyle/>
          <a:p>
            <a:r>
              <a:rPr lang="en-US" dirty="0" smtClean="0">
                <a:solidFill>
                  <a:schemeClr val="accent2">
                    <a:lumMod val="60000"/>
                    <a:lumOff val="40000"/>
                  </a:schemeClr>
                </a:solidFill>
              </a:rPr>
              <a:t>How to get </a:t>
            </a:r>
            <a:r>
              <a:rPr lang="en-US" dirty="0">
                <a:solidFill>
                  <a:schemeClr val="accent2">
                    <a:lumMod val="60000"/>
                    <a:lumOff val="40000"/>
                  </a:schemeClr>
                </a:solidFill>
                <a:sym typeface="Symbol"/>
              </a:rPr>
              <a:t></a:t>
            </a:r>
            <a:r>
              <a:rPr lang="en-US" baseline="-25000" dirty="0" smtClean="0">
                <a:solidFill>
                  <a:schemeClr val="accent2">
                    <a:lumMod val="60000"/>
                    <a:lumOff val="40000"/>
                  </a:schemeClr>
                </a:solidFill>
                <a:sym typeface="Symbol"/>
              </a:rPr>
              <a:t>1 </a:t>
            </a:r>
            <a:r>
              <a:rPr lang="en-US" dirty="0" smtClean="0">
                <a:solidFill>
                  <a:schemeClr val="accent2">
                    <a:lumMod val="60000"/>
                    <a:lumOff val="40000"/>
                  </a:schemeClr>
                </a:solidFill>
                <a:sym typeface="Symbol"/>
              </a:rPr>
              <a:t>and </a:t>
            </a:r>
            <a:r>
              <a:rPr lang="en-US" baseline="-25000" dirty="0" smtClean="0">
                <a:solidFill>
                  <a:schemeClr val="accent2">
                    <a:lumMod val="60000"/>
                    <a:lumOff val="40000"/>
                  </a:schemeClr>
                </a:solidFill>
                <a:sym typeface="Symbol"/>
              </a:rPr>
              <a:t>2</a:t>
            </a:r>
            <a:r>
              <a:rPr lang="en-US" dirty="0" smtClean="0">
                <a:solidFill>
                  <a:schemeClr val="accent2">
                    <a:lumMod val="60000"/>
                    <a:lumOff val="40000"/>
                  </a:schemeClr>
                </a:solidFill>
                <a:sym typeface="Symbol"/>
              </a:rPr>
              <a:t>? (you do </a:t>
            </a:r>
            <a:r>
              <a:rPr lang="en-US" baseline="-25000" dirty="0" smtClean="0">
                <a:solidFill>
                  <a:schemeClr val="accent2">
                    <a:lumMod val="60000"/>
                    <a:lumOff val="40000"/>
                  </a:schemeClr>
                </a:solidFill>
                <a:sym typeface="Symbol"/>
              </a:rPr>
              <a:t>3</a:t>
            </a:r>
            <a:r>
              <a:rPr lang="en-US" dirty="0" smtClean="0">
                <a:solidFill>
                  <a:schemeClr val="accent2">
                    <a:lumMod val="60000"/>
                    <a:lumOff val="40000"/>
                  </a:schemeClr>
                </a:solidFill>
                <a:sym typeface="Symbol"/>
              </a:rPr>
              <a:t>)</a:t>
            </a:r>
            <a:r>
              <a:rPr lang="en-US" baseline="-25000" dirty="0" smtClean="0">
                <a:solidFill>
                  <a:schemeClr val="accent2">
                    <a:lumMod val="60000"/>
                    <a:lumOff val="40000"/>
                  </a:schemeClr>
                </a:solidFill>
                <a:sym typeface="Symbol"/>
              </a:rPr>
              <a:t> </a:t>
            </a:r>
            <a:r>
              <a:rPr lang="en-US" dirty="0" smtClean="0">
                <a:solidFill>
                  <a:schemeClr val="accent2">
                    <a:lumMod val="60000"/>
                    <a:lumOff val="40000"/>
                  </a:schemeClr>
                </a:solidFill>
              </a:rPr>
              <a:t> </a:t>
            </a:r>
            <a:endParaRPr lang="en-US" dirty="0">
              <a:solidFill>
                <a:schemeClr val="accent2">
                  <a:lumMod val="60000"/>
                  <a:lumOff val="40000"/>
                </a:schemeClr>
              </a:solidFill>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26</a:t>
            </a:fld>
            <a:endParaRPr lang="en-US">
              <a:uFillTx/>
            </a:endParaRPr>
          </a:p>
        </p:txBody>
      </p:sp>
      <p:grpSp>
        <p:nvGrpSpPr>
          <p:cNvPr id="83" name="Group 82"/>
          <p:cNvGrpSpPr/>
          <p:nvPr/>
        </p:nvGrpSpPr>
        <p:grpSpPr>
          <a:xfrm>
            <a:off x="2583506" y="1383754"/>
            <a:ext cx="3887607" cy="1148098"/>
            <a:chOff x="1967965" y="1333434"/>
            <a:chExt cx="3887607" cy="1148098"/>
          </a:xfrm>
        </p:grpSpPr>
        <p:sp>
          <p:nvSpPr>
            <p:cNvPr id="6" name="TextBox 5"/>
            <p:cNvSpPr txBox="1"/>
            <p:nvPr/>
          </p:nvSpPr>
          <p:spPr>
            <a:xfrm>
              <a:off x="3028393" y="1333434"/>
              <a:ext cx="2827179" cy="369332"/>
            </a:xfrm>
            <a:prstGeom prst="rect">
              <a:avLst/>
            </a:prstGeom>
            <a:solidFill>
              <a:srgbClr val="CCFFCC"/>
            </a:solidFill>
            <a:ln>
              <a:noFill/>
            </a:ln>
          </p:spPr>
          <p:txBody>
            <a:bodyPr wrap="none" rtlCol="0">
              <a:spAutoFit/>
            </a:bodyPr>
            <a:lstStyle/>
            <a:p>
              <a:r>
                <a:rPr lang="en-US" dirty="0"/>
                <a:t>(A, </a:t>
              </a:r>
              <a:r>
                <a:rPr lang="en-US" dirty="0" smtClean="0"/>
                <a:t>    B</a:t>
              </a:r>
              <a:r>
                <a:rPr lang="en-US" dirty="0"/>
                <a:t>, </a:t>
              </a:r>
              <a:r>
                <a:rPr lang="en-US" dirty="0" smtClean="0"/>
                <a:t>      [</a:t>
              </a:r>
              <a:r>
                <a:rPr lang="en-US" dirty="0"/>
                <a:t>[1], [2, [3]]</a:t>
              </a:r>
              <a:r>
                <a:rPr lang="en-US" dirty="0" smtClean="0"/>
                <a:t>] ) </a:t>
              </a:r>
              <a:endParaRPr lang="en-US" dirty="0"/>
            </a:p>
          </p:txBody>
        </p:sp>
        <p:sp>
          <p:nvSpPr>
            <p:cNvPr id="7" name="TextBox 6"/>
            <p:cNvSpPr txBox="1"/>
            <p:nvPr/>
          </p:nvSpPr>
          <p:spPr>
            <a:xfrm>
              <a:off x="1967965" y="1693517"/>
              <a:ext cx="390514" cy="369332"/>
            </a:xfrm>
            <a:prstGeom prst="rect">
              <a:avLst/>
            </a:prstGeom>
            <a:noFill/>
            <a:ln>
              <a:noFill/>
            </a:ln>
          </p:spPr>
          <p:txBody>
            <a:bodyPr wrap="none" rtlCol="0">
              <a:spAutoFit/>
            </a:bodyPr>
            <a:lstStyle/>
            <a:p>
              <a:r>
                <a:rPr lang="en-US" dirty="0">
                  <a:sym typeface="Symbol"/>
                </a:rPr>
                <a:t></a:t>
              </a:r>
              <a:r>
                <a:rPr lang="en-US" baseline="-25000" dirty="0">
                  <a:sym typeface="Symbol"/>
                </a:rPr>
                <a:t>1</a:t>
              </a:r>
              <a:endParaRPr lang="en-US" dirty="0"/>
            </a:p>
          </p:txBody>
        </p:sp>
        <p:sp>
          <p:nvSpPr>
            <p:cNvPr id="8" name="Rectangle 7"/>
            <p:cNvSpPr/>
            <p:nvPr/>
          </p:nvSpPr>
          <p:spPr>
            <a:xfrm>
              <a:off x="2498139" y="2112200"/>
              <a:ext cx="2677160" cy="369332"/>
            </a:xfrm>
            <a:prstGeom prst="rect">
              <a:avLst/>
            </a:prstGeom>
            <a:solidFill>
              <a:schemeClr val="accent5">
                <a:lumMod val="60000"/>
                <a:lumOff val="40000"/>
              </a:schemeClr>
            </a:solidFill>
            <a:ln>
              <a:noFill/>
            </a:ln>
          </p:spPr>
          <p:txBody>
            <a:bodyPr wrap="none">
              <a:spAutoFit/>
            </a:bodyPr>
            <a:lstStyle/>
            <a:p>
              <a:r>
                <a:rPr lang="en-US" b="1" dirty="0"/>
                <a:t>append</a:t>
              </a:r>
              <a:r>
                <a:rPr lang="en-US" b="1" dirty="0" smtClean="0"/>
                <a:t>(    [</a:t>
              </a:r>
              <a:r>
                <a:rPr lang="en-US" b="1" dirty="0"/>
                <a:t>]</a:t>
              </a:r>
              <a:r>
                <a:rPr lang="en-US" b="1" dirty="0" smtClean="0"/>
                <a:t>,     Y,      Y</a:t>
              </a:r>
              <a:r>
                <a:rPr lang="en-US" b="1" dirty="0"/>
                <a:t>)</a:t>
              </a:r>
            </a:p>
          </p:txBody>
        </p:sp>
        <p:cxnSp>
          <p:nvCxnSpPr>
            <p:cNvPr id="10" name="Straight Arrow Connector 9"/>
            <p:cNvCxnSpPr/>
            <p:nvPr/>
          </p:nvCxnSpPr>
          <p:spPr>
            <a:xfrm>
              <a:off x="4608072" y="1702766"/>
              <a:ext cx="271379" cy="417818"/>
            </a:xfrm>
            <a:prstGeom prst="straightConnector1">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4834256" y="1751252"/>
              <a:ext cx="401053" cy="347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16" name="Oval 15"/>
            <p:cNvSpPr/>
            <p:nvPr/>
          </p:nvSpPr>
          <p:spPr>
            <a:xfrm>
              <a:off x="3916920" y="1732901"/>
              <a:ext cx="401053" cy="347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2</a:t>
              </a:r>
              <a:endParaRPr lang="en-US" sz="1200" dirty="0">
                <a:solidFill>
                  <a:srgbClr val="FF0000"/>
                </a:solidFill>
              </a:endParaRPr>
            </a:p>
          </p:txBody>
        </p:sp>
        <p:cxnSp>
          <p:nvCxnSpPr>
            <p:cNvPr id="18" name="Straight Arrow Connector 17"/>
            <p:cNvCxnSpPr/>
            <p:nvPr/>
          </p:nvCxnSpPr>
          <p:spPr>
            <a:xfrm flipH="1" flipV="1">
              <a:off x="3756504" y="1702766"/>
              <a:ext cx="401053" cy="417818"/>
            </a:xfrm>
            <a:prstGeom prst="straightConnector1">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060473" y="1764621"/>
              <a:ext cx="401053" cy="347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cxnSp>
          <p:nvCxnSpPr>
            <p:cNvPr id="24" name="Straight Arrow Connector 23"/>
            <p:cNvCxnSpPr/>
            <p:nvPr/>
          </p:nvCxnSpPr>
          <p:spPr>
            <a:xfrm flipH="1" flipV="1">
              <a:off x="3347448" y="1702766"/>
              <a:ext cx="401054" cy="449906"/>
            </a:xfrm>
            <a:prstGeom prst="straightConnector1">
              <a:avLst/>
            </a:prstGeom>
            <a:ln>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85" name="Rectangle 84"/>
          <p:cNvSpPr/>
          <p:nvPr/>
        </p:nvSpPr>
        <p:spPr>
          <a:xfrm>
            <a:off x="2365339" y="1110709"/>
            <a:ext cx="4412369" cy="167940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541159" y="3957097"/>
            <a:ext cx="390514" cy="369332"/>
          </a:xfrm>
          <a:prstGeom prst="rect">
            <a:avLst/>
          </a:prstGeom>
          <a:noFill/>
        </p:spPr>
        <p:txBody>
          <a:bodyPr wrap="none" rtlCol="0">
            <a:spAutoFit/>
          </a:bodyPr>
          <a:lstStyle/>
          <a:p>
            <a:r>
              <a:rPr lang="en-US" dirty="0" smtClean="0">
                <a:sym typeface="Symbol"/>
              </a:rPr>
              <a:t></a:t>
            </a:r>
            <a:r>
              <a:rPr lang="en-US" baseline="-25000" dirty="0" smtClean="0">
                <a:sym typeface="Symbol"/>
              </a:rPr>
              <a:t>2</a:t>
            </a:r>
            <a:endParaRPr lang="en-US" dirty="0"/>
          </a:p>
        </p:txBody>
      </p:sp>
      <p:grpSp>
        <p:nvGrpSpPr>
          <p:cNvPr id="90" name="Group 89"/>
          <p:cNvGrpSpPr/>
          <p:nvPr/>
        </p:nvGrpSpPr>
        <p:grpSpPr>
          <a:xfrm>
            <a:off x="451294" y="3117791"/>
            <a:ext cx="8123336" cy="3400395"/>
            <a:chOff x="451294" y="3117791"/>
            <a:chExt cx="8123336" cy="3400395"/>
          </a:xfrm>
        </p:grpSpPr>
        <p:grpSp>
          <p:nvGrpSpPr>
            <p:cNvPr id="89" name="Group 88"/>
            <p:cNvGrpSpPr/>
            <p:nvPr/>
          </p:nvGrpSpPr>
          <p:grpSpPr>
            <a:xfrm>
              <a:off x="1050528" y="3268241"/>
              <a:ext cx="7125394" cy="3087856"/>
              <a:chOff x="1061023" y="3310225"/>
              <a:chExt cx="7125394" cy="3087856"/>
            </a:xfrm>
          </p:grpSpPr>
          <p:sp>
            <p:nvSpPr>
              <p:cNvPr id="40" name="TextBox 39"/>
              <p:cNvSpPr txBox="1"/>
              <p:nvPr/>
            </p:nvSpPr>
            <p:spPr>
              <a:xfrm>
                <a:off x="3349207" y="3709478"/>
                <a:ext cx="733532" cy="307777"/>
              </a:xfrm>
              <a:prstGeom prst="rect">
                <a:avLst/>
              </a:prstGeom>
              <a:solidFill>
                <a:srgbClr val="CCFFCC"/>
              </a:solidFill>
            </p:spPr>
            <p:txBody>
              <a:bodyPr wrap="none" rtlCol="0">
                <a:spAutoFit/>
              </a:bodyPr>
              <a:lstStyle/>
              <a:p>
                <a:r>
                  <a:rPr lang="en-US" sz="1400" dirty="0" smtClean="0"/>
                  <a:t>[[2</a:t>
                </a:r>
                <a:r>
                  <a:rPr lang="en-US" sz="1400" dirty="0"/>
                  <a:t>,[3]</a:t>
                </a:r>
                <a:r>
                  <a:rPr lang="en-US" sz="1400" dirty="0" smtClean="0"/>
                  <a:t>]]</a:t>
                </a:r>
                <a:endParaRPr lang="en-US" sz="1400" dirty="0"/>
              </a:p>
            </p:txBody>
          </p:sp>
          <p:sp>
            <p:nvSpPr>
              <p:cNvPr id="84" name="TextBox 83"/>
              <p:cNvSpPr txBox="1"/>
              <p:nvPr/>
            </p:nvSpPr>
            <p:spPr>
              <a:xfrm>
                <a:off x="6278849" y="4885245"/>
                <a:ext cx="1907568" cy="369332"/>
              </a:xfrm>
              <a:prstGeom prst="rect">
                <a:avLst/>
              </a:prstGeom>
              <a:solidFill>
                <a:srgbClr val="E9840F"/>
              </a:solidFill>
            </p:spPr>
            <p:txBody>
              <a:bodyPr wrap="none" rtlCol="0">
                <a:spAutoFit/>
              </a:bodyPr>
              <a:lstStyle/>
              <a:p>
                <a:r>
                  <a:rPr lang="en-US" b="1" dirty="0"/>
                  <a:t>append([], Y, Y)</a:t>
                </a:r>
                <a:r>
                  <a:rPr lang="en-US" b="1" dirty="0" smtClean="0"/>
                  <a:t>.</a:t>
                </a:r>
                <a:endParaRPr lang="en-US" b="1" dirty="0"/>
              </a:p>
            </p:txBody>
          </p:sp>
          <p:sp>
            <p:nvSpPr>
              <p:cNvPr id="28" name="Rectangle 27"/>
              <p:cNvSpPr/>
              <p:nvPr/>
            </p:nvSpPr>
            <p:spPr>
              <a:xfrm>
                <a:off x="1299065" y="4874749"/>
                <a:ext cx="4878747" cy="369332"/>
              </a:xfrm>
              <a:prstGeom prst="rect">
                <a:avLst/>
              </a:prstGeom>
              <a:solidFill>
                <a:srgbClr val="EA9B7C"/>
              </a:solidFill>
            </p:spPr>
            <p:txBody>
              <a:bodyPr wrap="none">
                <a:spAutoFit/>
              </a:bodyPr>
              <a:lstStyle/>
              <a:p>
                <a:r>
                  <a:rPr lang="en-US" b="1" dirty="0"/>
                  <a:t>append</a:t>
                </a:r>
                <a:r>
                  <a:rPr lang="en-US" b="1" dirty="0" smtClean="0"/>
                  <a:t>( [</a:t>
                </a:r>
                <a:r>
                  <a:rPr lang="en-US" b="1" dirty="0"/>
                  <a:t>X|L]</a:t>
                </a:r>
                <a:r>
                  <a:rPr lang="en-US" b="1" dirty="0" smtClean="0"/>
                  <a:t>, Y,  [X | Z] )</a:t>
                </a:r>
                <a:r>
                  <a:rPr lang="en-US" b="1" dirty="0" smtClean="0">
                    <a:sym typeface="Wingdings"/>
                  </a:rPr>
                  <a:t></a:t>
                </a:r>
                <a:r>
                  <a:rPr lang="en-US" b="1" dirty="0" smtClean="0"/>
                  <a:t>append</a:t>
                </a:r>
                <a:r>
                  <a:rPr lang="en-US" b="1" dirty="0"/>
                  <a:t>(L</a:t>
                </a:r>
                <a:r>
                  <a:rPr lang="en-US" b="1" dirty="0" smtClean="0"/>
                  <a:t>, Y,  Z)</a:t>
                </a:r>
                <a:endParaRPr lang="en-US" b="1" dirty="0"/>
              </a:p>
            </p:txBody>
          </p:sp>
          <p:sp>
            <p:nvSpPr>
              <p:cNvPr id="31" name="TextBox 30"/>
              <p:cNvSpPr txBox="1"/>
              <p:nvPr/>
            </p:nvSpPr>
            <p:spPr>
              <a:xfrm>
                <a:off x="1061023" y="3310225"/>
                <a:ext cx="2891311" cy="369332"/>
              </a:xfrm>
              <a:prstGeom prst="rect">
                <a:avLst/>
              </a:prstGeom>
              <a:solidFill>
                <a:srgbClr val="CCFFCC"/>
              </a:solidFill>
            </p:spPr>
            <p:txBody>
              <a:bodyPr wrap="none" rtlCol="0">
                <a:spAutoFit/>
              </a:bodyPr>
              <a:lstStyle/>
              <a:p>
                <a:r>
                  <a:rPr lang="en-US" dirty="0"/>
                  <a:t>(A, </a:t>
                </a:r>
                <a:r>
                  <a:rPr lang="en-US" dirty="0" smtClean="0"/>
                  <a:t>    B</a:t>
                </a:r>
                <a:r>
                  <a:rPr lang="en-US" dirty="0"/>
                  <a:t>, </a:t>
                </a:r>
                <a:r>
                  <a:rPr lang="en-US" dirty="0" smtClean="0"/>
                  <a:t>      [</a:t>
                </a:r>
                <a:r>
                  <a:rPr lang="en-US" dirty="0"/>
                  <a:t>[1], </a:t>
                </a:r>
                <a:r>
                  <a:rPr lang="en-US" dirty="0" smtClean="0"/>
                  <a:t>   [</a:t>
                </a:r>
                <a:r>
                  <a:rPr lang="en-US" dirty="0"/>
                  <a:t>2</a:t>
                </a:r>
                <a:r>
                  <a:rPr lang="en-US" dirty="0" smtClean="0"/>
                  <a:t>,[</a:t>
                </a:r>
                <a:r>
                  <a:rPr lang="en-US" dirty="0"/>
                  <a:t>3]]</a:t>
                </a:r>
                <a:r>
                  <a:rPr lang="en-US" dirty="0" smtClean="0"/>
                  <a:t>] ) </a:t>
                </a:r>
                <a:endParaRPr lang="en-US" dirty="0"/>
              </a:p>
            </p:txBody>
          </p:sp>
          <p:cxnSp>
            <p:nvCxnSpPr>
              <p:cNvPr id="33" name="Straight Arrow Connector 32"/>
              <p:cNvCxnSpPr/>
              <p:nvPr/>
            </p:nvCxnSpPr>
            <p:spPr>
              <a:xfrm>
                <a:off x="2671913" y="3679557"/>
                <a:ext cx="759495" cy="1308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320406" y="3679557"/>
                <a:ext cx="401053" cy="1308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2806133" y="3866457"/>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39" name="Oval 38"/>
              <p:cNvSpPr/>
              <p:nvPr/>
            </p:nvSpPr>
            <p:spPr>
              <a:xfrm>
                <a:off x="3496137" y="4033608"/>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42" name="TextBox 41"/>
              <p:cNvSpPr txBox="1"/>
              <p:nvPr/>
            </p:nvSpPr>
            <p:spPr>
              <a:xfrm>
                <a:off x="1437787" y="3957097"/>
                <a:ext cx="829962" cy="307777"/>
              </a:xfrm>
              <a:prstGeom prst="rect">
                <a:avLst/>
              </a:prstGeom>
              <a:solidFill>
                <a:srgbClr val="CCFFCC"/>
              </a:solidFill>
            </p:spPr>
            <p:txBody>
              <a:bodyPr wrap="none" rtlCol="0">
                <a:spAutoFit/>
              </a:bodyPr>
              <a:lstStyle/>
              <a:p>
                <a:r>
                  <a:rPr lang="en-US" sz="1400" dirty="0" smtClean="0"/>
                  <a:t>[ [</a:t>
                </a:r>
                <a:r>
                  <a:rPr lang="en-US" sz="1400" dirty="0"/>
                  <a:t>1</a:t>
                </a:r>
                <a:r>
                  <a:rPr lang="en-US" sz="1400" dirty="0" smtClean="0"/>
                  <a:t>] | [] ]</a:t>
                </a:r>
                <a:endParaRPr lang="en-US" sz="1400" dirty="0"/>
              </a:p>
            </p:txBody>
          </p:sp>
          <p:sp>
            <p:nvSpPr>
              <p:cNvPr id="43" name="Oval 42"/>
              <p:cNvSpPr/>
              <p:nvPr/>
            </p:nvSpPr>
            <p:spPr>
              <a:xfrm>
                <a:off x="1530074" y="4444163"/>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FF0000"/>
                    </a:solidFill>
                  </a:rPr>
                  <a:t>1</a:t>
                </a:r>
              </a:p>
            </p:txBody>
          </p:sp>
          <p:cxnSp>
            <p:nvCxnSpPr>
              <p:cNvPr id="44" name="Straight Arrow Connector 43"/>
              <p:cNvCxnSpPr/>
              <p:nvPr/>
            </p:nvCxnSpPr>
            <p:spPr>
              <a:xfrm flipH="1" flipV="1">
                <a:off x="1661411" y="4264874"/>
                <a:ext cx="804974" cy="7230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2051925" y="4229989"/>
                <a:ext cx="682305" cy="738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Freeform 55"/>
              <p:cNvSpPr/>
              <p:nvPr/>
            </p:nvSpPr>
            <p:spPr>
              <a:xfrm>
                <a:off x="5259259" y="5241075"/>
                <a:ext cx="2076929" cy="545806"/>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a:off x="2671913" y="5241075"/>
                <a:ext cx="2587346" cy="545806"/>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2449299" y="5244081"/>
                <a:ext cx="982109" cy="545806"/>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9" name="Straight Arrow Connector 58"/>
              <p:cNvCxnSpPr/>
              <p:nvPr/>
            </p:nvCxnSpPr>
            <p:spPr>
              <a:xfrm flipH="1" flipV="1">
                <a:off x="1299065" y="3673615"/>
                <a:ext cx="362346" cy="335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2086588" y="4381187"/>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FF0000"/>
                    </a:solidFill>
                  </a:rPr>
                  <a:t>2</a:t>
                </a:r>
              </a:p>
            </p:txBody>
          </p:sp>
          <p:sp>
            <p:nvSpPr>
              <p:cNvPr id="62" name="Oval 61"/>
              <p:cNvSpPr/>
              <p:nvPr/>
            </p:nvSpPr>
            <p:spPr>
              <a:xfrm>
                <a:off x="6460615" y="5439302"/>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FF0000"/>
                    </a:solidFill>
                  </a:rPr>
                  <a:t>2</a:t>
                </a:r>
              </a:p>
            </p:txBody>
          </p:sp>
          <p:sp>
            <p:nvSpPr>
              <p:cNvPr id="63" name="Oval 62"/>
              <p:cNvSpPr/>
              <p:nvPr/>
            </p:nvSpPr>
            <p:spPr>
              <a:xfrm>
                <a:off x="4273653" y="5459591"/>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FF0000"/>
                    </a:solidFill>
                  </a:rPr>
                  <a:t>2</a:t>
                </a:r>
              </a:p>
            </p:txBody>
          </p:sp>
          <p:sp>
            <p:nvSpPr>
              <p:cNvPr id="65" name="Oval 64"/>
              <p:cNvSpPr/>
              <p:nvPr/>
            </p:nvSpPr>
            <p:spPr>
              <a:xfrm>
                <a:off x="2648903" y="5749770"/>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1</a:t>
                </a:r>
                <a:endParaRPr lang="en-US" sz="1200" dirty="0">
                  <a:solidFill>
                    <a:srgbClr val="FF0000"/>
                  </a:solidFill>
                </a:endParaRPr>
              </a:p>
            </p:txBody>
          </p:sp>
          <p:sp>
            <p:nvSpPr>
              <p:cNvPr id="71" name="Freeform 70"/>
              <p:cNvSpPr/>
              <p:nvPr/>
            </p:nvSpPr>
            <p:spPr>
              <a:xfrm flipH="1">
                <a:off x="3820923" y="5241074"/>
                <a:ext cx="1982955" cy="1046194"/>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smtClean="0"/>
              </a:p>
              <a:p>
                <a:pPr algn="ctr"/>
                <a:endParaRPr lang="en-US" dirty="0" smtClean="0"/>
              </a:p>
            </p:txBody>
          </p:sp>
          <p:sp>
            <p:nvSpPr>
              <p:cNvPr id="72" name="Freeform 71"/>
              <p:cNvSpPr/>
              <p:nvPr/>
            </p:nvSpPr>
            <p:spPr>
              <a:xfrm flipH="1">
                <a:off x="5874800" y="5178098"/>
                <a:ext cx="1996646" cy="1046194"/>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smtClean="0"/>
              </a:p>
              <a:p>
                <a:pPr algn="ctr"/>
                <a:endParaRPr lang="en-US" dirty="0" smtClean="0"/>
              </a:p>
            </p:txBody>
          </p:sp>
          <p:sp>
            <p:nvSpPr>
              <p:cNvPr id="73" name="Oval 72"/>
              <p:cNvSpPr/>
              <p:nvPr/>
            </p:nvSpPr>
            <p:spPr>
              <a:xfrm>
                <a:off x="7336188" y="5939689"/>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74" name="Oval 73"/>
              <p:cNvSpPr/>
              <p:nvPr/>
            </p:nvSpPr>
            <p:spPr>
              <a:xfrm>
                <a:off x="5259259" y="6050502"/>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75" name="Freeform 74"/>
              <p:cNvSpPr/>
              <p:nvPr/>
            </p:nvSpPr>
            <p:spPr>
              <a:xfrm flipV="1">
                <a:off x="5551992" y="4411861"/>
                <a:ext cx="2025588" cy="525861"/>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Oval 75"/>
              <p:cNvSpPr/>
              <p:nvPr/>
            </p:nvSpPr>
            <p:spPr>
              <a:xfrm>
                <a:off x="6172778" y="4090727"/>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sp>
            <p:nvSpPr>
              <p:cNvPr id="77" name="Freeform 76"/>
              <p:cNvSpPr/>
              <p:nvPr/>
            </p:nvSpPr>
            <p:spPr>
              <a:xfrm flipV="1">
                <a:off x="3039265" y="4500422"/>
                <a:ext cx="2460251" cy="417987"/>
              </a:xfrm>
              <a:custGeom>
                <a:avLst/>
                <a:gdLst>
                  <a:gd name="connsiteX0" fmla="*/ 1742214 w 1742214"/>
                  <a:gd name="connsiteY0" fmla="*/ 31489 h 545806"/>
                  <a:gd name="connsiteX1" fmla="*/ 1742214 w 1742214"/>
                  <a:gd name="connsiteY1" fmla="*/ 31489 h 545806"/>
                  <a:gd name="connsiteX2" fmla="*/ 1731719 w 1742214"/>
                  <a:gd name="connsiteY2" fmla="*/ 178437 h 545806"/>
                  <a:gd name="connsiteX3" fmla="*/ 1689738 w 1742214"/>
                  <a:gd name="connsiteY3" fmla="*/ 272903 h 545806"/>
                  <a:gd name="connsiteX4" fmla="*/ 1679243 w 1742214"/>
                  <a:gd name="connsiteY4" fmla="*/ 304392 h 545806"/>
                  <a:gd name="connsiteX5" fmla="*/ 1647757 w 1742214"/>
                  <a:gd name="connsiteY5" fmla="*/ 335881 h 545806"/>
                  <a:gd name="connsiteX6" fmla="*/ 1595281 w 1742214"/>
                  <a:gd name="connsiteY6" fmla="*/ 388362 h 545806"/>
                  <a:gd name="connsiteX7" fmla="*/ 1563795 w 1742214"/>
                  <a:gd name="connsiteY7" fmla="*/ 419851 h 545806"/>
                  <a:gd name="connsiteX8" fmla="*/ 1532309 w 1742214"/>
                  <a:gd name="connsiteY8" fmla="*/ 440843 h 545806"/>
                  <a:gd name="connsiteX9" fmla="*/ 1500823 w 1742214"/>
                  <a:gd name="connsiteY9" fmla="*/ 472332 h 545806"/>
                  <a:gd name="connsiteX10" fmla="*/ 1458842 w 1742214"/>
                  <a:gd name="connsiteY10" fmla="*/ 482828 h 545806"/>
                  <a:gd name="connsiteX11" fmla="*/ 1427356 w 1742214"/>
                  <a:gd name="connsiteY11" fmla="*/ 493325 h 545806"/>
                  <a:gd name="connsiteX12" fmla="*/ 1322404 w 1742214"/>
                  <a:gd name="connsiteY12" fmla="*/ 524813 h 545806"/>
                  <a:gd name="connsiteX13" fmla="*/ 1290918 w 1742214"/>
                  <a:gd name="connsiteY13" fmla="*/ 535310 h 545806"/>
                  <a:gd name="connsiteX14" fmla="*/ 1259432 w 1742214"/>
                  <a:gd name="connsiteY14" fmla="*/ 545806 h 545806"/>
                  <a:gd name="connsiteX15" fmla="*/ 755659 w 1742214"/>
                  <a:gd name="connsiteY15" fmla="*/ 545806 h 545806"/>
                  <a:gd name="connsiteX16" fmla="*/ 650707 w 1742214"/>
                  <a:gd name="connsiteY16" fmla="*/ 535310 h 545806"/>
                  <a:gd name="connsiteX17" fmla="*/ 514268 w 1742214"/>
                  <a:gd name="connsiteY17" fmla="*/ 524813 h 545806"/>
                  <a:gd name="connsiteX18" fmla="*/ 0 w 1742214"/>
                  <a:gd name="connsiteY18" fmla="*/ 0 h 54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42214" h="545806">
                    <a:moveTo>
                      <a:pt x="1742214" y="31489"/>
                    </a:moveTo>
                    <a:lnTo>
                      <a:pt x="1742214" y="31489"/>
                    </a:lnTo>
                    <a:cubicBezTo>
                      <a:pt x="1738716" y="80472"/>
                      <a:pt x="1739003" y="129873"/>
                      <a:pt x="1731719" y="178437"/>
                    </a:cubicBezTo>
                    <a:cubicBezTo>
                      <a:pt x="1720115" y="255804"/>
                      <a:pt x="1715376" y="221621"/>
                      <a:pt x="1689738" y="272903"/>
                    </a:cubicBezTo>
                    <a:cubicBezTo>
                      <a:pt x="1684791" y="282799"/>
                      <a:pt x="1685380" y="295186"/>
                      <a:pt x="1679243" y="304392"/>
                    </a:cubicBezTo>
                    <a:cubicBezTo>
                      <a:pt x="1671010" y="316743"/>
                      <a:pt x="1657259" y="324478"/>
                      <a:pt x="1647757" y="335881"/>
                    </a:cubicBezTo>
                    <a:cubicBezTo>
                      <a:pt x="1577787" y="419851"/>
                      <a:pt x="1679242" y="318386"/>
                      <a:pt x="1595281" y="388362"/>
                    </a:cubicBezTo>
                    <a:cubicBezTo>
                      <a:pt x="1583879" y="397865"/>
                      <a:pt x="1575198" y="410348"/>
                      <a:pt x="1563795" y="419851"/>
                    </a:cubicBezTo>
                    <a:cubicBezTo>
                      <a:pt x="1554105" y="427927"/>
                      <a:pt x="1541999" y="432767"/>
                      <a:pt x="1532309" y="440843"/>
                    </a:cubicBezTo>
                    <a:cubicBezTo>
                      <a:pt x="1520906" y="450346"/>
                      <a:pt x="1513710" y="464967"/>
                      <a:pt x="1500823" y="472332"/>
                    </a:cubicBezTo>
                    <a:cubicBezTo>
                      <a:pt x="1488299" y="479489"/>
                      <a:pt x="1472711" y="478865"/>
                      <a:pt x="1458842" y="482828"/>
                    </a:cubicBezTo>
                    <a:cubicBezTo>
                      <a:pt x="1448205" y="485868"/>
                      <a:pt x="1437993" y="490285"/>
                      <a:pt x="1427356" y="493325"/>
                    </a:cubicBezTo>
                    <a:cubicBezTo>
                      <a:pt x="1316316" y="525054"/>
                      <a:pt x="1472064" y="474921"/>
                      <a:pt x="1322404" y="524813"/>
                    </a:cubicBezTo>
                    <a:lnTo>
                      <a:pt x="1290918" y="535310"/>
                    </a:lnTo>
                    <a:lnTo>
                      <a:pt x="1259432" y="545806"/>
                    </a:lnTo>
                    <a:cubicBezTo>
                      <a:pt x="799319" y="521588"/>
                      <a:pt x="1369538" y="545806"/>
                      <a:pt x="755659" y="545806"/>
                    </a:cubicBezTo>
                    <a:cubicBezTo>
                      <a:pt x="720500" y="545806"/>
                      <a:pt x="685733" y="538356"/>
                      <a:pt x="650707" y="535310"/>
                    </a:cubicBezTo>
                    <a:cubicBezTo>
                      <a:pt x="605264" y="531358"/>
                      <a:pt x="514268" y="524813"/>
                      <a:pt x="514268" y="524813"/>
                    </a:cubicBezTo>
                    <a:lnTo>
                      <a:pt x="0" y="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Oval 77"/>
              <p:cNvSpPr/>
              <p:nvPr/>
            </p:nvSpPr>
            <p:spPr>
              <a:xfrm>
                <a:off x="4918216" y="4251898"/>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cxnSp>
            <p:nvCxnSpPr>
              <p:cNvPr id="79" name="Straight Arrow Connector 78"/>
              <p:cNvCxnSpPr/>
              <p:nvPr/>
            </p:nvCxnSpPr>
            <p:spPr>
              <a:xfrm flipH="1" flipV="1">
                <a:off x="1931127" y="3673615"/>
                <a:ext cx="1102434" cy="1272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2601465" y="4358576"/>
                <a:ext cx="401053" cy="34757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0000"/>
                    </a:solidFill>
                  </a:rPr>
                  <a:t>3</a:t>
                </a:r>
                <a:endParaRPr lang="en-US" sz="1200" dirty="0">
                  <a:solidFill>
                    <a:srgbClr val="FF0000"/>
                  </a:solidFill>
                </a:endParaRPr>
              </a:p>
            </p:txBody>
          </p:sp>
        </p:grpSp>
        <p:sp>
          <p:nvSpPr>
            <p:cNvPr id="86" name="Rectangle 85"/>
            <p:cNvSpPr/>
            <p:nvPr/>
          </p:nvSpPr>
          <p:spPr>
            <a:xfrm>
              <a:off x="451294" y="3117791"/>
              <a:ext cx="8123336" cy="340039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12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601617" y="1100628"/>
            <a:ext cx="7887848" cy="4546639"/>
          </a:xfrm>
        </p:spPr>
        <p:txBody>
          <a:bodyPr>
            <a:normAutofit/>
          </a:bodyPr>
          <a:lstStyle/>
          <a:p>
            <a:pPr marL="0" indent="0"/>
            <a:r>
              <a:rPr lang="en-US" sz="2000" dirty="0"/>
              <a:t>Answer the questions below given these two rules in Prolog for appending two lists to produce a third:</a:t>
            </a:r>
          </a:p>
          <a:p>
            <a:r>
              <a:rPr lang="en-US" sz="2000" dirty="0"/>
              <a:t>		append([],Y,Y).</a:t>
            </a:r>
          </a:p>
          <a:p>
            <a:r>
              <a:rPr lang="en-US" sz="2000" dirty="0"/>
              <a:t>		append([X|L],Y,[X|Z]) :- append(L,Y,Z).</a:t>
            </a:r>
          </a:p>
          <a:p>
            <a:r>
              <a:rPr lang="en-US" sz="2000" dirty="0"/>
              <a:t> </a:t>
            </a:r>
          </a:p>
          <a:p>
            <a:pPr lvl="0"/>
            <a:r>
              <a:rPr lang="en-US" sz="2000" dirty="0"/>
              <a:t>When L=[A], Y=[B, C], X=[[D]] then what are the values for:</a:t>
            </a:r>
          </a:p>
          <a:p>
            <a:pPr lvl="1"/>
            <a:r>
              <a:rPr lang="en-US" sz="2000" dirty="0"/>
              <a:t>[3%] Z=  </a:t>
            </a:r>
          </a:p>
          <a:p>
            <a:pPr marL="0" lvl="1" indent="0">
              <a:buNone/>
            </a:pPr>
            <a:r>
              <a:rPr lang="en-US" sz="2000" dirty="0">
                <a:solidFill>
                  <a:srgbClr val="3366FF"/>
                </a:solidFill>
              </a:rPr>
              <a:t>	  </a:t>
            </a:r>
            <a:r>
              <a:rPr lang="en-US" sz="2000" b="1" dirty="0">
                <a:solidFill>
                  <a:srgbClr val="3366FF"/>
                </a:solidFill>
              </a:rPr>
              <a:t> [A, B, C]</a:t>
            </a:r>
            <a:r>
              <a:rPr lang="en-US" sz="2000" b="1" dirty="0"/>
              <a:t> </a:t>
            </a:r>
          </a:p>
          <a:p>
            <a:pPr marL="0" lvl="1" indent="0">
              <a:buNone/>
            </a:pPr>
            <a:endParaRPr lang="en-US" sz="2000" dirty="0"/>
          </a:p>
          <a:p>
            <a:pPr lvl="1"/>
            <a:r>
              <a:rPr lang="en-US" sz="2000" dirty="0"/>
              <a:t>[3%] [X|Z]=  </a:t>
            </a:r>
          </a:p>
          <a:p>
            <a:r>
              <a:rPr lang="en-US" sz="2000" dirty="0">
                <a:solidFill>
                  <a:srgbClr val="3366FF"/>
                </a:solidFill>
              </a:rPr>
              <a:t>		[[[D]]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27</a:t>
            </a:fld>
            <a:endParaRPr lang="en-US">
              <a:uFillTx/>
            </a:endParaRPr>
          </a:p>
        </p:txBody>
      </p:sp>
    </p:spTree>
    <p:extLst>
      <p:ext uri="{BB962C8B-B14F-4D97-AF65-F5344CB8AC3E}">
        <p14:creationId xmlns:p14="http://schemas.microsoft.com/office/powerpoint/2010/main" val="96125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and Prolog</a:t>
            </a:r>
          </a:p>
        </p:txBody>
      </p:sp>
      <p:sp>
        <p:nvSpPr>
          <p:cNvPr id="3" name="Content Placeholder 2"/>
          <p:cNvSpPr>
            <a:spLocks noGrp="1"/>
          </p:cNvSpPr>
          <p:nvPr>
            <p:ph idx="1"/>
          </p:nvPr>
        </p:nvSpPr>
        <p:spPr>
          <a:xfrm>
            <a:off x="133692" y="914400"/>
            <a:ext cx="8770265" cy="4989085"/>
          </a:xfrm>
        </p:spPr>
        <p:txBody>
          <a:bodyPr>
            <a:normAutofit fontScale="92500"/>
          </a:bodyPr>
          <a:lstStyle/>
          <a:p>
            <a:r>
              <a:rPr lang="en-US" sz="2000" dirty="0"/>
              <a:t>		R1: append([],Y,Y).</a:t>
            </a:r>
          </a:p>
          <a:p>
            <a:r>
              <a:rPr lang="en-US" sz="2000" dirty="0"/>
              <a:t>		R2: append([X|L,Y,[X|Z]) :- append(L,Y,Z).</a:t>
            </a:r>
          </a:p>
          <a:p>
            <a:r>
              <a:rPr lang="en-US" sz="2000" dirty="0"/>
              <a:t>When L=</a:t>
            </a:r>
            <a:r>
              <a:rPr lang="en-US" sz="2000" dirty="0">
                <a:solidFill>
                  <a:srgbClr val="3366FF"/>
                </a:solidFill>
              </a:rPr>
              <a:t>[A]</a:t>
            </a:r>
            <a:r>
              <a:rPr lang="en-US" sz="2000" dirty="0"/>
              <a:t>, Y=</a:t>
            </a:r>
            <a:r>
              <a:rPr lang="en-US" sz="2000" dirty="0">
                <a:solidFill>
                  <a:srgbClr val="3366FF"/>
                </a:solidFill>
              </a:rPr>
              <a:t>[B, C]</a:t>
            </a:r>
            <a:r>
              <a:rPr lang="en-US" sz="2000" dirty="0"/>
              <a:t>, X=</a:t>
            </a:r>
            <a:r>
              <a:rPr lang="en-US" sz="2000" dirty="0">
                <a:solidFill>
                  <a:srgbClr val="3366FF"/>
                </a:solidFill>
              </a:rPr>
              <a:t>[[D]]</a:t>
            </a:r>
            <a:r>
              <a:rPr lang="en-US" sz="2000" dirty="0"/>
              <a:t>:</a:t>
            </a:r>
          </a:p>
          <a:p>
            <a:r>
              <a:rPr lang="en-US" sz="2000" dirty="0"/>
              <a:t> 		append([</a:t>
            </a:r>
            <a:r>
              <a:rPr lang="en-US" sz="2000" dirty="0">
                <a:solidFill>
                  <a:srgbClr val="3366FF"/>
                </a:solidFill>
              </a:rPr>
              <a:t>[[D]]</a:t>
            </a:r>
            <a:r>
              <a:rPr lang="en-US" sz="2000" dirty="0"/>
              <a:t>|</a:t>
            </a:r>
            <a:r>
              <a:rPr lang="en-US" sz="2000" dirty="0">
                <a:solidFill>
                  <a:srgbClr val="3366FF"/>
                </a:solidFill>
              </a:rPr>
              <a:t>[A]</a:t>
            </a:r>
            <a:r>
              <a:rPr lang="en-US" sz="2000" dirty="0"/>
              <a:t>], </a:t>
            </a:r>
            <a:r>
              <a:rPr lang="en-US" sz="2000" dirty="0">
                <a:solidFill>
                  <a:srgbClr val="3366FF"/>
                </a:solidFill>
              </a:rPr>
              <a:t>[B, C]</a:t>
            </a:r>
            <a:r>
              <a:rPr lang="en-US" sz="2000" dirty="0"/>
              <a:t>,[</a:t>
            </a:r>
            <a:r>
              <a:rPr lang="en-US" sz="2000" dirty="0">
                <a:solidFill>
                  <a:srgbClr val="3366FF"/>
                </a:solidFill>
              </a:rPr>
              <a:t>[[D]]</a:t>
            </a:r>
            <a:r>
              <a:rPr lang="en-US" sz="2000" dirty="0"/>
              <a:t>|Z]) :- append(</a:t>
            </a:r>
            <a:r>
              <a:rPr lang="en-US" sz="2000" dirty="0">
                <a:solidFill>
                  <a:srgbClr val="3366FF"/>
                </a:solidFill>
              </a:rPr>
              <a:t>[A]</a:t>
            </a:r>
            <a:r>
              <a:rPr lang="en-US" sz="2000" dirty="0"/>
              <a:t>,</a:t>
            </a:r>
            <a:r>
              <a:rPr lang="en-US" sz="2000" dirty="0">
                <a:solidFill>
                  <a:srgbClr val="3366FF"/>
                </a:solidFill>
              </a:rPr>
              <a:t> [B, C]</a:t>
            </a:r>
            <a:r>
              <a:rPr lang="en-US" sz="2000" dirty="0"/>
              <a:t>, Z).</a:t>
            </a:r>
          </a:p>
          <a:p>
            <a:r>
              <a:rPr lang="en-US" sz="2000" dirty="0"/>
              <a:t>		</a:t>
            </a:r>
            <a:r>
              <a:rPr lang="en-US" sz="2000" dirty="0" err="1"/>
              <a:t>Subquery</a:t>
            </a:r>
            <a:r>
              <a:rPr lang="en-US" sz="2000" dirty="0"/>
              <a:t>: append(</a:t>
            </a:r>
            <a:r>
              <a:rPr lang="en-US" sz="2000" dirty="0">
                <a:solidFill>
                  <a:srgbClr val="3366FF"/>
                </a:solidFill>
              </a:rPr>
              <a:t>[A]</a:t>
            </a:r>
            <a:r>
              <a:rPr lang="en-US" sz="2000" dirty="0"/>
              <a:t>,</a:t>
            </a:r>
            <a:r>
              <a:rPr lang="en-US" sz="2000" dirty="0">
                <a:solidFill>
                  <a:srgbClr val="3366FF"/>
                </a:solidFill>
              </a:rPr>
              <a:t> [B, C]</a:t>
            </a:r>
            <a:r>
              <a:rPr lang="en-US" sz="2000" dirty="0"/>
              <a:t>, Z)      </a:t>
            </a:r>
          </a:p>
          <a:p>
            <a:r>
              <a:rPr lang="en-US" sz="2000" dirty="0"/>
              <a:t>					      Z= </a:t>
            </a:r>
            <a:r>
              <a:rPr lang="en-US" sz="2000" dirty="0">
                <a:solidFill>
                  <a:srgbClr val="3366FF"/>
                </a:solidFill>
              </a:rPr>
              <a:t>[A, B, C]</a:t>
            </a:r>
            <a:r>
              <a:rPr lang="en-US" sz="2000" dirty="0"/>
              <a:t> </a:t>
            </a:r>
          </a:p>
          <a:p>
            <a:pPr marL="342900" lvl="1" indent="-342900">
              <a:spcBef>
                <a:spcPts val="800"/>
              </a:spcBef>
              <a:buClrTx/>
              <a:buNone/>
            </a:pPr>
            <a:r>
              <a:rPr lang="en-US" sz="2000" dirty="0"/>
              <a:t> 		</a:t>
            </a:r>
            <a:r>
              <a:rPr lang="en-US" sz="2000" b="1" dirty="0"/>
              <a:t>Unify with R2: append([</a:t>
            </a:r>
            <a:r>
              <a:rPr lang="en-US" sz="2000" b="1" dirty="0">
                <a:solidFill>
                  <a:srgbClr val="3366FF"/>
                </a:solidFill>
              </a:rPr>
              <a:t>A</a:t>
            </a:r>
            <a:r>
              <a:rPr lang="en-US" sz="2000" b="1" dirty="0"/>
              <a:t>|</a:t>
            </a:r>
            <a:r>
              <a:rPr lang="en-US" sz="2000" b="1" dirty="0">
                <a:solidFill>
                  <a:srgbClr val="3366FF"/>
                </a:solidFill>
              </a:rPr>
              <a:t>[]</a:t>
            </a:r>
            <a:r>
              <a:rPr lang="en-US" sz="2000" b="1" dirty="0"/>
              <a:t>], </a:t>
            </a:r>
            <a:r>
              <a:rPr lang="en-US" sz="2000" b="1" dirty="0">
                <a:solidFill>
                  <a:srgbClr val="3366FF"/>
                </a:solidFill>
              </a:rPr>
              <a:t>[B, C]</a:t>
            </a:r>
            <a:r>
              <a:rPr lang="en-US" sz="2000" b="1" dirty="0"/>
              <a:t>,[</a:t>
            </a:r>
            <a:r>
              <a:rPr lang="en-US" sz="2000" b="1" dirty="0">
                <a:solidFill>
                  <a:srgbClr val="3366FF"/>
                </a:solidFill>
              </a:rPr>
              <a:t>A</a:t>
            </a:r>
            <a:r>
              <a:rPr lang="en-US" sz="2000" b="1" dirty="0"/>
              <a:t>|Z]):-append(</a:t>
            </a:r>
            <a:r>
              <a:rPr lang="en-US" sz="2000" b="1" dirty="0">
                <a:solidFill>
                  <a:srgbClr val="3366FF"/>
                </a:solidFill>
              </a:rPr>
              <a:t>[]</a:t>
            </a:r>
            <a:r>
              <a:rPr lang="en-US" sz="2000" b="1" dirty="0"/>
              <a:t>, </a:t>
            </a:r>
            <a:r>
              <a:rPr lang="en-US" sz="2000" b="1" dirty="0">
                <a:solidFill>
                  <a:srgbClr val="3366FF"/>
                </a:solidFill>
              </a:rPr>
              <a:t>[B, C]</a:t>
            </a:r>
            <a:r>
              <a:rPr lang="en-US" sz="2000" b="1" dirty="0"/>
              <a:t>, Z) </a:t>
            </a:r>
          </a:p>
          <a:p>
            <a:pPr marL="342900" lvl="1" indent="-342900">
              <a:spcBef>
                <a:spcPts val="800"/>
              </a:spcBef>
              <a:buClrTx/>
              <a:buNone/>
            </a:pPr>
            <a:endParaRPr lang="en-US" b="1" dirty="0"/>
          </a:p>
          <a:p>
            <a:r>
              <a:rPr lang="en-US" sz="2000" dirty="0"/>
              <a:t>		</a:t>
            </a:r>
            <a:r>
              <a:rPr lang="en-US" sz="2000" dirty="0" err="1"/>
              <a:t>Subquery</a:t>
            </a:r>
            <a:r>
              <a:rPr lang="en-US" sz="2000" dirty="0"/>
              <a:t>: append(</a:t>
            </a:r>
            <a:r>
              <a:rPr lang="en-US" sz="2000" dirty="0">
                <a:solidFill>
                  <a:srgbClr val="3366FF"/>
                </a:solidFill>
              </a:rPr>
              <a:t>[]</a:t>
            </a:r>
            <a:r>
              <a:rPr lang="en-US" sz="2000" dirty="0"/>
              <a:t>, </a:t>
            </a:r>
            <a:r>
              <a:rPr lang="en-US" sz="2000" dirty="0">
                <a:solidFill>
                  <a:srgbClr val="3366FF"/>
                </a:solidFill>
              </a:rPr>
              <a:t>[B, C]</a:t>
            </a:r>
            <a:r>
              <a:rPr lang="en-US" sz="2000" dirty="0"/>
              <a:t>, Z)      </a:t>
            </a:r>
          </a:p>
          <a:p>
            <a:r>
              <a:rPr lang="en-US" sz="2000" dirty="0"/>
              <a:t>					    Z= </a:t>
            </a:r>
            <a:r>
              <a:rPr lang="en-US" sz="2000" dirty="0">
                <a:solidFill>
                  <a:srgbClr val="3366FF"/>
                </a:solidFill>
              </a:rPr>
              <a:t>[B, C]</a:t>
            </a:r>
            <a:endParaRPr lang="en-US" sz="2000" dirty="0"/>
          </a:p>
          <a:p>
            <a:r>
              <a:rPr lang="en-US" sz="2000" dirty="0"/>
              <a:t>		Unify with R1: append(</a:t>
            </a:r>
            <a:r>
              <a:rPr lang="en-US" sz="2000" dirty="0">
                <a:solidFill>
                  <a:srgbClr val="3366FF"/>
                </a:solidFill>
              </a:rPr>
              <a:t>[]</a:t>
            </a:r>
            <a:r>
              <a:rPr lang="en-US" sz="2000" dirty="0"/>
              <a:t>, </a:t>
            </a:r>
            <a:r>
              <a:rPr lang="en-US" sz="2000" dirty="0">
                <a:solidFill>
                  <a:srgbClr val="3366FF"/>
                </a:solidFill>
              </a:rPr>
              <a:t>[B, C]</a:t>
            </a:r>
            <a:r>
              <a:rPr lang="en-US" sz="2000" dirty="0"/>
              <a:t>, </a:t>
            </a:r>
            <a:r>
              <a:rPr lang="en-US" sz="2000" dirty="0">
                <a:solidFill>
                  <a:srgbClr val="3366FF"/>
                </a:solidFill>
              </a:rPr>
              <a:t>[B, C]</a:t>
            </a:r>
            <a:r>
              <a:rPr lang="en-US" sz="2000" dirty="0"/>
              <a:t>)</a:t>
            </a:r>
          </a:p>
          <a:p>
            <a:pPr marL="0" lvl="1" indent="0">
              <a:buNone/>
            </a:pPr>
            <a:r>
              <a:rPr lang="en-US" sz="2000" dirty="0"/>
              <a:t> 	</a:t>
            </a:r>
            <a:r>
              <a:rPr lang="en-US" sz="2000" b="1" dirty="0"/>
              <a:t>Z=  </a:t>
            </a:r>
            <a:r>
              <a:rPr lang="en-US" sz="2000" b="1" dirty="0">
                <a:solidFill>
                  <a:srgbClr val="3366FF"/>
                </a:solidFill>
              </a:rPr>
              <a:t>[A, B, C]</a:t>
            </a:r>
            <a:r>
              <a:rPr lang="en-US" sz="2000" b="1" dirty="0"/>
              <a:t>   [X|Z]=  </a:t>
            </a:r>
            <a:r>
              <a:rPr lang="en-US" sz="2000" b="1" dirty="0">
                <a:solidFill>
                  <a:srgbClr val="3366FF"/>
                </a:solidFill>
              </a:rPr>
              <a:t>[[[D]] , A, B, C]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28</a:t>
            </a:fld>
            <a:endParaRPr lang="en-US">
              <a:uFillTx/>
            </a:endParaRPr>
          </a:p>
        </p:txBody>
      </p:sp>
    </p:spTree>
    <p:extLst>
      <p:ext uri="{BB962C8B-B14F-4D97-AF65-F5344CB8AC3E}">
        <p14:creationId xmlns:p14="http://schemas.microsoft.com/office/powerpoint/2010/main" val="2182447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p:cNvPicPr>
            <a:picLocks noChangeAspect="1"/>
          </p:cNvPicPr>
          <p:nvPr/>
        </p:nvPicPr>
        <p:blipFill>
          <a:blip r:embed="rId2"/>
          <a:srcRect l="4039" r="4039"/>
          <a:stretch>
            <a:fillRect/>
          </a:stretch>
        </p:blipFill>
        <p:spPr>
          <a:xfrm>
            <a:off x="457200" y="1125130"/>
            <a:ext cx="8404911" cy="4868134"/>
          </a:xfrm>
          <a:prstGeom prst="rect">
            <a:avLst/>
          </a:prstGeom>
        </p:spPr>
      </p:pic>
      <p:sp>
        <p:nvSpPr>
          <p:cNvPr id="2" name="Title 1"/>
          <p:cNvSpPr>
            <a:spLocks noGrp="1"/>
          </p:cNvSpPr>
          <p:nvPr>
            <p:ph type="title"/>
          </p:nvPr>
        </p:nvSpPr>
        <p:spPr/>
        <p:txBody>
          <a:bodyPr/>
          <a:lstStyle/>
          <a:p>
            <a:r>
              <a:rPr lang="en-US" dirty="0"/>
              <a:t>Knowledge Representation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29</a:t>
            </a:fld>
            <a:endParaRPr lang="en-US">
              <a:uFillTx/>
            </a:endParaRPr>
          </a:p>
        </p:txBody>
      </p:sp>
      <p:sp>
        <p:nvSpPr>
          <p:cNvPr id="7" name="Donut 6"/>
          <p:cNvSpPr/>
          <p:nvPr/>
        </p:nvSpPr>
        <p:spPr>
          <a:xfrm>
            <a:off x="763370" y="1882644"/>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9" name="Donut 8"/>
          <p:cNvSpPr/>
          <p:nvPr/>
        </p:nvSpPr>
        <p:spPr>
          <a:xfrm>
            <a:off x="752228" y="4610128"/>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3321368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latin typeface="Tahoma" charset="0"/>
              </a:rPr>
              <a:t>Agent and KB</a:t>
            </a:r>
            <a:endParaRPr lang="en-US" dirty="0">
              <a:latin typeface="Tahoma" charset="0"/>
            </a:endParaRPr>
          </a:p>
        </p:txBody>
      </p:sp>
      <p:sp>
        <p:nvSpPr>
          <p:cNvPr id="28676" name="Oval 4"/>
          <p:cNvSpPr>
            <a:spLocks noChangeArrowheads="1"/>
          </p:cNvSpPr>
          <p:nvPr/>
        </p:nvSpPr>
        <p:spPr bwMode="auto">
          <a:xfrm>
            <a:off x="6051550" y="3406776"/>
            <a:ext cx="1873250" cy="1439863"/>
          </a:xfrm>
          <a:prstGeom prst="ellipse">
            <a:avLst/>
          </a:prstGeom>
          <a:solidFill>
            <a:srgbClr val="99FF33"/>
          </a:solidFill>
          <a:ln w="9525">
            <a:solidFill>
              <a:schemeClr val="tx1"/>
            </a:solidFill>
            <a:round/>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Environment</a:t>
            </a:r>
          </a:p>
        </p:txBody>
      </p:sp>
      <p:sp>
        <p:nvSpPr>
          <p:cNvPr id="28677" name="Oval 5"/>
          <p:cNvSpPr>
            <a:spLocks noChangeArrowheads="1"/>
          </p:cNvSpPr>
          <p:nvPr/>
        </p:nvSpPr>
        <p:spPr bwMode="auto">
          <a:xfrm>
            <a:off x="2019300" y="3479801"/>
            <a:ext cx="2160588" cy="1368425"/>
          </a:xfrm>
          <a:prstGeom prst="ellipse">
            <a:avLst/>
          </a:prstGeom>
          <a:solidFill>
            <a:srgbClr val="F2F6AC"/>
          </a:solidFill>
          <a:ln w="9525">
            <a:solidFill>
              <a:schemeClr val="tx1"/>
            </a:solidFill>
            <a:round/>
            <a:headEnd/>
            <a:tailEnd/>
          </a:ln>
        </p:spPr>
        <p:txBody>
          <a:bodyPr wrap="none" lIns="91435" tIns="45718" rIns="91435" bIns="45718" anchor="ctr">
            <a:prstTxWarp prst="textNoShape">
              <a:avLst/>
            </a:prstTxWarp>
          </a:bodyPr>
          <a:lstStyle/>
          <a:p>
            <a:endParaRPr lang="en-US"/>
          </a:p>
        </p:txBody>
      </p:sp>
      <p:sp>
        <p:nvSpPr>
          <p:cNvPr id="28678" name="Text Box 6"/>
          <p:cNvSpPr txBox="1">
            <a:spLocks noChangeArrowheads="1"/>
          </p:cNvSpPr>
          <p:nvPr/>
        </p:nvSpPr>
        <p:spPr bwMode="auto">
          <a:xfrm>
            <a:off x="2393745" y="4284700"/>
            <a:ext cx="778080" cy="369328"/>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dirty="0">
                <a:latin typeface="Tahoma" charset="0"/>
                <a:ea typeface="ＭＳ Ｐゴシック" charset="-128"/>
                <a:cs typeface="ＭＳ Ｐゴシック" charset="-128"/>
              </a:rPr>
              <a:t>Agent</a:t>
            </a:r>
          </a:p>
        </p:txBody>
      </p:sp>
      <p:cxnSp>
        <p:nvCxnSpPr>
          <p:cNvPr id="28679" name="AutoShape 7"/>
          <p:cNvCxnSpPr>
            <a:cxnSpLocks noChangeShapeType="1"/>
            <a:stCxn id="28676" idx="1"/>
            <a:endCxn id="28677" idx="7"/>
          </p:cNvCxnSpPr>
          <p:nvPr/>
        </p:nvCxnSpPr>
        <p:spPr bwMode="auto">
          <a:xfrm rot="-5400000" flipH="1" flipV="1">
            <a:off x="5064126" y="2417763"/>
            <a:ext cx="61912" cy="2462213"/>
          </a:xfrm>
          <a:prstGeom prst="curvedConnector3">
            <a:avLst>
              <a:gd name="adj1" fmla="val -710255"/>
            </a:avLst>
          </a:prstGeom>
          <a:noFill/>
          <a:ln w="50800">
            <a:solidFill>
              <a:schemeClr val="tx1"/>
            </a:solidFill>
            <a:round/>
            <a:headEnd/>
            <a:tailEnd type="triangle" w="med" len="med"/>
          </a:ln>
        </p:spPr>
      </p:cxnSp>
      <p:cxnSp>
        <p:nvCxnSpPr>
          <p:cNvPr id="28680" name="AutoShape 8"/>
          <p:cNvCxnSpPr>
            <a:cxnSpLocks noChangeShapeType="1"/>
            <a:stCxn id="28677" idx="5"/>
            <a:endCxn id="28676" idx="3"/>
          </p:cNvCxnSpPr>
          <p:nvPr/>
        </p:nvCxnSpPr>
        <p:spPr bwMode="auto">
          <a:xfrm rot="5400000" flipH="1" flipV="1">
            <a:off x="5088732" y="3410743"/>
            <a:ext cx="12700" cy="2462213"/>
          </a:xfrm>
          <a:prstGeom prst="curvedConnector3">
            <a:avLst>
              <a:gd name="adj1" fmla="val -3375000"/>
            </a:avLst>
          </a:prstGeom>
          <a:noFill/>
          <a:ln w="50800">
            <a:solidFill>
              <a:schemeClr val="tx1"/>
            </a:solidFill>
            <a:round/>
            <a:headEnd/>
            <a:tailEnd type="triangle" w="med" len="med"/>
          </a:ln>
        </p:spPr>
      </p:cxnSp>
      <p:sp>
        <p:nvSpPr>
          <p:cNvPr id="28681" name="Text Box 9"/>
          <p:cNvSpPr txBox="1">
            <a:spLocks noChangeArrowheads="1"/>
          </p:cNvSpPr>
          <p:nvPr/>
        </p:nvSpPr>
        <p:spPr bwMode="auto">
          <a:xfrm>
            <a:off x="4467225" y="3255963"/>
            <a:ext cx="1051630" cy="369328"/>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percepts</a:t>
            </a:r>
          </a:p>
        </p:txBody>
      </p:sp>
      <p:sp>
        <p:nvSpPr>
          <p:cNvPr id="28682" name="Text Box 10"/>
          <p:cNvSpPr txBox="1">
            <a:spLocks noChangeArrowheads="1"/>
          </p:cNvSpPr>
          <p:nvPr/>
        </p:nvSpPr>
        <p:spPr bwMode="auto">
          <a:xfrm>
            <a:off x="4467226" y="4552950"/>
            <a:ext cx="899357" cy="369328"/>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actions</a:t>
            </a:r>
          </a:p>
        </p:txBody>
      </p:sp>
      <p:sp>
        <p:nvSpPr>
          <p:cNvPr id="28683" name="Rectangle 11"/>
          <p:cNvSpPr>
            <a:spLocks noChangeArrowheads="1"/>
          </p:cNvSpPr>
          <p:nvPr/>
        </p:nvSpPr>
        <p:spPr bwMode="auto">
          <a:xfrm>
            <a:off x="2306639" y="3840163"/>
            <a:ext cx="936625" cy="360362"/>
          </a:xfrm>
          <a:prstGeom prst="rect">
            <a:avLst/>
          </a:prstGeom>
          <a:solidFill>
            <a:schemeClr val="accent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dirty="0" smtClean="0">
                <a:latin typeface="Tahoma" charset="0"/>
                <a:ea typeface="ＭＳ Ｐゴシック" charset="-128"/>
                <a:cs typeface="ＭＳ Ｐゴシック" charset="-128"/>
              </a:rPr>
              <a:t>KB</a:t>
            </a:r>
            <a:endParaRPr kumimoji="1" lang="en-US" altLang="ja-JP" dirty="0">
              <a:latin typeface="Tahoma" charset="0"/>
              <a:ea typeface="ＭＳ Ｐゴシック" charset="-128"/>
              <a:cs typeface="ＭＳ Ｐゴシック" charset="-128"/>
            </a:endParaRPr>
          </a:p>
        </p:txBody>
      </p:sp>
      <p:pic>
        <p:nvPicPr>
          <p:cNvPr id="28684" name="Picture 12" descr="HM00390_[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59163" y="3767139"/>
            <a:ext cx="498475" cy="446087"/>
          </a:xfrm>
          <a:prstGeom prst="rect">
            <a:avLst/>
          </a:prstGeom>
          <a:noFill/>
          <a:ln w="9525">
            <a:noFill/>
            <a:miter lim="800000"/>
            <a:headEnd/>
            <a:tailEnd/>
          </a:ln>
        </p:spPr>
      </p:pic>
      <p:sp>
        <p:nvSpPr>
          <p:cNvPr id="28685" name="Line 13"/>
          <p:cNvSpPr>
            <a:spLocks noChangeShapeType="1"/>
          </p:cNvSpPr>
          <p:nvPr/>
        </p:nvSpPr>
        <p:spPr bwMode="auto">
          <a:xfrm>
            <a:off x="3171825" y="3121026"/>
            <a:ext cx="431800" cy="576263"/>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pic>
        <p:nvPicPr>
          <p:cNvPr id="28686" name="Picture 14" descr="HM00376_[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847179">
            <a:off x="3993357" y="4039394"/>
            <a:ext cx="576262" cy="558800"/>
          </a:xfrm>
          <a:prstGeom prst="rect">
            <a:avLst/>
          </a:prstGeom>
          <a:noFill/>
          <a:ln w="9525">
            <a:noFill/>
            <a:miter lim="800000"/>
            <a:headEnd/>
            <a:tailEnd/>
          </a:ln>
        </p:spPr>
      </p:pic>
      <p:pic>
        <p:nvPicPr>
          <p:cNvPr id="28687" name="Picture 15" descr="HM00385_[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7862244" flipH="1" flipV="1">
            <a:off x="3120232" y="4607720"/>
            <a:ext cx="533400" cy="598487"/>
          </a:xfrm>
          <a:prstGeom prst="rect">
            <a:avLst/>
          </a:prstGeom>
          <a:noFill/>
          <a:ln w="9525">
            <a:noFill/>
            <a:miter lim="800000"/>
            <a:headEnd/>
            <a:tailEnd/>
          </a:ln>
        </p:spPr>
      </p:pic>
      <p:sp>
        <p:nvSpPr>
          <p:cNvPr id="28688" name="Rectangle 16"/>
          <p:cNvSpPr>
            <a:spLocks noChangeArrowheads="1"/>
          </p:cNvSpPr>
          <p:nvPr/>
        </p:nvSpPr>
        <p:spPr bwMode="auto">
          <a:xfrm>
            <a:off x="2811463" y="2616201"/>
            <a:ext cx="1223962" cy="504825"/>
          </a:xfrm>
          <a:prstGeom prst="rect">
            <a:avLst/>
          </a:prstGeom>
          <a:solidFill>
            <a:schemeClr val="bg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Sensors</a:t>
            </a:r>
            <a:endParaRPr kumimoji="1" lang="en-GB" altLang="ja-JP">
              <a:latin typeface="Tahoma" charset="0"/>
              <a:ea typeface="ＭＳ Ｐゴシック" charset="-128"/>
              <a:cs typeface="ＭＳ Ｐゴシック" charset="-128"/>
            </a:endParaRPr>
          </a:p>
        </p:txBody>
      </p:sp>
      <p:sp>
        <p:nvSpPr>
          <p:cNvPr id="28689" name="Rectangle 17"/>
          <p:cNvSpPr>
            <a:spLocks noChangeArrowheads="1"/>
          </p:cNvSpPr>
          <p:nvPr/>
        </p:nvSpPr>
        <p:spPr bwMode="auto">
          <a:xfrm>
            <a:off x="2451101" y="5567364"/>
            <a:ext cx="1655763" cy="504825"/>
          </a:xfrm>
          <a:prstGeom prst="rect">
            <a:avLst/>
          </a:prstGeom>
          <a:solidFill>
            <a:schemeClr val="bg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Effectors</a:t>
            </a:r>
            <a:endParaRPr kumimoji="1" lang="en-GB" altLang="ja-JP">
              <a:latin typeface="Tahoma" charset="0"/>
              <a:ea typeface="ＭＳ Ｐゴシック" charset="-128"/>
              <a:cs typeface="ＭＳ Ｐゴシック" charset="-128"/>
            </a:endParaRPr>
          </a:p>
        </p:txBody>
      </p:sp>
      <p:sp>
        <p:nvSpPr>
          <p:cNvPr id="28690" name="Line 18"/>
          <p:cNvSpPr>
            <a:spLocks noChangeShapeType="1"/>
          </p:cNvSpPr>
          <p:nvPr/>
        </p:nvSpPr>
        <p:spPr bwMode="auto">
          <a:xfrm>
            <a:off x="2235200" y="2255839"/>
            <a:ext cx="503238" cy="1584325"/>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8691" name="Rectangle 19"/>
          <p:cNvSpPr>
            <a:spLocks noChangeArrowheads="1"/>
          </p:cNvSpPr>
          <p:nvPr/>
        </p:nvSpPr>
        <p:spPr bwMode="auto">
          <a:xfrm>
            <a:off x="1227139" y="1752600"/>
            <a:ext cx="2808287" cy="647700"/>
          </a:xfrm>
          <a:prstGeom prst="rect">
            <a:avLst/>
          </a:prstGeom>
          <a:solidFill>
            <a:srgbClr val="FFFF00"/>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How to design this?</a:t>
            </a:r>
            <a:endParaRPr kumimoji="1" lang="en-GB" altLang="ja-JP">
              <a:latin typeface="Tahoma" charset="0"/>
              <a:ea typeface="ＭＳ Ｐゴシック" charset="-128"/>
              <a:cs typeface="ＭＳ Ｐゴシック" charset="-128"/>
            </a:endParaRPr>
          </a:p>
        </p:txBody>
      </p:sp>
      <p:sp>
        <p:nvSpPr>
          <p:cNvPr id="28692" name="Line 20"/>
          <p:cNvSpPr>
            <a:spLocks noChangeShapeType="1"/>
          </p:cNvSpPr>
          <p:nvPr/>
        </p:nvSpPr>
        <p:spPr bwMode="auto">
          <a:xfrm flipV="1">
            <a:off x="3314700" y="4640263"/>
            <a:ext cx="839788" cy="927100"/>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8693" name="Line 21"/>
          <p:cNvSpPr>
            <a:spLocks noChangeShapeType="1"/>
          </p:cNvSpPr>
          <p:nvPr/>
        </p:nvSpPr>
        <p:spPr bwMode="auto">
          <a:xfrm flipH="1" flipV="1">
            <a:off x="3316288" y="5249863"/>
            <a:ext cx="0" cy="304800"/>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8694" name="Slide Number Placeholder 22"/>
          <p:cNvSpPr>
            <a:spLocks noGrp="1"/>
          </p:cNvSpPr>
          <p:nvPr>
            <p:ph type="sldNum" sz="quarter" idx="4294967295"/>
          </p:nvPr>
        </p:nvSpPr>
        <p:spPr>
          <a:xfrm>
            <a:off x="6731000" y="6229350"/>
            <a:ext cx="1905000" cy="457200"/>
          </a:xfrm>
          <a:prstGeom prst="rect">
            <a:avLst/>
          </a:prstGeom>
          <a:noFill/>
        </p:spPr>
        <p:txBody>
          <a:bodyPr lIns="91435" tIns="45718" rIns="91435" bIns="45718"/>
          <a:lstStyle/>
          <a:p>
            <a:fld id="{0D6FFD31-265B-AA4C-AE3A-4CDE1D85372F}" type="slidenum">
              <a:rPr lang="en-US" smtClean="0"/>
              <a:pPr/>
              <a:t>3</a:t>
            </a:fld>
            <a:endParaRPr lang="en-US" smtClean="0"/>
          </a:p>
        </p:txBody>
      </p:sp>
      <p:cxnSp>
        <p:nvCxnSpPr>
          <p:cNvPr id="3" name="Straight Arrow Connector 2"/>
          <p:cNvCxnSpPr>
            <a:stCxn id="28684" idx="1"/>
            <a:endCxn id="28683" idx="3"/>
          </p:cNvCxnSpPr>
          <p:nvPr/>
        </p:nvCxnSpPr>
        <p:spPr>
          <a:xfrm flipH="1">
            <a:off x="3243264" y="3990183"/>
            <a:ext cx="215899" cy="30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8683" idx="2"/>
            <a:endCxn id="28677" idx="5"/>
          </p:cNvCxnSpPr>
          <p:nvPr/>
        </p:nvCxnSpPr>
        <p:spPr>
          <a:xfrm>
            <a:off x="2774952" y="4200525"/>
            <a:ext cx="1088525" cy="44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4702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Engineering</a:t>
            </a:r>
          </a:p>
        </p:txBody>
      </p:sp>
      <p:sp>
        <p:nvSpPr>
          <p:cNvPr id="3" name="Content Placeholder 2"/>
          <p:cNvSpPr>
            <a:spLocks noGrp="1"/>
          </p:cNvSpPr>
          <p:nvPr>
            <p:ph idx="1"/>
          </p:nvPr>
        </p:nvSpPr>
        <p:spPr>
          <a:xfrm>
            <a:off x="245103" y="833272"/>
            <a:ext cx="8155935" cy="4546639"/>
          </a:xfrm>
        </p:spPr>
        <p:txBody>
          <a:bodyPr>
            <a:noAutofit/>
          </a:bodyPr>
          <a:lstStyle/>
          <a:p>
            <a:r>
              <a:rPr lang="en-US" sz="2000" dirty="0"/>
              <a:t>Circle the letter that corresponds to the best answer for the question:</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30</a:t>
            </a:fld>
            <a:endParaRPr lang="en-US">
              <a:uFillTx/>
            </a:endParaRPr>
          </a:p>
        </p:txBody>
      </p:sp>
      <p:sp>
        <p:nvSpPr>
          <p:cNvPr id="6" name="Rectangle 5"/>
          <p:cNvSpPr/>
          <p:nvPr/>
        </p:nvSpPr>
        <p:spPr>
          <a:xfrm>
            <a:off x="457200" y="1593934"/>
            <a:ext cx="6125478" cy="4493538"/>
          </a:xfrm>
          <a:prstGeom prst="rect">
            <a:avLst/>
          </a:prstGeom>
        </p:spPr>
        <p:txBody>
          <a:bodyPr wrap="square">
            <a:spAutoFit/>
          </a:bodyPr>
          <a:lstStyle/>
          <a:p>
            <a:pPr lvl="0"/>
            <a:r>
              <a:rPr lang="en-US" sz="2000" dirty="0">
                <a:latin typeface="+mn-lt"/>
              </a:rPr>
              <a:t>[4%] </a:t>
            </a:r>
            <a:r>
              <a:rPr lang="en-US" sz="2000" dirty="0"/>
              <a:t>What substitutions result from unifying P(x, John, y) with P(Sarah, F(y), z)</a:t>
            </a:r>
          </a:p>
          <a:p>
            <a:pPr marL="914400" lvl="1" indent="-457200">
              <a:buFont typeface="+mj-lt"/>
              <a:buAutoNum type="alphaLcPeriod"/>
            </a:pPr>
            <a:r>
              <a:rPr lang="en-US" sz="2000" dirty="0"/>
              <a:t>These literals fail to unify.</a:t>
            </a:r>
          </a:p>
          <a:p>
            <a:pPr marL="914400" lvl="1" indent="-457200">
              <a:buFont typeface="+mj-lt"/>
              <a:buAutoNum type="alphaLcPeriod"/>
            </a:pPr>
            <a:r>
              <a:rPr lang="en-US" sz="2000" dirty="0"/>
              <a:t>{x/Sarah, John/F(y), y/z}</a:t>
            </a:r>
          </a:p>
          <a:p>
            <a:pPr marL="914400" lvl="1" indent="-457200">
              <a:buFont typeface="+mj-lt"/>
              <a:buAutoNum type="alphaLcPeriod"/>
            </a:pPr>
            <a:r>
              <a:rPr lang="en-US" sz="2000" dirty="0"/>
              <a:t>{x/John, y/Sarah, F/z}</a:t>
            </a:r>
          </a:p>
          <a:p>
            <a:pPr marL="914400" lvl="1" indent="-457200">
              <a:buFont typeface="+mj-lt"/>
              <a:buAutoNum type="alphaLcPeriod"/>
            </a:pPr>
            <a:r>
              <a:rPr lang="en-US" sz="2000" dirty="0"/>
              <a:t>The empty set: { }</a:t>
            </a:r>
          </a:p>
          <a:p>
            <a:r>
              <a:rPr lang="en-US" sz="2000" dirty="0">
                <a:latin typeface="+mn-lt"/>
              </a:rPr>
              <a:t> </a:t>
            </a:r>
          </a:p>
          <a:p>
            <a:pPr lvl="0"/>
            <a:r>
              <a:rPr lang="en-US" sz="2000" dirty="0">
                <a:latin typeface="+mn-lt"/>
              </a:rPr>
              <a:t>[4%] </a:t>
            </a:r>
            <a:r>
              <a:rPr lang="en-US" dirty="0"/>
              <a:t>] Knowledge Engineering is expensive because:	</a:t>
            </a:r>
          </a:p>
          <a:p>
            <a:pPr marL="800100" lvl="1" indent="-342900">
              <a:buFont typeface="+mj-lt"/>
              <a:buAutoNum type="alphaLcPeriod"/>
            </a:pPr>
            <a:r>
              <a:rPr lang="en-US" dirty="0"/>
              <a:t>Encoding knowledge in a formal system is hard</a:t>
            </a:r>
          </a:p>
          <a:p>
            <a:pPr marL="800100" lvl="1" indent="-342900">
              <a:buFont typeface="+mj-lt"/>
              <a:buAutoNum type="alphaLcPeriod"/>
            </a:pPr>
            <a:r>
              <a:rPr lang="en-US" dirty="0"/>
              <a:t>It is an iterative modeling process</a:t>
            </a:r>
          </a:p>
          <a:p>
            <a:pPr marL="800100" lvl="1" indent="-342900">
              <a:buFont typeface="+mj-lt"/>
              <a:buAutoNum type="alphaLcPeriod"/>
            </a:pPr>
            <a:r>
              <a:rPr lang="en-US" dirty="0"/>
              <a:t>Domain experts don’t know what they know</a:t>
            </a:r>
          </a:p>
          <a:p>
            <a:pPr marL="800100" lvl="1" indent="-342900">
              <a:buFont typeface="+mj-lt"/>
              <a:buAutoNum type="alphaLcPeriod"/>
            </a:pPr>
            <a:r>
              <a:rPr lang="en-US" dirty="0"/>
              <a:t>All of the above</a:t>
            </a:r>
          </a:p>
          <a:p>
            <a:pPr marL="800100" lvl="1" indent="-342900">
              <a:buFont typeface="+mj-lt"/>
              <a:buAutoNum type="alphaLcPeriod"/>
            </a:pPr>
            <a:r>
              <a:rPr lang="en-US" dirty="0"/>
              <a:t>None of the above</a:t>
            </a:r>
          </a:p>
          <a:p>
            <a:pPr marL="342900" indent="-342900">
              <a:buFont typeface="+mj-lt"/>
              <a:buAutoNum type="alphaLcPeriod"/>
            </a:pPr>
            <a:endParaRPr lang="en-US" dirty="0"/>
          </a:p>
          <a:p>
            <a:endParaRPr lang="en-US" dirty="0"/>
          </a:p>
        </p:txBody>
      </p:sp>
      <p:sp>
        <p:nvSpPr>
          <p:cNvPr id="7" name="Donut 6"/>
          <p:cNvSpPr/>
          <p:nvPr/>
        </p:nvSpPr>
        <p:spPr>
          <a:xfrm>
            <a:off x="923650" y="2280120"/>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
        <p:nvSpPr>
          <p:cNvPr id="8" name="Donut 7"/>
          <p:cNvSpPr/>
          <p:nvPr/>
        </p:nvSpPr>
        <p:spPr>
          <a:xfrm>
            <a:off x="923650" y="4877729"/>
            <a:ext cx="323090" cy="323057"/>
          </a:xfrm>
          <a:prstGeom prst="donut">
            <a:avLst>
              <a:gd name="adj" fmla="val 14654"/>
            </a:avLst>
          </a:prstGeom>
          <a:solidFill>
            <a:srgbClr val="3366FF"/>
          </a:solidFill>
          <a:ln>
            <a:solidFill>
              <a:srgbClr val="3366FF"/>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solidFill>
                <a:srgbClr val="3366FF"/>
              </a:solidFill>
            </a:endParaRPr>
          </a:p>
        </p:txBody>
      </p:sp>
    </p:spTree>
    <p:extLst>
      <p:ext uri="{BB962C8B-B14F-4D97-AF65-F5344CB8AC3E}">
        <p14:creationId xmlns:p14="http://schemas.microsoft.com/office/powerpoint/2010/main" val="2355362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xmlns=""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1246"/>
            <a:ext cx="7620000" cy="4096270"/>
          </a:xfrm>
          <a:prstGeom prst="rect">
            <a:avLst/>
          </a:prstGeom>
        </p:spPr>
      </p:pic>
      <p:sp>
        <p:nvSpPr>
          <p:cNvPr id="4" name="Footer Placeholder 3">
            <a:extLst>
              <a:ext uri="{FF2B5EF4-FFF2-40B4-BE49-F238E27FC236}">
                <a16:creationId xmlns:a16="http://schemas.microsoft.com/office/drawing/2014/main" xmlns=""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32B8523F-B528-E347-AF03-FF73CC8F8948}"/>
              </a:ext>
            </a:extLst>
          </p:cNvPr>
          <p:cNvSpPr>
            <a:spLocks noGrp="1"/>
          </p:cNvSpPr>
          <p:nvPr>
            <p:ph type="sldNum" sz="quarter" idx="12"/>
          </p:nvPr>
        </p:nvSpPr>
        <p:spPr/>
        <p:txBody>
          <a:bodyPr/>
          <a:lstStyle/>
          <a:p>
            <a:fld id="{68367B37-5408-8848-BA1A-2C039AA52483}" type="slidenum">
              <a:rPr lang="en-US" smtClean="0">
                <a:uFillTx/>
              </a:rPr>
              <a:pPr/>
              <a:t>31</a:t>
            </a:fld>
            <a:endParaRPr lang="en-US">
              <a:uFillTx/>
            </a:endParaRPr>
          </a:p>
        </p:txBody>
      </p:sp>
    </p:spTree>
    <p:extLst>
      <p:ext uri="{BB962C8B-B14F-4D97-AF65-F5344CB8AC3E}">
        <p14:creationId xmlns:p14="http://schemas.microsoft.com/office/powerpoint/2010/main" val="1793323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65142-5498-E347-B6FF-66EEF4C8A8D3}"/>
              </a:ext>
            </a:extLst>
          </p:cNvPr>
          <p:cNvSpPr>
            <a:spLocks noGrp="1"/>
          </p:cNvSpPr>
          <p:nvPr>
            <p:ph type="title"/>
          </p:nvPr>
        </p:nvSpPr>
        <p:spPr/>
        <p:txBody>
          <a:bodyPr/>
          <a:lstStyle/>
          <a:p>
            <a:r>
              <a:rPr lang="en-US" dirty="0"/>
              <a:t>Planning</a:t>
            </a:r>
          </a:p>
        </p:txBody>
      </p:sp>
      <p:pic>
        <p:nvPicPr>
          <p:cNvPr id="6" name="Picture 6">
            <a:extLst>
              <a:ext uri="{FF2B5EF4-FFF2-40B4-BE49-F238E27FC236}">
                <a16:creationId xmlns:a16="http://schemas.microsoft.com/office/drawing/2014/main" xmlns="" id="{20E6E1DD-FD87-8A41-83A9-7AAF7629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198" y="770487"/>
            <a:ext cx="6550004" cy="3521074"/>
          </a:xfrm>
          <a:prstGeom prst="rect">
            <a:avLst/>
          </a:prstGeom>
        </p:spPr>
      </p:pic>
      <p:sp>
        <p:nvSpPr>
          <p:cNvPr id="4" name="Footer Placeholder 3">
            <a:extLst>
              <a:ext uri="{FF2B5EF4-FFF2-40B4-BE49-F238E27FC236}">
                <a16:creationId xmlns:a16="http://schemas.microsoft.com/office/drawing/2014/main" xmlns="" id="{10917CBB-F60F-4640-9069-7337FBBC5B10}"/>
              </a:ext>
            </a:extLst>
          </p:cNvPr>
          <p:cNvSpPr>
            <a:spLocks noGrp="1"/>
          </p:cNvSpPr>
          <p:nvPr>
            <p:ph type="ftr" sz="quarter" idx="11"/>
          </p:nvPr>
        </p:nvSpPr>
        <p:spPr/>
        <p:txBody>
          <a:bodyPr/>
          <a:lstStyle/>
          <a:p>
            <a:endParaRPr lang="en-US">
              <a:uFillTx/>
            </a:endParaRPr>
          </a:p>
        </p:txBody>
      </p:sp>
      <p:sp>
        <p:nvSpPr>
          <p:cNvPr id="5" name="Slide Number Placeholder 4">
            <a:extLst>
              <a:ext uri="{FF2B5EF4-FFF2-40B4-BE49-F238E27FC236}">
                <a16:creationId xmlns:a16="http://schemas.microsoft.com/office/drawing/2014/main" xmlns="" id="{32B8523F-B528-E347-AF03-FF73CC8F8948}"/>
              </a:ext>
            </a:extLst>
          </p:cNvPr>
          <p:cNvSpPr>
            <a:spLocks noGrp="1"/>
          </p:cNvSpPr>
          <p:nvPr>
            <p:ph type="sldNum" sz="quarter" idx="12"/>
          </p:nvPr>
        </p:nvSpPr>
        <p:spPr/>
        <p:txBody>
          <a:bodyPr/>
          <a:lstStyle/>
          <a:p>
            <a:fld id="{68367B37-5408-8848-BA1A-2C039AA52483}" type="slidenum">
              <a:rPr lang="en-US" smtClean="0">
                <a:uFillTx/>
              </a:rPr>
              <a:pPr/>
              <a:t>32</a:t>
            </a:fld>
            <a:endParaRPr lang="en-US">
              <a:uFillTx/>
            </a:endParaRPr>
          </a:p>
        </p:txBody>
      </p:sp>
      <p:sp>
        <p:nvSpPr>
          <p:cNvPr id="7" name="TextBox 6">
            <a:extLst>
              <a:ext uri="{FF2B5EF4-FFF2-40B4-BE49-F238E27FC236}">
                <a16:creationId xmlns:a16="http://schemas.microsoft.com/office/drawing/2014/main" xmlns="" id="{C2C33180-61FC-6D47-89F1-E84292F686D9}"/>
              </a:ext>
            </a:extLst>
          </p:cNvPr>
          <p:cNvSpPr txBox="1"/>
          <p:nvPr/>
        </p:nvSpPr>
        <p:spPr>
          <a:xfrm>
            <a:off x="283873" y="4646262"/>
            <a:ext cx="8601364" cy="2031325"/>
          </a:xfrm>
          <a:prstGeom prst="rect">
            <a:avLst/>
          </a:prstGeom>
          <a:noFill/>
        </p:spPr>
        <p:txBody>
          <a:bodyPr wrap="square">
            <a:spAutoFit/>
          </a:bodyPr>
          <a:lstStyle/>
          <a:p>
            <a:r>
              <a:rPr lang="en-US" dirty="0">
                <a:solidFill>
                  <a:schemeClr val="tx2"/>
                </a:solidFill>
              </a:rPr>
              <a:t>￼The problem with the plan is that S2's effect negates S3's precondition and S3's effect negates S2's precondition. So without any ordering constraints, the plan goes wrong. [4%] </a:t>
            </a:r>
          </a:p>
          <a:p>
            <a:endParaRPr lang="en-US" dirty="0">
              <a:solidFill>
                <a:schemeClr val="tx2"/>
              </a:solidFill>
            </a:endParaRPr>
          </a:p>
          <a:p>
            <a:r>
              <a:rPr lang="en-US" dirty="0">
                <a:solidFill>
                  <a:schemeClr val="tx2"/>
                </a:solidFill>
              </a:rPr>
              <a:t>Because the effects of both S2 and S3 are needed for the finish state, and we have no other states providing them, we cannot resolve the problem with current states, even if we add ordering constraints. We need more states. [1%]" </a:t>
            </a:r>
          </a:p>
        </p:txBody>
      </p:sp>
      <p:sp>
        <p:nvSpPr>
          <p:cNvPr id="9" name="TextBox 8">
            <a:extLst>
              <a:ext uri="{FF2B5EF4-FFF2-40B4-BE49-F238E27FC236}">
                <a16:creationId xmlns:a16="http://schemas.microsoft.com/office/drawing/2014/main" xmlns="" id="{2478FB1D-3D7D-284D-8432-6C9E6BD37820}"/>
              </a:ext>
            </a:extLst>
          </p:cNvPr>
          <p:cNvSpPr txBox="1"/>
          <p:nvPr/>
        </p:nvSpPr>
        <p:spPr>
          <a:xfrm>
            <a:off x="419477" y="4347741"/>
            <a:ext cx="8283198" cy="369332"/>
          </a:xfrm>
          <a:prstGeom prst="rect">
            <a:avLst/>
          </a:prstGeom>
          <a:noFill/>
        </p:spPr>
        <p:txBody>
          <a:bodyPr wrap="square">
            <a:spAutoFit/>
          </a:bodyPr>
          <a:lstStyle/>
          <a:p>
            <a:r>
              <a:rPr lang="en-US"/>
              <a:t>Describe the flaw in this partial plan. Show how you would resolve it. </a:t>
            </a:r>
          </a:p>
        </p:txBody>
      </p:sp>
    </p:spTree>
    <p:extLst>
      <p:ext uri="{BB962C8B-B14F-4D97-AF65-F5344CB8AC3E}">
        <p14:creationId xmlns:p14="http://schemas.microsoft.com/office/powerpoint/2010/main" val="5589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2 Review</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4</a:t>
            </a:fld>
            <a:endParaRPr lang="en-US">
              <a:uFillTx/>
            </a:endParaRPr>
          </a:p>
        </p:txBody>
      </p:sp>
      <p:sp>
        <p:nvSpPr>
          <p:cNvPr id="6" name="Rectangle 2"/>
          <p:cNvSpPr txBox="1">
            <a:spLocks noChangeArrowheads="1"/>
          </p:cNvSpPr>
          <p:nvPr/>
        </p:nvSpPr>
        <p:spPr>
          <a:xfrm>
            <a:off x="228600" y="1348856"/>
            <a:ext cx="4197963"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cap="all" baseline="0">
                <a:solidFill>
                  <a:schemeClr val="tx1"/>
                </a:solidFill>
                <a:uFillTx/>
                <a:latin typeface="+mj-lt"/>
                <a:ea typeface="+mj-ea"/>
                <a:cs typeface="+mj-cs"/>
              </a:defRPr>
            </a:lvl1pPr>
          </a:lstStyle>
          <a:p>
            <a:r>
              <a:rPr lang="en-US" sz="2400" dirty="0"/>
              <a:t>Knowledge-Based Agent</a:t>
            </a:r>
          </a:p>
        </p:txBody>
      </p:sp>
      <p:sp>
        <p:nvSpPr>
          <p:cNvPr id="7" name="Rectangle 3"/>
          <p:cNvSpPr txBox="1">
            <a:spLocks noChangeArrowheads="1"/>
          </p:cNvSpPr>
          <p:nvPr/>
        </p:nvSpPr>
        <p:spPr>
          <a:xfrm>
            <a:off x="3886200" y="1665531"/>
            <a:ext cx="5257800" cy="50292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uFillTx/>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uFillTx/>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uFillTx/>
                <a:latin typeface="+mn-lt"/>
                <a:ea typeface="+mn-ea"/>
                <a:cs typeface="+mn-cs"/>
              </a:defRPr>
            </a:lvl9pPr>
          </a:lstStyle>
          <a:p>
            <a:r>
              <a:rPr lang="en-US" dirty="0"/>
              <a:t>Agent that uses prior or acquired knowledge to achieve its goals</a:t>
            </a:r>
          </a:p>
          <a:p>
            <a:pPr lvl="1"/>
            <a:r>
              <a:rPr lang="en-US" sz="1800" dirty="0"/>
              <a:t>Can make more efficient decisions</a:t>
            </a:r>
          </a:p>
          <a:p>
            <a:pPr lvl="1"/>
            <a:r>
              <a:rPr lang="en-US" sz="1800" dirty="0"/>
              <a:t>Can make informed decisions</a:t>
            </a:r>
          </a:p>
          <a:p>
            <a:r>
              <a:rPr lang="en-US" dirty="0"/>
              <a:t>Knowledge Base (KB): contains a set of </a:t>
            </a:r>
            <a:r>
              <a:rPr lang="en-US" u="sng" dirty="0"/>
              <a:t>representations</a:t>
            </a:r>
            <a:r>
              <a:rPr lang="en-US" dirty="0"/>
              <a:t> of facts about the Agent’s environment</a:t>
            </a:r>
          </a:p>
          <a:p>
            <a:r>
              <a:rPr lang="en-US" dirty="0"/>
              <a:t>Each representation is called a sentence </a:t>
            </a:r>
          </a:p>
          <a:p>
            <a:r>
              <a:rPr lang="en-US" dirty="0"/>
              <a:t>Use some knowledge representation language, to TELL it what to know e.g., (temperature 72F)</a:t>
            </a:r>
          </a:p>
          <a:p>
            <a:r>
              <a:rPr lang="en-US" dirty="0"/>
              <a:t>ASK agent to query what to do</a:t>
            </a:r>
          </a:p>
          <a:p>
            <a:r>
              <a:rPr lang="en-US" dirty="0"/>
              <a:t>Agent can use inference to deduce new facts from </a:t>
            </a:r>
            <a:r>
              <a:rPr lang="en-US" dirty="0" err="1"/>
              <a:t>TELLed</a:t>
            </a:r>
            <a:r>
              <a:rPr lang="en-US" dirty="0"/>
              <a:t> facts</a:t>
            </a:r>
          </a:p>
        </p:txBody>
      </p:sp>
      <p:grpSp>
        <p:nvGrpSpPr>
          <p:cNvPr id="8" name="Group 19"/>
          <p:cNvGrpSpPr>
            <a:grpSpLocks/>
          </p:cNvGrpSpPr>
          <p:nvPr/>
        </p:nvGrpSpPr>
        <p:grpSpPr bwMode="auto">
          <a:xfrm>
            <a:off x="152400" y="2286000"/>
            <a:ext cx="3527425" cy="3063875"/>
            <a:chOff x="274" y="1440"/>
            <a:chExt cx="2222" cy="1930"/>
          </a:xfrm>
        </p:grpSpPr>
        <p:grpSp>
          <p:nvGrpSpPr>
            <p:cNvPr id="9" name="Group 9"/>
            <p:cNvGrpSpPr>
              <a:grpSpLocks/>
            </p:cNvGrpSpPr>
            <p:nvPr/>
          </p:nvGrpSpPr>
          <p:grpSpPr bwMode="auto">
            <a:xfrm>
              <a:off x="994" y="2016"/>
              <a:ext cx="1152" cy="768"/>
              <a:chOff x="384" y="2064"/>
              <a:chExt cx="1152" cy="768"/>
            </a:xfrm>
          </p:grpSpPr>
          <p:grpSp>
            <p:nvGrpSpPr>
              <p:cNvPr id="18" name="Group 6"/>
              <p:cNvGrpSpPr>
                <a:grpSpLocks/>
              </p:cNvGrpSpPr>
              <p:nvPr/>
            </p:nvGrpSpPr>
            <p:grpSpPr bwMode="auto">
              <a:xfrm>
                <a:off x="384" y="2064"/>
                <a:ext cx="1152" cy="768"/>
                <a:chOff x="288" y="1056"/>
                <a:chExt cx="1152" cy="768"/>
              </a:xfrm>
            </p:grpSpPr>
            <p:sp>
              <p:nvSpPr>
                <p:cNvPr id="21" name="Rectangle 4"/>
                <p:cNvSpPr>
                  <a:spLocks noChangeArrowheads="1"/>
                </p:cNvSpPr>
                <p:nvPr/>
              </p:nvSpPr>
              <p:spPr bwMode="auto">
                <a:xfrm>
                  <a:off x="288" y="1056"/>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22" name="Rectangle 5"/>
                <p:cNvSpPr>
                  <a:spLocks noChangeArrowheads="1"/>
                </p:cNvSpPr>
                <p:nvPr/>
              </p:nvSpPr>
              <p:spPr bwMode="auto">
                <a:xfrm>
                  <a:off x="288" y="1440"/>
                  <a:ext cx="1152" cy="384"/>
                </a:xfrm>
                <a:prstGeom prst="rect">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grpSp>
          <p:sp>
            <p:nvSpPr>
              <p:cNvPr id="19" name="Text Box 7"/>
              <p:cNvSpPr txBox="1">
                <a:spLocks noChangeArrowheads="1"/>
              </p:cNvSpPr>
              <p:nvPr/>
            </p:nvSpPr>
            <p:spPr bwMode="auto">
              <a:xfrm>
                <a:off x="480" y="2496"/>
                <a:ext cx="987" cy="212"/>
              </a:xfrm>
              <a:prstGeom prst="rect">
                <a:avLst/>
              </a:prstGeom>
              <a:noFill/>
              <a:ln w="9525">
                <a:noFill/>
                <a:miter lim="800000"/>
                <a:headEnd/>
                <a:tailEnd/>
              </a:ln>
            </p:spPr>
            <p:txBody>
              <a:bodyPr wrap="none">
                <a:prstTxWarp prst="textNoShape">
                  <a:avLst/>
                </a:prstTxWarp>
                <a:spAutoFit/>
              </a:bodyPr>
              <a:lstStyle/>
              <a:p>
                <a:r>
                  <a:rPr lang="en-US" sz="1600"/>
                  <a:t>Knowledge Base</a:t>
                </a:r>
              </a:p>
            </p:txBody>
          </p:sp>
          <p:sp>
            <p:nvSpPr>
              <p:cNvPr id="20" name="Text Box 8"/>
              <p:cNvSpPr txBox="1">
                <a:spLocks noChangeArrowheads="1"/>
              </p:cNvSpPr>
              <p:nvPr/>
            </p:nvSpPr>
            <p:spPr bwMode="auto">
              <a:xfrm>
                <a:off x="480" y="2160"/>
                <a:ext cx="975" cy="212"/>
              </a:xfrm>
              <a:prstGeom prst="rect">
                <a:avLst/>
              </a:prstGeom>
              <a:noFill/>
              <a:ln w="9525">
                <a:noFill/>
                <a:miter lim="800000"/>
                <a:headEnd/>
                <a:tailEnd/>
              </a:ln>
            </p:spPr>
            <p:txBody>
              <a:bodyPr wrap="none">
                <a:prstTxWarp prst="textNoShape">
                  <a:avLst/>
                </a:prstTxWarp>
                <a:spAutoFit/>
              </a:bodyPr>
              <a:lstStyle/>
              <a:p>
                <a:r>
                  <a:rPr lang="en-US" sz="1600" dirty="0"/>
                  <a:t>Inference engine</a:t>
                </a:r>
              </a:p>
            </p:txBody>
          </p:sp>
        </p:grpSp>
        <p:sp>
          <p:nvSpPr>
            <p:cNvPr id="10" name="Text Box 10"/>
            <p:cNvSpPr txBox="1">
              <a:spLocks noChangeArrowheads="1"/>
            </p:cNvSpPr>
            <p:nvPr/>
          </p:nvSpPr>
          <p:spPr bwMode="auto">
            <a:xfrm>
              <a:off x="322" y="1440"/>
              <a:ext cx="2174" cy="250"/>
            </a:xfrm>
            <a:prstGeom prst="rect">
              <a:avLst/>
            </a:prstGeom>
            <a:noFill/>
            <a:ln w="9525">
              <a:noFill/>
              <a:miter lim="800000"/>
              <a:headEnd/>
              <a:tailEnd/>
            </a:ln>
          </p:spPr>
          <p:txBody>
            <a:bodyPr wrap="none">
              <a:prstTxWarp prst="textNoShape">
                <a:avLst/>
              </a:prstTxWarp>
              <a:spAutoFit/>
            </a:bodyPr>
            <a:lstStyle/>
            <a:p>
              <a:r>
                <a:rPr lang="en-US" sz="2000"/>
                <a:t>Domain independent algorithms</a:t>
              </a:r>
            </a:p>
          </p:txBody>
        </p:sp>
        <p:sp>
          <p:nvSpPr>
            <p:cNvPr id="11" name="Text Box 11"/>
            <p:cNvSpPr txBox="1">
              <a:spLocks noChangeArrowheads="1"/>
            </p:cNvSpPr>
            <p:nvPr/>
          </p:nvSpPr>
          <p:spPr bwMode="auto">
            <a:xfrm>
              <a:off x="418" y="3120"/>
              <a:ext cx="1677" cy="250"/>
            </a:xfrm>
            <a:prstGeom prst="rect">
              <a:avLst/>
            </a:prstGeom>
            <a:noFill/>
            <a:ln w="9525">
              <a:noFill/>
              <a:miter lim="800000"/>
              <a:headEnd/>
              <a:tailEnd/>
            </a:ln>
          </p:spPr>
          <p:txBody>
            <a:bodyPr wrap="none">
              <a:prstTxWarp prst="textNoShape">
                <a:avLst/>
              </a:prstTxWarp>
              <a:spAutoFit/>
            </a:bodyPr>
            <a:lstStyle/>
            <a:p>
              <a:r>
                <a:rPr lang="en-US" sz="2000"/>
                <a:t>Domain specific content</a:t>
              </a:r>
            </a:p>
          </p:txBody>
        </p:sp>
        <p:sp>
          <p:nvSpPr>
            <p:cNvPr id="12" name="Line 12"/>
            <p:cNvSpPr>
              <a:spLocks noChangeShapeType="1"/>
            </p:cNvSpPr>
            <p:nvPr/>
          </p:nvSpPr>
          <p:spPr bwMode="auto">
            <a:xfrm flipV="1">
              <a:off x="1186" y="2784"/>
              <a:ext cx="240"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3" name="Line 13"/>
            <p:cNvSpPr>
              <a:spLocks noChangeShapeType="1"/>
            </p:cNvSpPr>
            <p:nvPr/>
          </p:nvSpPr>
          <p:spPr bwMode="auto">
            <a:xfrm>
              <a:off x="1282" y="1728"/>
              <a:ext cx="192"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4" name="Text Box 14"/>
            <p:cNvSpPr txBox="1">
              <a:spLocks noChangeArrowheads="1"/>
            </p:cNvSpPr>
            <p:nvPr/>
          </p:nvSpPr>
          <p:spPr bwMode="auto">
            <a:xfrm>
              <a:off x="274" y="2496"/>
              <a:ext cx="468" cy="231"/>
            </a:xfrm>
            <a:prstGeom prst="rect">
              <a:avLst/>
            </a:prstGeom>
            <a:noFill/>
            <a:ln w="9525">
              <a:noFill/>
              <a:miter lim="800000"/>
              <a:headEnd/>
              <a:tailEnd/>
            </a:ln>
          </p:spPr>
          <p:txBody>
            <a:bodyPr wrap="none">
              <a:prstTxWarp prst="textNoShape">
                <a:avLst/>
              </a:prstTxWarp>
              <a:spAutoFit/>
            </a:bodyPr>
            <a:lstStyle/>
            <a:p>
              <a:r>
                <a:rPr lang="en-US" sz="1800"/>
                <a:t>TELL</a:t>
              </a:r>
            </a:p>
          </p:txBody>
        </p:sp>
        <p:sp>
          <p:nvSpPr>
            <p:cNvPr id="15" name="Text Box 15"/>
            <p:cNvSpPr txBox="1">
              <a:spLocks noChangeArrowheads="1"/>
            </p:cNvSpPr>
            <p:nvPr/>
          </p:nvSpPr>
          <p:spPr bwMode="auto">
            <a:xfrm>
              <a:off x="274" y="2112"/>
              <a:ext cx="404" cy="231"/>
            </a:xfrm>
            <a:prstGeom prst="rect">
              <a:avLst/>
            </a:prstGeom>
            <a:noFill/>
            <a:ln w="9525">
              <a:noFill/>
              <a:miter lim="800000"/>
              <a:headEnd/>
              <a:tailEnd/>
            </a:ln>
          </p:spPr>
          <p:txBody>
            <a:bodyPr wrap="none">
              <a:prstTxWarp prst="textNoShape">
                <a:avLst/>
              </a:prstTxWarp>
              <a:spAutoFit/>
            </a:bodyPr>
            <a:lstStyle/>
            <a:p>
              <a:r>
                <a:rPr lang="en-US" sz="1800"/>
                <a:t>ASK</a:t>
              </a:r>
            </a:p>
          </p:txBody>
        </p:sp>
        <p:sp>
          <p:nvSpPr>
            <p:cNvPr id="16" name="Line 16"/>
            <p:cNvSpPr>
              <a:spLocks noChangeShapeType="1"/>
            </p:cNvSpPr>
            <p:nvPr/>
          </p:nvSpPr>
          <p:spPr bwMode="auto">
            <a:xfrm>
              <a:off x="658" y="2592"/>
              <a:ext cx="336"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 name="Line 17"/>
            <p:cNvSpPr>
              <a:spLocks noChangeShapeType="1"/>
            </p:cNvSpPr>
            <p:nvPr/>
          </p:nvSpPr>
          <p:spPr bwMode="auto">
            <a:xfrm>
              <a:off x="658" y="2256"/>
              <a:ext cx="336" cy="0"/>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grpSp>
    </p:spTree>
    <p:extLst>
      <p:ext uri="{BB962C8B-B14F-4D97-AF65-F5344CB8AC3E}">
        <p14:creationId xmlns:p14="http://schemas.microsoft.com/office/powerpoint/2010/main" val="363822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b="1" dirty="0" smtClean="0">
                <a:solidFill>
                  <a:srgbClr val="FF0000"/>
                </a:solidFill>
              </a:rPr>
              <a:t>The Key Logic Concepts</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solidFill>
                  <a:srgbClr val="FF0000"/>
                </a:solidFill>
              </a:rPr>
              <a:pPr/>
              <a:t>5</a:t>
            </a:fld>
            <a:endParaRPr lang="en-US">
              <a:solidFill>
                <a:srgbClr val="FF0000"/>
              </a:solidFill>
            </a:endParaRPr>
          </a:p>
        </p:txBody>
      </p:sp>
      <p:pic>
        <p:nvPicPr>
          <p:cNvPr id="7" name="Picture 6"/>
          <p:cNvPicPr>
            <a:picLocks noChangeAspect="1"/>
          </p:cNvPicPr>
          <p:nvPr/>
        </p:nvPicPr>
        <p:blipFill rotWithShape="1">
          <a:blip r:embed="rId3"/>
          <a:srcRect l="23657" t="18929" r="21173" b="5231"/>
          <a:stretch/>
        </p:blipFill>
        <p:spPr>
          <a:xfrm>
            <a:off x="4191000" y="2057400"/>
            <a:ext cx="3421117" cy="3200400"/>
          </a:xfrm>
          <a:prstGeom prst="rect">
            <a:avLst/>
          </a:prstGeom>
        </p:spPr>
      </p:pic>
      <p:sp>
        <p:nvSpPr>
          <p:cNvPr id="6" name="TextBox 5"/>
          <p:cNvSpPr txBox="1"/>
          <p:nvPr/>
        </p:nvSpPr>
        <p:spPr>
          <a:xfrm>
            <a:off x="1447800" y="2362200"/>
            <a:ext cx="2702243" cy="584776"/>
          </a:xfrm>
          <a:prstGeom prst="rect">
            <a:avLst/>
          </a:prstGeom>
          <a:noFill/>
        </p:spPr>
        <p:txBody>
          <a:bodyPr wrap="none" rtlCol="0">
            <a:spAutoFit/>
          </a:bodyPr>
          <a:lstStyle/>
          <a:p>
            <a:pPr marL="0" lvl="1"/>
            <a:r>
              <a:rPr lang="en-US" sz="3200" b="1" i="1" dirty="0">
                <a:solidFill>
                  <a:srgbClr val="FF0000"/>
                </a:solidFill>
              </a:rPr>
              <a:t>Entailment </a:t>
            </a:r>
            <a:r>
              <a:rPr lang="en-US" sz="3200" b="1" i="1" dirty="0" smtClean="0">
                <a:solidFill>
                  <a:srgbClr val="FF0000"/>
                </a:solidFill>
              </a:rPr>
              <a:t>⊨</a:t>
            </a:r>
            <a:endParaRPr lang="en-US" sz="3200" b="1" i="1" dirty="0">
              <a:solidFill>
                <a:srgbClr val="FF0000"/>
              </a:solidFill>
            </a:endParaRPr>
          </a:p>
        </p:txBody>
      </p:sp>
      <p:sp>
        <p:nvSpPr>
          <p:cNvPr id="8" name="TextBox 7"/>
          <p:cNvSpPr txBox="1"/>
          <p:nvPr/>
        </p:nvSpPr>
        <p:spPr>
          <a:xfrm>
            <a:off x="1447800" y="3505200"/>
            <a:ext cx="2429131" cy="584776"/>
          </a:xfrm>
          <a:prstGeom prst="rect">
            <a:avLst/>
          </a:prstGeom>
          <a:noFill/>
        </p:spPr>
        <p:txBody>
          <a:bodyPr wrap="none" rtlCol="0">
            <a:spAutoFit/>
          </a:bodyPr>
          <a:lstStyle/>
          <a:p>
            <a:pPr marL="0" lvl="1"/>
            <a:r>
              <a:rPr lang="en-US" sz="3200" b="1" i="1" dirty="0">
                <a:solidFill>
                  <a:srgbClr val="FF0000"/>
                </a:solidFill>
              </a:rPr>
              <a:t>Inference </a:t>
            </a:r>
            <a:r>
              <a:rPr lang="en-US" sz="3200" b="1" i="1" dirty="0" smtClean="0">
                <a:solidFill>
                  <a:srgbClr val="FF0000"/>
                </a:solidFill>
              </a:rPr>
              <a:t>⊢</a:t>
            </a:r>
            <a:endParaRPr lang="en-US" sz="3200" b="1" i="1" dirty="0">
              <a:solidFill>
                <a:srgbClr val="FF0000"/>
              </a:solidFill>
            </a:endParaRPr>
          </a:p>
        </p:txBody>
      </p:sp>
    </p:spTree>
    <p:extLst>
      <p:ext uri="{BB962C8B-B14F-4D97-AF65-F5344CB8AC3E}">
        <p14:creationId xmlns:p14="http://schemas.microsoft.com/office/powerpoint/2010/main" val="545602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Entailment in </a:t>
            </a:r>
            <a:r>
              <a:rPr lang="en-US" dirty="0" err="1"/>
              <a:t>wumpus</a:t>
            </a:r>
            <a:r>
              <a:rPr lang="en-US" dirty="0"/>
              <a:t> world</a:t>
            </a:r>
          </a:p>
        </p:txBody>
      </p:sp>
      <p:pic>
        <p:nvPicPr>
          <p:cNvPr id="11" name="Content Placeholder 10"/>
          <p:cNvPicPr>
            <a:picLocks noGrp="1" noChangeAspect="1"/>
          </p:cNvPicPr>
          <p:nvPr>
            <p:ph idx="1"/>
          </p:nvPr>
        </p:nvPicPr>
        <p:blipFill>
          <a:blip r:embed="rId2"/>
          <a:srcRect t="-20755" b="-20755"/>
          <a:stretch>
            <a:fillRect/>
          </a:stretch>
        </p:blipFill>
        <p:spPr>
          <a:xfrm>
            <a:off x="294483" y="583117"/>
            <a:ext cx="8388583" cy="5070684"/>
          </a:xfrm>
          <a:ln w="19050" cmpd="sng">
            <a:noFill/>
          </a:ln>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6</a:t>
            </a:fld>
            <a:endParaRPr lang="en-US"/>
          </a:p>
        </p:txBody>
      </p:sp>
      <p:sp>
        <p:nvSpPr>
          <p:cNvPr id="3" name="TextBox 2"/>
          <p:cNvSpPr txBox="1"/>
          <p:nvPr/>
        </p:nvSpPr>
        <p:spPr>
          <a:xfrm>
            <a:off x="1747606" y="5031077"/>
            <a:ext cx="1212253" cy="369332"/>
          </a:xfrm>
          <a:prstGeom prst="rect">
            <a:avLst/>
          </a:prstGeom>
          <a:noFill/>
        </p:spPr>
        <p:txBody>
          <a:bodyPr wrap="none" rtlCol="0">
            <a:spAutoFit/>
          </a:bodyPr>
          <a:lstStyle/>
          <a:p>
            <a:r>
              <a:rPr lang="en-US" b="1" dirty="0">
                <a:solidFill>
                  <a:srgbClr val="3366FF"/>
                </a:solidFill>
              </a:rPr>
              <a:t>α</a:t>
            </a:r>
            <a:r>
              <a:rPr lang="en-US" b="1" baseline="-25000" dirty="0">
                <a:solidFill>
                  <a:srgbClr val="3366FF"/>
                </a:solidFill>
              </a:rPr>
              <a:t>1</a:t>
            </a:r>
            <a:r>
              <a:rPr lang="en-US" b="1" dirty="0">
                <a:solidFill>
                  <a:srgbClr val="3366FF"/>
                </a:solidFill>
              </a:rPr>
              <a:t> = ¬P</a:t>
            </a:r>
            <a:r>
              <a:rPr lang="en-US" b="1" baseline="-25000" dirty="0">
                <a:solidFill>
                  <a:srgbClr val="3366FF"/>
                </a:solidFill>
              </a:rPr>
              <a:t>2,1</a:t>
            </a:r>
          </a:p>
        </p:txBody>
      </p:sp>
      <p:sp>
        <p:nvSpPr>
          <p:cNvPr id="6" name="Rectangle 5"/>
          <p:cNvSpPr/>
          <p:nvPr/>
        </p:nvSpPr>
        <p:spPr>
          <a:xfrm>
            <a:off x="1075267" y="3640667"/>
            <a:ext cx="220133" cy="228600"/>
          </a:xfrm>
          <a:prstGeom prst="rect">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46667" y="2760132"/>
            <a:ext cx="228600" cy="228601"/>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48867" y="1849967"/>
            <a:ext cx="237066" cy="2667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413933" y="1799166"/>
            <a:ext cx="262467" cy="258234"/>
          </a:xfrm>
          <a:prstGeom prst="rect">
            <a:avLst/>
          </a:prstGeom>
          <a:solidFill>
            <a:srgbClr val="3366F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095499" y="2832100"/>
            <a:ext cx="225427" cy="231775"/>
          </a:xfrm>
          <a:prstGeom prst="rect">
            <a:avLst/>
          </a:prstGeom>
          <a:solidFill>
            <a:srgbClr val="3366FF"/>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0800" y="2868083"/>
            <a:ext cx="237066" cy="2180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696200" y="2715683"/>
            <a:ext cx="237066" cy="256117"/>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044266" y="1799166"/>
            <a:ext cx="237066" cy="228600"/>
          </a:xfrm>
          <a:prstGeom prst="rect">
            <a:avLst/>
          </a:prstGeom>
          <a:solidFill>
            <a:srgbClr val="E9840F"/>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31739" y="5031077"/>
            <a:ext cx="1177914" cy="369332"/>
          </a:xfrm>
          <a:prstGeom prst="rect">
            <a:avLst/>
          </a:prstGeom>
          <a:noFill/>
        </p:spPr>
        <p:txBody>
          <a:bodyPr wrap="none" rtlCol="0">
            <a:spAutoFit/>
          </a:bodyPr>
          <a:lstStyle/>
          <a:p>
            <a:r>
              <a:rPr lang="en-US" b="1" dirty="0">
                <a:ln>
                  <a:solidFill>
                    <a:srgbClr val="E9840F"/>
                  </a:solidFill>
                </a:ln>
                <a:solidFill>
                  <a:srgbClr val="E9840F"/>
                </a:solidFill>
              </a:rPr>
              <a:t>α</a:t>
            </a:r>
            <a:r>
              <a:rPr lang="en-US" b="1" baseline="-25000" dirty="0">
                <a:ln>
                  <a:solidFill>
                    <a:srgbClr val="E9840F"/>
                  </a:solidFill>
                </a:ln>
                <a:solidFill>
                  <a:srgbClr val="E9840F"/>
                </a:solidFill>
              </a:rPr>
              <a:t>2</a:t>
            </a:r>
            <a:r>
              <a:rPr lang="en-US" b="1" dirty="0">
                <a:ln>
                  <a:solidFill>
                    <a:srgbClr val="E9840F"/>
                  </a:solidFill>
                </a:ln>
                <a:solidFill>
                  <a:srgbClr val="E9840F"/>
                </a:solidFill>
              </a:rPr>
              <a:t> = ¬P</a:t>
            </a:r>
            <a:r>
              <a:rPr lang="en-US" b="1" baseline="-25000" dirty="0">
                <a:ln>
                  <a:solidFill>
                    <a:srgbClr val="E9840F"/>
                  </a:solidFill>
                </a:ln>
                <a:solidFill>
                  <a:srgbClr val="E9840F"/>
                </a:solidFill>
              </a:rPr>
              <a:t>2,2</a:t>
            </a:r>
          </a:p>
        </p:txBody>
      </p:sp>
      <p:sp>
        <p:nvSpPr>
          <p:cNvPr id="7" name="Rectangle 6"/>
          <p:cNvSpPr/>
          <p:nvPr/>
        </p:nvSpPr>
        <p:spPr>
          <a:xfrm>
            <a:off x="2374710" y="3113396"/>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15740" y="2011750"/>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60911" y="2062794"/>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26325" y="3144158"/>
            <a:ext cx="204717" cy="209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1295400" y="5653801"/>
            <a:ext cx="6261100" cy="635000"/>
          </a:xfrm>
          <a:prstGeom prst="rect">
            <a:avLst/>
          </a:prstGeom>
          <a:ln>
            <a:solidFill>
              <a:schemeClr val="tx2"/>
            </a:solidFill>
          </a:ln>
        </p:spPr>
      </p:pic>
    </p:spTree>
    <p:extLst>
      <p:ext uri="{BB962C8B-B14F-4D97-AF65-F5344CB8AC3E}">
        <p14:creationId xmlns:p14="http://schemas.microsoft.com/office/powerpoint/2010/main" val="280023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a:xfrm>
            <a:off x="304800" y="914400"/>
            <a:ext cx="8839200" cy="4962723"/>
          </a:xfrm>
        </p:spPr>
        <p:txBody>
          <a:bodyPr>
            <a:normAutofit lnSpcReduction="10000"/>
          </a:bodyPr>
          <a:lstStyle/>
          <a:p>
            <a:pPr marL="571500" indent="-571500">
              <a:buFont typeface="Arial"/>
              <a:buChar char="•"/>
            </a:pPr>
            <a:r>
              <a:rPr lang="en-US" sz="3600" dirty="0"/>
              <a:t>What is entailment, inference? How do they differ?</a:t>
            </a:r>
          </a:p>
          <a:p>
            <a:pPr marL="571500" indent="-571500">
              <a:buFont typeface="Arial"/>
              <a:buChar char="•"/>
            </a:pPr>
            <a:r>
              <a:rPr lang="en-US" sz="3600" dirty="0"/>
              <a:t>What are examples of sound or complete inference techniques?</a:t>
            </a:r>
          </a:p>
          <a:p>
            <a:pPr marL="571500" indent="-571500">
              <a:buFont typeface="Arial"/>
              <a:buChar char="•"/>
            </a:pPr>
            <a:r>
              <a:rPr lang="en-US" sz="3600" dirty="0"/>
              <a:t>What does </a:t>
            </a:r>
            <a:r>
              <a:rPr lang="en-US" sz="3600" dirty="0" err="1"/>
              <a:t>satisfiable</a:t>
            </a:r>
            <a:r>
              <a:rPr lang="en-US" sz="3600" dirty="0"/>
              <a:t> or valid mean?</a:t>
            </a:r>
          </a:p>
          <a:p>
            <a:pPr marL="571500" indent="-571500">
              <a:buFont typeface="Arial"/>
              <a:buChar char="•"/>
            </a:pPr>
            <a:r>
              <a:rPr lang="en-US" sz="3600" dirty="0"/>
              <a:t>What is propositional logic? Basic manipulation rules? Inference rules? What are some of its limitations? </a:t>
            </a:r>
          </a:p>
        </p:txBody>
      </p:sp>
      <p:sp>
        <p:nvSpPr>
          <p:cNvPr id="4" name="Footer Placeholder 3"/>
          <p:cNvSpPr>
            <a:spLocks noGrp="1"/>
          </p:cNvSpPr>
          <p:nvPr>
            <p:ph type="ftr" sz="quarter" idx="11"/>
          </p:nvPr>
        </p:nvSpPr>
        <p:spPr/>
        <p:txBody>
          <a:bodyPr/>
          <a:lstStyle/>
          <a:p>
            <a:r>
              <a:rPr lang="en-US" dirty="0"/>
              <a:t>CSCI561 FALL 2014    </a:t>
            </a:r>
          </a:p>
        </p:txBody>
      </p:sp>
      <p:sp>
        <p:nvSpPr>
          <p:cNvPr id="5" name="Slide Number Placeholder 4"/>
          <p:cNvSpPr>
            <a:spLocks noGrp="1"/>
          </p:cNvSpPr>
          <p:nvPr>
            <p:ph type="sldNum" sz="quarter" idx="12"/>
          </p:nvPr>
        </p:nvSpPr>
        <p:spPr/>
        <p:txBody>
          <a:bodyPr/>
          <a:lstStyle/>
          <a:p>
            <a:fld id="{68367B37-5408-8848-BA1A-2C039AA52483}" type="slidenum">
              <a:rPr lang="en-US" smtClean="0"/>
              <a:pPr/>
              <a:t>7</a:t>
            </a:fld>
            <a:endParaRPr lang="en-US"/>
          </a:p>
        </p:txBody>
      </p:sp>
      <p:sp>
        <p:nvSpPr>
          <p:cNvPr id="6" name="TextBox 5"/>
          <p:cNvSpPr txBox="1"/>
          <p:nvPr/>
        </p:nvSpPr>
        <p:spPr>
          <a:xfrm>
            <a:off x="1888015" y="27809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025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chemeClr val="accent2">
                    <a:lumMod val="60000"/>
                    <a:lumOff val="40000"/>
                  </a:schemeClr>
                </a:solidFill>
              </a:rPr>
              <a:t>“Entail” =\= “Inference”</a:t>
            </a:r>
            <a:endParaRPr lang="en-US" b="1" dirty="0">
              <a:solidFill>
                <a:schemeClr val="accent2">
                  <a:lumMod val="60000"/>
                  <a:lumOff val="40000"/>
                </a:schemeClr>
              </a:solidFill>
            </a:endParaRPr>
          </a:p>
        </p:txBody>
      </p:sp>
      <p:sp>
        <p:nvSpPr>
          <p:cNvPr id="4" name="Slide Number Placeholder 3"/>
          <p:cNvSpPr>
            <a:spLocks noGrp="1"/>
          </p:cNvSpPr>
          <p:nvPr>
            <p:ph type="sldNum" sz="quarter" idx="12"/>
          </p:nvPr>
        </p:nvSpPr>
        <p:spPr/>
        <p:txBody>
          <a:bodyPr/>
          <a:lstStyle/>
          <a:p>
            <a:fld id="{8AA7D1A1-0FF5-9E4D-A383-E8D5156EB985}" type="slidenum">
              <a:rPr lang="en-US" smtClean="0"/>
              <a:pPr/>
              <a:t>8</a:t>
            </a:fld>
            <a:endParaRPr lang="en-US"/>
          </a:p>
        </p:txBody>
      </p:sp>
      <p:sp>
        <p:nvSpPr>
          <p:cNvPr id="7" name="TextBox 6"/>
          <p:cNvSpPr txBox="1"/>
          <p:nvPr/>
        </p:nvSpPr>
        <p:spPr>
          <a:xfrm>
            <a:off x="1828800" y="1443335"/>
            <a:ext cx="4193238" cy="369332"/>
          </a:xfrm>
          <a:prstGeom prst="rect">
            <a:avLst/>
          </a:prstGeom>
          <a:noFill/>
        </p:spPr>
        <p:txBody>
          <a:bodyPr wrap="none" rtlCol="0">
            <a:spAutoFit/>
          </a:bodyPr>
          <a:lstStyle/>
          <a:p>
            <a:r>
              <a:rPr lang="en-US" dirty="0" smtClean="0"/>
              <a:t>KB </a:t>
            </a:r>
            <a:r>
              <a:rPr lang="en-US" dirty="0" smtClean="0">
                <a:solidFill>
                  <a:srgbClr val="FF0000"/>
                </a:solidFill>
              </a:rPr>
              <a:t>inference </a:t>
            </a:r>
            <a:r>
              <a:rPr lang="en-US" dirty="0" smtClean="0"/>
              <a:t>α: derived by a procedure </a:t>
            </a:r>
            <a:endParaRPr lang="en-US" dirty="0"/>
          </a:p>
        </p:txBody>
      </p:sp>
      <p:cxnSp>
        <p:nvCxnSpPr>
          <p:cNvPr id="9" name="Straight Connector 8"/>
          <p:cNvCxnSpPr/>
          <p:nvPr/>
        </p:nvCxnSpPr>
        <p:spPr>
          <a:xfrm>
            <a:off x="457200" y="3881735"/>
            <a:ext cx="8001000" cy="0"/>
          </a:xfrm>
          <a:prstGeom prst="line">
            <a:avLst/>
          </a:prstGeom>
          <a:ln w="76200" cmpd="tri">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28200" y="5410199"/>
            <a:ext cx="2034782" cy="461665"/>
          </a:xfrm>
          <a:prstGeom prst="rect">
            <a:avLst/>
          </a:prstGeom>
          <a:solidFill>
            <a:srgbClr val="C0504D"/>
          </a:solidFill>
        </p:spPr>
        <p:txBody>
          <a:bodyPr wrap="none" rtlCol="0">
            <a:spAutoFit/>
          </a:bodyPr>
          <a:lstStyle/>
          <a:p>
            <a:r>
              <a:rPr lang="en-US" dirty="0" smtClean="0"/>
              <a:t>In Real Worlds</a:t>
            </a:r>
            <a:endParaRPr lang="en-US" dirty="0"/>
          </a:p>
        </p:txBody>
      </p:sp>
      <p:sp>
        <p:nvSpPr>
          <p:cNvPr id="12" name="TextBox 11"/>
          <p:cNvSpPr txBox="1"/>
          <p:nvPr/>
        </p:nvSpPr>
        <p:spPr>
          <a:xfrm>
            <a:off x="2438400" y="4576465"/>
            <a:ext cx="4130683" cy="707886"/>
          </a:xfrm>
          <a:prstGeom prst="rect">
            <a:avLst/>
          </a:prstGeom>
          <a:noFill/>
        </p:spPr>
        <p:txBody>
          <a:bodyPr wrap="none" rtlCol="0">
            <a:spAutoFit/>
          </a:bodyPr>
          <a:lstStyle/>
          <a:p>
            <a:r>
              <a:rPr lang="en-US" sz="2000" dirty="0" smtClean="0"/>
              <a:t>Models of symbols: M(KB), M(</a:t>
            </a:r>
            <a:r>
              <a:rPr lang="en-US" sz="2000" dirty="0"/>
              <a:t>α</a:t>
            </a:r>
            <a:r>
              <a:rPr lang="en-US" sz="2000" dirty="0" smtClean="0"/>
              <a:t>), …</a:t>
            </a:r>
          </a:p>
          <a:p>
            <a:r>
              <a:rPr lang="en-US" sz="2000" dirty="0"/>
              <a:t>a</a:t>
            </a:r>
            <a:r>
              <a:rPr lang="en-US" sz="2000" dirty="0" smtClean="0"/>
              <a:t>re “possible worlds”</a:t>
            </a:r>
            <a:endParaRPr lang="en-US" sz="2000" dirty="0"/>
          </a:p>
        </p:txBody>
      </p:sp>
      <p:sp>
        <p:nvSpPr>
          <p:cNvPr id="13" name="TextBox 12"/>
          <p:cNvSpPr txBox="1"/>
          <p:nvPr/>
        </p:nvSpPr>
        <p:spPr>
          <a:xfrm>
            <a:off x="2438400" y="1981200"/>
            <a:ext cx="3714328" cy="461665"/>
          </a:xfrm>
          <a:prstGeom prst="rect">
            <a:avLst/>
          </a:prstGeom>
          <a:solidFill>
            <a:srgbClr val="C0504D"/>
          </a:solidFill>
        </p:spPr>
        <p:txBody>
          <a:bodyPr wrap="none" rtlCol="0">
            <a:spAutoFit/>
          </a:bodyPr>
          <a:lstStyle/>
          <a:p>
            <a:r>
              <a:rPr lang="en-US" dirty="0" smtClean="0"/>
              <a:t>In robot’s head (or </a:t>
            </a:r>
            <a:r>
              <a:rPr lang="en-US" dirty="0"/>
              <a:t>o</a:t>
            </a:r>
            <a:r>
              <a:rPr lang="en-US" dirty="0" smtClean="0"/>
              <a:t>n paper)</a:t>
            </a:r>
            <a:endParaRPr lang="en-US" dirty="0"/>
          </a:p>
        </p:txBody>
      </p:sp>
      <p:sp>
        <p:nvSpPr>
          <p:cNvPr id="14" name="TextBox 13"/>
          <p:cNvSpPr txBox="1"/>
          <p:nvPr/>
        </p:nvSpPr>
        <p:spPr>
          <a:xfrm>
            <a:off x="7467600" y="2357735"/>
            <a:ext cx="813594" cy="369332"/>
          </a:xfrm>
          <a:prstGeom prst="rect">
            <a:avLst/>
          </a:prstGeom>
          <a:noFill/>
        </p:spPr>
        <p:txBody>
          <a:bodyPr wrap="none" rtlCol="0">
            <a:spAutoFit/>
          </a:bodyPr>
          <a:lstStyle/>
          <a:p>
            <a:r>
              <a:rPr lang="en-US" dirty="0" smtClean="0">
                <a:solidFill>
                  <a:srgbClr val="FF6600"/>
                </a:solidFill>
              </a:rPr>
              <a:t>sound</a:t>
            </a:r>
            <a:endParaRPr lang="en-US" dirty="0">
              <a:solidFill>
                <a:srgbClr val="FF6600"/>
              </a:solidFill>
            </a:endParaRPr>
          </a:p>
        </p:txBody>
      </p:sp>
      <p:cxnSp>
        <p:nvCxnSpPr>
          <p:cNvPr id="16" name="Curved Connector 15"/>
          <p:cNvCxnSpPr>
            <a:stCxn id="7" idx="3"/>
            <a:endCxn id="14" idx="0"/>
          </p:cNvCxnSpPr>
          <p:nvPr/>
        </p:nvCxnSpPr>
        <p:spPr>
          <a:xfrm>
            <a:off x="6022038" y="1628001"/>
            <a:ext cx="1852359" cy="7297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4" idx="2"/>
            <a:endCxn id="3" idx="3"/>
          </p:cNvCxnSpPr>
          <p:nvPr/>
        </p:nvCxnSpPr>
        <p:spPr>
          <a:xfrm rot="5400000">
            <a:off x="5782911" y="1593915"/>
            <a:ext cx="958335" cy="322463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57200" y="2510135"/>
            <a:ext cx="1121296" cy="369332"/>
          </a:xfrm>
          <a:prstGeom prst="rect">
            <a:avLst/>
          </a:prstGeom>
          <a:noFill/>
        </p:spPr>
        <p:txBody>
          <a:bodyPr wrap="none" rtlCol="0">
            <a:spAutoFit/>
          </a:bodyPr>
          <a:lstStyle/>
          <a:p>
            <a:r>
              <a:rPr lang="en-US" dirty="0" smtClean="0">
                <a:solidFill>
                  <a:srgbClr val="3366FF"/>
                </a:solidFill>
              </a:rPr>
              <a:t>complete</a:t>
            </a:r>
            <a:endParaRPr lang="en-US" dirty="0">
              <a:solidFill>
                <a:srgbClr val="3366FF"/>
              </a:solidFill>
            </a:endParaRPr>
          </a:p>
        </p:txBody>
      </p:sp>
      <p:cxnSp>
        <p:nvCxnSpPr>
          <p:cNvPr id="25" name="Curved Connector 24"/>
          <p:cNvCxnSpPr>
            <a:endCxn id="23" idx="2"/>
          </p:cNvCxnSpPr>
          <p:nvPr/>
        </p:nvCxnSpPr>
        <p:spPr>
          <a:xfrm rot="10800000">
            <a:off x="1017849" y="2879467"/>
            <a:ext cx="2120315" cy="80971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3" idx="0"/>
            <a:endCxn id="7" idx="1"/>
          </p:cNvCxnSpPr>
          <p:nvPr/>
        </p:nvCxnSpPr>
        <p:spPr>
          <a:xfrm rot="5400000" flipH="1" flipV="1">
            <a:off x="982257" y="1663592"/>
            <a:ext cx="882134" cy="81095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05000" y="4034135"/>
            <a:ext cx="5410200" cy="461665"/>
          </a:xfrm>
          <a:prstGeom prst="rect">
            <a:avLst/>
          </a:prstGeom>
          <a:noFill/>
          <a:ln>
            <a:solidFill>
              <a:schemeClr val="tx1"/>
            </a:solidFill>
          </a:ln>
        </p:spPr>
        <p:txBody>
          <a:bodyPr wrap="square" rtlCol="0">
            <a:spAutoFit/>
          </a:bodyPr>
          <a:lstStyle/>
          <a:p>
            <a:r>
              <a:rPr lang="en-US" dirty="0" smtClean="0"/>
              <a:t>Model of KB is a subset of Model of </a:t>
            </a:r>
            <a:r>
              <a:rPr lang="en-US" dirty="0"/>
              <a:t>α </a:t>
            </a:r>
          </a:p>
        </p:txBody>
      </p:sp>
      <p:sp>
        <p:nvSpPr>
          <p:cNvPr id="3" name="TextBox 2"/>
          <p:cNvSpPr txBox="1"/>
          <p:nvPr/>
        </p:nvSpPr>
        <p:spPr>
          <a:xfrm>
            <a:off x="3228200" y="3500736"/>
            <a:ext cx="1421558" cy="369332"/>
          </a:xfrm>
          <a:prstGeom prst="rect">
            <a:avLst/>
          </a:prstGeom>
          <a:noFill/>
          <a:ln>
            <a:solidFill>
              <a:srgbClr val="FFFFFF"/>
            </a:solidFill>
          </a:ln>
        </p:spPr>
        <p:txBody>
          <a:bodyPr wrap="none" rtlCol="0">
            <a:spAutoFit/>
          </a:bodyPr>
          <a:lstStyle/>
          <a:p>
            <a:r>
              <a:rPr lang="en-US" dirty="0"/>
              <a:t>KB </a:t>
            </a:r>
            <a:r>
              <a:rPr lang="en-US" dirty="0">
                <a:solidFill>
                  <a:srgbClr val="FF0000"/>
                </a:solidFill>
              </a:rPr>
              <a:t>entails </a:t>
            </a:r>
            <a:r>
              <a:rPr lang="en-US" dirty="0"/>
              <a:t>α </a:t>
            </a:r>
          </a:p>
        </p:txBody>
      </p:sp>
      <p:sp>
        <p:nvSpPr>
          <p:cNvPr id="8" name="TextBox 7"/>
          <p:cNvSpPr txBox="1"/>
          <p:nvPr/>
        </p:nvSpPr>
        <p:spPr>
          <a:xfrm>
            <a:off x="2187102" y="6108320"/>
            <a:ext cx="4777983" cy="369332"/>
          </a:xfrm>
          <a:prstGeom prst="rect">
            <a:avLst/>
          </a:prstGeom>
          <a:solidFill>
            <a:srgbClr val="CCFFCC"/>
          </a:solidFill>
        </p:spPr>
        <p:txBody>
          <a:bodyPr wrap="none" rtlCol="0">
            <a:spAutoFit/>
          </a:bodyPr>
          <a:lstStyle/>
          <a:p>
            <a:r>
              <a:rPr lang="en-US" dirty="0" smtClean="0"/>
              <a:t>Entailment must be checked in the real world</a:t>
            </a:r>
            <a:endParaRPr lang="en-US" dirty="0"/>
          </a:p>
        </p:txBody>
      </p:sp>
    </p:spTree>
    <p:extLst>
      <p:ext uri="{BB962C8B-B14F-4D97-AF65-F5344CB8AC3E}">
        <p14:creationId xmlns:p14="http://schemas.microsoft.com/office/powerpoint/2010/main" val="7302512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663575" y="404813"/>
            <a:ext cx="7772400" cy="1143000"/>
          </a:xfrm>
        </p:spPr>
        <p:txBody>
          <a:bodyPr>
            <a:normAutofit/>
          </a:bodyPr>
          <a:lstStyle/>
          <a:p>
            <a:r>
              <a:rPr lang="en-US" dirty="0">
                <a:uFillTx/>
              </a:rPr>
              <a:t>Syntax of FOL: </a:t>
            </a:r>
            <a:r>
              <a:rPr lang="en-US" sz="3600" dirty="0">
                <a:solidFill>
                  <a:schemeClr val="accent2"/>
                </a:solidFill>
                <a:uFillTx/>
              </a:rPr>
              <a:t>Basic Elements</a:t>
            </a:r>
            <a:endParaRPr lang="en-US" dirty="0">
              <a:uFillTx/>
            </a:endParaRPr>
          </a:p>
        </p:txBody>
      </p:sp>
      <p:sp>
        <p:nvSpPr>
          <p:cNvPr id="912387" name="Rectangle 3"/>
          <p:cNvSpPr>
            <a:spLocks noGrp="1" noChangeArrowheads="1"/>
          </p:cNvSpPr>
          <p:nvPr>
            <p:ph idx="1"/>
          </p:nvPr>
        </p:nvSpPr>
        <p:spPr>
          <a:xfrm>
            <a:off x="685800" y="1981200"/>
            <a:ext cx="8088313" cy="4114800"/>
          </a:xfrm>
        </p:spPr>
        <p:txBody>
          <a:bodyPr>
            <a:normAutofit/>
          </a:bodyPr>
          <a:lstStyle/>
          <a:p>
            <a:pPr>
              <a:lnSpc>
                <a:spcPct val="90000"/>
              </a:lnSpc>
            </a:pPr>
            <a:r>
              <a:rPr lang="en-US" sz="2800" i="1" dirty="0">
                <a:uFillTx/>
              </a:rPr>
              <a:t>Constants</a:t>
            </a:r>
            <a:r>
              <a:rPr lang="en-US" sz="2800" dirty="0">
                <a:uFillTx/>
              </a:rPr>
              <a:t>		</a:t>
            </a:r>
            <a:r>
              <a:rPr lang="en-US" sz="2800" dirty="0" err="1">
                <a:uFillTx/>
              </a:rPr>
              <a:t>KingJohn</a:t>
            </a:r>
            <a:r>
              <a:rPr lang="en-US" sz="2800" dirty="0">
                <a:uFillTx/>
              </a:rPr>
              <a:t>, 2, Crown,... </a:t>
            </a:r>
          </a:p>
          <a:p>
            <a:pPr>
              <a:lnSpc>
                <a:spcPct val="90000"/>
              </a:lnSpc>
            </a:pPr>
            <a:r>
              <a:rPr lang="en-US" sz="2800" i="1" dirty="0">
                <a:uFillTx/>
              </a:rPr>
              <a:t>Predicates</a:t>
            </a:r>
            <a:r>
              <a:rPr lang="en-US" sz="2800" dirty="0">
                <a:uFillTx/>
              </a:rPr>
              <a:t>		Brother, &gt;,...</a:t>
            </a:r>
          </a:p>
          <a:p>
            <a:pPr>
              <a:lnSpc>
                <a:spcPct val="90000"/>
              </a:lnSpc>
            </a:pPr>
            <a:r>
              <a:rPr lang="en-US" sz="2800" i="1" dirty="0">
                <a:uFillTx/>
              </a:rPr>
              <a:t>Functions</a:t>
            </a:r>
            <a:r>
              <a:rPr lang="en-US" sz="2800" dirty="0">
                <a:uFillTx/>
              </a:rPr>
              <a:t>		</a:t>
            </a:r>
            <a:r>
              <a:rPr lang="en-US" sz="2800" dirty="0" err="1">
                <a:uFillTx/>
              </a:rPr>
              <a:t>Sqrt</a:t>
            </a:r>
            <a:r>
              <a:rPr lang="en-US" sz="2800" dirty="0">
                <a:uFillTx/>
              </a:rPr>
              <a:t>, </a:t>
            </a:r>
            <a:r>
              <a:rPr lang="en-US" sz="2800" dirty="0" err="1">
                <a:uFillTx/>
              </a:rPr>
              <a:t>LeftLeg</a:t>
            </a:r>
            <a:r>
              <a:rPr lang="en-US" sz="2800" dirty="0">
                <a:uFillTx/>
              </a:rPr>
              <a:t>, +, ...</a:t>
            </a:r>
          </a:p>
          <a:p>
            <a:pPr>
              <a:lnSpc>
                <a:spcPct val="90000"/>
              </a:lnSpc>
            </a:pPr>
            <a:r>
              <a:rPr lang="en-US" sz="2800" i="1" dirty="0">
                <a:uFillTx/>
              </a:rPr>
              <a:t>Variables</a:t>
            </a:r>
            <a:r>
              <a:rPr lang="en-US" sz="2800" dirty="0">
                <a:uFillTx/>
              </a:rPr>
              <a:t>		</a:t>
            </a:r>
            <a:r>
              <a:rPr lang="en-US" sz="2800" dirty="0" err="1">
                <a:uFillTx/>
              </a:rPr>
              <a:t>x</a:t>
            </a:r>
            <a:r>
              <a:rPr lang="en-US" sz="2800" dirty="0">
                <a:uFillTx/>
              </a:rPr>
              <a:t>, </a:t>
            </a:r>
            <a:r>
              <a:rPr lang="en-US" sz="2800" dirty="0" err="1">
                <a:uFillTx/>
              </a:rPr>
              <a:t>y</a:t>
            </a:r>
            <a:r>
              <a:rPr lang="en-US" sz="2800" dirty="0">
                <a:uFillTx/>
              </a:rPr>
              <a:t>, a, </a:t>
            </a:r>
            <a:r>
              <a:rPr lang="en-US" sz="2800" dirty="0" err="1">
                <a:uFillTx/>
              </a:rPr>
              <a:t>b</a:t>
            </a:r>
            <a:r>
              <a:rPr lang="en-US" sz="2800" dirty="0">
                <a:uFillTx/>
              </a:rPr>
              <a:t>,...</a:t>
            </a:r>
          </a:p>
          <a:p>
            <a:pPr>
              <a:lnSpc>
                <a:spcPct val="90000"/>
              </a:lnSpc>
            </a:pPr>
            <a:r>
              <a:rPr lang="en-US" sz="2800" i="1" dirty="0">
                <a:uFillTx/>
              </a:rPr>
              <a:t>Connectives</a:t>
            </a:r>
            <a:r>
              <a:rPr lang="en-US" sz="2800" dirty="0">
                <a:uFillTx/>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r>
              <a:rPr lang="en-US" sz="2800" dirty="0">
                <a:uFillTx/>
                <a:sym typeface="Symbol" charset="2"/>
              </a:rPr>
              <a:t>, </a:t>
            </a:r>
            <a:r>
              <a:rPr lang="en-US" sz="2800" dirty="0" err="1">
                <a:uFillTx/>
                <a:sym typeface="Symbol" charset="2"/>
              </a:rPr>
              <a:t></a:t>
            </a:r>
            <a:endParaRPr lang="en-US" sz="2800" dirty="0">
              <a:uFillTx/>
              <a:sym typeface="Symbol" charset="2"/>
            </a:endParaRPr>
          </a:p>
          <a:p>
            <a:pPr>
              <a:lnSpc>
                <a:spcPct val="90000"/>
              </a:lnSpc>
            </a:pPr>
            <a:r>
              <a:rPr lang="en-US" sz="2800" i="1" dirty="0">
                <a:uFillTx/>
              </a:rPr>
              <a:t>Equality</a:t>
            </a:r>
            <a:r>
              <a:rPr lang="en-US" sz="2800" dirty="0">
                <a:uFillTx/>
              </a:rPr>
              <a:t>		= </a:t>
            </a:r>
          </a:p>
          <a:p>
            <a:pPr>
              <a:lnSpc>
                <a:spcPct val="90000"/>
              </a:lnSpc>
            </a:pPr>
            <a:r>
              <a:rPr lang="en-US" sz="2800" i="1" dirty="0">
                <a:uFillTx/>
              </a:rPr>
              <a:t>Quantifiers</a:t>
            </a:r>
            <a:r>
              <a:rPr lang="en-US" sz="2800" dirty="0">
                <a:uFillTx/>
              </a:rPr>
              <a:t>  	</a:t>
            </a:r>
            <a:r>
              <a:rPr lang="en-US" sz="2800" dirty="0">
                <a:uFillTx/>
                <a:sym typeface="Symbol" charset="2"/>
              </a:rPr>
              <a:t>,  </a:t>
            </a:r>
            <a:r>
              <a:rPr lang="en-US" sz="2800" dirty="0">
                <a:uFillTx/>
              </a:rPr>
              <a:t> </a:t>
            </a:r>
          </a:p>
        </p:txBody>
      </p:sp>
    </p:spTree>
    <p:extLst>
      <p:ext uri="{BB962C8B-B14F-4D97-AF65-F5344CB8AC3E}">
        <p14:creationId xmlns:p14="http://schemas.microsoft.com/office/powerpoint/2010/main" val="4214969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cs561.thmx</Template>
  <TotalTime>11571</TotalTime>
  <Words>2091</Words>
  <Application>Microsoft Macintosh PowerPoint</Application>
  <PresentationFormat>On-screen Show (4:3)</PresentationFormat>
  <Paragraphs>359</Paragraphs>
  <Slides>32</Slides>
  <Notes>13</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cs561</vt:lpstr>
      <vt:lpstr>1_AI Spring 2015</vt:lpstr>
      <vt:lpstr>CSCI561 Fall 2018  Week 9 Discussion</vt:lpstr>
      <vt:lpstr>Material covered by midterm</vt:lpstr>
      <vt:lpstr>Agent and KB</vt:lpstr>
      <vt:lpstr>Midterm 2 Review</vt:lpstr>
      <vt:lpstr>The Key Logic Concepts</vt:lpstr>
      <vt:lpstr>Entailment in wumpus world</vt:lpstr>
      <vt:lpstr>What you should know</vt:lpstr>
      <vt:lpstr>“Entail” =\= “Inference”</vt:lpstr>
      <vt:lpstr>Syntax of FOL: Basic Elements</vt:lpstr>
      <vt:lpstr>Example Domain:  Arithmetic on Natural Numbers</vt:lpstr>
      <vt:lpstr>What you should know</vt:lpstr>
      <vt:lpstr>What you should know</vt:lpstr>
      <vt:lpstr>Type Hierarchies</vt:lpstr>
      <vt:lpstr>PartOf Hierarchies</vt:lpstr>
      <vt:lpstr>Planning</vt:lpstr>
      <vt:lpstr>Partial and Total Order Plans</vt:lpstr>
      <vt:lpstr>What you should know</vt:lpstr>
      <vt:lpstr>What you should know</vt:lpstr>
      <vt:lpstr>Sample exam Questions</vt:lpstr>
      <vt:lpstr>1. Logic Concepts</vt:lpstr>
      <vt:lpstr>Converting to CNF</vt:lpstr>
      <vt:lpstr>Converting to CNF</vt:lpstr>
      <vt:lpstr>Inference</vt:lpstr>
      <vt:lpstr>Inference</vt:lpstr>
      <vt:lpstr>Unification and Prolog</vt:lpstr>
      <vt:lpstr>How to get 1 and 2? (you do 3)  </vt:lpstr>
      <vt:lpstr>Unification and Prolog</vt:lpstr>
      <vt:lpstr>Unification and Prolog</vt:lpstr>
      <vt:lpstr>Knowledge Representation</vt:lpstr>
      <vt:lpstr>Knowledge Engineering</vt:lpstr>
      <vt:lpstr>Planning</vt:lpstr>
      <vt:lpstr>Planning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Wei-Min Shen</cp:lastModifiedBy>
  <cp:revision>242</cp:revision>
  <dcterms:created xsi:type="dcterms:W3CDTF">2014-08-23T20:52:29Z</dcterms:created>
  <dcterms:modified xsi:type="dcterms:W3CDTF">2018-10-26T23:59:23Z</dcterms:modified>
</cp:coreProperties>
</file>