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6" r:id="rId5"/>
    <p:sldId id="267" r:id="rId6"/>
    <p:sldId id="268" r:id="rId7"/>
    <p:sldId id="270" r:id="rId8"/>
    <p:sldId id="269"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143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snapToObjects="1" showGuides="1">
      <p:cViewPr varScale="1">
        <p:scale>
          <a:sx n="78" d="100"/>
          <a:sy n="78" d="100"/>
        </p:scale>
        <p:origin x="83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F67A2-82CE-3A49-957D-88462F0F634B}"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304DB-E633-9B4D-8DC7-4392F79599C3}" type="slidenum">
              <a:rPr lang="en-US" smtClean="0"/>
              <a:t>‹#›</a:t>
            </a:fld>
            <a:endParaRPr lang="en-US"/>
          </a:p>
        </p:txBody>
      </p:sp>
    </p:spTree>
    <p:extLst>
      <p:ext uri="{BB962C8B-B14F-4D97-AF65-F5344CB8AC3E}">
        <p14:creationId xmlns:p14="http://schemas.microsoft.com/office/powerpoint/2010/main" val="31525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2</a:t>
            </a:fld>
            <a:endParaRPr lang="en-US"/>
          </a:p>
        </p:txBody>
      </p:sp>
    </p:spTree>
    <p:extLst>
      <p:ext uri="{BB962C8B-B14F-4D97-AF65-F5344CB8AC3E}">
        <p14:creationId xmlns:p14="http://schemas.microsoft.com/office/powerpoint/2010/main" val="224372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3</a:t>
            </a:fld>
            <a:endParaRPr lang="en-US"/>
          </a:p>
        </p:txBody>
      </p:sp>
    </p:spTree>
    <p:extLst>
      <p:ext uri="{BB962C8B-B14F-4D97-AF65-F5344CB8AC3E}">
        <p14:creationId xmlns:p14="http://schemas.microsoft.com/office/powerpoint/2010/main" val="417632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4</a:t>
            </a:fld>
            <a:endParaRPr lang="en-US"/>
          </a:p>
        </p:txBody>
      </p:sp>
    </p:spTree>
    <p:extLst>
      <p:ext uri="{BB962C8B-B14F-4D97-AF65-F5344CB8AC3E}">
        <p14:creationId xmlns:p14="http://schemas.microsoft.com/office/powerpoint/2010/main" val="135047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5</a:t>
            </a:fld>
            <a:endParaRPr lang="en-US"/>
          </a:p>
        </p:txBody>
      </p:sp>
    </p:spTree>
    <p:extLst>
      <p:ext uri="{BB962C8B-B14F-4D97-AF65-F5344CB8AC3E}">
        <p14:creationId xmlns:p14="http://schemas.microsoft.com/office/powerpoint/2010/main" val="3276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6</a:t>
            </a:fld>
            <a:endParaRPr lang="en-US"/>
          </a:p>
        </p:txBody>
      </p:sp>
    </p:spTree>
    <p:extLst>
      <p:ext uri="{BB962C8B-B14F-4D97-AF65-F5344CB8AC3E}">
        <p14:creationId xmlns:p14="http://schemas.microsoft.com/office/powerpoint/2010/main" val="187058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7</a:t>
            </a:fld>
            <a:endParaRPr lang="en-US"/>
          </a:p>
        </p:txBody>
      </p:sp>
    </p:spTree>
    <p:extLst>
      <p:ext uri="{BB962C8B-B14F-4D97-AF65-F5344CB8AC3E}">
        <p14:creationId xmlns:p14="http://schemas.microsoft.com/office/powerpoint/2010/main" val="191610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8</a:t>
            </a:fld>
            <a:endParaRPr lang="en-US"/>
          </a:p>
        </p:txBody>
      </p:sp>
    </p:spTree>
    <p:extLst>
      <p:ext uri="{BB962C8B-B14F-4D97-AF65-F5344CB8AC3E}">
        <p14:creationId xmlns:p14="http://schemas.microsoft.com/office/powerpoint/2010/main" val="388271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9</a:t>
            </a:fld>
            <a:endParaRPr lang="en-US"/>
          </a:p>
        </p:txBody>
      </p:sp>
    </p:spTree>
    <p:extLst>
      <p:ext uri="{BB962C8B-B14F-4D97-AF65-F5344CB8AC3E}">
        <p14:creationId xmlns:p14="http://schemas.microsoft.com/office/powerpoint/2010/main" val="1629938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10</a:t>
            </a:fld>
            <a:endParaRPr lang="en-US"/>
          </a:p>
        </p:txBody>
      </p:sp>
    </p:spTree>
    <p:extLst>
      <p:ext uri="{BB962C8B-B14F-4D97-AF65-F5344CB8AC3E}">
        <p14:creationId xmlns:p14="http://schemas.microsoft.com/office/powerpoint/2010/main" val="289927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6B2-52A2-B745-86F3-17F89869B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45E4C9-7E34-594B-AF4E-8F456F04D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99D3F-CDFE-4E41-9F30-0F6EEFB3A5E4}"/>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29F44DCF-C3F9-8844-8611-EA73814EB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B6BD1-E700-C44B-A464-08CA2203C0D5}"/>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68054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2927-24F1-7E4A-BCD9-947406C89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6646B-C298-0D4F-9F34-24F4C516F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63F55-74AD-9748-828C-22D518527521}"/>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70C864F7-7261-EB4C-900F-15F33E3EF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22124-EEC5-BF4E-8927-779CA980EAF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1977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52D05-D82B-6B48-987E-1E4682366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5FD1B-2FE0-B846-9677-5AD14DA24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FFDDA-1FEF-074D-BB18-13E5B4128721}"/>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26E78ACC-3B0C-1A41-94FE-F8A1CA278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67B7-E6E4-024E-9238-304C05FBB828}"/>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14279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D14B-96AA-F642-9F3F-B23A4EBC8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E8997-6A5B-CD43-9DC9-2C3967A04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843A-AE72-F345-8EBA-0EBE8A574ADD}"/>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ECEEB552-8943-6341-86CB-338ACD2D6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E24B8-1B32-0C4A-80F9-C828B6F7EB61}"/>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1806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AAFD-5E52-7947-AFF2-198468880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B96E1-506E-334F-84EF-08501BB67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8E2EA-F074-4E4C-9356-0B93BC3023EC}"/>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D9041FBC-96B5-EB46-8D5C-24ED10F5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3E5CB-20CB-4D47-BA32-28E17E8BB55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38726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9720-0686-9346-9BED-C624162BA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F421E-EB9E-0B4A-855A-BED9BCB3E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CCB28F-51C7-5F4C-BFC2-26A170814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AB97A-CA1F-0444-A96E-BEBDE0B3D75D}"/>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6" name="Footer Placeholder 5">
            <a:extLst>
              <a:ext uri="{FF2B5EF4-FFF2-40B4-BE49-F238E27FC236}">
                <a16:creationId xmlns:a16="http://schemas.microsoft.com/office/drawing/2014/main" id="{AF3FD791-BDE7-C943-8892-55CFBAD89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8F202-C781-7549-848F-4BC67FF7FA2A}"/>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0963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CF92-3839-5A4F-9FA8-06F88E341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D4043-5E33-0F49-85A2-3582B2C69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BAE6D-1E02-9D45-9F59-DAF0FF6B6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CF4D8-E132-734E-A48F-206266D06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CABF6-A7D3-F541-82B3-EE0D31003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C6695-4074-434A-BDA9-5C6C458871CE}"/>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8" name="Footer Placeholder 7">
            <a:extLst>
              <a:ext uri="{FF2B5EF4-FFF2-40B4-BE49-F238E27FC236}">
                <a16:creationId xmlns:a16="http://schemas.microsoft.com/office/drawing/2014/main" id="{27F509B7-9C17-D744-B586-97FC6ECA8E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5377BA-E793-214E-9F85-09EDD077B21C}"/>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20582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328C-1EFD-824C-9FB3-24F1E529B5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B945C4-DB46-E342-9C2F-DB97E9A63728}"/>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4" name="Footer Placeholder 3">
            <a:extLst>
              <a:ext uri="{FF2B5EF4-FFF2-40B4-BE49-F238E27FC236}">
                <a16:creationId xmlns:a16="http://schemas.microsoft.com/office/drawing/2014/main" id="{C832E0C1-793D-5C4F-B266-2EF516846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1F918-D34D-D445-8EE0-B9FB14D373A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22413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1AE95-8B71-4A40-A0E7-C285B93384C0}"/>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3" name="Footer Placeholder 2">
            <a:extLst>
              <a:ext uri="{FF2B5EF4-FFF2-40B4-BE49-F238E27FC236}">
                <a16:creationId xmlns:a16="http://schemas.microsoft.com/office/drawing/2014/main" id="{1F260CD4-EBC8-3646-95FD-CEF4559058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212A6B-7CEF-AC4B-9CD3-594093B4C4E4}"/>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712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B7FF-60CC-E745-B534-7CD81047C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5379B-198E-5B4A-B3D5-8F050B05E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15E048-06CB-8F43-9D99-DF11871F2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EDD14-428F-3446-BAFF-E546CD8BE7C3}"/>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6" name="Footer Placeholder 5">
            <a:extLst>
              <a:ext uri="{FF2B5EF4-FFF2-40B4-BE49-F238E27FC236}">
                <a16:creationId xmlns:a16="http://schemas.microsoft.com/office/drawing/2014/main" id="{980711C8-8F14-0C49-BCF9-0F0C8923E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BE45C-1E7A-6944-A691-1F934B39EE06}"/>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427769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D8C-921C-9941-A81C-3D105ABB3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0F46F-937B-1A46-95B6-73EA13EF3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27FD1-BCBF-0649-B096-241C0D50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B561D-E4AD-4346-8139-74A89C8DA8D8}"/>
              </a:ext>
            </a:extLst>
          </p:cNvPr>
          <p:cNvSpPr>
            <a:spLocks noGrp="1"/>
          </p:cNvSpPr>
          <p:nvPr>
            <p:ph type="dt" sz="half" idx="10"/>
          </p:nvPr>
        </p:nvSpPr>
        <p:spPr/>
        <p:txBody>
          <a:bodyPr/>
          <a:lstStyle/>
          <a:p>
            <a:fld id="{5A59C106-4E43-B746-87F4-0C2AAB746C01}" type="datetimeFigureOut">
              <a:rPr lang="en-US" smtClean="0"/>
              <a:t>9/30/2024</a:t>
            </a:fld>
            <a:endParaRPr lang="en-US"/>
          </a:p>
        </p:txBody>
      </p:sp>
      <p:sp>
        <p:nvSpPr>
          <p:cNvPr id="6" name="Footer Placeholder 5">
            <a:extLst>
              <a:ext uri="{FF2B5EF4-FFF2-40B4-BE49-F238E27FC236}">
                <a16:creationId xmlns:a16="http://schemas.microsoft.com/office/drawing/2014/main" id="{F00DCF6A-EDA2-E840-BBBE-714700233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1CAC7-69A2-0E44-882B-DC6763908DC5}"/>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92535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8E61F-9388-FC4D-B1E7-91FBAFA9B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DA2BC-6DCC-A244-8FB2-5EC82F223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18615-C857-BE4D-8E27-2B7BFA7E6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9C106-4E43-B746-87F4-0C2AAB746C01}" type="datetimeFigureOut">
              <a:rPr lang="en-US" smtClean="0"/>
              <a:t>9/30/2024</a:t>
            </a:fld>
            <a:endParaRPr lang="en-US"/>
          </a:p>
        </p:txBody>
      </p:sp>
      <p:sp>
        <p:nvSpPr>
          <p:cNvPr id="5" name="Footer Placeholder 4">
            <a:extLst>
              <a:ext uri="{FF2B5EF4-FFF2-40B4-BE49-F238E27FC236}">
                <a16:creationId xmlns:a16="http://schemas.microsoft.com/office/drawing/2014/main" id="{F64807C9-4CCD-314C-859A-FBDCDD996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F1E162-30D6-5C4A-B839-2763D0187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AC80F-6668-DC49-88E1-F5E9732A8FAD}" type="slidenum">
              <a:rPr lang="en-US" smtClean="0"/>
              <a:t>‹#›</a:t>
            </a:fld>
            <a:endParaRPr lang="en-US"/>
          </a:p>
        </p:txBody>
      </p:sp>
    </p:spTree>
    <p:extLst>
      <p:ext uri="{BB962C8B-B14F-4D97-AF65-F5344CB8AC3E}">
        <p14:creationId xmlns:p14="http://schemas.microsoft.com/office/powerpoint/2010/main" val="329536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5.png"/><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kaggle.com/datasets/laotse/credit-risk-datase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CC550A-DE45-A77E-F8A1-70733C9663E6}"/>
              </a:ext>
            </a:extLst>
          </p:cNvPr>
          <p:cNvSpPr/>
          <p:nvPr/>
        </p:nvSpPr>
        <p:spPr>
          <a:xfrm>
            <a:off x="88490" y="78658"/>
            <a:ext cx="11995355" cy="2260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descr="Magnifying glass showing decling performance">
            <a:extLst>
              <a:ext uri="{FF2B5EF4-FFF2-40B4-BE49-F238E27FC236}">
                <a16:creationId xmlns:a16="http://schemas.microsoft.com/office/drawing/2014/main" id="{6A1E5399-718E-DE49-9272-7CB074F425E6}"/>
              </a:ext>
            </a:extLst>
          </p:cNvPr>
          <p:cNvPicPr>
            <a:picLocks noChangeAspect="1"/>
          </p:cNvPicPr>
          <p:nvPr/>
        </p:nvPicPr>
        <p:blipFill>
          <a:blip r:embed="rId2"/>
          <a:srcRect t="7802" b="7802"/>
          <a:stretch/>
        </p:blipFill>
        <p:spPr>
          <a:xfrm>
            <a:off x="-1" y="0"/>
            <a:ext cx="12192001" cy="6858000"/>
          </a:xfrm>
          <a:prstGeom prst="rect">
            <a:avLst/>
          </a:prstGeom>
        </p:spPr>
      </p:pic>
      <p:sp>
        <p:nvSpPr>
          <p:cNvPr id="3" name="TextBox 2">
            <a:extLst>
              <a:ext uri="{FF2B5EF4-FFF2-40B4-BE49-F238E27FC236}">
                <a16:creationId xmlns:a16="http://schemas.microsoft.com/office/drawing/2014/main" id="{31F36969-DE41-8981-6EF1-12B5F9B839C2}"/>
              </a:ext>
            </a:extLst>
          </p:cNvPr>
          <p:cNvSpPr txBox="1"/>
          <p:nvPr/>
        </p:nvSpPr>
        <p:spPr>
          <a:xfrm>
            <a:off x="993058" y="845575"/>
            <a:ext cx="10323871" cy="1631216"/>
          </a:xfrm>
          <a:prstGeom prst="rect">
            <a:avLst/>
          </a:prstGeom>
          <a:noFill/>
        </p:spPr>
        <p:txBody>
          <a:bodyPr wrap="square">
            <a:spAutoFit/>
          </a:bodyPr>
          <a:lstStyle/>
          <a:p>
            <a:pPr algn="ctr"/>
            <a:r>
              <a:rPr lang="en-IN" sz="7200" b="1" i="0" dirty="0">
                <a:solidFill>
                  <a:srgbClr val="002060"/>
                </a:solidFill>
                <a:effectLst>
                  <a:outerShdw blurRad="38100" dist="38100" dir="2700000" algn="tl">
                    <a:srgbClr val="000000">
                      <a:alpha val="43137"/>
                    </a:srgbClr>
                  </a:outerShdw>
                </a:effectLst>
              </a:rPr>
              <a:t>CREDIT RISK ASSESSMENT</a:t>
            </a:r>
          </a:p>
          <a:p>
            <a:pPr lvl="1" algn="ctr"/>
            <a:r>
              <a:rPr lang="en-IN" sz="2800" b="1" dirty="0">
                <a:solidFill>
                  <a:srgbClr val="002060"/>
                </a:solidFill>
                <a:effectLst>
                  <a:outerShdw blurRad="38100" dist="38100" dir="2700000" algn="tl">
                    <a:srgbClr val="000000">
                      <a:alpha val="43137"/>
                    </a:srgbClr>
                  </a:outerShdw>
                </a:effectLst>
                <a:ea typeface="Roboto" panose="02000000000000000000" pitchFamily="2" charset="0"/>
              </a:rPr>
              <a:t>Tirumala Prasad Bade</a:t>
            </a:r>
            <a:endParaRPr lang="en-US" dirty="0">
              <a:solidFill>
                <a:srgbClr val="D2143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289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Next Steps &amp; Recommendations: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sp>
        <p:nvSpPr>
          <p:cNvPr id="3" name="TextBox 2">
            <a:extLst>
              <a:ext uri="{FF2B5EF4-FFF2-40B4-BE49-F238E27FC236}">
                <a16:creationId xmlns:a16="http://schemas.microsoft.com/office/drawing/2014/main" id="{068C92C8-5396-D844-37D9-F2F597B19B5D}"/>
              </a:ext>
            </a:extLst>
          </p:cNvPr>
          <p:cNvSpPr txBox="1"/>
          <p:nvPr/>
        </p:nvSpPr>
        <p:spPr>
          <a:xfrm>
            <a:off x="658619" y="1155782"/>
            <a:ext cx="8420067" cy="4801314"/>
          </a:xfrm>
          <a:prstGeom prst="rect">
            <a:avLst/>
          </a:prstGeom>
          <a:noFill/>
        </p:spPr>
        <p:txBody>
          <a:bodyPr wrap="square">
            <a:spAutoFit/>
          </a:bodyPr>
          <a:lstStyle/>
          <a:p>
            <a:endParaRPr lang="en-US" b="0" i="0" dirty="0">
              <a:effectLst/>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rPr>
              <a:t>Transparency &amp; Communication: </a:t>
            </a:r>
            <a:br>
              <a:rPr lang="en-US" b="0" i="0" dirty="0">
                <a:solidFill>
                  <a:srgbClr val="000000"/>
                </a:solidFill>
                <a:effectLst/>
              </a:rPr>
            </a:br>
            <a:r>
              <a:rPr lang="en-US" b="0" i="0" dirty="0">
                <a:solidFill>
                  <a:srgbClr val="000000"/>
                </a:solidFill>
                <a:effectLst/>
              </a:rPr>
              <a:t>Borrowers should be ensured transparent communication in explaining the factors which have influenced in the decision-making process and giving necessary information to improve their credit worthiness.</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Adaptation to Market Trends:</a:t>
            </a:r>
            <a:br>
              <a:rPr lang="en-US" b="0" i="0" dirty="0">
                <a:solidFill>
                  <a:srgbClr val="000000"/>
                </a:solidFill>
                <a:effectLst/>
                <a:ea typeface="Roboto" panose="02000000000000000000" pitchFamily="2" charset="0"/>
              </a:rPr>
            </a:br>
            <a:r>
              <a:rPr lang="en-US" b="0" i="0" dirty="0">
                <a:solidFill>
                  <a:srgbClr val="000000"/>
                </a:solidFill>
                <a:effectLst/>
                <a:ea typeface="Roboto" panose="02000000000000000000" pitchFamily="2" charset="0"/>
              </a:rPr>
              <a:t>Market conditions and Economic trends are ever changing and unpredictable and one needs to adapt to su</a:t>
            </a:r>
            <a:r>
              <a:rPr lang="en-US" dirty="0">
                <a:solidFill>
                  <a:srgbClr val="000000"/>
                </a:solidFill>
                <a:ea typeface="Roboto" panose="02000000000000000000" pitchFamily="2" charset="0"/>
              </a:rPr>
              <a:t>ch trends which can influence the credit risk.</a:t>
            </a:r>
            <a:endParaRPr lang="en-US" b="0" i="0" dirty="0">
              <a:solidFill>
                <a:srgbClr val="000000"/>
              </a:solidFill>
              <a:effectLst/>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Customer Feedback:</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Customer Feedback to be collected with respect to Loan application process, user friendliness and responsiveness of the staff, etc.</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lvl="1"/>
            <a:r>
              <a:rPr lang="en-US" dirty="0">
                <a:solidFill>
                  <a:srgbClr val="000000"/>
                </a:solidFill>
                <a:ea typeface="Roboto" panose="02000000000000000000" pitchFamily="2" charset="0"/>
              </a:rPr>
              <a:t>Thus, effective implementation, monitoring and continuous improvements are necessary to manage a profitable loan portfolio while ensuring transparency and fairness.</a:t>
            </a:r>
          </a:p>
        </p:txBody>
      </p:sp>
      <p:pic>
        <p:nvPicPr>
          <p:cNvPr id="9" name="Picture 8" descr="A hand reaching for a graph&#10;&#10;Description automatically generated">
            <a:extLst>
              <a:ext uri="{FF2B5EF4-FFF2-40B4-BE49-F238E27FC236}">
                <a16:creationId xmlns:a16="http://schemas.microsoft.com/office/drawing/2014/main" id="{F4E23E5E-9AD3-C190-62DD-E35DD7052004}"/>
              </a:ext>
            </a:extLst>
          </p:cNvPr>
          <p:cNvPicPr>
            <a:picLocks noChangeAspect="1"/>
          </p:cNvPicPr>
          <p:nvPr/>
        </p:nvPicPr>
        <p:blipFill>
          <a:blip r:embed="rId7"/>
          <a:stretch>
            <a:fillRect/>
          </a:stretch>
        </p:blipFill>
        <p:spPr>
          <a:xfrm>
            <a:off x="9078686" y="2674364"/>
            <a:ext cx="1366637" cy="1366637"/>
          </a:xfrm>
          <a:prstGeom prst="rect">
            <a:avLst/>
          </a:prstGeom>
        </p:spPr>
      </p:pic>
      <p:pic>
        <p:nvPicPr>
          <p:cNvPr id="12" name="Picture 11" descr="A hand pressing a button on a screen&#10;&#10;Description automatically generated">
            <a:extLst>
              <a:ext uri="{FF2B5EF4-FFF2-40B4-BE49-F238E27FC236}">
                <a16:creationId xmlns:a16="http://schemas.microsoft.com/office/drawing/2014/main" id="{07E1D8B4-1DEE-BE08-BFC1-D4DF88F128E6}"/>
              </a:ext>
            </a:extLst>
          </p:cNvPr>
          <p:cNvPicPr>
            <a:picLocks noChangeAspect="1"/>
          </p:cNvPicPr>
          <p:nvPr/>
        </p:nvPicPr>
        <p:blipFill>
          <a:blip r:embed="rId8">
            <a:extLst>
              <a:ext uri="{BEBA8EAE-BF5A-486C-A8C5-ECC9F3942E4B}">
                <a14:imgProps xmlns:a14="http://schemas.microsoft.com/office/drawing/2010/main">
                  <a14:imgLayer r:embed="rId9">
                    <a14:imgEffect>
                      <a14:saturation sat="399000"/>
                    </a14:imgEffect>
                    <a14:imgEffect>
                      <a14:brightnessContrast contrast="16000"/>
                    </a14:imgEffect>
                  </a14:imgLayer>
                </a14:imgProps>
              </a:ext>
            </a:extLst>
          </a:blip>
          <a:stretch>
            <a:fillRect/>
          </a:stretch>
        </p:blipFill>
        <p:spPr>
          <a:xfrm>
            <a:off x="10092549" y="4567778"/>
            <a:ext cx="1366636" cy="1366636"/>
          </a:xfrm>
          <a:prstGeom prst="rect">
            <a:avLst/>
          </a:prstGeom>
        </p:spPr>
      </p:pic>
      <p:pic>
        <p:nvPicPr>
          <p:cNvPr id="15" name="Picture 14" descr="A group of people with speech bubbles&#10;&#10;Description automatically generated">
            <a:extLst>
              <a:ext uri="{FF2B5EF4-FFF2-40B4-BE49-F238E27FC236}">
                <a16:creationId xmlns:a16="http://schemas.microsoft.com/office/drawing/2014/main" id="{8D6EAA17-8939-D09C-F07B-9AE83C8F286A}"/>
              </a:ext>
            </a:extLst>
          </p:cNvPr>
          <p:cNvPicPr>
            <a:picLocks noChangeAspect="1"/>
          </p:cNvPicPr>
          <p:nvPr/>
        </p:nvPicPr>
        <p:blipFill>
          <a:blip r:embed="rId10"/>
          <a:stretch>
            <a:fillRect/>
          </a:stretch>
        </p:blipFill>
        <p:spPr>
          <a:xfrm>
            <a:off x="10165006" y="913860"/>
            <a:ext cx="1376363" cy="1376363"/>
          </a:xfrm>
          <a:prstGeom prst="rect">
            <a:avLst/>
          </a:prstGeom>
        </p:spPr>
      </p:pic>
    </p:spTree>
    <p:extLst>
      <p:ext uri="{BB962C8B-B14F-4D97-AF65-F5344CB8AC3E}">
        <p14:creationId xmlns:p14="http://schemas.microsoft.com/office/powerpoint/2010/main" val="1896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4B81A8E0-F7AB-A018-0AF4-B8ACB23FB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AD26F5F-8888-CAB3-6288-90F60B7F2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93F1331-837E-F632-2988-604642F1D8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5" name="Freeform: Shape 4">
              <a:extLst>
                <a:ext uri="{FF2B5EF4-FFF2-40B4-BE49-F238E27FC236}">
                  <a16:creationId xmlns:a16="http://schemas.microsoft.com/office/drawing/2014/main" id="{2738208B-EE59-644F-EEDA-BCBFA427C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A742D037-11B9-6B3F-A567-90C7750FE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A542461-59FB-9F1D-B064-A4E44A10C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E2CA63C8-6F19-C34E-4825-97AF6C5F9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C99B6B9B-20D2-DC9A-1E81-51020205E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 name="Picture 9" descr="A banana next to a banana&#10;&#10;Description automatically generated with medium confidence">
            <a:extLst>
              <a:ext uri="{FF2B5EF4-FFF2-40B4-BE49-F238E27FC236}">
                <a16:creationId xmlns:a16="http://schemas.microsoft.com/office/drawing/2014/main" id="{63EACB8B-948A-FA92-A9A9-F387DBDBCD02}"/>
              </a:ext>
            </a:extLst>
          </p:cNvPr>
          <p:cNvPicPr>
            <a:picLocks noChangeAspect="1"/>
          </p:cNvPicPr>
          <p:nvPr/>
        </p:nvPicPr>
        <p:blipFill>
          <a:blip r:embed="rId2"/>
          <a:stretch>
            <a:fillRect/>
          </a:stretch>
        </p:blipFill>
        <p:spPr>
          <a:xfrm>
            <a:off x="5581439" y="562158"/>
            <a:ext cx="6610560" cy="3718440"/>
          </a:xfrm>
          <a:custGeom>
            <a:avLst/>
            <a:gdLst/>
            <a:ahLst/>
            <a:cxnLst/>
            <a:rect l="l" t="t" r="r" b="b"/>
            <a:pathLst>
              <a:path w="5017317" h="5380277">
                <a:moveTo>
                  <a:pt x="0" y="0"/>
                </a:moveTo>
                <a:lnTo>
                  <a:pt x="5017317" y="0"/>
                </a:lnTo>
                <a:lnTo>
                  <a:pt x="5017317" y="5380277"/>
                </a:lnTo>
                <a:lnTo>
                  <a:pt x="0" y="5380277"/>
                </a:lnTo>
                <a:close/>
              </a:path>
            </a:pathLst>
          </a:custGeom>
        </p:spPr>
      </p:pic>
      <p:sp>
        <p:nvSpPr>
          <p:cNvPr id="11" name="TextBox 10">
            <a:extLst>
              <a:ext uri="{FF2B5EF4-FFF2-40B4-BE49-F238E27FC236}">
                <a16:creationId xmlns:a16="http://schemas.microsoft.com/office/drawing/2014/main" id="{5B26D4E1-0491-3DAC-4203-3DAAE328FD2B}"/>
              </a:ext>
            </a:extLst>
          </p:cNvPr>
          <p:cNvSpPr txBox="1"/>
          <p:nvPr/>
        </p:nvSpPr>
        <p:spPr>
          <a:xfrm>
            <a:off x="1517302" y="2943098"/>
            <a:ext cx="3400290" cy="923330"/>
          </a:xfrm>
          <a:prstGeom prst="rect">
            <a:avLst/>
          </a:prstGeom>
          <a:noFill/>
          <a:ln>
            <a:noFill/>
          </a:ln>
        </p:spPr>
        <p:txBody>
          <a:bodyPr wrap="none" rtlCol="0">
            <a:spAutoFit/>
          </a:bodyPr>
          <a:lstStyle/>
          <a:p>
            <a:r>
              <a:rPr lang="en-IN" b="1" dirty="0">
                <a:effectLst>
                  <a:glow rad="38100">
                    <a:schemeClr val="accent1">
                      <a:alpha val="40000"/>
                    </a:schemeClr>
                  </a:glow>
                  <a:outerShdw blurRad="50800" dir="1980000" algn="ctr" rotWithShape="0">
                    <a:srgbClr val="000000">
                      <a:alpha val="43137"/>
                    </a:srgbClr>
                  </a:outerShdw>
                  <a:reflection stA="45000" endPos="0" dist="50800" dir="5400000" sy="-100000" algn="bl" rotWithShape="0"/>
                </a:effectLst>
                <a:latin typeface="Bradley Hand ITC" panose="03070402050302030203" pitchFamily="66" charset="0"/>
              </a:rPr>
              <a:t>GROUP– 4:</a:t>
            </a:r>
          </a:p>
          <a:p>
            <a:r>
              <a:rPr lang="en-IN" b="1" dirty="0">
                <a:effectLst>
                  <a:glow rad="38100">
                    <a:schemeClr val="accent1">
                      <a:alpha val="40000"/>
                    </a:schemeClr>
                  </a:glow>
                  <a:outerShdw blurRad="50800" dir="1980000" algn="ctr" rotWithShape="0">
                    <a:srgbClr val="000000">
                      <a:alpha val="43137"/>
                    </a:srgbClr>
                  </a:outerShdw>
                  <a:reflection stA="45000" endPos="0" dist="50800" dir="5400000" sy="-100000" algn="bl" rotWithShape="0"/>
                </a:effectLst>
                <a:latin typeface="Bradley Hand ITC" panose="03070402050302030203" pitchFamily="66" charset="0"/>
              </a:rPr>
              <a:t>    - TIRUMALA PRASAD BADE</a:t>
            </a:r>
          </a:p>
          <a:p>
            <a:r>
              <a:rPr lang="en-IN" b="1" dirty="0">
                <a:effectLst>
                  <a:glow rad="38100">
                    <a:schemeClr val="accent1">
                      <a:alpha val="40000"/>
                    </a:schemeClr>
                  </a:glow>
                  <a:outerShdw blurRad="50800" dir="1980000" algn="ctr" rotWithShape="0">
                    <a:srgbClr val="000000">
                      <a:alpha val="43137"/>
                    </a:srgbClr>
                  </a:outerShdw>
                  <a:reflection stA="45000" endPos="0" dist="50800" dir="5400000" sy="-100000" algn="bl" rotWithShape="0"/>
                </a:effectLst>
                <a:latin typeface="Bradley Hand ITC" panose="03070402050302030203" pitchFamily="66" charset="0"/>
              </a:rPr>
              <a:t>    </a:t>
            </a:r>
          </a:p>
        </p:txBody>
      </p:sp>
    </p:spTree>
    <p:extLst>
      <p:ext uri="{BB962C8B-B14F-4D97-AF65-F5344CB8AC3E}">
        <p14:creationId xmlns:p14="http://schemas.microsoft.com/office/powerpoint/2010/main" val="330161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58619" y="1192359"/>
            <a:ext cx="6823729" cy="3970318"/>
          </a:xfrm>
          <a:prstGeom prst="rect">
            <a:avLst/>
          </a:prstGeom>
          <a:noFill/>
        </p:spPr>
        <p:txBody>
          <a:bodyPr wrap="square" rtlCol="0">
            <a:spAutoFit/>
          </a:bodyPr>
          <a:lstStyle/>
          <a:p>
            <a:r>
              <a:rPr lang="en-US" b="1" dirty="0">
                <a:ea typeface="Roboto" panose="02000000000000000000" pitchFamily="2" charset="0"/>
              </a:rPr>
              <a:t>Objective: Automate the Loan Approval process.</a:t>
            </a:r>
          </a:p>
          <a:p>
            <a:pPr algn="just"/>
            <a:endParaRPr lang="en-US" b="0" i="0" dirty="0">
              <a:effectLst/>
            </a:endParaRPr>
          </a:p>
          <a:p>
            <a:pPr marL="742950" lvl="1" indent="-285750" algn="just">
              <a:buBlip>
                <a:blip r:embed="rId4">
                  <a:extLst>
                    <a:ext uri="{96DAC541-7B7A-43D3-8B79-37D633B846F1}">
                      <asvg:svgBlip xmlns:asvg="http://schemas.microsoft.com/office/drawing/2016/SVG/main" r:embed="rId5"/>
                    </a:ext>
                  </a:extLst>
                </a:blip>
              </a:buBlip>
            </a:pPr>
            <a:r>
              <a:rPr lang="en-US" b="0" i="0" dirty="0">
                <a:solidFill>
                  <a:srgbClr val="000000"/>
                </a:solidFill>
                <a:effectLst/>
              </a:rPr>
              <a:t>Traditional loan approval processes are slow, costly, and prone to inconsistencies. Manual reviews with paperwork result in delayed decisions, frustrating both applicants as well as lenders. Human judgments can lead to unfair outcomes. To stay competitive and manage risk efficiently in a fast-paced world, institutions must modernize their processes.</a:t>
            </a:r>
            <a:endParaRPr lang="en-US" dirty="0"/>
          </a:p>
          <a:p>
            <a:pPr marL="742950" lvl="1" indent="-285750" algn="just">
              <a:buBlip>
                <a:blip r:embed="rId4">
                  <a:extLst>
                    <a:ext uri="{96DAC541-7B7A-43D3-8B79-37D633B846F1}">
                      <asvg:svgBlip xmlns:asvg="http://schemas.microsoft.com/office/drawing/2016/SVG/main" r:embed="rId5"/>
                    </a:ext>
                  </a:extLst>
                </a:blip>
              </a:buBlip>
            </a:pPr>
            <a:endParaRPr lang="en-US" b="0" i="0" dirty="0">
              <a:effectLst/>
            </a:endParaRPr>
          </a:p>
          <a:p>
            <a:pPr marL="742950" lvl="1" indent="-285750" algn="just">
              <a:buBlip>
                <a:blip r:embed="rId4">
                  <a:extLst>
                    <a:ext uri="{96DAC541-7B7A-43D3-8B79-37D633B846F1}">
                      <asvg:svgBlip xmlns:asvg="http://schemas.microsoft.com/office/drawing/2016/SVG/main" r:embed="rId5"/>
                    </a:ext>
                  </a:extLst>
                </a:blip>
              </a:buBlip>
            </a:pPr>
            <a:r>
              <a:rPr lang="en-US" b="0" i="0" dirty="0">
                <a:effectLst/>
              </a:rPr>
              <a:t>By </a:t>
            </a:r>
            <a:r>
              <a:rPr lang="en-US" dirty="0"/>
              <a:t>d</a:t>
            </a:r>
            <a:r>
              <a:rPr lang="en-US" b="0" i="0" dirty="0">
                <a:effectLst/>
              </a:rPr>
              <a:t>eveloping an accurate machine learning model that can predict whether a loan application can be accepted or rejected based on the provided features thus enhancing efficiency and reducing human bias in making those decisions.</a:t>
            </a:r>
            <a:endParaRPr lang="en-IN" dirty="0"/>
          </a:p>
          <a:p>
            <a:endParaRPr lang="en-US" dirty="0">
              <a:ea typeface="Roboto" panose="02000000000000000000" pitchFamily="2" charset="0"/>
            </a:endParaRP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6027755" cy="646331"/>
          </a:xfrm>
          <a:prstGeom prst="rect">
            <a:avLst/>
          </a:prstGeom>
          <a:noFill/>
        </p:spPr>
        <p:txBody>
          <a:bodyPr wrap="square" rtlCol="0">
            <a:spAutoFit/>
          </a:bodyPr>
          <a:lstStyle/>
          <a:p>
            <a:r>
              <a:rPr lang="en-IN" sz="3600" b="1" dirty="0">
                <a:solidFill>
                  <a:srgbClr val="002060"/>
                </a:solidFill>
              </a:rPr>
              <a:t>Business Problem:</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6"/>
          <a:stretch>
            <a:fillRect/>
          </a:stretch>
        </p:blipFill>
        <p:spPr>
          <a:xfrm>
            <a:off x="9402184" y="6269093"/>
            <a:ext cx="2576549" cy="517795"/>
          </a:xfrm>
          <a:prstGeom prst="rect">
            <a:avLst/>
          </a:prstGeom>
        </p:spPr>
      </p:pic>
      <p:pic>
        <p:nvPicPr>
          <p:cNvPr id="19" name="Picture 18" descr="A round stamp with text on it&#10;&#10;Description automatically generated">
            <a:extLst>
              <a:ext uri="{FF2B5EF4-FFF2-40B4-BE49-F238E27FC236}">
                <a16:creationId xmlns:a16="http://schemas.microsoft.com/office/drawing/2014/main" id="{BF4C57C2-2C44-6B49-9BD2-7A126C8B2F46}"/>
              </a:ext>
            </a:extLst>
          </p:cNvPr>
          <p:cNvPicPr>
            <a:picLocks noChangeAspect="1"/>
          </p:cNvPicPr>
          <p:nvPr/>
        </p:nvPicPr>
        <p:blipFill>
          <a:blip r:embed="rId7"/>
          <a:stretch>
            <a:fillRect/>
          </a:stretch>
        </p:blipFill>
        <p:spPr>
          <a:xfrm rot="20682670">
            <a:off x="7872933" y="1372967"/>
            <a:ext cx="3421768" cy="3421768"/>
          </a:xfrm>
          <a:prstGeom prst="rect">
            <a:avLst/>
          </a:prstGeom>
        </p:spPr>
      </p:pic>
    </p:spTree>
    <p:extLst>
      <p:ext uri="{BB962C8B-B14F-4D97-AF65-F5344CB8AC3E}">
        <p14:creationId xmlns:p14="http://schemas.microsoft.com/office/powerpoint/2010/main" val="8148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78283" y="1192359"/>
            <a:ext cx="6823729" cy="2215991"/>
          </a:xfrm>
          <a:prstGeom prst="rect">
            <a:avLst/>
          </a:prstGeom>
          <a:noFill/>
        </p:spPr>
        <p:txBody>
          <a:bodyPr wrap="square" rtlCol="0">
            <a:spAutoFit/>
          </a:bodyPr>
          <a:lstStyle/>
          <a:p>
            <a:r>
              <a:rPr lang="en-US" b="1" dirty="0">
                <a:ea typeface="Roboto" panose="02000000000000000000" pitchFamily="2" charset="0"/>
              </a:rPr>
              <a:t>Dataset: </a:t>
            </a:r>
            <a:r>
              <a:rPr lang="en-IN" u="sng" dirty="0">
                <a:solidFill>
                  <a:schemeClr val="hlink"/>
                </a:solidFill>
                <a:hlinkClick r:id="rId4"/>
              </a:rPr>
              <a:t>https://www.kaggle.com/datasets/laotse/credit-risk-dataset</a:t>
            </a:r>
            <a:endParaRPr lang="en-US" b="1" dirty="0">
              <a:ea typeface="Roboto" panose="02000000000000000000" pitchFamily="2" charset="0"/>
            </a:endParaRPr>
          </a:p>
          <a:p>
            <a:pPr algn="just"/>
            <a:endParaRPr lang="en-US" b="0" i="0" dirty="0">
              <a:effectLst/>
            </a:endParaRPr>
          </a:p>
          <a:p>
            <a:pPr marL="742950" lvl="1" indent="-285750">
              <a:spcBef>
                <a:spcPts val="1200"/>
              </a:spcBef>
              <a:buBlip>
                <a:blip r:embed="rId5">
                  <a:extLst>
                    <a:ext uri="{96DAC541-7B7A-43D3-8B79-37D633B846F1}">
                      <asvg:svgBlip xmlns:asvg="http://schemas.microsoft.com/office/drawing/2016/SVG/main" r:embed="rId6"/>
                    </a:ext>
                  </a:extLst>
                </a:blip>
              </a:buBlip>
            </a:pPr>
            <a:r>
              <a:rPr lang="en-IN" b="1" dirty="0"/>
              <a:t>Target Variable</a:t>
            </a:r>
            <a:r>
              <a:rPr lang="en-IN" dirty="0"/>
              <a:t>: “</a:t>
            </a:r>
            <a:r>
              <a:rPr lang="en-IN" dirty="0" err="1"/>
              <a:t>loan_status</a:t>
            </a:r>
            <a:r>
              <a:rPr lang="en-IN" dirty="0"/>
              <a:t>”</a:t>
            </a:r>
            <a:br>
              <a:rPr lang="en-IN" dirty="0"/>
            </a:br>
            <a:r>
              <a:rPr lang="en-IN" dirty="0"/>
              <a:t>- Loan Application Accepted (1) or Rejected (0).</a:t>
            </a:r>
          </a:p>
          <a:p>
            <a:pPr marL="742950" lvl="1" indent="-285750">
              <a:spcBef>
                <a:spcPts val="1200"/>
              </a:spcBef>
              <a:buBlip>
                <a:blip r:embed="rId5">
                  <a:extLst>
                    <a:ext uri="{96DAC541-7B7A-43D3-8B79-37D633B846F1}">
                      <asvg:svgBlip xmlns:asvg="http://schemas.microsoft.com/office/drawing/2016/SVG/main" r:embed="rId6"/>
                    </a:ext>
                  </a:extLst>
                </a:blip>
              </a:buBlip>
            </a:pPr>
            <a:r>
              <a:rPr lang="en-IN" b="1" dirty="0"/>
              <a:t>Number of Rows</a:t>
            </a:r>
            <a:r>
              <a:rPr lang="en-IN" dirty="0"/>
              <a:t>: 32581 (Represent each customer)</a:t>
            </a:r>
          </a:p>
          <a:p>
            <a:pPr marL="742950" lvl="1" indent="-285750">
              <a:spcBef>
                <a:spcPts val="1200"/>
              </a:spcBef>
              <a:spcAft>
                <a:spcPts val="1200"/>
              </a:spcAft>
              <a:buBlip>
                <a:blip r:embed="rId5">
                  <a:extLst>
                    <a:ext uri="{96DAC541-7B7A-43D3-8B79-37D633B846F1}">
                      <asvg:svgBlip xmlns:asvg="http://schemas.microsoft.com/office/drawing/2016/SVG/main" r:embed="rId6"/>
                    </a:ext>
                  </a:extLst>
                </a:blip>
              </a:buBlip>
            </a:pPr>
            <a:r>
              <a:rPr lang="en-IN" b="1" dirty="0"/>
              <a:t>Number of columns</a:t>
            </a:r>
            <a:r>
              <a:rPr lang="en-IN" dirty="0"/>
              <a:t>: 12 (Customer Attributes)</a:t>
            </a: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6027755" cy="646331"/>
          </a:xfrm>
          <a:prstGeom prst="rect">
            <a:avLst/>
          </a:prstGeom>
          <a:noFill/>
        </p:spPr>
        <p:txBody>
          <a:bodyPr wrap="square" rtlCol="0">
            <a:spAutoFit/>
          </a:bodyPr>
          <a:lstStyle/>
          <a:p>
            <a:r>
              <a:rPr lang="en-IN" sz="3600" b="1" dirty="0">
                <a:solidFill>
                  <a:srgbClr val="002060"/>
                </a:solidFill>
              </a:rPr>
              <a:t>Data Exploration:</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7"/>
          <a:stretch>
            <a:fillRect/>
          </a:stretch>
        </p:blipFill>
        <p:spPr>
          <a:xfrm>
            <a:off x="9402184" y="6269093"/>
            <a:ext cx="2576549" cy="517795"/>
          </a:xfrm>
          <a:prstGeom prst="rect">
            <a:avLst/>
          </a:prstGeom>
        </p:spPr>
      </p:pic>
      <p:pic>
        <p:nvPicPr>
          <p:cNvPr id="17" name="Picture 16" descr="A computer monitor showing graphs and charts&#10;&#10;Description automatically generated">
            <a:extLst>
              <a:ext uri="{FF2B5EF4-FFF2-40B4-BE49-F238E27FC236}">
                <a16:creationId xmlns:a16="http://schemas.microsoft.com/office/drawing/2014/main" id="{E974A055-6B9E-D474-CF0E-CD6948982E9D}"/>
              </a:ext>
            </a:extLst>
          </p:cNvPr>
          <p:cNvPicPr>
            <a:picLocks noChangeAspect="1"/>
          </p:cNvPicPr>
          <p:nvPr/>
        </p:nvPicPr>
        <p:blipFill>
          <a:blip r:embed="rId8"/>
          <a:stretch>
            <a:fillRect/>
          </a:stretch>
        </p:blipFill>
        <p:spPr>
          <a:xfrm>
            <a:off x="7387256" y="2300354"/>
            <a:ext cx="4029855" cy="3332675"/>
          </a:xfrm>
          <a:prstGeom prst="rect">
            <a:avLst/>
          </a:prstGeom>
        </p:spPr>
      </p:pic>
    </p:spTree>
    <p:extLst>
      <p:ext uri="{BB962C8B-B14F-4D97-AF65-F5344CB8AC3E}">
        <p14:creationId xmlns:p14="http://schemas.microsoft.com/office/powerpoint/2010/main" val="230779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white logo&#10;&#10;Description automatically generated">
            <a:extLst>
              <a:ext uri="{FF2B5EF4-FFF2-40B4-BE49-F238E27FC236}">
                <a16:creationId xmlns:a16="http://schemas.microsoft.com/office/drawing/2014/main" id="{3902EDE2-31F3-C829-FCC4-7207C15FB6CB}"/>
              </a:ext>
            </a:extLst>
          </p:cNvPr>
          <p:cNvPicPr>
            <a:picLocks noChangeAspect="1"/>
          </p:cNvPicPr>
          <p:nvPr/>
        </p:nvPicPr>
        <p:blipFill>
          <a:blip r:embed="rId3"/>
          <a:stretch>
            <a:fillRect/>
          </a:stretch>
        </p:blipFill>
        <p:spPr>
          <a:xfrm rot="20900252">
            <a:off x="9782400" y="222617"/>
            <a:ext cx="2013597" cy="2013597"/>
          </a:xfrm>
          <a:prstGeom prst="rect">
            <a:avLst/>
          </a:prstGeom>
        </p:spPr>
      </p:pic>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4"/>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50631" y="1064330"/>
            <a:ext cx="10618981" cy="5109091"/>
          </a:xfrm>
          <a:prstGeom prst="rect">
            <a:avLst/>
          </a:prstGeom>
          <a:noFill/>
        </p:spPr>
        <p:txBody>
          <a:bodyPr wrap="square" rtlCol="0">
            <a:spAutoFit/>
          </a:bodyPr>
          <a:lstStyle/>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person_age</a:t>
            </a:r>
            <a:r>
              <a:rPr lang="en-IN" b="1" dirty="0"/>
              <a:t>: </a:t>
            </a:r>
            <a:r>
              <a:rPr lang="en-IN" sz="1800" dirty="0"/>
              <a:t>Age of the Loan applicant. It’s a numerical variable.</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person_income</a:t>
            </a:r>
            <a:r>
              <a:rPr lang="en-IN" b="1" dirty="0"/>
              <a:t>: </a:t>
            </a:r>
            <a:r>
              <a:rPr lang="en-IN" dirty="0"/>
              <a:t>A</a:t>
            </a:r>
            <a:r>
              <a:rPr lang="en-IN" sz="1800" dirty="0"/>
              <a:t>nnual </a:t>
            </a:r>
            <a:r>
              <a:rPr lang="en-IN" dirty="0"/>
              <a:t>I</a:t>
            </a:r>
            <a:r>
              <a:rPr lang="en-IN" sz="1800" dirty="0"/>
              <a:t>ncome of the Loan applicant.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person_home_ownership</a:t>
            </a:r>
            <a:r>
              <a:rPr lang="en-IN" dirty="0"/>
              <a:t>: T</a:t>
            </a:r>
            <a:r>
              <a:rPr lang="en-IN" sz="1800" dirty="0"/>
              <a:t>ype of ownership of applicant  - "Rent," "Own," "Mortgage," and “Other”.</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person_emp_length</a:t>
            </a:r>
            <a:r>
              <a:rPr lang="en-IN" b="1" dirty="0"/>
              <a:t>:</a:t>
            </a:r>
            <a:r>
              <a:rPr lang="en-IN" dirty="0"/>
              <a:t> N</a:t>
            </a:r>
            <a:r>
              <a:rPr lang="en-IN" sz="1800" dirty="0"/>
              <a:t>umber of years the applicant has been employed.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loan_intent</a:t>
            </a:r>
            <a:r>
              <a:rPr lang="en-IN" b="1" dirty="0"/>
              <a:t>: </a:t>
            </a:r>
            <a:r>
              <a:rPr lang="en-IN" sz="1800" dirty="0"/>
              <a:t>Categorical feature that indicates the purpose or intent for which the loan is sought.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loan_grade: </a:t>
            </a:r>
            <a:r>
              <a:rPr lang="en-IN" sz="1800" dirty="0"/>
              <a:t>Credit Rating or Risk associated with the loan assigned by the lender such as "A," "B," "C," etc.</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loan_amnt</a:t>
            </a:r>
            <a:r>
              <a:rPr lang="en-IN" b="1" dirty="0"/>
              <a:t>:</a:t>
            </a:r>
            <a:r>
              <a:rPr lang="en-IN" sz="1800" dirty="0"/>
              <a:t> Total </a:t>
            </a:r>
            <a:r>
              <a:rPr lang="en-IN" dirty="0"/>
              <a:t>A</a:t>
            </a:r>
            <a:r>
              <a:rPr lang="en-IN" sz="1800" dirty="0"/>
              <a:t>mount of the Loan applied for by the applicant.</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loan_int_rate</a:t>
            </a:r>
            <a:r>
              <a:rPr lang="en-IN" sz="1800" b="1" dirty="0"/>
              <a:t>: </a:t>
            </a:r>
            <a:r>
              <a:rPr lang="en-IN" sz="1800" dirty="0"/>
              <a:t>Annual </a:t>
            </a:r>
            <a:r>
              <a:rPr lang="en-IN" dirty="0"/>
              <a:t>I</a:t>
            </a:r>
            <a:r>
              <a:rPr lang="en-IN" sz="1800" dirty="0"/>
              <a:t>nterest </a:t>
            </a:r>
            <a:r>
              <a:rPr lang="en-IN" dirty="0"/>
              <a:t>R</a:t>
            </a:r>
            <a:r>
              <a:rPr lang="en-IN" sz="1800" dirty="0"/>
              <a:t>ate charged on the Loan Amount.</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loan_status</a:t>
            </a:r>
            <a:r>
              <a:rPr lang="en-IN" b="1" dirty="0"/>
              <a:t>: </a:t>
            </a:r>
            <a:r>
              <a:rPr lang="en-IN" sz="1800" dirty="0"/>
              <a:t>Outcome of the loan application whether it is Accepted (1) or Rejected (0).</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loan_percent_income</a:t>
            </a:r>
            <a:r>
              <a:rPr lang="en-IN" b="1" dirty="0"/>
              <a:t>: </a:t>
            </a:r>
            <a:r>
              <a:rPr lang="en-IN" sz="1800" dirty="0"/>
              <a:t>Percentage of the applicant's income that the loan amount represents.</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cb_person_default_on_file</a:t>
            </a:r>
            <a:r>
              <a:rPr lang="en-IN" dirty="0"/>
              <a:t>: Applicant’s </a:t>
            </a:r>
            <a:r>
              <a:rPr lang="en-IN" sz="1800" dirty="0"/>
              <a:t>history of defaults, represented as "Y" for yes and "N" for no.</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cb_preson_cred_hist_length</a:t>
            </a:r>
            <a:r>
              <a:rPr lang="en-IN" b="1" dirty="0"/>
              <a:t>: </a:t>
            </a:r>
            <a:r>
              <a:rPr lang="en-IN" dirty="0"/>
              <a:t>N</a:t>
            </a:r>
            <a:r>
              <a:rPr lang="en-IN" sz="1800" dirty="0"/>
              <a:t>umber of years the applicant has had a credit history. </a:t>
            </a: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277059"/>
            <a:ext cx="6027755" cy="1754326"/>
          </a:xfrm>
          <a:prstGeom prst="rect">
            <a:avLst/>
          </a:prstGeom>
          <a:noFill/>
        </p:spPr>
        <p:txBody>
          <a:bodyPr wrap="square" rtlCol="0">
            <a:spAutoFit/>
          </a:bodyPr>
          <a:lstStyle/>
          <a:p>
            <a:r>
              <a:rPr lang="en-IN" sz="3600" b="1" dirty="0">
                <a:solidFill>
                  <a:srgbClr val="002060"/>
                </a:solidFill>
              </a:rPr>
              <a:t>Data Dictionary:</a:t>
            </a:r>
          </a:p>
          <a:p>
            <a:endParaRPr lang="en-IN" sz="3600" b="1" dirty="0">
              <a:solidFill>
                <a:srgbClr val="002060"/>
              </a:solidFill>
            </a:endParaRPr>
          </a:p>
          <a:p>
            <a:pPr marL="571500" indent="-571500">
              <a:buBlip>
                <a:blip r:embed="rId5">
                  <a:extLst>
                    <a:ext uri="{96DAC541-7B7A-43D3-8B79-37D633B846F1}">
                      <asvg:svgBlip xmlns:asvg="http://schemas.microsoft.com/office/drawing/2016/SVG/main" r:embed="rId6"/>
                    </a:ext>
                  </a:extLst>
                </a:blip>
              </a:buBlip>
            </a:pPr>
            <a:endParaRPr lang="en-IN" sz="3600" b="1" dirty="0">
              <a:solidFill>
                <a:srgbClr val="002060"/>
              </a:solidFill>
            </a:endParaRP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7"/>
          <a:stretch>
            <a:fillRect/>
          </a:stretch>
        </p:blipFill>
        <p:spPr>
          <a:xfrm>
            <a:off x="9402184" y="6269093"/>
            <a:ext cx="2576549" cy="517795"/>
          </a:xfrm>
          <a:prstGeom prst="rect">
            <a:avLst/>
          </a:prstGeom>
        </p:spPr>
      </p:pic>
      <p:pic>
        <p:nvPicPr>
          <p:cNvPr id="4" name="Picture 3" descr="A blue and purple gradient line drawing of a book and a magnifying glass&#10;&#10;Description automatically generated">
            <a:extLst>
              <a:ext uri="{FF2B5EF4-FFF2-40B4-BE49-F238E27FC236}">
                <a16:creationId xmlns:a16="http://schemas.microsoft.com/office/drawing/2014/main" id="{7E6DEBCE-5031-2F1E-EE12-28C6E2D33059}"/>
              </a:ext>
            </a:extLst>
          </p:cNvPr>
          <p:cNvPicPr>
            <a:picLocks noChangeAspect="1"/>
          </p:cNvPicPr>
          <p:nvPr/>
        </p:nvPicPr>
        <p:blipFill>
          <a:blip r:embed="rId8"/>
          <a:stretch>
            <a:fillRect/>
          </a:stretch>
        </p:blipFill>
        <p:spPr>
          <a:xfrm>
            <a:off x="9915331" y="3773568"/>
            <a:ext cx="1550253" cy="1550253"/>
          </a:xfrm>
          <a:prstGeom prst="rect">
            <a:avLst/>
          </a:prstGeom>
        </p:spPr>
      </p:pic>
    </p:spTree>
    <p:extLst>
      <p:ext uri="{BB962C8B-B14F-4D97-AF65-F5344CB8AC3E}">
        <p14:creationId xmlns:p14="http://schemas.microsoft.com/office/powerpoint/2010/main" val="77607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78283" y="1192359"/>
            <a:ext cx="6823729"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26325"/>
            <a:ext cx="6027755" cy="646331"/>
          </a:xfrm>
          <a:prstGeom prst="rect">
            <a:avLst/>
          </a:prstGeom>
          <a:noFill/>
        </p:spPr>
        <p:txBody>
          <a:bodyPr wrap="square" rtlCol="0">
            <a:spAutoFit/>
          </a:bodyPr>
          <a:lstStyle/>
          <a:p>
            <a:r>
              <a:rPr lang="en-IN" sz="3600" b="1" dirty="0">
                <a:solidFill>
                  <a:srgbClr val="002060"/>
                </a:solidFill>
              </a:rPr>
              <a:t>Model Comparison:</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graphicFrame>
        <p:nvGraphicFramePr>
          <p:cNvPr id="3" name="Google Shape;73;p16">
            <a:extLst>
              <a:ext uri="{FF2B5EF4-FFF2-40B4-BE49-F238E27FC236}">
                <a16:creationId xmlns:a16="http://schemas.microsoft.com/office/drawing/2014/main" id="{9C90FBAB-2204-EC5D-6ADA-7804C27E3054}"/>
              </a:ext>
            </a:extLst>
          </p:cNvPr>
          <p:cNvGraphicFramePr/>
          <p:nvPr>
            <p:extLst>
              <p:ext uri="{D42A27DB-BD31-4B8C-83A1-F6EECF244321}">
                <p14:modId xmlns:p14="http://schemas.microsoft.com/office/powerpoint/2010/main" val="3903400328"/>
              </p:ext>
            </p:extLst>
          </p:nvPr>
        </p:nvGraphicFramePr>
        <p:xfrm>
          <a:off x="724936" y="1155782"/>
          <a:ext cx="8338438" cy="4116014"/>
        </p:xfrm>
        <a:graphic>
          <a:graphicData uri="http://schemas.openxmlformats.org/drawingml/2006/table">
            <a:tbl>
              <a:tblPr>
                <a:tableStyleId>{B301B821-A1FF-4177-AEE7-76D212191A09}</a:tableStyleId>
              </a:tblPr>
              <a:tblGrid>
                <a:gridCol w="2366845">
                  <a:extLst>
                    <a:ext uri="{9D8B030D-6E8A-4147-A177-3AD203B41FA5}">
                      <a16:colId xmlns:a16="http://schemas.microsoft.com/office/drawing/2014/main" val="20000"/>
                    </a:ext>
                  </a:extLst>
                </a:gridCol>
                <a:gridCol w="948374">
                  <a:extLst>
                    <a:ext uri="{9D8B030D-6E8A-4147-A177-3AD203B41FA5}">
                      <a16:colId xmlns:a16="http://schemas.microsoft.com/office/drawing/2014/main" val="20001"/>
                    </a:ext>
                  </a:extLst>
                </a:gridCol>
                <a:gridCol w="970384">
                  <a:extLst>
                    <a:ext uri="{9D8B030D-6E8A-4147-A177-3AD203B41FA5}">
                      <a16:colId xmlns:a16="http://schemas.microsoft.com/office/drawing/2014/main" val="20002"/>
                    </a:ext>
                  </a:extLst>
                </a:gridCol>
                <a:gridCol w="1240971">
                  <a:extLst>
                    <a:ext uri="{9D8B030D-6E8A-4147-A177-3AD203B41FA5}">
                      <a16:colId xmlns:a16="http://schemas.microsoft.com/office/drawing/2014/main" val="20003"/>
                    </a:ext>
                  </a:extLst>
                </a:gridCol>
                <a:gridCol w="1365619">
                  <a:extLst>
                    <a:ext uri="{9D8B030D-6E8A-4147-A177-3AD203B41FA5}">
                      <a16:colId xmlns:a16="http://schemas.microsoft.com/office/drawing/2014/main" val="20004"/>
                    </a:ext>
                  </a:extLst>
                </a:gridCol>
                <a:gridCol w="1446245">
                  <a:extLst>
                    <a:ext uri="{9D8B030D-6E8A-4147-A177-3AD203B41FA5}">
                      <a16:colId xmlns:a16="http://schemas.microsoft.com/office/drawing/2014/main" val="20005"/>
                    </a:ext>
                  </a:extLst>
                </a:gridCol>
              </a:tblGrid>
              <a:tr h="461329">
                <a:tc>
                  <a:txBody>
                    <a:bodyPr/>
                    <a:lstStyle/>
                    <a:p>
                      <a:pPr marL="0" lvl="0" indent="0" algn="ctr" rtl="0">
                        <a:spcBef>
                          <a:spcPts val="0"/>
                        </a:spcBef>
                        <a:spcAft>
                          <a:spcPts val="0"/>
                        </a:spcAft>
                        <a:buNone/>
                      </a:pPr>
                      <a:r>
                        <a:rPr lang="en" sz="1600" b="1" dirty="0">
                          <a:solidFill>
                            <a:srgbClr val="002060"/>
                          </a:solidFill>
                        </a:rPr>
                        <a:t>Model</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F1</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Recall</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Precision</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Accuracy</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ROC AUC</a:t>
                      </a:r>
                      <a:endParaRPr sz="1600" b="1" dirty="0">
                        <a:solidFill>
                          <a:srgbClr val="002060"/>
                        </a:solidFill>
                      </a:endParaRPr>
                    </a:p>
                  </a:txBody>
                  <a:tcPr marL="91425" marR="91425" marT="90520" marB="90520"/>
                </a:tc>
                <a:extLst>
                  <a:ext uri="{0D108BD9-81ED-4DB2-BD59-A6C34878D82A}">
                    <a16:rowId xmlns:a16="http://schemas.microsoft.com/office/drawing/2014/main" val="10000"/>
                  </a:ext>
                </a:extLst>
              </a:tr>
              <a:tr h="461329">
                <a:tc>
                  <a:txBody>
                    <a:bodyPr/>
                    <a:lstStyle/>
                    <a:p>
                      <a:pPr marL="0" lvl="0" indent="0" algn="ctr" rtl="0">
                        <a:spcBef>
                          <a:spcPts val="0"/>
                        </a:spcBef>
                        <a:spcAft>
                          <a:spcPts val="0"/>
                        </a:spcAft>
                        <a:buNone/>
                      </a:pPr>
                      <a:r>
                        <a:rPr lang="en" sz="1600" dirty="0"/>
                        <a:t>Logit Model</a:t>
                      </a:r>
                      <a:endParaRPr sz="1600" dirty="0"/>
                    </a:p>
                  </a:txBody>
                  <a:tcPr marL="91425" marR="91425" marT="90520" marB="90520"/>
                </a:tc>
                <a:tc>
                  <a:txBody>
                    <a:bodyPr/>
                    <a:lstStyle/>
                    <a:p>
                      <a:pPr marL="0" lvl="0" indent="0" algn="ctr" rtl="0">
                        <a:spcBef>
                          <a:spcPts val="0"/>
                        </a:spcBef>
                        <a:spcAft>
                          <a:spcPts val="0"/>
                        </a:spcAft>
                        <a:buNone/>
                      </a:pPr>
                      <a:r>
                        <a:rPr lang="en" sz="1600" dirty="0"/>
                        <a:t>0.27</a:t>
                      </a:r>
                      <a:endParaRPr sz="1600" dirty="0"/>
                    </a:p>
                  </a:txBody>
                  <a:tcPr marL="91425" marR="91425" marT="90520" marB="90520"/>
                </a:tc>
                <a:tc>
                  <a:txBody>
                    <a:bodyPr/>
                    <a:lstStyle/>
                    <a:p>
                      <a:pPr marL="0" lvl="0" indent="0" algn="ctr" rtl="0">
                        <a:spcBef>
                          <a:spcPts val="0"/>
                        </a:spcBef>
                        <a:spcAft>
                          <a:spcPts val="0"/>
                        </a:spcAft>
                        <a:buNone/>
                      </a:pPr>
                      <a:r>
                        <a:rPr lang="en" sz="1600"/>
                        <a:t>0.16</a:t>
                      </a:r>
                      <a:endParaRPr sz="1600"/>
                    </a:p>
                  </a:txBody>
                  <a:tcPr marL="91425" marR="91425" marT="90520" marB="90520"/>
                </a:tc>
                <a:tc>
                  <a:txBody>
                    <a:bodyPr/>
                    <a:lstStyle/>
                    <a:p>
                      <a:pPr marL="0" lvl="0" indent="0" algn="ctr" rtl="0">
                        <a:spcBef>
                          <a:spcPts val="0"/>
                        </a:spcBef>
                        <a:spcAft>
                          <a:spcPts val="0"/>
                        </a:spcAft>
                        <a:buNone/>
                      </a:pPr>
                      <a:r>
                        <a:rPr lang="en" sz="1600"/>
                        <a:t>0.73</a:t>
                      </a:r>
                      <a:endParaRPr sz="1600"/>
                    </a:p>
                  </a:txBody>
                  <a:tcPr marL="91425" marR="91425" marT="90520" marB="90520"/>
                </a:tc>
                <a:tc>
                  <a:txBody>
                    <a:bodyPr/>
                    <a:lstStyle/>
                    <a:p>
                      <a:pPr marL="0" lvl="0" indent="0" algn="ctr" rtl="0">
                        <a:spcBef>
                          <a:spcPts val="0"/>
                        </a:spcBef>
                        <a:spcAft>
                          <a:spcPts val="0"/>
                        </a:spcAft>
                        <a:buNone/>
                      </a:pPr>
                      <a:r>
                        <a:rPr lang="en" sz="1600"/>
                        <a:t>0.80</a:t>
                      </a:r>
                      <a:endParaRPr sz="1600"/>
                    </a:p>
                  </a:txBody>
                  <a:tcPr marL="91425" marR="91425" marT="90520" marB="90520"/>
                </a:tc>
                <a:tc>
                  <a:txBody>
                    <a:bodyPr/>
                    <a:lstStyle/>
                    <a:p>
                      <a:pPr marL="0" lvl="0" indent="0" algn="ctr" rtl="0">
                        <a:spcBef>
                          <a:spcPts val="0"/>
                        </a:spcBef>
                        <a:spcAft>
                          <a:spcPts val="0"/>
                        </a:spcAft>
                        <a:buNone/>
                      </a:pPr>
                      <a:r>
                        <a:rPr lang="en" sz="1600" dirty="0"/>
                        <a:t>0.76</a:t>
                      </a:r>
                      <a:endParaRPr sz="1600" dirty="0"/>
                    </a:p>
                  </a:txBody>
                  <a:tcPr marL="91425" marR="91425" marT="90520" marB="90520"/>
                </a:tc>
                <a:extLst>
                  <a:ext uri="{0D108BD9-81ED-4DB2-BD59-A6C34878D82A}">
                    <a16:rowId xmlns:a16="http://schemas.microsoft.com/office/drawing/2014/main" val="10001"/>
                  </a:ext>
                </a:extLst>
              </a:tr>
              <a:tr h="461329">
                <a:tc>
                  <a:txBody>
                    <a:bodyPr/>
                    <a:lstStyle/>
                    <a:p>
                      <a:pPr marL="0" lvl="0" indent="0" algn="ctr" rtl="0">
                        <a:spcBef>
                          <a:spcPts val="0"/>
                        </a:spcBef>
                        <a:spcAft>
                          <a:spcPts val="0"/>
                        </a:spcAft>
                        <a:buNone/>
                      </a:pPr>
                      <a:r>
                        <a:rPr lang="en" sz="1600" dirty="0"/>
                        <a:t>kNN Model</a:t>
                      </a:r>
                      <a:endParaRPr sz="1600" dirty="0"/>
                    </a:p>
                  </a:txBody>
                  <a:tcPr marL="91425" marR="91425" marT="90520" marB="90520"/>
                </a:tc>
                <a:tc>
                  <a:txBody>
                    <a:bodyPr/>
                    <a:lstStyle/>
                    <a:p>
                      <a:pPr marL="0" lvl="0" indent="0" algn="ctr" rtl="0">
                        <a:spcBef>
                          <a:spcPts val="0"/>
                        </a:spcBef>
                        <a:spcAft>
                          <a:spcPts val="0"/>
                        </a:spcAft>
                        <a:buNone/>
                      </a:pPr>
                      <a:r>
                        <a:rPr lang="en" sz="1600"/>
                        <a:t>0.69</a:t>
                      </a:r>
                      <a:endParaRPr sz="1600"/>
                    </a:p>
                  </a:txBody>
                  <a:tcPr marL="91425" marR="91425" marT="90520" marB="90520"/>
                </a:tc>
                <a:tc>
                  <a:txBody>
                    <a:bodyPr/>
                    <a:lstStyle/>
                    <a:p>
                      <a:pPr marL="0" lvl="0" indent="0" algn="ctr" rtl="0">
                        <a:spcBef>
                          <a:spcPts val="0"/>
                        </a:spcBef>
                        <a:spcAft>
                          <a:spcPts val="0"/>
                        </a:spcAft>
                        <a:buNone/>
                      </a:pPr>
                      <a:r>
                        <a:rPr lang="en" sz="1600"/>
                        <a:t>0.58</a:t>
                      </a:r>
                      <a:endParaRPr sz="1600"/>
                    </a:p>
                  </a:txBody>
                  <a:tcPr marL="91425" marR="91425" marT="90520" marB="90520"/>
                </a:tc>
                <a:tc>
                  <a:txBody>
                    <a:bodyPr/>
                    <a:lstStyle/>
                    <a:p>
                      <a:pPr marL="0" lvl="0" indent="0" algn="ctr" rtl="0">
                        <a:spcBef>
                          <a:spcPts val="0"/>
                        </a:spcBef>
                        <a:spcAft>
                          <a:spcPts val="0"/>
                        </a:spcAft>
                        <a:buNone/>
                      </a:pPr>
                      <a:r>
                        <a:rPr lang="en" sz="1600" dirty="0"/>
                        <a:t>0.85</a:t>
                      </a:r>
                      <a:endParaRPr sz="1600" dirty="0"/>
                    </a:p>
                  </a:txBody>
                  <a:tcPr marL="91425" marR="91425" marT="90520" marB="90520"/>
                </a:tc>
                <a:tc>
                  <a:txBody>
                    <a:bodyPr/>
                    <a:lstStyle/>
                    <a:p>
                      <a:pPr marL="0" lvl="0" indent="0" algn="ctr" rtl="0">
                        <a:spcBef>
                          <a:spcPts val="0"/>
                        </a:spcBef>
                        <a:spcAft>
                          <a:spcPts val="0"/>
                        </a:spcAft>
                        <a:buNone/>
                      </a:pPr>
                      <a:r>
                        <a:rPr lang="en" sz="1600"/>
                        <a:t>0.88</a:t>
                      </a:r>
                      <a:endParaRPr sz="1600"/>
                    </a:p>
                  </a:txBody>
                  <a:tcPr marL="91425" marR="91425" marT="90520" marB="90520"/>
                </a:tc>
                <a:tc>
                  <a:txBody>
                    <a:bodyPr/>
                    <a:lstStyle/>
                    <a:p>
                      <a:pPr marL="0" lvl="0" indent="0" algn="ctr" rtl="0">
                        <a:spcBef>
                          <a:spcPts val="0"/>
                        </a:spcBef>
                        <a:spcAft>
                          <a:spcPts val="0"/>
                        </a:spcAft>
                        <a:buNone/>
                      </a:pPr>
                      <a:r>
                        <a:rPr lang="en" sz="1600" dirty="0"/>
                        <a:t>0.88</a:t>
                      </a:r>
                      <a:endParaRPr sz="1600" dirty="0"/>
                    </a:p>
                  </a:txBody>
                  <a:tcPr marL="91425" marR="91425" marT="90520" marB="90520"/>
                </a:tc>
                <a:extLst>
                  <a:ext uri="{0D108BD9-81ED-4DB2-BD59-A6C34878D82A}">
                    <a16:rowId xmlns:a16="http://schemas.microsoft.com/office/drawing/2014/main" val="10002"/>
                  </a:ext>
                </a:extLst>
              </a:tr>
              <a:tr h="418700">
                <a:tc>
                  <a:txBody>
                    <a:bodyPr/>
                    <a:lstStyle/>
                    <a:p>
                      <a:pPr marL="0" lvl="0" indent="0" algn="ctr" rtl="0">
                        <a:spcBef>
                          <a:spcPts val="0"/>
                        </a:spcBef>
                        <a:spcAft>
                          <a:spcPts val="0"/>
                        </a:spcAft>
                        <a:buNone/>
                      </a:pPr>
                      <a:r>
                        <a:rPr lang="en" sz="1600" dirty="0"/>
                        <a:t>Decision Tree</a:t>
                      </a:r>
                      <a:endParaRPr sz="1600" dirty="0"/>
                    </a:p>
                  </a:txBody>
                  <a:tcPr marL="91425" marR="91425" marT="90520" marB="90520"/>
                </a:tc>
                <a:tc>
                  <a:txBody>
                    <a:bodyPr/>
                    <a:lstStyle/>
                    <a:p>
                      <a:pPr marL="0" lvl="0" indent="0" algn="ctr" rtl="0">
                        <a:spcBef>
                          <a:spcPts val="0"/>
                        </a:spcBef>
                        <a:spcAft>
                          <a:spcPts val="0"/>
                        </a:spcAft>
                        <a:buNone/>
                      </a:pPr>
                      <a:r>
                        <a:rPr lang="en" sz="1600" dirty="0"/>
                        <a:t>0.71</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0.67</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a:t>0.76</a:t>
                      </a:r>
                      <a:endParaRPr sz="1600"/>
                    </a:p>
                  </a:txBody>
                  <a:tcPr marL="91425" marR="91425" marT="90520" marB="90520"/>
                </a:tc>
                <a:tc>
                  <a:txBody>
                    <a:bodyPr/>
                    <a:lstStyle/>
                    <a:p>
                      <a:pPr marL="0" lvl="0" indent="0" algn="ctr" rtl="0">
                        <a:spcBef>
                          <a:spcPts val="0"/>
                        </a:spcBef>
                        <a:spcAft>
                          <a:spcPts val="0"/>
                        </a:spcAft>
                        <a:buNone/>
                      </a:pPr>
                      <a:r>
                        <a:rPr lang="en" sz="1600"/>
                        <a:t>0.88</a:t>
                      </a:r>
                      <a:endParaRPr sz="1600"/>
                    </a:p>
                  </a:txBody>
                  <a:tcPr marL="91425" marR="91425" marT="90520" marB="90520"/>
                </a:tc>
                <a:tc>
                  <a:txBody>
                    <a:bodyPr/>
                    <a:lstStyle/>
                    <a:p>
                      <a:pPr marL="0" lvl="0" indent="0" algn="ctr" rtl="0">
                        <a:spcBef>
                          <a:spcPts val="0"/>
                        </a:spcBef>
                        <a:spcAft>
                          <a:spcPts val="0"/>
                        </a:spcAft>
                        <a:buNone/>
                      </a:pPr>
                      <a:r>
                        <a:rPr lang="en" sz="1600" dirty="0"/>
                        <a:t>0.83</a:t>
                      </a:r>
                      <a:endParaRPr sz="1600" dirty="0"/>
                    </a:p>
                  </a:txBody>
                  <a:tcPr marL="91425" marR="91425" marT="90520" marB="90520"/>
                </a:tc>
                <a:extLst>
                  <a:ext uri="{0D108BD9-81ED-4DB2-BD59-A6C34878D82A}">
                    <a16:rowId xmlns:a16="http://schemas.microsoft.com/office/drawing/2014/main" val="10003"/>
                  </a:ext>
                </a:extLst>
              </a:tr>
              <a:tr h="451020">
                <a:tc>
                  <a:txBody>
                    <a:bodyPr/>
                    <a:lstStyle/>
                    <a:p>
                      <a:pPr marL="0" lvl="0" indent="0" algn="ctr" rtl="0">
                        <a:spcBef>
                          <a:spcPts val="0"/>
                        </a:spcBef>
                        <a:spcAft>
                          <a:spcPts val="0"/>
                        </a:spcAft>
                        <a:buNone/>
                      </a:pPr>
                      <a:r>
                        <a:rPr lang="en" sz="1600" dirty="0"/>
                        <a:t>Random Forest Model</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0.74</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t>0.61</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0.96</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0.91</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0.90</a:t>
                      </a:r>
                      <a:endParaRPr sz="1600" dirty="0">
                        <a:highlight>
                          <a:srgbClr val="FFFF00"/>
                        </a:highlight>
                      </a:endParaRPr>
                    </a:p>
                  </a:txBody>
                  <a:tcPr marL="91425" marR="91425" marT="90520" marB="90520"/>
                </a:tc>
                <a:extLst>
                  <a:ext uri="{0D108BD9-81ED-4DB2-BD59-A6C34878D82A}">
                    <a16:rowId xmlns:a16="http://schemas.microsoft.com/office/drawing/2014/main" val="10004"/>
                  </a:ext>
                </a:extLst>
              </a:tr>
              <a:tr h="419877">
                <a:tc>
                  <a:txBody>
                    <a:bodyPr/>
                    <a:lstStyle/>
                    <a:p>
                      <a:pPr marL="0" lvl="0" indent="0" algn="ctr" rtl="0">
                        <a:spcBef>
                          <a:spcPts val="0"/>
                        </a:spcBef>
                        <a:spcAft>
                          <a:spcPts val="0"/>
                        </a:spcAft>
                        <a:buNone/>
                      </a:pPr>
                      <a:r>
                        <a:rPr lang="en" sz="1600" dirty="0"/>
                        <a:t>Boosted Tree Model</a:t>
                      </a:r>
                      <a:endParaRPr sz="1600" dirty="0"/>
                    </a:p>
                  </a:txBody>
                  <a:tcPr marL="91425" marR="91425" marT="90520" marB="90520"/>
                </a:tc>
                <a:tc>
                  <a:txBody>
                    <a:bodyPr/>
                    <a:lstStyle/>
                    <a:p>
                      <a:pPr marL="0" lvl="0" indent="0" algn="ctr" rtl="0">
                        <a:spcBef>
                          <a:spcPts val="0"/>
                        </a:spcBef>
                        <a:spcAft>
                          <a:spcPts val="0"/>
                        </a:spcAft>
                        <a:buNone/>
                      </a:pPr>
                      <a:r>
                        <a:rPr lang="en" sz="1600"/>
                        <a:t>0.71</a:t>
                      </a:r>
                      <a:endParaRPr sz="1600"/>
                    </a:p>
                  </a:txBody>
                  <a:tcPr marL="91425" marR="91425" marT="90520" marB="90520"/>
                </a:tc>
                <a:tc>
                  <a:txBody>
                    <a:bodyPr/>
                    <a:lstStyle/>
                    <a:p>
                      <a:pPr marL="0" lvl="0" indent="0" algn="ctr" rtl="0">
                        <a:spcBef>
                          <a:spcPts val="0"/>
                        </a:spcBef>
                        <a:spcAft>
                          <a:spcPts val="0"/>
                        </a:spcAft>
                        <a:buNone/>
                      </a:pPr>
                      <a:r>
                        <a:rPr lang="en" sz="1600" dirty="0"/>
                        <a:t>0.63</a:t>
                      </a:r>
                      <a:endParaRPr sz="1600" dirty="0"/>
                    </a:p>
                  </a:txBody>
                  <a:tcPr marL="91425" marR="91425" marT="90520" marB="90520"/>
                </a:tc>
                <a:tc>
                  <a:txBody>
                    <a:bodyPr/>
                    <a:lstStyle/>
                    <a:p>
                      <a:pPr marL="0" lvl="0" indent="0" algn="ctr" rtl="0">
                        <a:spcBef>
                          <a:spcPts val="0"/>
                        </a:spcBef>
                        <a:spcAft>
                          <a:spcPts val="0"/>
                        </a:spcAft>
                        <a:buNone/>
                      </a:pPr>
                      <a:r>
                        <a:rPr lang="en" sz="1600" dirty="0"/>
                        <a:t>0.81</a:t>
                      </a:r>
                      <a:endParaRPr sz="1600" dirty="0"/>
                    </a:p>
                  </a:txBody>
                  <a:tcPr marL="91425" marR="91425" marT="90520" marB="90520"/>
                </a:tc>
                <a:tc>
                  <a:txBody>
                    <a:bodyPr/>
                    <a:lstStyle/>
                    <a:p>
                      <a:pPr marL="0" lvl="0" indent="0" algn="ctr" rtl="0">
                        <a:spcBef>
                          <a:spcPts val="0"/>
                        </a:spcBef>
                        <a:spcAft>
                          <a:spcPts val="0"/>
                        </a:spcAft>
                        <a:buNone/>
                      </a:pPr>
                      <a:r>
                        <a:rPr lang="en" sz="1600" dirty="0"/>
                        <a:t>0.89</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0.90</a:t>
                      </a:r>
                      <a:endParaRPr sz="1600" dirty="0">
                        <a:highlight>
                          <a:srgbClr val="FFFF00"/>
                        </a:highlight>
                      </a:endParaRPr>
                    </a:p>
                  </a:txBody>
                  <a:tcPr marL="91425" marR="91425" marT="90520" marB="90520"/>
                </a:tc>
                <a:extLst>
                  <a:ext uri="{0D108BD9-81ED-4DB2-BD59-A6C34878D82A}">
                    <a16:rowId xmlns:a16="http://schemas.microsoft.com/office/drawing/2014/main" val="10005"/>
                  </a:ext>
                </a:extLst>
              </a:tr>
              <a:tr h="358891">
                <a:tc>
                  <a:txBody>
                    <a:bodyPr/>
                    <a:lstStyle/>
                    <a:p>
                      <a:pPr marL="0" lvl="0" indent="0" algn="ctr" rtl="0">
                        <a:spcBef>
                          <a:spcPts val="0"/>
                        </a:spcBef>
                        <a:spcAft>
                          <a:spcPts val="0"/>
                        </a:spcAft>
                        <a:buNone/>
                      </a:pPr>
                      <a:r>
                        <a:rPr lang="en" sz="1600"/>
                        <a:t>Naive Bayes</a:t>
                      </a:r>
                      <a:endParaRPr sz="1600"/>
                    </a:p>
                  </a:txBody>
                  <a:tcPr marL="91425" marR="91425" marT="90520" marB="90520"/>
                </a:tc>
                <a:tc>
                  <a:txBody>
                    <a:bodyPr/>
                    <a:lstStyle/>
                    <a:p>
                      <a:pPr marL="0" lvl="0" indent="0" algn="ctr" rtl="0">
                        <a:spcBef>
                          <a:spcPts val="0"/>
                        </a:spcBef>
                        <a:spcAft>
                          <a:spcPts val="0"/>
                        </a:spcAft>
                        <a:buNone/>
                      </a:pPr>
                      <a:r>
                        <a:rPr lang="en" sz="1600"/>
                        <a:t>0.48</a:t>
                      </a:r>
                      <a:endParaRPr sz="1600"/>
                    </a:p>
                  </a:txBody>
                  <a:tcPr marL="91425" marR="91425" marT="90520" marB="90520"/>
                </a:tc>
                <a:tc>
                  <a:txBody>
                    <a:bodyPr/>
                    <a:lstStyle/>
                    <a:p>
                      <a:pPr marL="0" lvl="0" indent="0" algn="ctr" rtl="0">
                        <a:spcBef>
                          <a:spcPts val="0"/>
                        </a:spcBef>
                        <a:spcAft>
                          <a:spcPts val="0"/>
                        </a:spcAft>
                        <a:buNone/>
                      </a:pPr>
                      <a:r>
                        <a:rPr lang="en" sz="1600"/>
                        <a:t>0.36</a:t>
                      </a:r>
                      <a:endParaRPr sz="1600"/>
                    </a:p>
                  </a:txBody>
                  <a:tcPr marL="91425" marR="91425" marT="90520" marB="90520"/>
                </a:tc>
                <a:tc>
                  <a:txBody>
                    <a:bodyPr/>
                    <a:lstStyle/>
                    <a:p>
                      <a:pPr marL="0" lvl="0" indent="0" algn="ctr" rtl="0">
                        <a:spcBef>
                          <a:spcPts val="0"/>
                        </a:spcBef>
                        <a:spcAft>
                          <a:spcPts val="0"/>
                        </a:spcAft>
                        <a:buNone/>
                      </a:pPr>
                      <a:r>
                        <a:rPr lang="en" sz="1600" dirty="0"/>
                        <a:t>0.74</a:t>
                      </a:r>
                      <a:endParaRPr sz="1600" dirty="0"/>
                    </a:p>
                  </a:txBody>
                  <a:tcPr marL="91425" marR="91425" marT="90520" marB="90520"/>
                </a:tc>
                <a:tc>
                  <a:txBody>
                    <a:bodyPr/>
                    <a:lstStyle/>
                    <a:p>
                      <a:pPr marL="0" lvl="0" indent="0" algn="ctr" rtl="0">
                        <a:spcBef>
                          <a:spcPts val="0"/>
                        </a:spcBef>
                        <a:spcAft>
                          <a:spcPts val="0"/>
                        </a:spcAft>
                        <a:buNone/>
                      </a:pPr>
                      <a:r>
                        <a:rPr lang="en" sz="1600"/>
                        <a:t>0.83</a:t>
                      </a:r>
                      <a:endParaRPr sz="1600"/>
                    </a:p>
                  </a:txBody>
                  <a:tcPr marL="91425" marR="91425" marT="90520" marB="90520"/>
                </a:tc>
                <a:tc>
                  <a:txBody>
                    <a:bodyPr/>
                    <a:lstStyle/>
                    <a:p>
                      <a:pPr marL="0" lvl="0" indent="0" algn="ctr" rtl="0">
                        <a:spcBef>
                          <a:spcPts val="0"/>
                        </a:spcBef>
                        <a:spcAft>
                          <a:spcPts val="0"/>
                        </a:spcAft>
                        <a:buNone/>
                      </a:pPr>
                      <a:r>
                        <a:rPr lang="en" sz="1600" dirty="0"/>
                        <a:t>0.82</a:t>
                      </a:r>
                      <a:endParaRPr sz="1600" dirty="0"/>
                    </a:p>
                  </a:txBody>
                  <a:tcPr marL="91425" marR="91425" marT="90520" marB="90520"/>
                </a:tc>
                <a:extLst>
                  <a:ext uri="{0D108BD9-81ED-4DB2-BD59-A6C34878D82A}">
                    <a16:rowId xmlns:a16="http://schemas.microsoft.com/office/drawing/2014/main" val="10006"/>
                  </a:ext>
                </a:extLst>
              </a:tr>
              <a:tr h="475187">
                <a:tc>
                  <a:txBody>
                    <a:bodyPr/>
                    <a:lstStyle/>
                    <a:p>
                      <a:pPr marL="0" lvl="0" indent="0" algn="ctr" rtl="0">
                        <a:spcBef>
                          <a:spcPts val="0"/>
                        </a:spcBef>
                        <a:spcAft>
                          <a:spcPts val="0"/>
                        </a:spcAft>
                        <a:buNone/>
                      </a:pPr>
                      <a:r>
                        <a:rPr lang="en" sz="1600"/>
                        <a:t>ANN Classification</a:t>
                      </a:r>
                      <a:endParaRPr sz="1600"/>
                    </a:p>
                  </a:txBody>
                  <a:tcPr marL="91425" marR="91425" marT="90520" marB="90520"/>
                </a:tc>
                <a:tc>
                  <a:txBody>
                    <a:bodyPr/>
                    <a:lstStyle/>
                    <a:p>
                      <a:pPr marL="0" lvl="0" indent="0" algn="ctr" rtl="0">
                        <a:spcBef>
                          <a:spcPts val="0"/>
                        </a:spcBef>
                        <a:spcAft>
                          <a:spcPts val="0"/>
                        </a:spcAft>
                        <a:buNone/>
                      </a:pPr>
                      <a:r>
                        <a:rPr lang="en" sz="1600"/>
                        <a:t>0.59</a:t>
                      </a:r>
                      <a:endParaRPr sz="1600"/>
                    </a:p>
                  </a:txBody>
                  <a:tcPr marL="91425" marR="91425" marT="90520" marB="90520"/>
                </a:tc>
                <a:tc>
                  <a:txBody>
                    <a:bodyPr/>
                    <a:lstStyle/>
                    <a:p>
                      <a:pPr marL="0" lvl="0" indent="0" algn="ctr" rtl="0">
                        <a:spcBef>
                          <a:spcPts val="0"/>
                        </a:spcBef>
                        <a:spcAft>
                          <a:spcPts val="0"/>
                        </a:spcAft>
                        <a:buNone/>
                      </a:pPr>
                      <a:r>
                        <a:rPr lang="en" sz="1600"/>
                        <a:t>0.48</a:t>
                      </a:r>
                      <a:endParaRPr sz="1600"/>
                    </a:p>
                  </a:txBody>
                  <a:tcPr marL="91425" marR="91425" marT="90520" marB="90520"/>
                </a:tc>
                <a:tc>
                  <a:txBody>
                    <a:bodyPr/>
                    <a:lstStyle/>
                    <a:p>
                      <a:pPr marL="0" lvl="0" indent="0" algn="ctr" rtl="0">
                        <a:spcBef>
                          <a:spcPts val="0"/>
                        </a:spcBef>
                        <a:spcAft>
                          <a:spcPts val="0"/>
                        </a:spcAft>
                        <a:buNone/>
                      </a:pPr>
                      <a:r>
                        <a:rPr lang="en" sz="1600" dirty="0"/>
                        <a:t>0.76</a:t>
                      </a:r>
                      <a:endParaRPr sz="1600" dirty="0"/>
                    </a:p>
                  </a:txBody>
                  <a:tcPr marL="91425" marR="91425" marT="90520" marB="90520"/>
                </a:tc>
                <a:tc>
                  <a:txBody>
                    <a:bodyPr/>
                    <a:lstStyle/>
                    <a:p>
                      <a:pPr marL="0" lvl="0" indent="0" algn="ctr" rtl="0">
                        <a:spcBef>
                          <a:spcPts val="0"/>
                        </a:spcBef>
                        <a:spcAft>
                          <a:spcPts val="0"/>
                        </a:spcAft>
                        <a:buNone/>
                      </a:pPr>
                      <a:r>
                        <a:rPr lang="en" sz="1600" dirty="0"/>
                        <a:t>0.85</a:t>
                      </a:r>
                      <a:endParaRPr sz="1600" dirty="0"/>
                    </a:p>
                  </a:txBody>
                  <a:tcPr marL="91425" marR="91425" marT="90520" marB="90520"/>
                </a:tc>
                <a:tc>
                  <a:txBody>
                    <a:bodyPr/>
                    <a:lstStyle/>
                    <a:p>
                      <a:pPr marL="0" lvl="0" indent="0" algn="ctr" rtl="0">
                        <a:spcBef>
                          <a:spcPts val="0"/>
                        </a:spcBef>
                        <a:spcAft>
                          <a:spcPts val="0"/>
                        </a:spcAft>
                        <a:buNone/>
                      </a:pPr>
                      <a:r>
                        <a:rPr lang="en" sz="1600" dirty="0"/>
                        <a:t>0.86</a:t>
                      </a:r>
                      <a:endParaRPr sz="1600" dirty="0"/>
                    </a:p>
                  </a:txBody>
                  <a:tcPr marL="91425" marR="91425" marT="90520" marB="90520"/>
                </a:tc>
                <a:extLst>
                  <a:ext uri="{0D108BD9-81ED-4DB2-BD59-A6C34878D82A}">
                    <a16:rowId xmlns:a16="http://schemas.microsoft.com/office/drawing/2014/main" val="10007"/>
                  </a:ext>
                </a:extLst>
              </a:tr>
              <a:tr h="531180">
                <a:tc>
                  <a:txBody>
                    <a:bodyPr/>
                    <a:lstStyle/>
                    <a:p>
                      <a:pPr marL="0" lvl="0" indent="0" algn="ctr" rtl="0">
                        <a:spcBef>
                          <a:spcPts val="0"/>
                        </a:spcBef>
                        <a:spcAft>
                          <a:spcPts val="0"/>
                        </a:spcAft>
                        <a:buNone/>
                      </a:pPr>
                      <a:r>
                        <a:rPr lang="en" sz="1600" dirty="0"/>
                        <a:t>Deep Learning</a:t>
                      </a:r>
                      <a:endParaRPr sz="1600" dirty="0"/>
                    </a:p>
                  </a:txBody>
                  <a:tcPr marL="91425" marR="91425" marT="90520" marB="90520"/>
                </a:tc>
                <a:tc>
                  <a:txBody>
                    <a:bodyPr/>
                    <a:lstStyle/>
                    <a:p>
                      <a:pPr marL="0" lvl="0" indent="0" algn="ctr" rtl="0">
                        <a:spcBef>
                          <a:spcPts val="0"/>
                        </a:spcBef>
                        <a:spcAft>
                          <a:spcPts val="0"/>
                        </a:spcAft>
                        <a:buNone/>
                      </a:pPr>
                      <a:r>
                        <a:rPr lang="en" sz="1600"/>
                        <a:t>0.62</a:t>
                      </a:r>
                      <a:endParaRPr sz="1600"/>
                    </a:p>
                  </a:txBody>
                  <a:tcPr marL="91425" marR="91425" marT="90520" marB="90520"/>
                </a:tc>
                <a:tc>
                  <a:txBody>
                    <a:bodyPr/>
                    <a:lstStyle/>
                    <a:p>
                      <a:pPr marL="0" lvl="0" indent="0" algn="ctr" rtl="0">
                        <a:spcBef>
                          <a:spcPts val="0"/>
                        </a:spcBef>
                        <a:spcAft>
                          <a:spcPts val="0"/>
                        </a:spcAft>
                        <a:buNone/>
                      </a:pPr>
                      <a:r>
                        <a:rPr lang="en" sz="1600"/>
                        <a:t>0.54</a:t>
                      </a:r>
                      <a:endParaRPr sz="1600"/>
                    </a:p>
                  </a:txBody>
                  <a:tcPr marL="91425" marR="91425" marT="90520" marB="90520"/>
                </a:tc>
                <a:tc>
                  <a:txBody>
                    <a:bodyPr/>
                    <a:lstStyle/>
                    <a:p>
                      <a:pPr marL="0" lvl="0" indent="0" algn="ctr" rtl="0">
                        <a:spcBef>
                          <a:spcPts val="0"/>
                        </a:spcBef>
                        <a:spcAft>
                          <a:spcPts val="0"/>
                        </a:spcAft>
                        <a:buNone/>
                      </a:pPr>
                      <a:r>
                        <a:rPr lang="en" sz="1600"/>
                        <a:t>0.74</a:t>
                      </a:r>
                      <a:endParaRPr sz="1600"/>
                    </a:p>
                  </a:txBody>
                  <a:tcPr marL="91425" marR="91425" marT="90520" marB="90520"/>
                </a:tc>
                <a:tc>
                  <a:txBody>
                    <a:bodyPr/>
                    <a:lstStyle/>
                    <a:p>
                      <a:pPr marL="0" lvl="0" indent="0" algn="ctr" rtl="0">
                        <a:spcBef>
                          <a:spcPts val="0"/>
                        </a:spcBef>
                        <a:spcAft>
                          <a:spcPts val="0"/>
                        </a:spcAft>
                        <a:buNone/>
                      </a:pPr>
                      <a:r>
                        <a:rPr lang="en" sz="1600" dirty="0"/>
                        <a:t>0.86</a:t>
                      </a:r>
                      <a:endParaRPr sz="1600" dirty="0"/>
                    </a:p>
                  </a:txBody>
                  <a:tcPr marL="91425" marR="91425" marT="90520" marB="90520"/>
                </a:tc>
                <a:tc>
                  <a:txBody>
                    <a:bodyPr/>
                    <a:lstStyle/>
                    <a:p>
                      <a:pPr marL="0" lvl="0" indent="0" algn="ctr" rtl="0">
                        <a:spcBef>
                          <a:spcPts val="0"/>
                        </a:spcBef>
                        <a:spcAft>
                          <a:spcPts val="0"/>
                        </a:spcAft>
                        <a:buNone/>
                      </a:pPr>
                      <a:r>
                        <a:rPr lang="en" sz="1600" dirty="0"/>
                        <a:t>0.87</a:t>
                      </a:r>
                      <a:endParaRPr sz="1600" dirty="0"/>
                    </a:p>
                  </a:txBody>
                  <a:tcPr marL="91425" marR="91425" marT="90520" marB="90520"/>
                </a:tc>
                <a:extLst>
                  <a:ext uri="{0D108BD9-81ED-4DB2-BD59-A6C34878D82A}">
                    <a16:rowId xmlns:a16="http://schemas.microsoft.com/office/drawing/2014/main" val="10008"/>
                  </a:ext>
                </a:extLst>
              </a:tr>
            </a:tbl>
          </a:graphicData>
        </a:graphic>
      </p:graphicFrame>
      <p:pic>
        <p:nvPicPr>
          <p:cNvPr id="6" name="Picture 5" descr="A black and red scale with two cubes on it&#10;&#10;Description automatically generated">
            <a:extLst>
              <a:ext uri="{FF2B5EF4-FFF2-40B4-BE49-F238E27FC236}">
                <a16:creationId xmlns:a16="http://schemas.microsoft.com/office/drawing/2014/main" id="{53746B2F-2E77-A152-EF25-8210A2B7DD32}"/>
              </a:ext>
            </a:extLst>
          </p:cNvPr>
          <p:cNvPicPr>
            <a:picLocks noChangeAspect="1"/>
          </p:cNvPicPr>
          <p:nvPr/>
        </p:nvPicPr>
        <p:blipFill>
          <a:blip r:embed="rId5">
            <a:alphaModFix amt="93000"/>
          </a:blip>
          <a:stretch>
            <a:fillRect/>
          </a:stretch>
        </p:blipFill>
        <p:spPr>
          <a:xfrm>
            <a:off x="9278874" y="1930831"/>
            <a:ext cx="2565915" cy="2565915"/>
          </a:xfrm>
          <a:prstGeom prst="rect">
            <a:avLst/>
          </a:prstGeom>
        </p:spPr>
      </p:pic>
    </p:spTree>
    <p:extLst>
      <p:ext uri="{BB962C8B-B14F-4D97-AF65-F5344CB8AC3E}">
        <p14:creationId xmlns:p14="http://schemas.microsoft.com/office/powerpoint/2010/main" val="1586155542"/>
      </p:ext>
    </p:extLst>
  </p:cSld>
  <p:clrMapOvr>
    <a:masterClrMapping/>
  </p:clrMapOvr>
  <mc:AlternateContent xmlns:mc="http://schemas.openxmlformats.org/markup-compatibility/2006" xmlns:p14="http://schemas.microsoft.com/office/powerpoint/2010/main">
    <mc:Choice Requires="p14">
      <p:transition spd="slow" p14:dur="2000" advTm="104401"/>
    </mc:Choice>
    <mc:Fallback xmlns="">
      <p:transition spd="slow" advTm="1044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Receiver Operating Characteristic (ROC) Curves: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3" name="Picture 2">
            <a:extLst>
              <a:ext uri="{FF2B5EF4-FFF2-40B4-BE49-F238E27FC236}">
                <a16:creationId xmlns:a16="http://schemas.microsoft.com/office/drawing/2014/main" id="{9323CB04-8A88-BEBF-8306-479EEAFC966A}"/>
              </a:ext>
            </a:extLst>
          </p:cNvPr>
          <p:cNvPicPr>
            <a:picLocks noChangeAspect="1"/>
          </p:cNvPicPr>
          <p:nvPr/>
        </p:nvPicPr>
        <p:blipFill>
          <a:blip r:embed="rId5"/>
          <a:stretch>
            <a:fillRect/>
          </a:stretch>
        </p:blipFill>
        <p:spPr>
          <a:xfrm>
            <a:off x="1189082" y="1032505"/>
            <a:ext cx="6853706" cy="5064446"/>
          </a:xfrm>
          <a:prstGeom prst="rect">
            <a:avLst/>
          </a:prstGeom>
        </p:spPr>
      </p:pic>
      <p:sp>
        <p:nvSpPr>
          <p:cNvPr id="2" name="TextBox 1">
            <a:extLst>
              <a:ext uri="{FF2B5EF4-FFF2-40B4-BE49-F238E27FC236}">
                <a16:creationId xmlns:a16="http://schemas.microsoft.com/office/drawing/2014/main" id="{0202C84F-F3E1-89A7-F693-16FA472418A4}"/>
              </a:ext>
            </a:extLst>
          </p:cNvPr>
          <p:cNvSpPr txBox="1"/>
          <p:nvPr/>
        </p:nvSpPr>
        <p:spPr>
          <a:xfrm>
            <a:off x="8504904" y="2281084"/>
            <a:ext cx="3021850" cy="923330"/>
          </a:xfrm>
          <a:prstGeom prst="rect">
            <a:avLst/>
          </a:prstGeom>
          <a:noFill/>
        </p:spPr>
        <p:txBody>
          <a:bodyPr wrap="square" rtlCol="0">
            <a:spAutoFit/>
          </a:bodyPr>
          <a:lstStyle/>
          <a:p>
            <a:r>
              <a:rPr lang="en-IN" sz="1800" b="1" dirty="0"/>
              <a:t>Random Forest Model has the highest ROC AUC</a:t>
            </a:r>
          </a:p>
          <a:p>
            <a:endParaRPr lang="en-IN" dirty="0"/>
          </a:p>
        </p:txBody>
      </p:sp>
    </p:spTree>
    <p:extLst>
      <p:ext uri="{BB962C8B-B14F-4D97-AF65-F5344CB8AC3E}">
        <p14:creationId xmlns:p14="http://schemas.microsoft.com/office/powerpoint/2010/main" val="3351991244"/>
      </p:ext>
    </p:extLst>
  </p:cSld>
  <p:clrMapOvr>
    <a:masterClrMapping/>
  </p:clrMapOvr>
  <mc:AlternateContent xmlns:mc="http://schemas.openxmlformats.org/markup-compatibility/2006" xmlns:p14="http://schemas.microsoft.com/office/powerpoint/2010/main">
    <mc:Choice Requires="p14">
      <p:transition spd="slow" p14:dur="2000" advTm="31780"/>
    </mc:Choice>
    <mc:Fallback xmlns="">
      <p:transition spd="slow" advTm="317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Data Visualisations &amp; Insights: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4" name="Picture 3">
            <a:extLst>
              <a:ext uri="{FF2B5EF4-FFF2-40B4-BE49-F238E27FC236}">
                <a16:creationId xmlns:a16="http://schemas.microsoft.com/office/drawing/2014/main" id="{D8E70AAB-B21D-94F4-3C2A-9920A203AAEF}"/>
              </a:ext>
            </a:extLst>
          </p:cNvPr>
          <p:cNvPicPr>
            <a:picLocks noChangeAspect="1"/>
          </p:cNvPicPr>
          <p:nvPr/>
        </p:nvPicPr>
        <p:blipFill>
          <a:blip r:embed="rId5"/>
          <a:stretch>
            <a:fillRect/>
          </a:stretch>
        </p:blipFill>
        <p:spPr>
          <a:xfrm>
            <a:off x="1484671" y="1268192"/>
            <a:ext cx="8603226" cy="4375523"/>
          </a:xfrm>
          <a:prstGeom prst="rect">
            <a:avLst/>
          </a:prstGeom>
        </p:spPr>
      </p:pic>
    </p:spTree>
    <p:extLst>
      <p:ext uri="{BB962C8B-B14F-4D97-AF65-F5344CB8AC3E}">
        <p14:creationId xmlns:p14="http://schemas.microsoft.com/office/powerpoint/2010/main" val="198383709"/>
      </p:ext>
    </p:extLst>
  </p:cSld>
  <p:clrMapOvr>
    <a:masterClrMapping/>
  </p:clrMapOvr>
  <mc:AlternateContent xmlns:mc="http://schemas.openxmlformats.org/markup-compatibility/2006" xmlns:p14="http://schemas.microsoft.com/office/powerpoint/2010/main">
    <mc:Choice Requires="p14">
      <p:transition spd="slow" p14:dur="2000" advTm="44250"/>
    </mc:Choice>
    <mc:Fallback xmlns="">
      <p:transition spd="slow" advTm="442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Data Visualisations &amp; Insights: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2" name="Picture 4">
            <a:extLst>
              <a:ext uri="{FF2B5EF4-FFF2-40B4-BE49-F238E27FC236}">
                <a16:creationId xmlns:a16="http://schemas.microsoft.com/office/drawing/2014/main" id="{49984D85-FAD1-7E32-9931-276F9EE85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57" y="1336755"/>
            <a:ext cx="5152104" cy="4321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8588D79-8916-E32C-8863-3D577C804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437" y="1293179"/>
            <a:ext cx="5940590" cy="4128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D8FCD75-7F99-E9B3-182C-63AC4D1938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6073" y="1280620"/>
            <a:ext cx="5940591" cy="412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592399"/>
      </p:ext>
    </p:extLst>
  </p:cSld>
  <p:clrMapOvr>
    <a:masterClrMapping/>
  </p:clrMapOvr>
  <mc:AlternateContent xmlns:mc="http://schemas.openxmlformats.org/markup-compatibility/2006" xmlns:p14="http://schemas.microsoft.com/office/powerpoint/2010/main">
    <mc:Choice Requires="p14">
      <p:transition spd="slow" p14:dur="2000" advTm="73163"/>
    </mc:Choice>
    <mc:Fallback xmlns="">
      <p:transition spd="slow" advTm="731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Next Steps &amp; Recommendations: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sp>
        <p:nvSpPr>
          <p:cNvPr id="3" name="TextBox 2">
            <a:extLst>
              <a:ext uri="{FF2B5EF4-FFF2-40B4-BE49-F238E27FC236}">
                <a16:creationId xmlns:a16="http://schemas.microsoft.com/office/drawing/2014/main" id="{068C92C8-5396-D844-37D9-F2F597B19B5D}"/>
              </a:ext>
            </a:extLst>
          </p:cNvPr>
          <p:cNvSpPr txBox="1"/>
          <p:nvPr/>
        </p:nvSpPr>
        <p:spPr>
          <a:xfrm>
            <a:off x="658619" y="1155782"/>
            <a:ext cx="7962868" cy="4801314"/>
          </a:xfrm>
          <a:prstGeom prst="rect">
            <a:avLst/>
          </a:prstGeom>
          <a:noFill/>
        </p:spPr>
        <p:txBody>
          <a:bodyPr wrap="square">
            <a:spAutoFit/>
          </a:bodyPr>
          <a:lstStyle/>
          <a:p>
            <a:endParaRPr lang="en-US" b="0" i="0" dirty="0">
              <a:effectLst/>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rPr>
              <a:t>Model Integration: </a:t>
            </a:r>
            <a:br>
              <a:rPr lang="en-US" b="0" i="0" dirty="0">
                <a:solidFill>
                  <a:srgbClr val="000000"/>
                </a:solidFill>
                <a:effectLst/>
              </a:rPr>
            </a:br>
            <a:r>
              <a:rPr lang="en-US" b="0" i="0" dirty="0">
                <a:solidFill>
                  <a:srgbClr val="000000"/>
                </a:solidFill>
                <a:effectLst/>
              </a:rPr>
              <a:t>The Credit Risk assessment model needs to be integrated into the Loan Application process which should be a seamless and an automated process.</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Staff Training:</a:t>
            </a:r>
            <a:br>
              <a:rPr lang="en-US" b="0" i="0" dirty="0">
                <a:solidFill>
                  <a:srgbClr val="000000"/>
                </a:solidFill>
                <a:effectLst/>
                <a:ea typeface="Roboto" panose="02000000000000000000" pitchFamily="2" charset="0"/>
              </a:rPr>
            </a:br>
            <a:r>
              <a:rPr lang="en-US" b="0" i="0" dirty="0">
                <a:solidFill>
                  <a:srgbClr val="000000"/>
                </a:solidFill>
                <a:effectLst/>
                <a:ea typeface="Roboto" panose="02000000000000000000" pitchFamily="2" charset="0"/>
              </a:rPr>
              <a:t>Train the lending team about how to use the model’s output and interpret the results in their decision making.</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Feedback Loop:</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Periodical improvements and adjustments are to be made to the model by making use of both the qualitative and quantitative feedback.</a:t>
            </a:r>
          </a:p>
          <a:p>
            <a:pPr marL="742950" lvl="1" indent="-285750">
              <a:buBlip>
                <a:blip r:embed="rId5">
                  <a:extLst>
                    <a:ext uri="{96DAC541-7B7A-43D3-8B79-37D633B846F1}">
                      <asvg:svgBlip xmlns:asvg="http://schemas.microsoft.com/office/drawing/2016/SVG/main" r:embed="rId6"/>
                    </a:ext>
                  </a:extLst>
                </a:blip>
              </a:buBlip>
            </a:pPr>
            <a:endParaRPr lang="en-US" b="0" i="0" dirty="0">
              <a:solidFill>
                <a:srgbClr val="000000"/>
              </a:solidFill>
              <a:effectLst/>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dirty="0">
                <a:solidFill>
                  <a:srgbClr val="000000"/>
                </a:solidFill>
                <a:ea typeface="Roboto" panose="02000000000000000000" pitchFamily="2" charset="0"/>
              </a:rPr>
              <a:t>Risk Diversification and Risk Mitigation:</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Predictions from the model can be used to make informed decisions about diversifying the lending portfolio  such as adjusting the lending criteria or introduce new loan schemes, charging higher interest rates, etc.</a:t>
            </a:r>
          </a:p>
        </p:txBody>
      </p:sp>
      <p:pic>
        <p:nvPicPr>
          <p:cNvPr id="9" name="Picture 8" descr="A yellow triangle with blue arrows around it&#10;&#10;Description automatically generated">
            <a:extLst>
              <a:ext uri="{FF2B5EF4-FFF2-40B4-BE49-F238E27FC236}">
                <a16:creationId xmlns:a16="http://schemas.microsoft.com/office/drawing/2014/main" id="{30B96D81-B878-7FC4-93AB-D63EF6D89974}"/>
              </a:ext>
            </a:extLst>
          </p:cNvPr>
          <p:cNvPicPr>
            <a:picLocks noChangeAspect="1"/>
          </p:cNvPicPr>
          <p:nvPr/>
        </p:nvPicPr>
        <p:blipFill>
          <a:blip r:embed="rId7"/>
          <a:stretch>
            <a:fillRect/>
          </a:stretch>
        </p:blipFill>
        <p:spPr>
          <a:xfrm>
            <a:off x="10690458" y="4794980"/>
            <a:ext cx="1192339" cy="1192339"/>
          </a:xfrm>
          <a:prstGeom prst="rect">
            <a:avLst/>
          </a:prstGeom>
        </p:spPr>
      </p:pic>
      <p:pic>
        <p:nvPicPr>
          <p:cNvPr id="14" name="Picture 13" descr="A blue circle with white arrows&#10;&#10;Description automatically generated">
            <a:extLst>
              <a:ext uri="{FF2B5EF4-FFF2-40B4-BE49-F238E27FC236}">
                <a16:creationId xmlns:a16="http://schemas.microsoft.com/office/drawing/2014/main" id="{9CA502A9-D5E8-032A-2BFB-EA157BE7B4B3}"/>
              </a:ext>
            </a:extLst>
          </p:cNvPr>
          <p:cNvPicPr>
            <a:picLocks noChangeAspect="1"/>
          </p:cNvPicPr>
          <p:nvPr/>
        </p:nvPicPr>
        <p:blipFill>
          <a:blip r:embed="rId8"/>
          <a:stretch>
            <a:fillRect/>
          </a:stretch>
        </p:blipFill>
        <p:spPr>
          <a:xfrm>
            <a:off x="9210582" y="3385266"/>
            <a:ext cx="1211386" cy="1211386"/>
          </a:xfrm>
          <a:prstGeom prst="rect">
            <a:avLst/>
          </a:prstGeom>
        </p:spPr>
      </p:pic>
      <p:pic>
        <p:nvPicPr>
          <p:cNvPr id="18" name="Picture 17" descr="A logo of a person pointing to a board&#10;&#10;Description automatically generated">
            <a:extLst>
              <a:ext uri="{FF2B5EF4-FFF2-40B4-BE49-F238E27FC236}">
                <a16:creationId xmlns:a16="http://schemas.microsoft.com/office/drawing/2014/main" id="{2EA5748A-3254-2368-2764-44A69EAC765A}"/>
              </a:ext>
            </a:extLst>
          </p:cNvPr>
          <p:cNvPicPr>
            <a:picLocks noChangeAspect="1"/>
          </p:cNvPicPr>
          <p:nvPr/>
        </p:nvPicPr>
        <p:blipFill>
          <a:blip r:embed="rId9"/>
          <a:stretch>
            <a:fillRect/>
          </a:stretch>
        </p:blipFill>
        <p:spPr>
          <a:xfrm>
            <a:off x="10402561" y="1936187"/>
            <a:ext cx="1710245" cy="1647827"/>
          </a:xfrm>
          <a:prstGeom prst="rect">
            <a:avLst/>
          </a:prstGeom>
        </p:spPr>
      </p:pic>
      <p:pic>
        <p:nvPicPr>
          <p:cNvPr id="20" name="Picture 19" descr="A computer with a gear and dots&#10;&#10;Description automatically generated">
            <a:extLst>
              <a:ext uri="{FF2B5EF4-FFF2-40B4-BE49-F238E27FC236}">
                <a16:creationId xmlns:a16="http://schemas.microsoft.com/office/drawing/2014/main" id="{6D456FE0-C1F3-C94A-3F19-A26090F86751}"/>
              </a:ext>
            </a:extLst>
          </p:cNvPr>
          <p:cNvPicPr>
            <a:picLocks noChangeAspect="1"/>
          </p:cNvPicPr>
          <p:nvPr/>
        </p:nvPicPr>
        <p:blipFill>
          <a:blip r:embed="rId10"/>
          <a:stretch>
            <a:fillRect/>
          </a:stretch>
        </p:blipFill>
        <p:spPr>
          <a:xfrm>
            <a:off x="9113699" y="627918"/>
            <a:ext cx="1308269" cy="1308269"/>
          </a:xfrm>
          <a:prstGeom prst="rect">
            <a:avLst/>
          </a:prstGeom>
        </p:spPr>
      </p:pic>
    </p:spTree>
    <p:extLst>
      <p:ext uri="{BB962C8B-B14F-4D97-AF65-F5344CB8AC3E}">
        <p14:creationId xmlns:p14="http://schemas.microsoft.com/office/powerpoint/2010/main" val="2159780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4913</TotalTime>
  <Words>812</Words>
  <Application>Microsoft Office PowerPoint</Application>
  <PresentationFormat>Widescreen</PresentationFormat>
  <Paragraphs>125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Bradley Hand ITC</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Bade Tirumala Prasad</cp:lastModifiedBy>
  <cp:revision>159</cp:revision>
  <cp:lastPrinted>2020-09-15T19:13:05Z</cp:lastPrinted>
  <dcterms:created xsi:type="dcterms:W3CDTF">2019-10-10T14:45:44Z</dcterms:created>
  <dcterms:modified xsi:type="dcterms:W3CDTF">2024-09-30T16:49:22Z</dcterms:modified>
</cp:coreProperties>
</file>