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61" r:id="rId2"/>
    <p:sldId id="257" r:id="rId3"/>
    <p:sldId id="334" r:id="rId4"/>
    <p:sldId id="335" r:id="rId5"/>
    <p:sldId id="336" r:id="rId6"/>
    <p:sldId id="337" r:id="rId7"/>
    <p:sldId id="340" r:id="rId8"/>
    <p:sldId id="338" r:id="rId9"/>
    <p:sldId id="342" r:id="rId10"/>
    <p:sldId id="343" r:id="rId11"/>
    <p:sldId id="344" r:id="rId12"/>
    <p:sldId id="345" r:id="rId13"/>
    <p:sldId id="346" r:id="rId14"/>
    <p:sldId id="262" r:id="rId15"/>
    <p:sldId id="353" r:id="rId16"/>
    <p:sldId id="354" r:id="rId17"/>
    <p:sldId id="347" r:id="rId18"/>
    <p:sldId id="348" r:id="rId19"/>
    <p:sldId id="349" r:id="rId20"/>
    <p:sldId id="350" r:id="rId21"/>
    <p:sldId id="359" r:id="rId22"/>
    <p:sldId id="351" r:id="rId23"/>
    <p:sldId id="384" r:id="rId24"/>
    <p:sldId id="355" r:id="rId25"/>
    <p:sldId id="449" r:id="rId26"/>
    <p:sldId id="374" r:id="rId27"/>
    <p:sldId id="263" r:id="rId28"/>
    <p:sldId id="264" r:id="rId29"/>
    <p:sldId id="356" r:id="rId30"/>
    <p:sldId id="357" r:id="rId31"/>
    <p:sldId id="358" r:id="rId32"/>
    <p:sldId id="360" r:id="rId33"/>
    <p:sldId id="389" r:id="rId34"/>
    <p:sldId id="390" r:id="rId35"/>
    <p:sldId id="391" r:id="rId36"/>
    <p:sldId id="392" r:id="rId37"/>
    <p:sldId id="396" r:id="rId38"/>
    <p:sldId id="393" r:id="rId39"/>
    <p:sldId id="394" r:id="rId40"/>
    <p:sldId id="395" r:id="rId41"/>
    <p:sldId id="397" r:id="rId42"/>
    <p:sldId id="398" r:id="rId43"/>
    <p:sldId id="399" r:id="rId44"/>
    <p:sldId id="383" r:id="rId45"/>
    <p:sldId id="450" r:id="rId46"/>
    <p:sldId id="451" r:id="rId47"/>
    <p:sldId id="452" r:id="rId48"/>
    <p:sldId id="453" r:id="rId49"/>
    <p:sldId id="454" r:id="rId50"/>
    <p:sldId id="455" r:id="rId51"/>
    <p:sldId id="456" r:id="rId52"/>
    <p:sldId id="457" r:id="rId53"/>
    <p:sldId id="458" r:id="rId54"/>
    <p:sldId id="459" r:id="rId55"/>
    <p:sldId id="460" r:id="rId56"/>
    <p:sldId id="461" r:id="rId57"/>
    <p:sldId id="462" r:id="rId58"/>
    <p:sldId id="463" r:id="rId59"/>
    <p:sldId id="464" r:id="rId60"/>
    <p:sldId id="465" r:id="rId61"/>
    <p:sldId id="466" r:id="rId62"/>
    <p:sldId id="375" r:id="rId63"/>
    <p:sldId id="400" r:id="rId64"/>
    <p:sldId id="401" r:id="rId65"/>
    <p:sldId id="402" r:id="rId66"/>
    <p:sldId id="406" r:id="rId67"/>
    <p:sldId id="407" r:id="rId68"/>
    <p:sldId id="408" r:id="rId69"/>
    <p:sldId id="409" r:id="rId70"/>
    <p:sldId id="410" r:id="rId71"/>
    <p:sldId id="412" r:id="rId72"/>
    <p:sldId id="413" r:id="rId73"/>
    <p:sldId id="414" r:id="rId74"/>
    <p:sldId id="415" r:id="rId75"/>
    <p:sldId id="416" r:id="rId76"/>
    <p:sldId id="417" r:id="rId77"/>
    <p:sldId id="403" r:id="rId78"/>
    <p:sldId id="404" r:id="rId79"/>
    <p:sldId id="405" r:id="rId80"/>
    <p:sldId id="424" r:id="rId81"/>
    <p:sldId id="425" r:id="rId82"/>
    <p:sldId id="426" r:id="rId83"/>
    <p:sldId id="418" r:id="rId84"/>
    <p:sldId id="419" r:id="rId85"/>
    <p:sldId id="420" r:id="rId86"/>
    <p:sldId id="421" r:id="rId87"/>
    <p:sldId id="422" r:id="rId88"/>
    <p:sldId id="423" r:id="rId89"/>
    <p:sldId id="427" r:id="rId90"/>
    <p:sldId id="428" r:id="rId91"/>
    <p:sldId id="429" r:id="rId92"/>
    <p:sldId id="430" r:id="rId93"/>
    <p:sldId id="431" r:id="rId94"/>
    <p:sldId id="432" r:id="rId95"/>
    <p:sldId id="385" r:id="rId96"/>
    <p:sldId id="382" r:id="rId97"/>
    <p:sldId id="433" r:id="rId98"/>
    <p:sldId id="434" r:id="rId99"/>
    <p:sldId id="435" r:id="rId100"/>
    <p:sldId id="436" r:id="rId101"/>
    <p:sldId id="437" r:id="rId102"/>
    <p:sldId id="438" r:id="rId103"/>
    <p:sldId id="439" r:id="rId104"/>
    <p:sldId id="440" r:id="rId105"/>
    <p:sldId id="441" r:id="rId106"/>
    <p:sldId id="442" r:id="rId107"/>
    <p:sldId id="443" r:id="rId108"/>
    <p:sldId id="444" r:id="rId109"/>
    <p:sldId id="445" r:id="rId110"/>
    <p:sldId id="386" r:id="rId111"/>
    <p:sldId id="341" r:id="rId112"/>
    <p:sldId id="258" r:id="rId113"/>
    <p:sldId id="259" r:id="rId114"/>
    <p:sldId id="260" r:id="rId1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989" autoAdjust="0"/>
  </p:normalViewPr>
  <p:slideViewPr>
    <p:cSldViewPr>
      <p:cViewPr>
        <p:scale>
          <a:sx n="90" d="100"/>
          <a:sy n="90" d="100"/>
        </p:scale>
        <p:origin x="-1530" y="-2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slide" Target="slides/slide114.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EC70B6-D518-44FD-B5BA-3EC720874E78}" type="datetimeFigureOut">
              <a:rPr lang="en-GB" smtClean="0"/>
              <a:t>08/07/2013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23E703-213E-4D69-93E7-32831101F287}" type="slidenum">
              <a:rPr lang="en-GB" smtClean="0"/>
              <a:t>‹#›</a:t>
            </a:fld>
            <a:endParaRPr lang="en-GB"/>
          </a:p>
        </p:txBody>
      </p:sp>
    </p:spTree>
    <p:extLst>
      <p:ext uri="{BB962C8B-B14F-4D97-AF65-F5344CB8AC3E}">
        <p14:creationId xmlns:p14="http://schemas.microsoft.com/office/powerpoint/2010/main" val="2530348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p:spPr>
        <p:txBody>
          <a:bodyPr/>
          <a:lstStyle/>
          <a:p>
            <a:endParaRPr lang="en-US" dirty="0" smtClean="0">
              <a:latin typeface="Arial" pitchFamily="34" charset="0"/>
            </a:endParaRPr>
          </a:p>
        </p:txBody>
      </p:sp>
      <p:sp>
        <p:nvSpPr>
          <p:cNvPr id="74756" name="Slide Number Placeholder 3"/>
          <p:cNvSpPr>
            <a:spLocks noGrp="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12A1B13-E715-4481-BFEA-1B3B671C0C88}" type="slidenum">
              <a:rPr lang="en-GB" smtClean="0"/>
              <a:pPr eaLnBrk="1" hangingPunct="1"/>
              <a:t>1</a:t>
            </a:fld>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82F12B3-0AE9-4FA4-B768-093E0E0B1AAD}" type="slidenum">
              <a:rPr lang="en-GB" smtClean="0"/>
              <a:pPr eaLnBrk="1" hangingPunct="1"/>
              <a:t>19</a:t>
            </a:fld>
            <a:endParaRPr lang="en-GB"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Functionally addressed requests go to all ECUs, so a negative response is not sent for basic issues such as service/subfunction</a:t>
            </a:r>
            <a:r>
              <a:rPr lang="en-GB" baseline="0" dirty="0" smtClean="0"/>
              <a:t> not supported. Too many responses would delay bus traffic.</a:t>
            </a:r>
            <a:endParaRPr lang="en-GB"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53DD1B5-1B6D-4D9B-9900-7FD543A6138F}" type="slidenum">
              <a:rPr lang="en-GB" smtClean="0"/>
              <a:pPr eaLnBrk="1" hangingPunct="1"/>
              <a:t>20</a:t>
            </a:fld>
            <a:endParaRPr lang="en-GB"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53DD1B5-1B6D-4D9B-9900-7FD543A6138F}" type="slidenum">
              <a:rPr lang="en-GB" smtClean="0"/>
              <a:pPr eaLnBrk="1" hangingPunct="1"/>
              <a:t>21</a:t>
            </a:fld>
            <a:endParaRPr lang="en-GB" smtClean="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pPr eaLnBrk="1" hangingPunct="1"/>
            <a:r>
              <a:rPr lang="en-GB" dirty="0" smtClean="0"/>
              <a:t>NRCs are defined by ISO 14229. Technically, NRC</a:t>
            </a:r>
            <a:r>
              <a:rPr lang="en-GB" baseline="0" dirty="0" smtClean="0"/>
              <a:t> refers only to this final descriptive byte, not to the entire negative response message.</a:t>
            </a:r>
            <a:endParaRPr lang="en-GB" dirty="0" smtClean="0"/>
          </a:p>
          <a:p>
            <a:pPr eaLnBrk="1" hangingPunct="1"/>
            <a:endParaRPr lang="en-GB"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901ED5B-7958-4519-A01E-AFD43520BA3F}" type="slidenum">
              <a:rPr lang="en-GB" smtClean="0"/>
              <a:pPr eaLnBrk="1" hangingPunct="1"/>
              <a:t>22</a:t>
            </a:fld>
            <a:endParaRPr lang="en-GB"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It</a:t>
            </a:r>
            <a:r>
              <a:rPr lang="en-GB" baseline="0" dirty="0" smtClean="0"/>
              <a:t> is important to understand this. The tester and the ECU are completely separate entities, linked by a client-server relationship. Irrespective of the connection method, the tester cannot “do” anything to the ECU – it can only “request” the ECU to do something.</a:t>
            </a:r>
          </a:p>
          <a:p>
            <a:r>
              <a:rPr lang="en-GB" baseline="0" dirty="0" smtClean="0"/>
              <a:t>However, the tester remains in control of all operations. The ECU cannot autonomously request something from, or send something to, the ECU. (Periodic DID transmission is a special case but this remains under the overall control of the tester.)</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25</a:t>
            </a:fld>
            <a:endParaRPr lang="en-GB"/>
          </a:p>
        </p:txBody>
      </p:sp>
    </p:spTree>
    <p:extLst>
      <p:ext uri="{BB962C8B-B14F-4D97-AF65-F5344CB8AC3E}">
        <p14:creationId xmlns:p14="http://schemas.microsoft.com/office/powerpoint/2010/main" val="1917818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27</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3A234C-E1D4-4FFE-8385-0A0960D96FC2}" type="slidenum">
              <a:rPr lang="en-GB" smtClean="0"/>
              <a:pPr eaLnBrk="1" hangingPunct="1"/>
              <a:t>28</a:t>
            </a:fld>
            <a:endParaRPr lang="en-GB" smtClean="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Which diagnostic session is being requested if byte 2 is 03?</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29</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Parameters for this service are the session</a:t>
            </a:r>
            <a:r>
              <a:rPr lang="en-GB" baseline="0" dirty="0" smtClean="0"/>
              <a:t> timing parameters P2can_server_max (maximum time allowed for an ECU to respond to a service request, in this case 50ms) and P2*</a:t>
            </a:r>
            <a:r>
              <a:rPr lang="en-GB" baseline="0" dirty="0" err="1" smtClean="0"/>
              <a:t>can_server_max</a:t>
            </a:r>
            <a:r>
              <a:rPr lang="en-GB" baseline="0" dirty="0" smtClean="0"/>
              <a:t> (maximum time allowed for an ECU to respond to a service request after NRC $78 – Response Pending has been sent, in this case 5000ms).</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30</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31</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757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EA476BC-75EB-4CF3-A20A-03CC7383DC99}" type="slidenum">
              <a:rPr lang="en-US" smtClean="0">
                <a:latin typeface="Times New Roman" pitchFamily="18" charset="0"/>
              </a:rPr>
              <a:pPr eaLnBrk="1" hangingPunct="1"/>
              <a:t>2</a:t>
            </a:fld>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90BCDD55-C404-4829-9376-FC0C5C82F53A}" type="slidenum">
              <a:rPr lang="en-GB" smtClean="0"/>
              <a:pPr>
                <a:defRPr/>
              </a:pPr>
              <a:t>32</a:t>
            </a:fld>
            <a:endParaRPr lang="en-GB" dirty="0"/>
          </a:p>
        </p:txBody>
      </p:sp>
    </p:spTree>
    <p:extLst>
      <p:ext uri="{BB962C8B-B14F-4D97-AF65-F5344CB8AC3E}">
        <p14:creationId xmlns:p14="http://schemas.microsoft.com/office/powerpoint/2010/main" val="2403413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33</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r>
              <a:rPr lang="en-GB" dirty="0" smtClean="0"/>
              <a:t>ISO</a:t>
            </a:r>
            <a:r>
              <a:rPr lang="en-GB" baseline="0" dirty="0" smtClean="0"/>
              <a:t> 14229 does not specify how the ECU reset process should be executed – this is OEM/supplier specific.</a:t>
            </a:r>
            <a:endParaRPr lang="en-GB"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34</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35</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36</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37</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Security “levels” are arbitrary – the designation A, B etc is purely for clarification. The OEM can define up to 21 levels, each addressed by a pair of subfunction parameters (X, X+1).</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38</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39</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41</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“zero subfunction” is mandatory, but meaningless. ISO 14229 reserves other non-zero codes for possible future use.</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42</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90BCDD55-C404-4829-9376-FC0C5C82F53A}" type="slidenum">
              <a:rPr lang="en-GB" smtClean="0"/>
              <a:pPr>
                <a:defRPr/>
              </a:pPr>
              <a:t>3</a:t>
            </a:fld>
            <a:endParaRPr lang="en-GB" dirty="0"/>
          </a:p>
        </p:txBody>
      </p:sp>
    </p:spTree>
    <p:extLst>
      <p:ext uri="{BB962C8B-B14F-4D97-AF65-F5344CB8AC3E}">
        <p14:creationId xmlns:p14="http://schemas.microsoft.com/office/powerpoint/2010/main" val="27594117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46</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r>
              <a:rPr lang="en-GB" dirty="0" smtClean="0"/>
              <a:t>Other DTC-related information could include the record of which</a:t>
            </a:r>
            <a:r>
              <a:rPr lang="en-GB" baseline="0" dirty="0" smtClean="0"/>
              <a:t> was the earliest- or latest-recorded DTC, or any other flags, timers or counters not included in extended data.</a:t>
            </a:r>
            <a:endParaRPr lang="en-GB"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47</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Group of DTC =</a:t>
            </a:r>
            <a:r>
              <a:rPr lang="en-GB" baseline="0" dirty="0" smtClean="0"/>
              <a:t> 000000 for emissions-related DTCs, FFFFFF for all DTCs, otherwise OEM specific.</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48</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49</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50</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r>
              <a:rPr lang="en-GB" dirty="0" smtClean="0"/>
              <a:t>Filter by Status Mask: use the DTC Status Mask (see next page) e.g.</a:t>
            </a:r>
            <a:r>
              <a:rPr lang="en-GB" baseline="0" dirty="0" smtClean="0"/>
              <a:t> to select all confirmed DTCs</a:t>
            </a:r>
          </a:p>
          <a:p>
            <a:pPr eaLnBrk="1" hangingPunct="1"/>
            <a:r>
              <a:rPr lang="en-GB" baseline="0" dirty="0" smtClean="0"/>
              <a:t>Filter by DTC Mask: use the DTC code itself (to return data associated with that specific DTC)</a:t>
            </a:r>
          </a:p>
          <a:p>
            <a:pPr eaLnBrk="1" hangingPunct="1"/>
            <a:r>
              <a:rPr lang="en-GB" baseline="0" dirty="0" smtClean="0"/>
              <a:t>Filter by Snapshot/Extended Record Number: different records may be maintained (e.g. snapshot on detected, on confirmed, etc)</a:t>
            </a:r>
          </a:p>
          <a:p>
            <a:pPr eaLnBrk="1" hangingPunct="1"/>
            <a:r>
              <a:rPr lang="en-GB" baseline="0" dirty="0" smtClean="0"/>
              <a:t>Filter by Severity Mask: uses optional severity information for each DTC</a:t>
            </a:r>
            <a:endParaRPr lang="en-GB"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any bit is set in both the status mask and the DTC Status Byte, the DTC is included.</a:t>
            </a:r>
          </a:p>
          <a:p>
            <a:r>
              <a:rPr lang="en-GB" dirty="0" smtClean="0"/>
              <a:t>Example: a status mask of $08</a:t>
            </a:r>
            <a:r>
              <a:rPr lang="en-GB" baseline="0" dirty="0" smtClean="0"/>
              <a:t> includes only those DTCs that have been confirmed.</a:t>
            </a:r>
            <a:endParaRPr lang="en-GB" dirty="0" smtClean="0"/>
          </a:p>
        </p:txBody>
      </p:sp>
      <p:sp>
        <p:nvSpPr>
          <p:cNvPr id="4" name="Slide Number Placeholder 3"/>
          <p:cNvSpPr>
            <a:spLocks noGrp="1"/>
          </p:cNvSpPr>
          <p:nvPr>
            <p:ph type="sldNum" sz="quarter" idx="10"/>
          </p:nvPr>
        </p:nvSpPr>
        <p:spPr/>
        <p:txBody>
          <a:bodyPr/>
          <a:lstStyle/>
          <a:p>
            <a:fld id="{B723E703-213E-4D69-93E7-32831101F287}" type="slidenum">
              <a:rPr lang="en-GB" smtClean="0"/>
              <a:t>52</a:t>
            </a:fld>
            <a:endParaRPr lang="en-GB"/>
          </a:p>
        </p:txBody>
      </p:sp>
    </p:spTree>
    <p:extLst>
      <p:ext uri="{BB962C8B-B14F-4D97-AF65-F5344CB8AC3E}">
        <p14:creationId xmlns:p14="http://schemas.microsoft.com/office/powerpoint/2010/main" val="10682784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DTCs can be reported from main (working) memory or from mirror</a:t>
            </a:r>
            <a:r>
              <a:rPr lang="en-GB" baseline="0" dirty="0" smtClean="0"/>
              <a:t> memory, if used.</a:t>
            </a:r>
          </a:p>
          <a:p>
            <a:r>
              <a:rPr lang="en-GB" baseline="0" dirty="0" smtClean="0"/>
              <a:t>The search may be limited to emissions-related (OBD) DTCs.</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53</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Status Availability Mask defines which status bits are supported by the ECU (e.g. bit 7 – MIL Activation will probably not be supported by Body</a:t>
            </a:r>
            <a:r>
              <a:rPr lang="en-GB" baseline="0" dirty="0" smtClean="0"/>
              <a:t> ECUs).</a:t>
            </a:r>
          </a:p>
          <a:p>
            <a:r>
              <a:rPr lang="en-GB" baseline="0" dirty="0" smtClean="0"/>
              <a:t>Format Identifier differentiates between four supported DTC </a:t>
            </a:r>
            <a:r>
              <a:rPr lang="en-GB" baseline="0" smtClean="0"/>
              <a:t>formats including ISO 14229 and ISO 15031.</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54</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Status Availability Mask defines which status bits are supported by the ECU (e.g. bit 7 – MIL Activation will probably not be supported by Body</a:t>
            </a:r>
            <a:r>
              <a:rPr lang="en-GB" baseline="0" dirty="0" smtClean="0"/>
              <a:t> ECUs).</a:t>
            </a:r>
          </a:p>
          <a:p>
            <a:r>
              <a:rPr lang="en-GB" baseline="0" dirty="0" smtClean="0"/>
              <a:t>DTC presented as high byte, middle byte, low byte (failure type), status byte.</a:t>
            </a:r>
          </a:p>
        </p:txBody>
      </p:sp>
      <p:sp>
        <p:nvSpPr>
          <p:cNvPr id="4" name="Slide Number Placeholder 3"/>
          <p:cNvSpPr>
            <a:spLocks noGrp="1"/>
          </p:cNvSpPr>
          <p:nvPr>
            <p:ph type="sldNum" sz="quarter" idx="10"/>
          </p:nvPr>
        </p:nvSpPr>
        <p:spPr/>
        <p:txBody>
          <a:bodyPr/>
          <a:lstStyle/>
          <a:p>
            <a:fld id="{B723E703-213E-4D69-93E7-32831101F287}" type="slidenum">
              <a:rPr lang="en-GB" smtClean="0"/>
              <a:t>55</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DTC Mask Record sent as high byte, middle byte, low byte (failure type).</a:t>
            </a:r>
          </a:p>
          <a:p>
            <a:r>
              <a:rPr lang="en-GB" baseline="0" dirty="0" smtClean="0"/>
              <a:t>Record Number $FF returns all records.</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56</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D39E601-2A06-4964-A3FC-1A9D40D6E956}" type="slidenum">
              <a:rPr lang="en-GB" smtClean="0"/>
              <a:pPr eaLnBrk="1" hangingPunct="1"/>
              <a:t>6</a:t>
            </a:fld>
            <a:endParaRPr lang="en-GB" smtClean="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Example shown is for Snapshot Data. Same format</a:t>
            </a:r>
            <a:r>
              <a:rPr lang="en-GB" baseline="0" dirty="0" smtClean="0"/>
              <a:t> for Extended Data except “Number of Identifiers” is not included.</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57</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4F81446-5FF3-4FC3-92D3-FA6C4ADF1746}" type="slidenum">
              <a:rPr lang="en-GB" smtClean="0"/>
              <a:pPr eaLnBrk="1" hangingPunct="1"/>
              <a:t>58</a:t>
            </a:fld>
            <a:endParaRPr lang="en-GB" smtClean="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p:spPr>
        <p:txBody>
          <a:bodyPr/>
          <a:lstStyle/>
          <a:p>
            <a:pPr eaLnBrk="1" hangingPunct="1"/>
            <a:r>
              <a:rPr lang="en-GB" dirty="0" smtClean="0"/>
              <a:t>This is a real example from an L359 feedback file sent from a dealer.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0DF4B7-6826-4441-92AC-E5E3A1716C92}" type="slidenum">
              <a:rPr lang="en-GB" smtClean="0"/>
              <a:pPr eaLnBrk="1" hangingPunct="1"/>
              <a:t>59</a:t>
            </a:fld>
            <a:endParaRPr lang="en-GB" smtClean="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eaLnBrk="1" hangingPunct="1"/>
            <a:r>
              <a:rPr lang="en-GB" dirty="0" smtClean="0"/>
              <a:t>This is a real example from an L359 feedback file sent from a dealer.</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60</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r>
              <a:rPr lang="en-GB" dirty="0" smtClean="0"/>
              <a:t>Optional – may not be supported by the ECU.</a:t>
            </a:r>
          </a:p>
          <a:p>
            <a:pPr eaLnBrk="1" hangingPunct="1"/>
            <a:r>
              <a:rPr lang="en-GB" dirty="0" err="1" smtClean="0"/>
              <a:t>Prefailed</a:t>
            </a:r>
            <a:r>
              <a:rPr lang="en-GB" dirty="0" smtClean="0"/>
              <a:t> DTCs have a Fault Detection Counter from 1 to 126 ($01 to $7E) and are not pending or confirmed.</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63</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r>
              <a:rPr lang="en-GB" dirty="0" smtClean="0"/>
              <a:t>Although the Data</a:t>
            </a:r>
            <a:r>
              <a:rPr lang="en-GB" baseline="0" dirty="0" smtClean="0"/>
              <a:t> Identifier code (the DID itself) must be two bytes, the DID value may be any number of bytes, encoded in any of several formats. This information is not provided by the ECU along with the DID value but must be separately requested by the </a:t>
            </a:r>
            <a:r>
              <a:rPr lang="en-GB" baseline="0" dirty="0" err="1" smtClean="0"/>
              <a:t>ReadScalingDataByIdentifier</a:t>
            </a:r>
            <a:r>
              <a:rPr lang="en-GB" baseline="0" dirty="0" smtClean="0"/>
              <a:t> service. Alternatively the encoding data must be “known” by the tester.</a:t>
            </a:r>
            <a:endParaRPr lang="en-GB"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64</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65</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66</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r>
              <a:rPr lang="en-GB" dirty="0" smtClean="0"/>
              <a:t>The single-byte code is the LSB</a:t>
            </a:r>
            <a:r>
              <a:rPr lang="en-GB" baseline="0" dirty="0" smtClean="0"/>
              <a:t> of a two-byte DID (F2 00 to F2 FF).</a:t>
            </a:r>
            <a:endParaRPr lang="en-GB" dirty="0" smtClean="0"/>
          </a:p>
          <a:p>
            <a:pPr eaLnBrk="1" hangingPunct="1"/>
            <a:r>
              <a:rPr lang="en-GB" dirty="0" smtClean="0"/>
              <a:t>The data length restriction</a:t>
            </a:r>
            <a:r>
              <a:rPr lang="en-GB" baseline="0" dirty="0" smtClean="0"/>
              <a:t> allows the Periodic Data Identifier to be transmitted in a single CAN frame.</a:t>
            </a:r>
            <a:endParaRPr lang="en-GB"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Transmission Mode is slow, medium,</a:t>
            </a:r>
            <a:r>
              <a:rPr lang="en-GB" baseline="0" dirty="0" smtClean="0"/>
              <a:t> fast, or stop.</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67</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Subsequent periodic response is sent separately for each Periodic Data Identifier.</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68</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E4A9C91-8341-4700-9386-219E0DB3F865}" type="slidenum">
              <a:rPr lang="en-GB" smtClean="0"/>
              <a:pPr eaLnBrk="1" hangingPunct="1"/>
              <a:t>8</a:t>
            </a:fld>
            <a:endParaRPr lang="en-GB"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69</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r>
              <a:rPr lang="en-GB" dirty="0" smtClean="0"/>
              <a:t>Dynamically defined DIDs can be cleared by explicit</a:t>
            </a:r>
            <a:r>
              <a:rPr lang="en-GB" baseline="0" dirty="0" smtClean="0"/>
              <a:t> request, or they may be cleared during ECU reset or at other times (OEM specific).</a:t>
            </a:r>
            <a:endParaRPr lang="en-GB"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70</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71</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72</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73</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74</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Scaling Byte is composed</a:t>
            </a:r>
            <a:r>
              <a:rPr lang="en-GB" baseline="0" dirty="0" smtClean="0"/>
              <a:t> of two elements: high nibble (0-F) represents data type, low nibble represents number of bytes. Multiple Scaling Bytes may be used if there are more than 15 bytes.</a:t>
            </a:r>
          </a:p>
          <a:p>
            <a:r>
              <a:rPr lang="en-GB" baseline="0" dirty="0" smtClean="0"/>
              <a:t>Scaling Byte Extension is mostly used for units though it has other specialized meanings.</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75</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Scaling Byte is composed</a:t>
            </a:r>
            <a:r>
              <a:rPr lang="en-GB" baseline="0" dirty="0" smtClean="0"/>
              <a:t> of two elements: high nibble (0-F) represents data type, low nibble represents number of bytes. Multiple Scaling Bytes may be used if there are more than 15 bytes.</a:t>
            </a:r>
          </a:p>
          <a:p>
            <a:r>
              <a:rPr lang="en-GB" baseline="0" dirty="0" smtClean="0"/>
              <a:t>Scaling Byte Extension is mostly used for units though it has other specialized meanings.</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76</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77</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78</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1AEDBEF-53D5-49C7-9036-512274F4B4C0}" type="slidenum">
              <a:rPr lang="en-GB" smtClean="0"/>
              <a:pPr eaLnBrk="1" hangingPunct="1"/>
              <a:t>14</a:t>
            </a:fld>
            <a:endParaRPr lang="en-GB" smtClean="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pPr eaLnBrk="1" hangingPunct="1"/>
            <a:r>
              <a:rPr lang="en-GB" dirty="0" smtClean="0"/>
              <a:t>Diagnostic sessions are similar to the “modes” introduced by OBD-II.</a:t>
            </a:r>
          </a:p>
          <a:p>
            <a:pPr eaLnBrk="1" hangingPunct="1"/>
            <a:endParaRPr lang="en-GB" dirty="0" smtClean="0"/>
          </a:p>
          <a:p>
            <a:pPr eaLnBrk="1" hangingPunct="1"/>
            <a:r>
              <a:rPr lang="en-GB" dirty="0" smtClean="0"/>
              <a:t>JLR</a:t>
            </a:r>
            <a:r>
              <a:rPr lang="en-GB" baseline="0" dirty="0" smtClean="0"/>
              <a:t> uses a generic specification (JLRDS, or Part 1) to define supported sessions, services and functions.</a:t>
            </a:r>
            <a:endParaRPr lang="en-GB" dirty="0"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79</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80</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Control Option Record may be:</a:t>
            </a:r>
            <a:r>
              <a:rPr lang="en-GB" baseline="0" dirty="0"/>
              <a:t> </a:t>
            </a:r>
            <a:r>
              <a:rPr lang="en-GB" baseline="0" dirty="0" smtClean="0"/>
              <a:t>return control to ECU, reset to default, freeze current state, short term adjustment.</a:t>
            </a:r>
            <a:endParaRPr lang="en-GB" dirty="0" smtClean="0"/>
          </a:p>
        </p:txBody>
      </p:sp>
      <p:sp>
        <p:nvSpPr>
          <p:cNvPr id="4" name="Slide Number Placeholder 3"/>
          <p:cNvSpPr>
            <a:spLocks noGrp="1"/>
          </p:cNvSpPr>
          <p:nvPr>
            <p:ph type="sldNum" sz="quarter" idx="10"/>
          </p:nvPr>
        </p:nvSpPr>
        <p:spPr/>
        <p:txBody>
          <a:bodyPr/>
          <a:lstStyle/>
          <a:p>
            <a:fld id="{B723E703-213E-4D69-93E7-32831101F287}" type="slidenum">
              <a:rPr lang="en-GB" smtClean="0"/>
              <a:t>81</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82</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83</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84</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85</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86</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87</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88</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Addresses will not</a:t>
            </a:r>
            <a:r>
              <a:rPr lang="en-GB" baseline="0" dirty="0" smtClean="0"/>
              <a:t> be considered here.</a:t>
            </a:r>
            <a:endParaRPr lang="en-GB"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723E703-213E-4D69-93E7-32831101F287}" type="slidenum">
              <a:rPr lang="en-GB" smtClean="0"/>
              <a:t>15</a:t>
            </a:fld>
            <a:endParaRPr lang="en-GB"/>
          </a:p>
        </p:txBody>
      </p:sp>
    </p:spTree>
    <p:extLst>
      <p:ext uri="{BB962C8B-B14F-4D97-AF65-F5344CB8AC3E}">
        <p14:creationId xmlns:p14="http://schemas.microsoft.com/office/powerpoint/2010/main" val="31414722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89</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Routine Control Option Record includes any parameters required by the routine.</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90</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Routine Status Record returns any</a:t>
            </a:r>
            <a:r>
              <a:rPr lang="en-GB" baseline="0" dirty="0" smtClean="0"/>
              <a:t> data specified by the routine.</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91</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routine runs until</a:t>
            </a:r>
            <a:r>
              <a:rPr lang="en-GB" baseline="0" dirty="0" smtClean="0"/>
              <a:t> stopped, while the technician wiggles a connector to determine if there are any intermittent open circuits.</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92</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93</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94</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97</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98</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Data Format Identifier defines compression and encryption.</a:t>
            </a:r>
          </a:p>
          <a:p>
            <a:r>
              <a:rPr lang="en-GB" dirty="0" smtClean="0"/>
              <a:t>Address and Length Format Identifier defines number of bytes for Memory</a:t>
            </a:r>
            <a:r>
              <a:rPr lang="en-GB" baseline="0" dirty="0" smtClean="0"/>
              <a:t> Address and Memory Size parameters.</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99</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Length Format Identifier defines number of bytes for Block Length </a:t>
            </a:r>
            <a:r>
              <a:rPr lang="en-GB" baseline="0" dirty="0" smtClean="0"/>
              <a:t>parameter.</a:t>
            </a:r>
          </a:p>
          <a:p>
            <a:r>
              <a:rPr lang="en-GB" baseline="0" dirty="0" smtClean="0"/>
              <a:t>Block Length parameter defines maximum number of  bytes in a </a:t>
            </a:r>
            <a:r>
              <a:rPr lang="en-GB" baseline="0" dirty="0" err="1" smtClean="0"/>
              <a:t>TransferData</a:t>
            </a:r>
            <a:r>
              <a:rPr lang="en-GB" baseline="0" dirty="0" smtClean="0"/>
              <a:t> block.</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100</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90BCDD55-C404-4829-9376-FC0C5C82F53A}" type="slidenum">
              <a:rPr lang="en-GB" smtClean="0"/>
              <a:pPr>
                <a:defRPr/>
              </a:pPr>
              <a:t>17</a:t>
            </a:fld>
            <a:endParaRPr lang="en-GB" dirty="0"/>
          </a:p>
        </p:txBody>
      </p:sp>
    </p:spTree>
    <p:extLst>
      <p:ext uri="{BB962C8B-B14F-4D97-AF65-F5344CB8AC3E}">
        <p14:creationId xmlns:p14="http://schemas.microsoft.com/office/powerpoint/2010/main" val="355861606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101</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Data Format Identifier defines compression and encryption.</a:t>
            </a:r>
          </a:p>
          <a:p>
            <a:r>
              <a:rPr lang="en-GB" dirty="0" smtClean="0"/>
              <a:t>Address and Length Format Identifier defines number of bytes for Memory</a:t>
            </a:r>
            <a:r>
              <a:rPr lang="en-GB" baseline="0" dirty="0" smtClean="0"/>
              <a:t> Address and Memory Size parameters.</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102</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Length Format Identifier defines number of bytes for Block Length </a:t>
            </a:r>
            <a:r>
              <a:rPr lang="en-GB" baseline="0" dirty="0" smtClean="0"/>
              <a:t>parameter.</a:t>
            </a:r>
          </a:p>
          <a:p>
            <a:r>
              <a:rPr lang="en-GB" baseline="0" dirty="0" smtClean="0"/>
              <a:t>Block Length parameter defines maximum number of  bytes in a </a:t>
            </a:r>
            <a:r>
              <a:rPr lang="en-GB" baseline="0" dirty="0" err="1" smtClean="0"/>
              <a:t>TransferData</a:t>
            </a:r>
            <a:r>
              <a:rPr lang="en-GB" baseline="0" dirty="0" smtClean="0"/>
              <a:t> block.</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103</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104</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a download,</a:t>
            </a:r>
            <a:r>
              <a:rPr lang="en-GB" baseline="0" dirty="0" smtClean="0"/>
              <a:t> the Transfer Response Parameter Record includes the data block to be transferred. For an upload, this record may include data parameters according to the OEM.</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105</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an upload,</a:t>
            </a:r>
            <a:r>
              <a:rPr lang="en-GB" baseline="0" dirty="0" smtClean="0"/>
              <a:t> the Transfer Response Parameter Record includes the data block to be transferred. For a download, this record may include a checksum of the data received, or other such parameters, according to the OEM.</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106</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362DD7A-EC23-44C4-8020-68DDCDA66B5E}" type="slidenum">
              <a:rPr lang="en-GB" smtClean="0"/>
              <a:pPr eaLnBrk="1" hangingPunct="1"/>
              <a:t>107</a:t>
            </a:fld>
            <a:endParaRPr lang="en-GB" smtClean="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GB" dirty="0"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t>
            </a:r>
            <a:r>
              <a:rPr lang="en-GB" baseline="0" dirty="0" smtClean="0"/>
              <a:t>he Transfer Request Parameter Record is OEM specific.</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108</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t>
            </a:r>
            <a:r>
              <a:rPr lang="en-GB" baseline="0" dirty="0" smtClean="0"/>
              <a:t>he Transfer Response Parameter Record is OEM specific.</a:t>
            </a:r>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109</a:t>
            </a:fld>
            <a:endParaRPr lang="en-GB"/>
          </a:p>
        </p:txBody>
      </p:sp>
    </p:spTree>
    <p:extLst>
      <p:ext uri="{BB962C8B-B14F-4D97-AF65-F5344CB8AC3E}">
        <p14:creationId xmlns:p14="http://schemas.microsoft.com/office/powerpoint/2010/main" val="227500327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23E703-213E-4D69-93E7-32831101F287}" type="slidenum">
              <a:rPr lang="en-GB" smtClean="0"/>
              <a:t>110</a:t>
            </a:fld>
            <a:endParaRPr lang="en-GB"/>
          </a:p>
        </p:txBody>
      </p:sp>
    </p:spTree>
    <p:extLst>
      <p:ext uri="{BB962C8B-B14F-4D97-AF65-F5344CB8AC3E}">
        <p14:creationId xmlns:p14="http://schemas.microsoft.com/office/powerpoint/2010/main" val="3857371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Why would you want to suppress the</a:t>
            </a:r>
            <a:r>
              <a:rPr lang="en-GB" baseline="0" dirty="0" smtClean="0"/>
              <a:t> positive response?</a:t>
            </a:r>
          </a:p>
        </p:txBody>
      </p:sp>
      <p:sp>
        <p:nvSpPr>
          <p:cNvPr id="4" name="Slide Number Placeholder 3"/>
          <p:cNvSpPr>
            <a:spLocks noGrp="1"/>
          </p:cNvSpPr>
          <p:nvPr>
            <p:ph type="sldNum" sz="quarter" idx="10"/>
          </p:nvPr>
        </p:nvSpPr>
        <p:spPr/>
        <p:txBody>
          <a:bodyPr/>
          <a:lstStyle/>
          <a:p>
            <a:pPr>
              <a:defRPr/>
            </a:pPr>
            <a:fld id="{90BCDD55-C404-4829-9376-FC0C5C82F53A}" type="slidenum">
              <a:rPr lang="en-GB" smtClean="0"/>
              <a:pPr>
                <a:defRPr/>
              </a:pPr>
              <a:t>18</a:t>
            </a:fld>
            <a:endParaRPr lang="en-GB" dirty="0"/>
          </a:p>
        </p:txBody>
      </p:sp>
    </p:spTree>
    <p:extLst>
      <p:ext uri="{BB962C8B-B14F-4D97-AF65-F5344CB8AC3E}">
        <p14:creationId xmlns:p14="http://schemas.microsoft.com/office/powerpoint/2010/main" val="290413865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5C30892-A06D-4557-8454-D9F43AD4C466}" type="slidenum">
              <a:rPr lang="en-GB" smtClean="0"/>
              <a:pPr eaLnBrk="1" hangingPunct="1"/>
              <a:t>111</a:t>
            </a:fld>
            <a:endParaRPr lang="en-GB"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r>
              <a:rPr lang="en-GB" dirty="0" smtClean="0"/>
              <a:t>Which service is most important?</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endParaRPr>
          </a:p>
        </p:txBody>
      </p:sp>
      <p:sp>
        <p:nvSpPr>
          <p:cNvPr id="7578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FEA476BC-75EB-4CF3-A20A-03CC7383DC99}" type="slidenum">
              <a:rPr lang="en-US" smtClean="0">
                <a:latin typeface="Times New Roman" pitchFamily="18" charset="0"/>
              </a:rPr>
              <a:pPr eaLnBrk="1" hangingPunct="1"/>
              <a:t>112</a:t>
            </a:fld>
            <a:endParaRPr lang="en-US" smtClean="0">
              <a:latin typeface="Times New Roman" pitchFamily="18"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65F45C1-B9CE-4351-B084-C8DF8C4F1E89}" type="slidenum">
              <a:rPr lang="en-GB" smtClean="0"/>
              <a:pPr>
                <a:defRPr/>
              </a:pPr>
              <a:t>113</a:t>
            </a:fld>
            <a:endParaRPr lang="en-GB"/>
          </a:p>
        </p:txBody>
      </p:sp>
    </p:spTree>
    <p:extLst>
      <p:ext uri="{BB962C8B-B14F-4D97-AF65-F5344CB8AC3E}">
        <p14:creationId xmlns:p14="http://schemas.microsoft.com/office/powerpoint/2010/main" val="412390160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p:spPr>
        <p:txBody>
          <a:bodyPr/>
          <a:lstStyle/>
          <a:p>
            <a:endParaRPr lang="en-US" smtClean="0">
              <a:latin typeface="Arial" pitchFamily="34" charset="0"/>
            </a:endParaRPr>
          </a:p>
        </p:txBody>
      </p:sp>
      <p:sp>
        <p:nvSpPr>
          <p:cNvPr id="142340" name="Slide Number Placeholder 3"/>
          <p:cNvSpPr>
            <a:spLocks noGrp="1"/>
          </p:cNvSpPr>
          <p:nvPr>
            <p:ph type="sldNum" sz="quarter" idx="5"/>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454228A-35D9-4C57-A4B7-49003326BCE6}" type="slidenum">
              <a:rPr lang="en-US" smtClean="0"/>
              <a:pPr eaLnBrk="1" hangingPunct="1"/>
              <a:t>114</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13" descr="earth_cutout_gradient copy"/>
          <p:cNvPicPr>
            <a:picLocks noChangeAspect="1" noChangeArrowheads="1"/>
          </p:cNvPicPr>
          <p:nvPr/>
        </p:nvPicPr>
        <p:blipFill>
          <a:blip r:embed="rId2">
            <a:extLst>
              <a:ext uri="{28A0092B-C50C-407E-A947-70E740481C1C}">
                <a14:useLocalDpi xmlns:a14="http://schemas.microsoft.com/office/drawing/2010/main" val="0"/>
              </a:ext>
            </a:extLst>
          </a:blip>
          <a:srcRect l="17372" b="23685"/>
          <a:stretch>
            <a:fillRect/>
          </a:stretch>
        </p:blipFill>
        <p:spPr bwMode="auto">
          <a:xfrm>
            <a:off x="12700" y="2438400"/>
            <a:ext cx="47117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wmg logo (rg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0"/>
            <a:ext cx="4572000" cy="128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descr="the_warwick_uni_bl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5673725"/>
            <a:ext cx="30480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762000" y="1600200"/>
            <a:ext cx="7772400" cy="1470025"/>
          </a:xfrm>
        </p:spPr>
        <p:txBody>
          <a:bodyPr/>
          <a:lstStyle>
            <a:lvl1pPr>
              <a:defRPr/>
            </a:lvl1pPr>
          </a:lstStyle>
          <a:p>
            <a:pPr lvl="0"/>
            <a:r>
              <a:rPr lang="en-GB" noProof="0" smtClean="0"/>
              <a:t>Click to edit Master title style</a:t>
            </a:r>
          </a:p>
        </p:txBody>
      </p:sp>
      <p:sp>
        <p:nvSpPr>
          <p:cNvPr id="3075" name="Rectangle 3"/>
          <p:cNvSpPr>
            <a:spLocks noGrp="1" noChangeArrowheads="1"/>
          </p:cNvSpPr>
          <p:nvPr>
            <p:ph type="subTitle" idx="1"/>
          </p:nvPr>
        </p:nvSpPr>
        <p:spPr>
          <a:xfrm>
            <a:off x="5029200" y="3352800"/>
            <a:ext cx="3505200" cy="2286000"/>
          </a:xfrm>
        </p:spPr>
        <p:txBody>
          <a:bodyPr/>
          <a:lstStyle>
            <a:lvl1pPr marL="0" indent="0" algn="ctr">
              <a:buFontTx/>
              <a:buNone/>
              <a:defRPr/>
            </a:lvl1pPr>
          </a:lstStyle>
          <a:p>
            <a:pPr lvl="0"/>
            <a:r>
              <a:rPr lang="en-GB" noProof="0" smtClean="0"/>
              <a:t>Click to edit Master subtitle style</a:t>
            </a:r>
          </a:p>
        </p:txBody>
      </p:sp>
    </p:spTree>
    <p:extLst>
      <p:ext uri="{BB962C8B-B14F-4D97-AF65-F5344CB8AC3E}">
        <p14:creationId xmlns:p14="http://schemas.microsoft.com/office/powerpoint/2010/main" val="550710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GB" smtClean="0"/>
              <a:t>WMG</a:t>
            </a:r>
            <a:endParaRPr lang="en-GB"/>
          </a:p>
        </p:txBody>
      </p:sp>
      <p:sp>
        <p:nvSpPr>
          <p:cNvPr id="7" name="Slide Number Placeholder 6"/>
          <p:cNvSpPr>
            <a:spLocks noGrp="1"/>
          </p:cNvSpPr>
          <p:nvPr>
            <p:ph type="sldNum" sz="quarter" idx="12"/>
          </p:nvPr>
        </p:nvSpPr>
        <p:spPr/>
        <p:txBody>
          <a:bodyPr/>
          <a:lstStyle/>
          <a:p>
            <a:fld id="{99FB13C6-6EAB-4C4E-B47E-EB78F907128E}" type="slidenum">
              <a:rPr lang="en-GB" smtClean="0"/>
              <a:t>‹#›</a:t>
            </a:fld>
            <a:endParaRPr lang="en-GB"/>
          </a:p>
        </p:txBody>
      </p:sp>
    </p:spTree>
    <p:extLst>
      <p:ext uri="{BB962C8B-B14F-4D97-AF65-F5344CB8AC3E}">
        <p14:creationId xmlns:p14="http://schemas.microsoft.com/office/powerpoint/2010/main" val="2867104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5" name="Footer Placeholder 4"/>
          <p:cNvSpPr>
            <a:spLocks noGrp="1"/>
          </p:cNvSpPr>
          <p:nvPr>
            <p:ph type="ftr" sz="quarter" idx="11"/>
          </p:nvPr>
        </p:nvSpPr>
        <p:spPr/>
        <p:txBody>
          <a:bodyPr/>
          <a:lstStyle/>
          <a:p>
            <a:r>
              <a:rPr lang="en-GB" smtClean="0"/>
              <a:t>WMG</a:t>
            </a:r>
            <a:endParaRPr lang="en-GB"/>
          </a:p>
        </p:txBody>
      </p:sp>
      <p:sp>
        <p:nvSpPr>
          <p:cNvPr id="6" name="Slide Number Placeholder 5"/>
          <p:cNvSpPr>
            <a:spLocks noGrp="1"/>
          </p:cNvSpPr>
          <p:nvPr>
            <p:ph type="sldNum" sz="quarter" idx="12"/>
          </p:nvPr>
        </p:nvSpPr>
        <p:spPr/>
        <p:txBody>
          <a:bodyPr/>
          <a:lstStyle/>
          <a:p>
            <a:fld id="{99FB13C6-6EAB-4C4E-B47E-EB78F907128E}" type="slidenum">
              <a:rPr lang="en-GB" smtClean="0"/>
              <a:t>‹#›</a:t>
            </a:fld>
            <a:endParaRPr lang="en-GB"/>
          </a:p>
        </p:txBody>
      </p:sp>
    </p:spTree>
    <p:extLst>
      <p:ext uri="{BB962C8B-B14F-4D97-AF65-F5344CB8AC3E}">
        <p14:creationId xmlns:p14="http://schemas.microsoft.com/office/powerpoint/2010/main" val="1953363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3568" y="274638"/>
            <a:ext cx="8003232" cy="1143000"/>
          </a:xfrm>
        </p:spPr>
        <p:txBody>
          <a:bodyPr/>
          <a:lstStyle/>
          <a:p>
            <a:r>
              <a:rPr lang="en-US" smtClean="0"/>
              <a:t>Click to edit Master title style</a:t>
            </a:r>
            <a:endParaRPr lang="en-GB"/>
          </a:p>
        </p:txBody>
      </p:sp>
      <p:sp>
        <p:nvSpPr>
          <p:cNvPr id="3" name="Content Placeholder 2"/>
          <p:cNvSpPr>
            <a:spLocks noGrp="1"/>
          </p:cNvSpPr>
          <p:nvPr>
            <p:ph idx="1"/>
          </p:nvPr>
        </p:nvSpPr>
        <p:spPr>
          <a:xfrm>
            <a:off x="683568" y="1600200"/>
            <a:ext cx="8003232"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r>
              <a:rPr lang="en-GB" smtClean="0"/>
              <a:t>WMG</a:t>
            </a:r>
            <a:endParaRPr lang="en-GB"/>
          </a:p>
        </p:txBody>
      </p:sp>
      <p:sp>
        <p:nvSpPr>
          <p:cNvPr id="6" name="Slide Number Placeholder 5"/>
          <p:cNvSpPr>
            <a:spLocks noGrp="1"/>
          </p:cNvSpPr>
          <p:nvPr>
            <p:ph type="sldNum" sz="quarter" idx="12"/>
          </p:nvPr>
        </p:nvSpPr>
        <p:spPr/>
        <p:txBody>
          <a:bodyPr/>
          <a:lstStyle/>
          <a:p>
            <a:fld id="{99FB13C6-6EAB-4C4E-B47E-EB78F907128E}" type="slidenum">
              <a:rPr lang="en-GB" smtClean="0"/>
              <a:t>‹#›</a:t>
            </a:fld>
            <a:endParaRPr lang="en-GB"/>
          </a:p>
        </p:txBody>
      </p:sp>
    </p:spTree>
    <p:extLst>
      <p:ext uri="{BB962C8B-B14F-4D97-AF65-F5344CB8AC3E}">
        <p14:creationId xmlns:p14="http://schemas.microsoft.com/office/powerpoint/2010/main" val="632361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GB" smtClean="0"/>
              <a:t>WMG</a:t>
            </a:r>
            <a:endParaRPr lang="en-GB"/>
          </a:p>
        </p:txBody>
      </p:sp>
      <p:sp>
        <p:nvSpPr>
          <p:cNvPr id="6" name="Slide Number Placeholder 5"/>
          <p:cNvSpPr>
            <a:spLocks noGrp="1"/>
          </p:cNvSpPr>
          <p:nvPr>
            <p:ph type="sldNum" sz="quarter" idx="12"/>
          </p:nvPr>
        </p:nvSpPr>
        <p:spPr/>
        <p:txBody>
          <a:bodyPr/>
          <a:lstStyle/>
          <a:p>
            <a:fld id="{99FB13C6-6EAB-4C4E-B47E-EB78F907128E}" type="slidenum">
              <a:rPr lang="en-GB" smtClean="0"/>
              <a:t>‹#›</a:t>
            </a:fld>
            <a:endParaRPr lang="en-GB"/>
          </a:p>
        </p:txBody>
      </p:sp>
    </p:spTree>
    <p:extLst>
      <p:ext uri="{BB962C8B-B14F-4D97-AF65-F5344CB8AC3E}">
        <p14:creationId xmlns:p14="http://schemas.microsoft.com/office/powerpoint/2010/main" val="652325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3568" y="274638"/>
            <a:ext cx="8003232" cy="11430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683568" y="1600200"/>
            <a:ext cx="381223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11"/>
          </p:nvPr>
        </p:nvSpPr>
        <p:spPr/>
        <p:txBody>
          <a:bodyPr/>
          <a:lstStyle/>
          <a:p>
            <a:r>
              <a:rPr lang="en-GB" smtClean="0"/>
              <a:t>WMG</a:t>
            </a:r>
            <a:endParaRPr lang="en-GB"/>
          </a:p>
        </p:txBody>
      </p:sp>
      <p:sp>
        <p:nvSpPr>
          <p:cNvPr id="7" name="Slide Number Placeholder 6"/>
          <p:cNvSpPr>
            <a:spLocks noGrp="1"/>
          </p:cNvSpPr>
          <p:nvPr>
            <p:ph type="sldNum" sz="quarter" idx="12"/>
          </p:nvPr>
        </p:nvSpPr>
        <p:spPr/>
        <p:txBody>
          <a:bodyPr/>
          <a:lstStyle/>
          <a:p>
            <a:fld id="{99FB13C6-6EAB-4C4E-B47E-EB78F907128E}" type="slidenum">
              <a:rPr lang="en-GB" smtClean="0"/>
              <a:t>‹#›</a:t>
            </a:fld>
            <a:endParaRPr lang="en-GB"/>
          </a:p>
        </p:txBody>
      </p:sp>
    </p:spTree>
    <p:extLst>
      <p:ext uri="{BB962C8B-B14F-4D97-AF65-F5344CB8AC3E}">
        <p14:creationId xmlns:p14="http://schemas.microsoft.com/office/powerpoint/2010/main" val="1725042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3568" y="274638"/>
            <a:ext cx="8003232"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83568" y="1535113"/>
            <a:ext cx="381382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3568" y="2174875"/>
            <a:ext cx="38138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8" name="Footer Placeholder 7"/>
          <p:cNvSpPr>
            <a:spLocks noGrp="1"/>
          </p:cNvSpPr>
          <p:nvPr>
            <p:ph type="ftr" sz="quarter" idx="11"/>
          </p:nvPr>
        </p:nvSpPr>
        <p:spPr/>
        <p:txBody>
          <a:bodyPr/>
          <a:lstStyle/>
          <a:p>
            <a:r>
              <a:rPr lang="en-GB" smtClean="0"/>
              <a:t>WMG</a:t>
            </a:r>
            <a:endParaRPr lang="en-GB"/>
          </a:p>
        </p:txBody>
      </p:sp>
      <p:sp>
        <p:nvSpPr>
          <p:cNvPr id="9" name="Slide Number Placeholder 8"/>
          <p:cNvSpPr>
            <a:spLocks noGrp="1"/>
          </p:cNvSpPr>
          <p:nvPr>
            <p:ph type="sldNum" sz="quarter" idx="12"/>
          </p:nvPr>
        </p:nvSpPr>
        <p:spPr/>
        <p:txBody>
          <a:bodyPr/>
          <a:lstStyle/>
          <a:p>
            <a:fld id="{99FB13C6-6EAB-4C4E-B47E-EB78F907128E}" type="slidenum">
              <a:rPr lang="en-GB" smtClean="0"/>
              <a:t>‹#›</a:t>
            </a:fld>
            <a:endParaRPr lang="en-GB"/>
          </a:p>
        </p:txBody>
      </p:sp>
    </p:spTree>
    <p:extLst>
      <p:ext uri="{BB962C8B-B14F-4D97-AF65-F5344CB8AC3E}">
        <p14:creationId xmlns:p14="http://schemas.microsoft.com/office/powerpoint/2010/main" val="589582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3568" y="274638"/>
            <a:ext cx="8003232" cy="1143000"/>
          </a:xfrm>
        </p:spPr>
        <p:txBody>
          <a:bodyPr/>
          <a:lstStyle/>
          <a:p>
            <a:r>
              <a:rPr lang="en-US" smtClean="0"/>
              <a:t>Click to edit Master title style</a:t>
            </a:r>
            <a:endParaRPr lang="en-GB"/>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a:t>
            </a:fld>
            <a:endParaRPr lang="en-GB"/>
          </a:p>
        </p:txBody>
      </p:sp>
    </p:spTree>
    <p:extLst>
      <p:ext uri="{BB962C8B-B14F-4D97-AF65-F5344CB8AC3E}">
        <p14:creationId xmlns:p14="http://schemas.microsoft.com/office/powerpoint/2010/main" val="191712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smtClean="0"/>
              <a:t>WMG</a:t>
            </a:r>
            <a:endParaRPr lang="en-GB"/>
          </a:p>
        </p:txBody>
      </p:sp>
      <p:sp>
        <p:nvSpPr>
          <p:cNvPr id="4" name="Slide Number Placeholder 3"/>
          <p:cNvSpPr>
            <a:spLocks noGrp="1"/>
          </p:cNvSpPr>
          <p:nvPr>
            <p:ph type="sldNum" sz="quarter" idx="12"/>
          </p:nvPr>
        </p:nvSpPr>
        <p:spPr/>
        <p:txBody>
          <a:bodyPr/>
          <a:lstStyle/>
          <a:p>
            <a:fld id="{99FB13C6-6EAB-4C4E-B47E-EB78F907128E}" type="slidenum">
              <a:rPr lang="en-GB" smtClean="0"/>
              <a:t>‹#›</a:t>
            </a:fld>
            <a:endParaRPr lang="en-GB"/>
          </a:p>
        </p:txBody>
      </p:sp>
    </p:spTree>
    <p:extLst>
      <p:ext uri="{BB962C8B-B14F-4D97-AF65-F5344CB8AC3E}">
        <p14:creationId xmlns:p14="http://schemas.microsoft.com/office/powerpoint/2010/main" val="159843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3568" y="273050"/>
            <a:ext cx="2781945"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83568" y="1435100"/>
            <a:ext cx="27819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GB" smtClean="0"/>
              <a:t>WMG</a:t>
            </a:r>
            <a:endParaRPr lang="en-GB"/>
          </a:p>
        </p:txBody>
      </p:sp>
      <p:sp>
        <p:nvSpPr>
          <p:cNvPr id="7" name="Slide Number Placeholder 6"/>
          <p:cNvSpPr>
            <a:spLocks noGrp="1"/>
          </p:cNvSpPr>
          <p:nvPr>
            <p:ph type="sldNum" sz="quarter" idx="12"/>
          </p:nvPr>
        </p:nvSpPr>
        <p:spPr/>
        <p:txBody>
          <a:bodyPr/>
          <a:lstStyle/>
          <a:p>
            <a:fld id="{99FB13C6-6EAB-4C4E-B47E-EB78F907128E}" type="slidenum">
              <a:rPr lang="en-GB" smtClean="0"/>
              <a:t>‹#›</a:t>
            </a:fld>
            <a:endParaRPr lang="en-GB"/>
          </a:p>
        </p:txBody>
      </p:sp>
    </p:spTree>
    <p:extLst>
      <p:ext uri="{BB962C8B-B14F-4D97-AF65-F5344CB8AC3E}">
        <p14:creationId xmlns:p14="http://schemas.microsoft.com/office/powerpoint/2010/main" val="869378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274638"/>
            <a:ext cx="80010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85800" y="1600200"/>
            <a:ext cx="80010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3"/>
          </p:nvPr>
        </p:nvSpPr>
        <p:spPr>
          <a:xfrm>
            <a:off x="3131840" y="649287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smtClean="0"/>
              <a:t>WMG</a:t>
            </a:r>
            <a:endParaRPr lang="en-GB" dirty="0"/>
          </a:p>
        </p:txBody>
      </p:sp>
      <p:sp>
        <p:nvSpPr>
          <p:cNvPr id="6" name="Slide Number Placeholder 5"/>
          <p:cNvSpPr>
            <a:spLocks noGrp="1"/>
          </p:cNvSpPr>
          <p:nvPr>
            <p:ph type="sldNum" sz="quarter" idx="4"/>
          </p:nvPr>
        </p:nvSpPr>
        <p:spPr>
          <a:xfrm>
            <a:off x="6588224"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FB13C6-6EAB-4C4E-B47E-EB78F907128E}" type="slidenum">
              <a:rPr lang="en-GB" smtClean="0"/>
              <a:t>‹#›</a:t>
            </a:fld>
            <a:endParaRPr lang="en-GB" dirty="0"/>
          </a:p>
        </p:txBody>
      </p:sp>
      <p:pic>
        <p:nvPicPr>
          <p:cNvPr id="10" name="Picture 7" descr="earth_cutout_gradient copy"/>
          <p:cNvPicPr>
            <a:picLocks noChangeAspect="1" noChangeArrowheads="1"/>
          </p:cNvPicPr>
          <p:nvPr userDrawn="1"/>
        </p:nvPicPr>
        <p:blipFill>
          <a:blip r:embed="rId12">
            <a:extLst>
              <a:ext uri="{28A0092B-C50C-407E-A947-70E740481C1C}">
                <a14:useLocalDpi xmlns:a14="http://schemas.microsoft.com/office/drawing/2010/main" val="0"/>
              </a:ext>
            </a:extLst>
          </a:blip>
          <a:srcRect l="24054" r="63921" b="23685"/>
          <a:stretch>
            <a:fillRect/>
          </a:stretch>
        </p:blipFill>
        <p:spPr bwMode="auto">
          <a:xfrm>
            <a:off x="0" y="2438400"/>
            <a:ext cx="685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wmg logo (rgb)"/>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228600"/>
            <a:ext cx="762000"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the_warwick_uni_blue"/>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571500"/>
            <a:ext cx="6858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1272123"/>
      </p:ext>
    </p:extLst>
  </p:cSld>
  <p:clrMap bg1="lt1" tx1="dk1" bg2="lt2" tx2="dk2" accent1="accent1" accent2="accent2" accent3="accent3" accent4="accent4" accent5="accent5" accent6="accent6" hlink="hlink" folHlink="folHlink"/>
  <p:sldLayoutIdLst>
    <p:sldLayoutId id="214748367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r>
              <a:rPr lang="en-US" smtClean="0"/>
              <a:t>Diagnostics Course</a:t>
            </a:r>
            <a:endParaRPr lang="en-US" dirty="0" smtClean="0"/>
          </a:p>
        </p:txBody>
      </p:sp>
      <p:sp>
        <p:nvSpPr>
          <p:cNvPr id="3075" name="Rectangle 3"/>
          <p:cNvSpPr>
            <a:spLocks noGrp="1" noChangeArrowheads="1"/>
          </p:cNvSpPr>
          <p:nvPr>
            <p:ph type="subTitle" idx="1"/>
          </p:nvPr>
        </p:nvSpPr>
        <p:spPr/>
        <p:txBody>
          <a:bodyPr/>
          <a:lstStyle/>
          <a:p>
            <a:r>
              <a:rPr lang="en-US" dirty="0" smtClean="0"/>
              <a:t>Unified</a:t>
            </a:r>
            <a:br>
              <a:rPr lang="en-US" dirty="0" smtClean="0"/>
            </a:br>
            <a:r>
              <a:rPr lang="en-US" dirty="0" smtClean="0"/>
              <a:t>Diagnostic Services</a:t>
            </a:r>
          </a:p>
        </p:txBody>
      </p:sp>
    </p:spTree>
    <p:extLst>
      <p:ext uri="{BB962C8B-B14F-4D97-AF65-F5344CB8AC3E}">
        <p14:creationId xmlns:p14="http://schemas.microsoft.com/office/powerpoint/2010/main" val="3609979655"/>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ISO 14229 Diagnostic Services</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10</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3147659922"/>
              </p:ext>
            </p:extLst>
          </p:nvPr>
        </p:nvGraphicFramePr>
        <p:xfrm>
          <a:off x="1187624" y="1556792"/>
          <a:ext cx="7272808" cy="4371558"/>
        </p:xfrm>
        <a:graphic>
          <a:graphicData uri="http://schemas.openxmlformats.org/drawingml/2006/table">
            <a:tbl>
              <a:tblPr firstRow="1" bandRow="1">
                <a:tableStyleId>{5C22544A-7EE6-4342-B048-85BDC9FD1C3A}</a:tableStyleId>
              </a:tblPr>
              <a:tblGrid>
                <a:gridCol w="576064"/>
                <a:gridCol w="3312368"/>
                <a:gridCol w="3384376"/>
              </a:tblGrid>
              <a:tr h="279709">
                <a:tc>
                  <a:txBody>
                    <a:bodyPr/>
                    <a:lstStyle/>
                    <a:p>
                      <a:r>
                        <a:rPr lang="en-GB" dirty="0" smtClean="0"/>
                        <a:t>hex</a:t>
                      </a:r>
                      <a:endParaRPr lang="en-GB" dirty="0"/>
                    </a:p>
                  </a:txBody>
                  <a:tcPr marL="90000" marR="90000" marT="18000" marB="18000"/>
                </a:tc>
                <a:tc>
                  <a:txBody>
                    <a:bodyPr/>
                    <a:lstStyle/>
                    <a:p>
                      <a:r>
                        <a:rPr lang="en-GB" dirty="0" smtClean="0"/>
                        <a:t>service name</a:t>
                      </a:r>
                      <a:endParaRPr lang="en-GB" dirty="0"/>
                    </a:p>
                  </a:txBody>
                  <a:tcPr marL="90000" marR="90000" marT="18000" marB="18000"/>
                </a:tc>
                <a:tc>
                  <a:txBody>
                    <a:bodyPr/>
                    <a:lstStyle/>
                    <a:p>
                      <a:r>
                        <a:rPr lang="en-GB" dirty="0" smtClean="0"/>
                        <a:t>subfunction</a:t>
                      </a:r>
                      <a:r>
                        <a:rPr lang="en-GB" baseline="0" dirty="0" smtClean="0"/>
                        <a:t> / parameter</a:t>
                      </a:r>
                      <a:endParaRPr lang="en-GB" dirty="0"/>
                    </a:p>
                  </a:txBody>
                  <a:tcPr marL="90000" marR="90000" marT="18000" marB="18000"/>
                </a:tc>
              </a:tr>
              <a:tr h="482786">
                <a:tc>
                  <a:txBody>
                    <a:bodyPr/>
                    <a:lstStyle/>
                    <a:p>
                      <a:r>
                        <a:rPr lang="en-GB" dirty="0" smtClean="0"/>
                        <a:t>22</a:t>
                      </a:r>
                      <a:endParaRPr lang="en-GB" dirty="0"/>
                    </a:p>
                  </a:txBody>
                  <a:tcPr marL="90000" marR="90000" marT="18000" marB="18000"/>
                </a:tc>
                <a:tc>
                  <a:txBody>
                    <a:bodyPr/>
                    <a:lstStyle/>
                    <a:p>
                      <a:r>
                        <a:rPr lang="en-GB" dirty="0" err="1" smtClean="0"/>
                        <a:t>ReadDataByIdentifier</a:t>
                      </a:r>
                      <a:endParaRPr lang="en-GB" dirty="0"/>
                    </a:p>
                  </a:txBody>
                  <a:tcPr marL="90000" marR="90000" marT="18000" marB="18000"/>
                </a:tc>
                <a:tc>
                  <a:txBody>
                    <a:bodyPr/>
                    <a:lstStyle/>
                    <a:p>
                      <a:r>
                        <a:rPr lang="en-GB" sz="1200" dirty="0" err="1" smtClean="0"/>
                        <a:t>dataIdentifier</a:t>
                      </a:r>
                      <a:r>
                        <a:rPr lang="en-GB" sz="1200" baseline="0" dirty="0" smtClean="0"/>
                        <a:t> (list)</a:t>
                      </a:r>
                      <a:endParaRPr lang="en-GB" sz="1200" dirty="0"/>
                    </a:p>
                  </a:txBody>
                  <a:tcPr marL="90000" marR="90000" marT="18000" marB="18000"/>
                </a:tc>
              </a:tr>
              <a:tr h="279709">
                <a:tc>
                  <a:txBody>
                    <a:bodyPr/>
                    <a:lstStyle/>
                    <a:p>
                      <a:r>
                        <a:rPr lang="en-GB" dirty="0" smtClean="0"/>
                        <a:t>23</a:t>
                      </a:r>
                      <a:endParaRPr lang="en-GB" dirty="0"/>
                    </a:p>
                  </a:txBody>
                  <a:tcPr marL="90000" marR="90000" marT="18000" marB="18000"/>
                </a:tc>
                <a:tc>
                  <a:txBody>
                    <a:bodyPr/>
                    <a:lstStyle/>
                    <a:p>
                      <a:r>
                        <a:rPr lang="en-GB" dirty="0" err="1" smtClean="0"/>
                        <a:t>ReadMemoryByAddress</a:t>
                      </a:r>
                      <a:endParaRPr lang="en-GB" dirty="0"/>
                    </a:p>
                  </a:txBody>
                  <a:tcPr marL="90000" marR="90000" marT="18000" marB="18000"/>
                </a:tc>
                <a:tc>
                  <a:txBody>
                    <a:bodyPr/>
                    <a:lstStyle/>
                    <a:p>
                      <a:r>
                        <a:rPr lang="en-GB" sz="1200" dirty="0" err="1" smtClean="0"/>
                        <a:t>addressAndLengthFormatIdentifier</a:t>
                      </a:r>
                      <a:r>
                        <a:rPr lang="en-GB" sz="1200" dirty="0" smtClean="0"/>
                        <a:t/>
                      </a:r>
                      <a:br>
                        <a:rPr lang="en-GB" sz="1200" dirty="0" smtClean="0"/>
                      </a:br>
                      <a:r>
                        <a:rPr lang="en-GB" sz="1200" dirty="0" err="1" smtClean="0"/>
                        <a:t>memoryAddress</a:t>
                      </a:r>
                      <a:r>
                        <a:rPr lang="en-GB" sz="1200" dirty="0" smtClean="0"/>
                        <a:t/>
                      </a:r>
                      <a:br>
                        <a:rPr lang="en-GB" sz="1200" dirty="0" smtClean="0"/>
                      </a:br>
                      <a:r>
                        <a:rPr lang="en-GB" sz="1200" dirty="0" err="1" smtClean="0"/>
                        <a:t>memorySize</a:t>
                      </a:r>
                      <a:endParaRPr lang="en-GB" sz="1200" dirty="0"/>
                    </a:p>
                  </a:txBody>
                  <a:tcPr marL="90000" marR="90000" marT="18000" marB="18000"/>
                </a:tc>
              </a:tr>
              <a:tr h="279709">
                <a:tc>
                  <a:txBody>
                    <a:bodyPr/>
                    <a:lstStyle/>
                    <a:p>
                      <a:r>
                        <a:rPr lang="en-GB" dirty="0" smtClean="0"/>
                        <a:t>24</a:t>
                      </a:r>
                      <a:endParaRPr lang="en-GB" dirty="0"/>
                    </a:p>
                  </a:txBody>
                  <a:tcPr marL="90000" marR="90000" marT="18000" marB="18000"/>
                </a:tc>
                <a:tc>
                  <a:txBody>
                    <a:bodyPr/>
                    <a:lstStyle/>
                    <a:p>
                      <a:r>
                        <a:rPr lang="en-GB" dirty="0" err="1" smtClean="0"/>
                        <a:t>ReadScalingDataByIdentifier</a:t>
                      </a:r>
                      <a:endParaRPr lang="en-GB" dirty="0"/>
                    </a:p>
                  </a:txBody>
                  <a:tcPr marL="90000" marR="90000" marT="18000" marB="18000"/>
                </a:tc>
                <a:tc>
                  <a:txBody>
                    <a:bodyPr/>
                    <a:lstStyle/>
                    <a:p>
                      <a:r>
                        <a:rPr lang="en-GB" sz="1200" dirty="0" err="1" smtClean="0"/>
                        <a:t>dataIdentifier</a:t>
                      </a:r>
                      <a:endParaRPr lang="en-GB" sz="1200" dirty="0"/>
                    </a:p>
                  </a:txBody>
                  <a:tcPr marL="90000" marR="90000" marT="18000" marB="18000"/>
                </a:tc>
              </a:tr>
              <a:tr h="482786">
                <a:tc>
                  <a:txBody>
                    <a:bodyPr/>
                    <a:lstStyle/>
                    <a:p>
                      <a:r>
                        <a:rPr lang="en-GB" dirty="0" smtClean="0"/>
                        <a:t>2A</a:t>
                      </a:r>
                      <a:endParaRPr lang="en-GB" dirty="0"/>
                    </a:p>
                  </a:txBody>
                  <a:tcPr marL="90000" marR="90000" marT="18000" marB="18000"/>
                </a:tc>
                <a:tc>
                  <a:txBody>
                    <a:bodyPr/>
                    <a:lstStyle/>
                    <a:p>
                      <a:r>
                        <a:rPr lang="en-GB" dirty="0" err="1" smtClean="0"/>
                        <a:t>ReadDataByPeriodicIdentifier</a:t>
                      </a:r>
                      <a:endParaRPr lang="en-GB" dirty="0"/>
                    </a:p>
                  </a:txBody>
                  <a:tcPr marL="90000" marR="90000" marT="18000" marB="18000"/>
                </a:tc>
                <a:tc>
                  <a:txBody>
                    <a:bodyPr/>
                    <a:lstStyle/>
                    <a:p>
                      <a:r>
                        <a:rPr lang="en-GB" sz="1200" dirty="0" err="1" smtClean="0"/>
                        <a:t>transmissionMode</a:t>
                      </a:r>
                      <a:r>
                        <a:rPr lang="en-GB" sz="1200" dirty="0" smtClean="0"/>
                        <a:t/>
                      </a:r>
                      <a:br>
                        <a:rPr lang="en-GB" sz="1200" dirty="0" smtClean="0"/>
                      </a:br>
                      <a:r>
                        <a:rPr lang="en-GB" sz="1200" dirty="0" err="1" smtClean="0"/>
                        <a:t>periodicDataIdentifier</a:t>
                      </a:r>
                      <a:r>
                        <a:rPr lang="en-GB" sz="1200" baseline="0" dirty="0" smtClean="0"/>
                        <a:t> (list)</a:t>
                      </a:r>
                      <a:endParaRPr lang="en-GB" sz="1200" dirty="0"/>
                    </a:p>
                  </a:txBody>
                  <a:tcPr marL="90000" marR="90000" marT="18000" marB="18000"/>
                </a:tc>
              </a:tr>
              <a:tr h="279709">
                <a:tc>
                  <a:txBody>
                    <a:bodyPr/>
                    <a:lstStyle/>
                    <a:p>
                      <a:r>
                        <a:rPr lang="en-GB" dirty="0" smtClean="0"/>
                        <a:t>2C</a:t>
                      </a:r>
                      <a:endParaRPr lang="en-GB" dirty="0"/>
                    </a:p>
                  </a:txBody>
                  <a:tcPr marL="90000" marR="90000" marT="18000" marB="18000"/>
                </a:tc>
                <a:tc>
                  <a:txBody>
                    <a:bodyPr/>
                    <a:lstStyle/>
                    <a:p>
                      <a:r>
                        <a:rPr lang="en-GB" dirty="0" err="1" smtClean="0"/>
                        <a:t>DynamicallyDefineDataIdentifier</a:t>
                      </a:r>
                      <a:endParaRPr lang="en-GB" dirty="0"/>
                    </a:p>
                  </a:txBody>
                  <a:tcPr marL="90000" marR="90000" marT="18000" marB="18000"/>
                </a:tc>
                <a:tc>
                  <a:txBody>
                    <a:bodyPr/>
                    <a:lstStyle/>
                    <a:p>
                      <a:r>
                        <a:rPr lang="en-GB" sz="1200" dirty="0" err="1" smtClean="0"/>
                        <a:t>defineByIdentifier</a:t>
                      </a:r>
                      <a:r>
                        <a:rPr lang="en-GB" sz="1200" dirty="0" smtClean="0"/>
                        <a:t/>
                      </a:r>
                      <a:br>
                        <a:rPr lang="en-GB" sz="1200" dirty="0" smtClean="0"/>
                      </a:br>
                      <a:r>
                        <a:rPr lang="en-GB" sz="1200" dirty="0" err="1" smtClean="0"/>
                        <a:t>dynamicallyDefinedDataIdentifier</a:t>
                      </a:r>
                      <a:r>
                        <a:rPr lang="en-GB" sz="1200" dirty="0" smtClean="0"/>
                        <a:t/>
                      </a:r>
                      <a:br>
                        <a:rPr lang="en-GB" sz="1200" dirty="0" smtClean="0"/>
                      </a:br>
                      <a:r>
                        <a:rPr lang="en-GB" sz="1200" dirty="0" err="1" smtClean="0"/>
                        <a:t>sourceDataIdentifier</a:t>
                      </a:r>
                      <a:r>
                        <a:rPr lang="en-GB" sz="1200" baseline="0" dirty="0" smtClean="0"/>
                        <a:t> (list)</a:t>
                      </a:r>
                      <a:r>
                        <a:rPr lang="en-GB" sz="1200" dirty="0" smtClean="0"/>
                        <a:t/>
                      </a:r>
                      <a:br>
                        <a:rPr lang="en-GB" sz="1200" dirty="0" smtClean="0"/>
                      </a:br>
                      <a:r>
                        <a:rPr lang="en-GB" sz="1200" dirty="0" err="1" smtClean="0"/>
                        <a:t>positionInSourceDataRecord</a:t>
                      </a:r>
                      <a:r>
                        <a:rPr lang="en-GB" sz="1200" baseline="0" dirty="0" smtClean="0"/>
                        <a:t> (list)</a:t>
                      </a:r>
                      <a:r>
                        <a:rPr lang="en-GB" sz="1200" dirty="0" smtClean="0"/>
                        <a:t/>
                      </a:r>
                      <a:br>
                        <a:rPr lang="en-GB" sz="1200" dirty="0" smtClean="0"/>
                      </a:br>
                      <a:r>
                        <a:rPr lang="en-GB" sz="1200" dirty="0" err="1" smtClean="0"/>
                        <a:t>memorySize</a:t>
                      </a:r>
                      <a:r>
                        <a:rPr lang="en-GB" sz="1200" baseline="0" dirty="0" smtClean="0"/>
                        <a:t> (list)</a:t>
                      </a:r>
                      <a:endParaRPr lang="en-GB" sz="1200" dirty="0"/>
                    </a:p>
                  </a:txBody>
                  <a:tcPr marL="90000" marR="90000" marT="18000" marB="18000"/>
                </a:tc>
              </a:tr>
              <a:tr h="482786">
                <a:tc>
                  <a:txBody>
                    <a:bodyPr/>
                    <a:lstStyle/>
                    <a:p>
                      <a:r>
                        <a:rPr lang="en-GB" dirty="0" smtClean="0"/>
                        <a:t>2E</a:t>
                      </a:r>
                      <a:endParaRPr lang="en-GB" dirty="0"/>
                    </a:p>
                  </a:txBody>
                  <a:tcPr marL="90000" marR="90000" marT="18000" marB="18000"/>
                </a:tc>
                <a:tc>
                  <a:txBody>
                    <a:bodyPr/>
                    <a:lstStyle/>
                    <a:p>
                      <a:r>
                        <a:rPr lang="en-GB" dirty="0" err="1" smtClean="0"/>
                        <a:t>WriteDataByIdentifier</a:t>
                      </a:r>
                      <a:endParaRPr lang="en-GB" dirty="0"/>
                    </a:p>
                  </a:txBody>
                  <a:tcPr marL="90000" marR="90000" marT="18000" marB="18000"/>
                </a:tc>
                <a:tc>
                  <a:txBody>
                    <a:bodyPr/>
                    <a:lstStyle/>
                    <a:p>
                      <a:r>
                        <a:rPr lang="en-GB" sz="1200" dirty="0" err="1" smtClean="0"/>
                        <a:t>dataIdentifier</a:t>
                      </a:r>
                      <a:r>
                        <a:rPr lang="en-GB" sz="1200" dirty="0" smtClean="0"/>
                        <a:t/>
                      </a:r>
                      <a:br>
                        <a:rPr lang="en-GB" sz="1200" dirty="0" smtClean="0"/>
                      </a:br>
                      <a:r>
                        <a:rPr lang="en-GB" sz="1200" dirty="0" err="1" smtClean="0"/>
                        <a:t>dataRecord</a:t>
                      </a:r>
                      <a:endParaRPr lang="en-GB" sz="1200" dirty="0"/>
                    </a:p>
                  </a:txBody>
                  <a:tcPr marL="90000" marR="90000" marT="18000" marB="18000"/>
                </a:tc>
              </a:tr>
              <a:tr h="482786">
                <a:tc>
                  <a:txBody>
                    <a:bodyPr/>
                    <a:lstStyle/>
                    <a:p>
                      <a:r>
                        <a:rPr lang="en-GB" dirty="0" smtClean="0"/>
                        <a:t>3D</a:t>
                      </a:r>
                      <a:endParaRPr lang="en-GB" dirty="0"/>
                    </a:p>
                  </a:txBody>
                  <a:tcPr marL="90000" marR="90000" marT="18000" marB="18000"/>
                </a:tc>
                <a:tc>
                  <a:txBody>
                    <a:bodyPr/>
                    <a:lstStyle/>
                    <a:p>
                      <a:r>
                        <a:rPr lang="en-GB" dirty="0" err="1" smtClean="0"/>
                        <a:t>WriteMemoryByAddress</a:t>
                      </a:r>
                      <a:endParaRPr lang="en-GB" dirty="0"/>
                    </a:p>
                  </a:txBody>
                  <a:tcPr marL="90000" marR="90000" marT="18000" marB="18000"/>
                </a:tc>
                <a:tc>
                  <a:txBody>
                    <a:bodyPr/>
                    <a:lstStyle/>
                    <a:p>
                      <a:r>
                        <a:rPr lang="en-GB" sz="1200" dirty="0" err="1" smtClean="0"/>
                        <a:t>addressAndLengthFormatIdentifier</a:t>
                      </a:r>
                      <a:r>
                        <a:rPr lang="en-GB" sz="1200" dirty="0" smtClean="0"/>
                        <a:t/>
                      </a:r>
                      <a:br>
                        <a:rPr lang="en-GB" sz="1200" dirty="0" smtClean="0"/>
                      </a:br>
                      <a:r>
                        <a:rPr lang="en-GB" sz="1200" dirty="0" err="1" smtClean="0"/>
                        <a:t>memoryAddress</a:t>
                      </a:r>
                      <a:r>
                        <a:rPr lang="en-GB" sz="1200" dirty="0" smtClean="0"/>
                        <a:t/>
                      </a:r>
                      <a:br>
                        <a:rPr lang="en-GB" sz="1200" dirty="0" smtClean="0"/>
                      </a:br>
                      <a:r>
                        <a:rPr lang="en-GB" sz="1200" dirty="0" err="1" smtClean="0"/>
                        <a:t>memorySize</a:t>
                      </a:r>
                      <a:r>
                        <a:rPr lang="en-GB" sz="1200" dirty="0" smtClean="0"/>
                        <a:t/>
                      </a:r>
                      <a:br>
                        <a:rPr lang="en-GB" sz="1200" dirty="0" smtClean="0"/>
                      </a:br>
                      <a:r>
                        <a:rPr lang="en-GB" sz="1200" dirty="0" err="1" smtClean="0"/>
                        <a:t>dataRecord</a:t>
                      </a:r>
                      <a:endParaRPr lang="en-GB" sz="1200" dirty="0"/>
                    </a:p>
                  </a:txBody>
                  <a:tcPr marL="90000" marR="90000" marT="18000" marB="18000"/>
                </a:tc>
              </a:tr>
            </a:tbl>
          </a:graphicData>
        </a:graphic>
      </p:graphicFrame>
      <p:sp>
        <p:nvSpPr>
          <p:cNvPr id="7" name="TextBox 6"/>
          <p:cNvSpPr txBox="1"/>
          <p:nvPr/>
        </p:nvSpPr>
        <p:spPr>
          <a:xfrm>
            <a:off x="3656172" y="1187768"/>
            <a:ext cx="1882310" cy="369332"/>
          </a:xfrm>
          <a:prstGeom prst="rect">
            <a:avLst/>
          </a:prstGeom>
          <a:noFill/>
        </p:spPr>
        <p:txBody>
          <a:bodyPr wrap="none" rtlCol="0">
            <a:spAutoFit/>
          </a:bodyPr>
          <a:lstStyle/>
          <a:p>
            <a:pPr algn="ctr"/>
            <a:r>
              <a:rPr lang="en-GB" dirty="0" smtClean="0"/>
              <a:t>Data Transmission</a:t>
            </a:r>
            <a:endParaRPr lang="en-GB" dirty="0"/>
          </a:p>
        </p:txBody>
      </p:sp>
    </p:spTree>
    <p:extLst>
      <p:ext uri="{BB962C8B-B14F-4D97-AF65-F5344CB8AC3E}">
        <p14:creationId xmlns:p14="http://schemas.microsoft.com/office/powerpoint/2010/main" val="74213415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smtClean="0"/>
              <a:t>RequestDownload</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100</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2006979120"/>
              </p:ext>
            </p:extLst>
          </p:nvPr>
        </p:nvGraphicFramePr>
        <p:xfrm>
          <a:off x="1524000" y="1556792"/>
          <a:ext cx="5898613" cy="148336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RoutineControl</a:t>
                      </a:r>
                      <a:r>
                        <a:rPr lang="en-GB" dirty="0" smtClean="0"/>
                        <a:t> Request Service Id &amp; $40</a:t>
                      </a:r>
                      <a:endParaRPr lang="en-GB" dirty="0"/>
                    </a:p>
                  </a:txBody>
                  <a:tcPr/>
                </a:tc>
                <a:tc>
                  <a:txBody>
                    <a:bodyPr/>
                    <a:lstStyle/>
                    <a:p>
                      <a:r>
                        <a:rPr lang="en-GB" dirty="0" smtClean="0"/>
                        <a:t>74</a:t>
                      </a:r>
                      <a:endParaRPr lang="en-GB" dirty="0"/>
                    </a:p>
                  </a:txBody>
                  <a:tcPr/>
                </a:tc>
              </a:tr>
              <a:tr h="370840">
                <a:tc>
                  <a:txBody>
                    <a:bodyPr/>
                    <a:lstStyle/>
                    <a:p>
                      <a:r>
                        <a:rPr lang="en-GB" dirty="0" smtClean="0"/>
                        <a:t>2</a:t>
                      </a:r>
                      <a:endParaRPr lang="en-GB" dirty="0"/>
                    </a:p>
                  </a:txBody>
                  <a:tcPr/>
                </a:tc>
                <a:tc>
                  <a:txBody>
                    <a:bodyPr/>
                    <a:lstStyle/>
                    <a:p>
                      <a:r>
                        <a:rPr lang="en-GB" dirty="0" err="1" smtClean="0"/>
                        <a:t>lengthFormatIdentifier</a:t>
                      </a:r>
                      <a:endParaRPr lang="en-GB" dirty="0"/>
                    </a:p>
                  </a:txBody>
                  <a:tcPr/>
                </a:tc>
                <a:tc>
                  <a:txBody>
                    <a:bodyPr/>
                    <a:lstStyle/>
                    <a:p>
                      <a:r>
                        <a:rPr lang="en-GB" dirty="0" smtClean="0"/>
                        <a:t>XX</a:t>
                      </a:r>
                      <a:endParaRPr lang="en-GB" dirty="0"/>
                    </a:p>
                  </a:txBody>
                  <a:tcPr/>
                </a:tc>
              </a:tr>
              <a:tr h="370840">
                <a:tc>
                  <a:txBody>
                    <a:bodyPr/>
                    <a:lstStyle/>
                    <a:p>
                      <a:r>
                        <a:rPr lang="en-GB" dirty="0" smtClean="0"/>
                        <a:t>3, 4</a:t>
                      </a:r>
                      <a:endParaRPr lang="en-GB" dirty="0"/>
                    </a:p>
                  </a:txBody>
                  <a:tcPr/>
                </a:tc>
                <a:tc>
                  <a:txBody>
                    <a:bodyPr/>
                    <a:lstStyle/>
                    <a:p>
                      <a:r>
                        <a:rPr lang="en-GB" dirty="0" err="1" smtClean="0"/>
                        <a:t>maxNumberOfBlockLength</a:t>
                      </a:r>
                      <a:endParaRPr lang="en-GB" dirty="0"/>
                    </a:p>
                  </a:txBody>
                  <a:tcPr/>
                </a:tc>
                <a:tc>
                  <a:txBody>
                    <a:bodyPr/>
                    <a:lstStyle/>
                    <a:p>
                      <a:r>
                        <a:rPr lang="en-GB" dirty="0" smtClean="0"/>
                        <a:t>XXXX</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$34</a:t>
            </a:r>
            <a:endParaRPr lang="en-GB" sz="2000" dirty="0">
              <a:solidFill>
                <a:schemeClr val="tx1"/>
              </a:solidFill>
            </a:endParaRPr>
          </a:p>
        </p:txBody>
      </p:sp>
      <p:sp>
        <p:nvSpPr>
          <p:cNvPr id="10" name="TextBox 9"/>
          <p:cNvSpPr txBox="1"/>
          <p:nvPr/>
        </p:nvSpPr>
        <p:spPr>
          <a:xfrm>
            <a:off x="3667272" y="1187768"/>
            <a:ext cx="1860126" cy="369332"/>
          </a:xfrm>
          <a:prstGeom prst="rect">
            <a:avLst/>
          </a:prstGeom>
          <a:noFill/>
        </p:spPr>
        <p:txBody>
          <a:bodyPr wrap="none" rtlCol="0">
            <a:spAutoFit/>
          </a:bodyPr>
          <a:lstStyle/>
          <a:p>
            <a:pPr algn="ctr"/>
            <a:r>
              <a:rPr lang="en-GB" dirty="0" smtClean="0"/>
              <a:t>Positive Response</a:t>
            </a:r>
            <a:endParaRPr lang="en-GB" dirty="0"/>
          </a:p>
        </p:txBody>
      </p:sp>
    </p:spTree>
    <p:extLst>
      <p:ext uri="{BB962C8B-B14F-4D97-AF65-F5344CB8AC3E}">
        <p14:creationId xmlns:p14="http://schemas.microsoft.com/office/powerpoint/2010/main" val="30690218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smtClean="0"/>
              <a:t>RequestUpload</a:t>
            </a:r>
            <a:endParaRPr lang="en-US" dirty="0" smtClean="0"/>
          </a:p>
        </p:txBody>
      </p:sp>
      <p:sp>
        <p:nvSpPr>
          <p:cNvPr id="38915" name="Rectangle 3"/>
          <p:cNvSpPr>
            <a:spLocks noGrp="1" noChangeArrowheads="1"/>
          </p:cNvSpPr>
          <p:nvPr>
            <p:ph idx="1"/>
          </p:nvPr>
        </p:nvSpPr>
        <p:spPr/>
        <p:txBody>
          <a:bodyPr>
            <a:normAutofit/>
          </a:bodyPr>
          <a:lstStyle/>
          <a:p>
            <a:r>
              <a:rPr lang="en-GB" dirty="0" smtClean="0"/>
              <a:t>Requests the initiation of a data transfer</a:t>
            </a:r>
          </a:p>
          <a:p>
            <a:r>
              <a:rPr lang="en-GB" dirty="0" smtClean="0"/>
              <a:t>Data is transferred from the ECU to the tester</a:t>
            </a:r>
          </a:p>
          <a:p>
            <a:r>
              <a:rPr lang="en-GB" dirty="0" smtClean="0"/>
              <a:t>ECU must confirm readiness with positive response</a:t>
            </a:r>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$35</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101</a:t>
            </a:fld>
            <a:endParaRPr lang="en-GB"/>
          </a:p>
        </p:txBody>
      </p:sp>
    </p:spTree>
    <p:extLst>
      <p:ext uri="{BB962C8B-B14F-4D97-AF65-F5344CB8AC3E}">
        <p14:creationId xmlns:p14="http://schemas.microsoft.com/office/powerpoint/2010/main" val="1610796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smtClean="0"/>
              <a:t>RequestUpload</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102</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3851325299"/>
              </p:ext>
            </p:extLst>
          </p:nvPr>
        </p:nvGraphicFramePr>
        <p:xfrm>
          <a:off x="1524000" y="1556792"/>
          <a:ext cx="5898613" cy="286512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RequestDownload</a:t>
                      </a:r>
                      <a:r>
                        <a:rPr lang="en-GB" dirty="0" smtClean="0"/>
                        <a:t> Request Service Id</a:t>
                      </a:r>
                      <a:endParaRPr lang="en-GB" dirty="0"/>
                    </a:p>
                  </a:txBody>
                  <a:tcPr/>
                </a:tc>
                <a:tc>
                  <a:txBody>
                    <a:bodyPr/>
                    <a:lstStyle/>
                    <a:p>
                      <a:r>
                        <a:rPr lang="en-GB" dirty="0" smtClean="0"/>
                        <a:t>35</a:t>
                      </a:r>
                      <a:endParaRPr lang="en-GB" dirty="0"/>
                    </a:p>
                  </a:txBody>
                  <a:tcPr/>
                </a:tc>
              </a:tr>
              <a:tr h="370840">
                <a:tc>
                  <a:txBody>
                    <a:bodyPr/>
                    <a:lstStyle/>
                    <a:p>
                      <a:r>
                        <a:rPr lang="en-GB" dirty="0" smtClean="0"/>
                        <a:t>2</a:t>
                      </a:r>
                      <a:endParaRPr lang="en-GB" dirty="0"/>
                    </a:p>
                  </a:txBody>
                  <a:tcPr/>
                </a:tc>
                <a:tc>
                  <a:txBody>
                    <a:bodyPr/>
                    <a:lstStyle/>
                    <a:p>
                      <a:r>
                        <a:rPr lang="en-GB" dirty="0" err="1" smtClean="0"/>
                        <a:t>dataFormatIdentifier</a:t>
                      </a:r>
                      <a:endParaRPr lang="en-GB" dirty="0"/>
                    </a:p>
                  </a:txBody>
                  <a:tcPr/>
                </a:tc>
                <a:tc>
                  <a:txBody>
                    <a:bodyPr/>
                    <a:lstStyle/>
                    <a:p>
                      <a:r>
                        <a:rPr lang="en-GB" dirty="0" smtClean="0"/>
                        <a:t>XX</a:t>
                      </a:r>
                      <a:endParaRPr lang="en-GB" dirty="0"/>
                    </a:p>
                  </a:txBody>
                  <a:tcPr/>
                </a:tc>
              </a:tr>
              <a:tr h="370840">
                <a:tc>
                  <a:txBody>
                    <a:bodyPr/>
                    <a:lstStyle/>
                    <a:p>
                      <a:r>
                        <a:rPr lang="en-GB" dirty="0" smtClean="0"/>
                        <a:t>3</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addressAndLengthFormatIdentifier</a:t>
                      </a:r>
                      <a:endParaRPr lang="en-GB" dirty="0" smtClean="0"/>
                    </a:p>
                  </a:txBody>
                  <a:tcPr/>
                </a:tc>
                <a:tc>
                  <a:txBody>
                    <a:bodyPr/>
                    <a:lstStyle/>
                    <a:p>
                      <a:r>
                        <a:rPr lang="en-GB" dirty="0" smtClean="0"/>
                        <a:t>XX</a:t>
                      </a:r>
                      <a:endParaRPr lang="en-GB" dirty="0"/>
                    </a:p>
                  </a:txBody>
                  <a:tcPr/>
                </a:tc>
              </a:tr>
              <a:tr h="370840">
                <a:tc>
                  <a:txBody>
                    <a:bodyPr/>
                    <a:lstStyle/>
                    <a:p>
                      <a:r>
                        <a:rPr lang="en-GB" dirty="0" smtClean="0"/>
                        <a:t>4-X</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memoryAddress</a:t>
                      </a:r>
                      <a:endParaRPr lang="en-GB" dirty="0" smtClean="0"/>
                    </a:p>
                  </a:txBody>
                  <a:tcPr/>
                </a:tc>
                <a:tc>
                  <a:txBody>
                    <a:bodyPr/>
                    <a:lstStyle/>
                    <a:p>
                      <a:r>
                        <a:rPr lang="en-GB" dirty="0" smtClean="0"/>
                        <a:t>XXXX</a:t>
                      </a:r>
                      <a:endParaRPr lang="en-GB" dirty="0"/>
                    </a:p>
                  </a:txBody>
                  <a:tcPr/>
                </a:tc>
              </a:tr>
              <a:tr h="370840">
                <a:tc>
                  <a:txBody>
                    <a:bodyPr/>
                    <a:lstStyle/>
                    <a:p>
                      <a:r>
                        <a:rPr lang="en-GB" dirty="0" smtClean="0"/>
                        <a:t>X+1-Y</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memorySize</a:t>
                      </a:r>
                      <a:endParaRPr lang="en-GB" dirty="0" smtClean="0"/>
                    </a:p>
                  </a:txBody>
                  <a:tcPr/>
                </a:tc>
                <a:tc>
                  <a:txBody>
                    <a:bodyPr/>
                    <a:lstStyle/>
                    <a:p>
                      <a:r>
                        <a:rPr lang="en-GB" dirty="0" smtClean="0"/>
                        <a:t>XXXX</a:t>
                      </a:r>
                      <a:endParaRPr lang="en-GB" dirty="0"/>
                    </a:p>
                  </a:txBody>
                  <a:tcPr/>
                </a:tc>
              </a:tr>
              <a:tr h="370840">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4-Y may be repeated</a:t>
                      </a:r>
                    </a:p>
                  </a:txBody>
                  <a:tcPr/>
                </a:tc>
                <a:tc>
                  <a:txBody>
                    <a:bodyPr/>
                    <a:lstStyle/>
                    <a:p>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$35</a:t>
            </a:r>
            <a:endParaRPr lang="en-GB" sz="2000" dirty="0">
              <a:solidFill>
                <a:schemeClr val="tx1"/>
              </a:solidFill>
            </a:endParaRPr>
          </a:p>
        </p:txBody>
      </p:sp>
      <p:sp>
        <p:nvSpPr>
          <p:cNvPr id="11" name="TextBox 10"/>
          <p:cNvSpPr txBox="1"/>
          <p:nvPr/>
        </p:nvSpPr>
        <p:spPr>
          <a:xfrm>
            <a:off x="4125183" y="1187768"/>
            <a:ext cx="944297" cy="369332"/>
          </a:xfrm>
          <a:prstGeom prst="rect">
            <a:avLst/>
          </a:prstGeom>
          <a:noFill/>
        </p:spPr>
        <p:txBody>
          <a:bodyPr wrap="none" rtlCol="0">
            <a:spAutoFit/>
          </a:bodyPr>
          <a:lstStyle/>
          <a:p>
            <a:pPr algn="ctr"/>
            <a:r>
              <a:rPr lang="en-GB" dirty="0" smtClean="0"/>
              <a:t>Request</a:t>
            </a:r>
            <a:endParaRPr lang="en-GB" dirty="0"/>
          </a:p>
        </p:txBody>
      </p:sp>
    </p:spTree>
    <p:extLst>
      <p:ext uri="{BB962C8B-B14F-4D97-AF65-F5344CB8AC3E}">
        <p14:creationId xmlns:p14="http://schemas.microsoft.com/office/powerpoint/2010/main" val="329045721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smtClean="0"/>
              <a:t>RequestUpload</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103</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3254469571"/>
              </p:ext>
            </p:extLst>
          </p:nvPr>
        </p:nvGraphicFramePr>
        <p:xfrm>
          <a:off x="1524000" y="1556792"/>
          <a:ext cx="5898613" cy="148336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RoutineControl</a:t>
                      </a:r>
                      <a:r>
                        <a:rPr lang="en-GB" dirty="0" smtClean="0"/>
                        <a:t> Request Service Id &amp; $40</a:t>
                      </a:r>
                      <a:endParaRPr lang="en-GB" dirty="0"/>
                    </a:p>
                  </a:txBody>
                  <a:tcPr/>
                </a:tc>
                <a:tc>
                  <a:txBody>
                    <a:bodyPr/>
                    <a:lstStyle/>
                    <a:p>
                      <a:r>
                        <a:rPr lang="en-GB" dirty="0" smtClean="0"/>
                        <a:t>75</a:t>
                      </a:r>
                      <a:endParaRPr lang="en-GB" dirty="0"/>
                    </a:p>
                  </a:txBody>
                  <a:tcPr/>
                </a:tc>
              </a:tr>
              <a:tr h="370840">
                <a:tc>
                  <a:txBody>
                    <a:bodyPr/>
                    <a:lstStyle/>
                    <a:p>
                      <a:r>
                        <a:rPr lang="en-GB" dirty="0" smtClean="0"/>
                        <a:t>2</a:t>
                      </a:r>
                      <a:endParaRPr lang="en-GB" dirty="0"/>
                    </a:p>
                  </a:txBody>
                  <a:tcPr/>
                </a:tc>
                <a:tc>
                  <a:txBody>
                    <a:bodyPr/>
                    <a:lstStyle/>
                    <a:p>
                      <a:r>
                        <a:rPr lang="en-GB" dirty="0" err="1" smtClean="0"/>
                        <a:t>lengthFormatIdentifier</a:t>
                      </a:r>
                      <a:endParaRPr lang="en-GB" dirty="0"/>
                    </a:p>
                  </a:txBody>
                  <a:tcPr/>
                </a:tc>
                <a:tc>
                  <a:txBody>
                    <a:bodyPr/>
                    <a:lstStyle/>
                    <a:p>
                      <a:r>
                        <a:rPr lang="en-GB" dirty="0" smtClean="0"/>
                        <a:t>XX</a:t>
                      </a:r>
                      <a:endParaRPr lang="en-GB" dirty="0"/>
                    </a:p>
                  </a:txBody>
                  <a:tcPr/>
                </a:tc>
              </a:tr>
              <a:tr h="370840">
                <a:tc>
                  <a:txBody>
                    <a:bodyPr/>
                    <a:lstStyle/>
                    <a:p>
                      <a:r>
                        <a:rPr lang="en-GB" dirty="0" smtClean="0"/>
                        <a:t>3, 4</a:t>
                      </a:r>
                      <a:endParaRPr lang="en-GB" dirty="0"/>
                    </a:p>
                  </a:txBody>
                  <a:tcPr/>
                </a:tc>
                <a:tc>
                  <a:txBody>
                    <a:bodyPr/>
                    <a:lstStyle/>
                    <a:p>
                      <a:r>
                        <a:rPr lang="en-GB" dirty="0" err="1" smtClean="0"/>
                        <a:t>maxNumberOfBlockLength</a:t>
                      </a:r>
                      <a:endParaRPr lang="en-GB" dirty="0"/>
                    </a:p>
                  </a:txBody>
                  <a:tcPr/>
                </a:tc>
                <a:tc>
                  <a:txBody>
                    <a:bodyPr/>
                    <a:lstStyle/>
                    <a:p>
                      <a:r>
                        <a:rPr lang="en-GB" dirty="0" smtClean="0"/>
                        <a:t>XXXX</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$35</a:t>
            </a:r>
            <a:endParaRPr lang="en-GB" sz="2000" dirty="0">
              <a:solidFill>
                <a:schemeClr val="tx1"/>
              </a:solidFill>
            </a:endParaRPr>
          </a:p>
        </p:txBody>
      </p:sp>
      <p:sp>
        <p:nvSpPr>
          <p:cNvPr id="10" name="TextBox 9"/>
          <p:cNvSpPr txBox="1"/>
          <p:nvPr/>
        </p:nvSpPr>
        <p:spPr>
          <a:xfrm>
            <a:off x="3667272" y="1187768"/>
            <a:ext cx="1860126" cy="369332"/>
          </a:xfrm>
          <a:prstGeom prst="rect">
            <a:avLst/>
          </a:prstGeom>
          <a:noFill/>
        </p:spPr>
        <p:txBody>
          <a:bodyPr wrap="none" rtlCol="0">
            <a:spAutoFit/>
          </a:bodyPr>
          <a:lstStyle/>
          <a:p>
            <a:pPr algn="ctr"/>
            <a:r>
              <a:rPr lang="en-GB" dirty="0" smtClean="0"/>
              <a:t>Positive Response</a:t>
            </a:r>
            <a:endParaRPr lang="en-GB" dirty="0"/>
          </a:p>
        </p:txBody>
      </p:sp>
    </p:spTree>
    <p:extLst>
      <p:ext uri="{BB962C8B-B14F-4D97-AF65-F5344CB8AC3E}">
        <p14:creationId xmlns:p14="http://schemas.microsoft.com/office/powerpoint/2010/main" val="349017109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smtClean="0"/>
              <a:t>TransferData</a:t>
            </a:r>
            <a:endParaRPr lang="en-US" dirty="0" smtClean="0"/>
          </a:p>
        </p:txBody>
      </p:sp>
      <p:sp>
        <p:nvSpPr>
          <p:cNvPr id="38915" name="Rectangle 3"/>
          <p:cNvSpPr>
            <a:spLocks noGrp="1" noChangeArrowheads="1"/>
          </p:cNvSpPr>
          <p:nvPr>
            <p:ph idx="1"/>
          </p:nvPr>
        </p:nvSpPr>
        <p:spPr/>
        <p:txBody>
          <a:bodyPr>
            <a:normAutofit/>
          </a:bodyPr>
          <a:lstStyle/>
          <a:p>
            <a:r>
              <a:rPr lang="en-GB" dirty="0" smtClean="0"/>
              <a:t>Requests the transfer of a block of data</a:t>
            </a:r>
          </a:p>
          <a:p>
            <a:r>
              <a:rPr lang="en-GB" dirty="0" smtClean="0"/>
              <a:t>Control of transfer is always by tester</a:t>
            </a:r>
          </a:p>
          <a:p>
            <a:r>
              <a:rPr lang="en-GB" dirty="0" smtClean="0"/>
              <a:t>Uses “block counter” to keep track of transfer</a:t>
            </a:r>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$36</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104</a:t>
            </a:fld>
            <a:endParaRPr lang="en-GB"/>
          </a:p>
        </p:txBody>
      </p:sp>
    </p:spTree>
    <p:extLst>
      <p:ext uri="{BB962C8B-B14F-4D97-AF65-F5344CB8AC3E}">
        <p14:creationId xmlns:p14="http://schemas.microsoft.com/office/powerpoint/2010/main" val="3826612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TransferData</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105</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694580578"/>
              </p:ext>
            </p:extLst>
          </p:nvPr>
        </p:nvGraphicFramePr>
        <p:xfrm>
          <a:off x="1524000" y="1556792"/>
          <a:ext cx="5898613" cy="148336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TransferData</a:t>
                      </a:r>
                      <a:r>
                        <a:rPr lang="en-GB" dirty="0" smtClean="0"/>
                        <a:t> Request Service Id</a:t>
                      </a:r>
                      <a:endParaRPr lang="en-GB" dirty="0"/>
                    </a:p>
                  </a:txBody>
                  <a:tcPr/>
                </a:tc>
                <a:tc>
                  <a:txBody>
                    <a:bodyPr/>
                    <a:lstStyle/>
                    <a:p>
                      <a:r>
                        <a:rPr lang="en-GB" dirty="0" smtClean="0"/>
                        <a:t>36</a:t>
                      </a:r>
                      <a:endParaRPr lang="en-GB" dirty="0"/>
                    </a:p>
                  </a:txBody>
                  <a:tcPr/>
                </a:tc>
              </a:tr>
              <a:tr h="370840">
                <a:tc>
                  <a:txBody>
                    <a:bodyPr/>
                    <a:lstStyle/>
                    <a:p>
                      <a:r>
                        <a:rPr lang="en-GB" dirty="0" smtClean="0"/>
                        <a:t>2</a:t>
                      </a:r>
                      <a:endParaRPr lang="en-GB" dirty="0"/>
                    </a:p>
                  </a:txBody>
                  <a:tcPr/>
                </a:tc>
                <a:tc>
                  <a:txBody>
                    <a:bodyPr/>
                    <a:lstStyle/>
                    <a:p>
                      <a:r>
                        <a:rPr lang="en-GB" dirty="0" err="1" smtClean="0"/>
                        <a:t>blockSequenceCounter</a:t>
                      </a:r>
                      <a:endParaRPr lang="en-GB" dirty="0"/>
                    </a:p>
                  </a:txBody>
                  <a:tcPr/>
                </a:tc>
                <a:tc>
                  <a:txBody>
                    <a:bodyPr/>
                    <a:lstStyle/>
                    <a:p>
                      <a:r>
                        <a:rPr lang="en-GB" dirty="0" smtClean="0"/>
                        <a:t>XX</a:t>
                      </a:r>
                      <a:endParaRPr lang="en-GB" dirty="0"/>
                    </a:p>
                  </a:txBody>
                  <a:tcPr/>
                </a:tc>
              </a:tr>
              <a:tr h="370840">
                <a:tc>
                  <a:txBody>
                    <a:bodyPr/>
                    <a:lstStyle/>
                    <a:p>
                      <a:r>
                        <a:rPr lang="en-GB" dirty="0" smtClean="0"/>
                        <a:t>3-X</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transferRequestParameterRecord</a:t>
                      </a:r>
                      <a:endParaRPr lang="en-GB" dirty="0" smtClean="0"/>
                    </a:p>
                  </a:txBody>
                  <a:tcPr/>
                </a:tc>
                <a:tc>
                  <a:txBody>
                    <a:bodyPr/>
                    <a:lstStyle/>
                    <a:p>
                      <a:r>
                        <a:rPr lang="en-GB" dirty="0" smtClean="0"/>
                        <a:t>XXXX</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$36</a:t>
            </a:r>
            <a:endParaRPr lang="en-GB" sz="2000" dirty="0">
              <a:solidFill>
                <a:schemeClr val="tx1"/>
              </a:solidFill>
            </a:endParaRPr>
          </a:p>
        </p:txBody>
      </p:sp>
      <p:sp>
        <p:nvSpPr>
          <p:cNvPr id="11" name="TextBox 10"/>
          <p:cNvSpPr txBox="1"/>
          <p:nvPr/>
        </p:nvSpPr>
        <p:spPr>
          <a:xfrm>
            <a:off x="4125183" y="1187768"/>
            <a:ext cx="944297" cy="369332"/>
          </a:xfrm>
          <a:prstGeom prst="rect">
            <a:avLst/>
          </a:prstGeom>
          <a:noFill/>
        </p:spPr>
        <p:txBody>
          <a:bodyPr wrap="none" rtlCol="0">
            <a:spAutoFit/>
          </a:bodyPr>
          <a:lstStyle/>
          <a:p>
            <a:pPr algn="ctr"/>
            <a:r>
              <a:rPr lang="en-GB" dirty="0" smtClean="0"/>
              <a:t>Request</a:t>
            </a:r>
            <a:endParaRPr lang="en-GB" dirty="0"/>
          </a:p>
        </p:txBody>
      </p:sp>
    </p:spTree>
    <p:extLst>
      <p:ext uri="{BB962C8B-B14F-4D97-AF65-F5344CB8AC3E}">
        <p14:creationId xmlns:p14="http://schemas.microsoft.com/office/powerpoint/2010/main" val="148646494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TransferData</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106</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1988706857"/>
              </p:ext>
            </p:extLst>
          </p:nvPr>
        </p:nvGraphicFramePr>
        <p:xfrm>
          <a:off x="1524000" y="1556792"/>
          <a:ext cx="5898613" cy="148336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TransferData</a:t>
                      </a:r>
                      <a:r>
                        <a:rPr lang="en-GB" dirty="0" smtClean="0"/>
                        <a:t> Request Service Id &amp; $40</a:t>
                      </a:r>
                      <a:endParaRPr lang="en-GB" dirty="0"/>
                    </a:p>
                  </a:txBody>
                  <a:tcPr/>
                </a:tc>
                <a:tc>
                  <a:txBody>
                    <a:bodyPr/>
                    <a:lstStyle/>
                    <a:p>
                      <a:r>
                        <a:rPr lang="en-GB" dirty="0" smtClean="0"/>
                        <a:t>76</a:t>
                      </a:r>
                      <a:endParaRPr lang="en-GB" dirty="0"/>
                    </a:p>
                  </a:txBody>
                  <a:tcPr/>
                </a:tc>
              </a:tr>
              <a:tr h="370840">
                <a:tc>
                  <a:txBody>
                    <a:bodyPr/>
                    <a:lstStyle/>
                    <a:p>
                      <a:r>
                        <a:rPr lang="en-GB" dirty="0" smtClean="0"/>
                        <a:t>2</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blockSequenceCounter</a:t>
                      </a:r>
                      <a:endParaRPr lang="en-GB" dirty="0" smtClean="0"/>
                    </a:p>
                  </a:txBody>
                  <a:tcPr/>
                </a:tc>
                <a:tc>
                  <a:txBody>
                    <a:bodyPr/>
                    <a:lstStyle/>
                    <a:p>
                      <a:r>
                        <a:rPr lang="en-GB" dirty="0" smtClean="0"/>
                        <a:t>XX</a:t>
                      </a:r>
                      <a:endParaRPr lang="en-GB" dirty="0"/>
                    </a:p>
                  </a:txBody>
                  <a:tcPr/>
                </a:tc>
              </a:tr>
              <a:tr h="370840">
                <a:tc>
                  <a:txBody>
                    <a:bodyPr/>
                    <a:lstStyle/>
                    <a:p>
                      <a:r>
                        <a:rPr lang="en-GB" dirty="0" smtClean="0"/>
                        <a:t>3-X</a:t>
                      </a:r>
                      <a:endParaRPr lang="en-GB" dirty="0"/>
                    </a:p>
                  </a:txBody>
                  <a:tcPr/>
                </a:tc>
                <a:tc>
                  <a:txBody>
                    <a:bodyPr/>
                    <a:lstStyle/>
                    <a:p>
                      <a:r>
                        <a:rPr lang="en-GB" dirty="0" err="1" smtClean="0"/>
                        <a:t>transferResponseParameterRecord</a:t>
                      </a:r>
                      <a:endParaRPr lang="en-GB" dirty="0"/>
                    </a:p>
                  </a:txBody>
                  <a:tcPr/>
                </a:tc>
                <a:tc>
                  <a:txBody>
                    <a:bodyPr/>
                    <a:lstStyle/>
                    <a:p>
                      <a:r>
                        <a:rPr lang="en-GB" dirty="0" smtClean="0"/>
                        <a:t>XXXX</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$36</a:t>
            </a:r>
            <a:endParaRPr lang="en-GB" sz="2000" dirty="0">
              <a:solidFill>
                <a:schemeClr val="tx1"/>
              </a:solidFill>
            </a:endParaRPr>
          </a:p>
        </p:txBody>
      </p:sp>
      <p:sp>
        <p:nvSpPr>
          <p:cNvPr id="10" name="TextBox 9"/>
          <p:cNvSpPr txBox="1"/>
          <p:nvPr/>
        </p:nvSpPr>
        <p:spPr>
          <a:xfrm>
            <a:off x="3667272" y="1187768"/>
            <a:ext cx="1860126" cy="369332"/>
          </a:xfrm>
          <a:prstGeom prst="rect">
            <a:avLst/>
          </a:prstGeom>
          <a:noFill/>
        </p:spPr>
        <p:txBody>
          <a:bodyPr wrap="none" rtlCol="0">
            <a:spAutoFit/>
          </a:bodyPr>
          <a:lstStyle/>
          <a:p>
            <a:pPr algn="ctr"/>
            <a:r>
              <a:rPr lang="en-GB" dirty="0" smtClean="0"/>
              <a:t>Positive Response</a:t>
            </a:r>
            <a:endParaRPr lang="en-GB" dirty="0"/>
          </a:p>
        </p:txBody>
      </p:sp>
    </p:spTree>
    <p:extLst>
      <p:ext uri="{BB962C8B-B14F-4D97-AF65-F5344CB8AC3E}">
        <p14:creationId xmlns:p14="http://schemas.microsoft.com/office/powerpoint/2010/main" val="140852940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smtClean="0"/>
              <a:t>RequestTransferExit</a:t>
            </a:r>
            <a:endParaRPr lang="en-US" dirty="0" smtClean="0"/>
          </a:p>
        </p:txBody>
      </p:sp>
      <p:sp>
        <p:nvSpPr>
          <p:cNvPr id="38915" name="Rectangle 3"/>
          <p:cNvSpPr>
            <a:spLocks noGrp="1" noChangeArrowheads="1"/>
          </p:cNvSpPr>
          <p:nvPr>
            <p:ph idx="1"/>
          </p:nvPr>
        </p:nvSpPr>
        <p:spPr/>
        <p:txBody>
          <a:bodyPr>
            <a:normAutofit/>
          </a:bodyPr>
          <a:lstStyle/>
          <a:p>
            <a:r>
              <a:rPr lang="en-GB" dirty="0" smtClean="0"/>
              <a:t>Requests the termination of a data transfer operation</a:t>
            </a:r>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$37</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107</a:t>
            </a:fld>
            <a:endParaRPr lang="en-GB"/>
          </a:p>
        </p:txBody>
      </p:sp>
    </p:spTree>
    <p:extLst>
      <p:ext uri="{BB962C8B-B14F-4D97-AF65-F5344CB8AC3E}">
        <p14:creationId xmlns:p14="http://schemas.microsoft.com/office/powerpoint/2010/main" val="751456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RequestTransferExit</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108</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3822373566"/>
              </p:ext>
            </p:extLst>
          </p:nvPr>
        </p:nvGraphicFramePr>
        <p:xfrm>
          <a:off x="1524000" y="1556792"/>
          <a:ext cx="5898613" cy="111252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RequestTransferExit</a:t>
                      </a:r>
                      <a:r>
                        <a:rPr lang="en-GB" dirty="0" smtClean="0"/>
                        <a:t> Request Service Id</a:t>
                      </a:r>
                      <a:endParaRPr lang="en-GB" dirty="0"/>
                    </a:p>
                  </a:txBody>
                  <a:tcPr/>
                </a:tc>
                <a:tc>
                  <a:txBody>
                    <a:bodyPr/>
                    <a:lstStyle/>
                    <a:p>
                      <a:r>
                        <a:rPr lang="en-GB" dirty="0" smtClean="0"/>
                        <a:t>37</a:t>
                      </a:r>
                      <a:endParaRPr lang="en-GB" dirty="0"/>
                    </a:p>
                  </a:txBody>
                  <a:tcPr/>
                </a:tc>
              </a:tr>
              <a:tr h="370840">
                <a:tc>
                  <a:txBody>
                    <a:bodyPr/>
                    <a:lstStyle/>
                    <a:p>
                      <a:r>
                        <a:rPr lang="en-GB" dirty="0" smtClean="0"/>
                        <a:t>2-X</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transferRequestParameterRecord</a:t>
                      </a:r>
                      <a:endParaRPr lang="en-GB" dirty="0" smtClean="0"/>
                    </a:p>
                  </a:txBody>
                  <a:tcPr/>
                </a:tc>
                <a:tc>
                  <a:txBody>
                    <a:bodyPr/>
                    <a:lstStyle/>
                    <a:p>
                      <a:r>
                        <a:rPr lang="en-GB" dirty="0" smtClean="0"/>
                        <a:t>XXXX</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$37</a:t>
            </a:r>
            <a:endParaRPr lang="en-GB" sz="2000" dirty="0">
              <a:solidFill>
                <a:schemeClr val="tx1"/>
              </a:solidFill>
            </a:endParaRPr>
          </a:p>
        </p:txBody>
      </p:sp>
      <p:sp>
        <p:nvSpPr>
          <p:cNvPr id="11" name="TextBox 10"/>
          <p:cNvSpPr txBox="1"/>
          <p:nvPr/>
        </p:nvSpPr>
        <p:spPr>
          <a:xfrm>
            <a:off x="4125183" y="1187768"/>
            <a:ext cx="944297" cy="369332"/>
          </a:xfrm>
          <a:prstGeom prst="rect">
            <a:avLst/>
          </a:prstGeom>
          <a:noFill/>
        </p:spPr>
        <p:txBody>
          <a:bodyPr wrap="none" rtlCol="0">
            <a:spAutoFit/>
          </a:bodyPr>
          <a:lstStyle/>
          <a:p>
            <a:pPr algn="ctr"/>
            <a:r>
              <a:rPr lang="en-GB" dirty="0" smtClean="0"/>
              <a:t>Request</a:t>
            </a:r>
            <a:endParaRPr lang="en-GB" dirty="0"/>
          </a:p>
        </p:txBody>
      </p:sp>
    </p:spTree>
    <p:extLst>
      <p:ext uri="{BB962C8B-B14F-4D97-AF65-F5344CB8AC3E}">
        <p14:creationId xmlns:p14="http://schemas.microsoft.com/office/powerpoint/2010/main" val="21600170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RequestTransferExit</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109</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2867250925"/>
              </p:ext>
            </p:extLst>
          </p:nvPr>
        </p:nvGraphicFramePr>
        <p:xfrm>
          <a:off x="1524000" y="1556792"/>
          <a:ext cx="5898613" cy="111252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RequestTransferExit</a:t>
                      </a:r>
                      <a:r>
                        <a:rPr lang="en-GB" dirty="0" smtClean="0"/>
                        <a:t> Request Service Id &amp; $40</a:t>
                      </a:r>
                      <a:endParaRPr lang="en-GB" dirty="0"/>
                    </a:p>
                  </a:txBody>
                  <a:tcPr/>
                </a:tc>
                <a:tc>
                  <a:txBody>
                    <a:bodyPr/>
                    <a:lstStyle/>
                    <a:p>
                      <a:r>
                        <a:rPr lang="en-GB" dirty="0" smtClean="0"/>
                        <a:t>77</a:t>
                      </a:r>
                      <a:endParaRPr lang="en-GB" dirty="0"/>
                    </a:p>
                  </a:txBody>
                  <a:tcPr/>
                </a:tc>
              </a:tr>
              <a:tr h="370840">
                <a:tc>
                  <a:txBody>
                    <a:bodyPr/>
                    <a:lstStyle/>
                    <a:p>
                      <a:r>
                        <a:rPr lang="en-GB" dirty="0" smtClean="0"/>
                        <a:t>2-X</a:t>
                      </a:r>
                      <a:endParaRPr lang="en-GB" dirty="0"/>
                    </a:p>
                  </a:txBody>
                  <a:tcPr/>
                </a:tc>
                <a:tc>
                  <a:txBody>
                    <a:bodyPr/>
                    <a:lstStyle/>
                    <a:p>
                      <a:r>
                        <a:rPr lang="en-GB" dirty="0" err="1" smtClean="0"/>
                        <a:t>transferResponseParameterRecord</a:t>
                      </a:r>
                      <a:endParaRPr lang="en-GB" dirty="0"/>
                    </a:p>
                  </a:txBody>
                  <a:tcPr/>
                </a:tc>
                <a:tc>
                  <a:txBody>
                    <a:bodyPr/>
                    <a:lstStyle/>
                    <a:p>
                      <a:r>
                        <a:rPr lang="en-GB" dirty="0" smtClean="0"/>
                        <a:t>XXXX</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$37</a:t>
            </a:r>
            <a:endParaRPr lang="en-GB" sz="2000" dirty="0">
              <a:solidFill>
                <a:schemeClr val="tx1"/>
              </a:solidFill>
            </a:endParaRPr>
          </a:p>
        </p:txBody>
      </p:sp>
      <p:sp>
        <p:nvSpPr>
          <p:cNvPr id="10" name="TextBox 9"/>
          <p:cNvSpPr txBox="1"/>
          <p:nvPr/>
        </p:nvSpPr>
        <p:spPr>
          <a:xfrm>
            <a:off x="3667272" y="1187768"/>
            <a:ext cx="1860126" cy="369332"/>
          </a:xfrm>
          <a:prstGeom prst="rect">
            <a:avLst/>
          </a:prstGeom>
          <a:noFill/>
        </p:spPr>
        <p:txBody>
          <a:bodyPr wrap="none" rtlCol="0">
            <a:spAutoFit/>
          </a:bodyPr>
          <a:lstStyle/>
          <a:p>
            <a:pPr algn="ctr"/>
            <a:r>
              <a:rPr lang="en-GB" dirty="0" smtClean="0"/>
              <a:t>Positive Response</a:t>
            </a:r>
            <a:endParaRPr lang="en-GB" dirty="0"/>
          </a:p>
        </p:txBody>
      </p:sp>
    </p:spTree>
    <p:extLst>
      <p:ext uri="{BB962C8B-B14F-4D97-AF65-F5344CB8AC3E}">
        <p14:creationId xmlns:p14="http://schemas.microsoft.com/office/powerpoint/2010/main" val="1866516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ISO 14229 Diagnostic Services</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11</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1114623970"/>
              </p:ext>
            </p:extLst>
          </p:nvPr>
        </p:nvGraphicFramePr>
        <p:xfrm>
          <a:off x="1187624" y="1556792"/>
          <a:ext cx="7344816" cy="4669586"/>
        </p:xfrm>
        <a:graphic>
          <a:graphicData uri="http://schemas.openxmlformats.org/drawingml/2006/table">
            <a:tbl>
              <a:tblPr firstRow="1" bandRow="1">
                <a:tableStyleId>{5C22544A-7EE6-4342-B048-85BDC9FD1C3A}</a:tableStyleId>
              </a:tblPr>
              <a:tblGrid>
                <a:gridCol w="576064"/>
                <a:gridCol w="2808312"/>
                <a:gridCol w="3960440"/>
              </a:tblGrid>
              <a:tr h="279709">
                <a:tc>
                  <a:txBody>
                    <a:bodyPr/>
                    <a:lstStyle/>
                    <a:p>
                      <a:r>
                        <a:rPr lang="en-GB" dirty="0" smtClean="0"/>
                        <a:t>hex</a:t>
                      </a:r>
                      <a:endParaRPr lang="en-GB" dirty="0"/>
                    </a:p>
                  </a:txBody>
                  <a:tcPr marL="90000" marR="90000" marT="18000" marB="18000"/>
                </a:tc>
                <a:tc>
                  <a:txBody>
                    <a:bodyPr/>
                    <a:lstStyle/>
                    <a:p>
                      <a:r>
                        <a:rPr lang="en-GB" dirty="0" smtClean="0"/>
                        <a:t>service name</a:t>
                      </a:r>
                      <a:endParaRPr lang="en-GB" dirty="0"/>
                    </a:p>
                  </a:txBody>
                  <a:tcPr marL="90000" marR="90000" marT="18000" marB="18000"/>
                </a:tc>
                <a:tc>
                  <a:txBody>
                    <a:bodyPr/>
                    <a:lstStyle/>
                    <a:p>
                      <a:r>
                        <a:rPr lang="en-GB" dirty="0" smtClean="0"/>
                        <a:t>subfunction</a:t>
                      </a:r>
                      <a:r>
                        <a:rPr lang="en-GB" baseline="0" dirty="0" smtClean="0"/>
                        <a:t> / parameter</a:t>
                      </a:r>
                      <a:endParaRPr lang="en-GB" dirty="0"/>
                    </a:p>
                  </a:txBody>
                  <a:tcPr marL="90000" marR="90000" marT="18000" marB="18000"/>
                </a:tc>
              </a:tr>
              <a:tr h="482786">
                <a:tc>
                  <a:txBody>
                    <a:bodyPr/>
                    <a:lstStyle/>
                    <a:p>
                      <a:r>
                        <a:rPr lang="en-GB" dirty="0" smtClean="0"/>
                        <a:t>14</a:t>
                      </a:r>
                      <a:endParaRPr lang="en-GB" dirty="0"/>
                    </a:p>
                  </a:txBody>
                  <a:tcPr marL="90000" marR="90000" marT="18000" marB="18000"/>
                </a:tc>
                <a:tc>
                  <a:txBody>
                    <a:bodyPr/>
                    <a:lstStyle/>
                    <a:p>
                      <a:r>
                        <a:rPr lang="en-GB" dirty="0" err="1" smtClean="0"/>
                        <a:t>ClearDiagnosticInformation</a:t>
                      </a:r>
                      <a:endParaRPr lang="en-GB" dirty="0"/>
                    </a:p>
                  </a:txBody>
                  <a:tcPr marL="90000" marR="90000" marT="18000" marB="18000"/>
                </a:tc>
                <a:tc>
                  <a:txBody>
                    <a:bodyPr/>
                    <a:lstStyle/>
                    <a:p>
                      <a:r>
                        <a:rPr lang="en-GB" sz="1200" dirty="0" err="1" smtClean="0"/>
                        <a:t>groupOfDTC</a:t>
                      </a:r>
                      <a:endParaRPr lang="en-GB" sz="1200" dirty="0"/>
                    </a:p>
                  </a:txBody>
                  <a:tcPr marL="90000" marR="90000" marT="18000" marB="18000"/>
                </a:tc>
              </a:tr>
              <a:tr h="279709">
                <a:tc>
                  <a:txBody>
                    <a:bodyPr/>
                    <a:lstStyle/>
                    <a:p>
                      <a:r>
                        <a:rPr lang="en-GB" dirty="0" smtClean="0"/>
                        <a:t>19</a:t>
                      </a:r>
                      <a:endParaRPr lang="en-GB" dirty="0"/>
                    </a:p>
                  </a:txBody>
                  <a:tcPr marL="90000" marR="90000" marT="18000" marB="18000"/>
                </a:tc>
                <a:tc>
                  <a:txBody>
                    <a:bodyPr/>
                    <a:lstStyle/>
                    <a:p>
                      <a:r>
                        <a:rPr lang="en-GB" dirty="0" err="1" smtClean="0"/>
                        <a:t>ReadDTCInformation</a:t>
                      </a:r>
                      <a:endParaRPr lang="en-GB" dirty="0" smtClean="0"/>
                    </a:p>
                    <a:p>
                      <a:r>
                        <a:rPr lang="en-GB" sz="1200" i="1" dirty="0" smtClean="0"/>
                        <a:t>note that additional data may be included depending on the subfunction</a:t>
                      </a:r>
                      <a:endParaRPr lang="en-GB" sz="1200" i="1" dirty="0"/>
                    </a:p>
                  </a:txBody>
                  <a:tcPr marL="90000" marR="90000" marT="18000" marB="18000"/>
                </a:tc>
                <a:tc>
                  <a:txBody>
                    <a:bodyPr/>
                    <a:lstStyle/>
                    <a:p>
                      <a:r>
                        <a:rPr lang="en-GB" sz="1200" dirty="0" err="1" smtClean="0"/>
                        <a:t>reportNumberOfDTCByStatusMask</a:t>
                      </a:r>
                      <a:r>
                        <a:rPr lang="en-GB" sz="1200" dirty="0" smtClean="0"/>
                        <a:t/>
                      </a:r>
                      <a:br>
                        <a:rPr lang="en-GB" sz="1200" dirty="0" smtClean="0"/>
                      </a:br>
                      <a:r>
                        <a:rPr lang="en-GB" sz="1200" dirty="0" err="1" smtClean="0"/>
                        <a:t>reportDTCByStatusMask</a:t>
                      </a:r>
                      <a:endParaRPr lang="en-GB" sz="1200" dirty="0" smtClean="0"/>
                    </a:p>
                    <a:p>
                      <a:r>
                        <a:rPr lang="en-GB" sz="1200" dirty="0" err="1" smtClean="0"/>
                        <a:t>reportMirrorMemoryDTCByStatusMask</a:t>
                      </a:r>
                      <a:endParaRPr lang="en-GB" sz="1200" dirty="0" smtClean="0"/>
                    </a:p>
                    <a:p>
                      <a:r>
                        <a:rPr lang="en-GB" sz="1200" dirty="0" err="1" smtClean="0"/>
                        <a:t>reportNumberOfMirrorMemoryDTCByStatusMask</a:t>
                      </a:r>
                      <a:endParaRPr lang="en-GB" sz="1200" dirty="0" smtClean="0"/>
                    </a:p>
                    <a:p>
                      <a:r>
                        <a:rPr lang="en-GB" sz="1200" dirty="0" err="1" smtClean="0"/>
                        <a:t>reportNumberOfEmissionsRelatedOBDDTCByStatusMask</a:t>
                      </a:r>
                      <a:endParaRPr lang="en-GB" sz="1200" dirty="0" smtClean="0"/>
                    </a:p>
                    <a:p>
                      <a:r>
                        <a:rPr lang="en-GB" sz="1200" dirty="0" err="1" smtClean="0"/>
                        <a:t>reportEmissionsRelatedOBDDTCByStatusMask</a:t>
                      </a:r>
                      <a:r>
                        <a:rPr lang="en-GB" sz="1200" dirty="0" smtClean="0"/>
                        <a:t/>
                      </a:r>
                      <a:br>
                        <a:rPr lang="en-GB" sz="1200" dirty="0" smtClean="0"/>
                      </a:br>
                      <a:r>
                        <a:rPr lang="en-GB" sz="1200" dirty="0" err="1" smtClean="0"/>
                        <a:t>reportDTCSnapshotIdentification</a:t>
                      </a:r>
                      <a:endParaRPr lang="en-GB" sz="1200" dirty="0" smtClean="0"/>
                    </a:p>
                    <a:p>
                      <a:r>
                        <a:rPr lang="en-GB" sz="1200" dirty="0" err="1" smtClean="0"/>
                        <a:t>reportDTCSnapshotRecordByDTCNumber</a:t>
                      </a:r>
                      <a:endParaRPr lang="en-GB" sz="1200" dirty="0" smtClean="0"/>
                    </a:p>
                    <a:p>
                      <a:r>
                        <a:rPr lang="en-GB" sz="1200" dirty="0" err="1" smtClean="0"/>
                        <a:t>reportDTCSnapshotRecordByRecordNumber</a:t>
                      </a:r>
                      <a:endParaRPr lang="en-GB" sz="1200" dirty="0" smtClean="0"/>
                    </a:p>
                    <a:p>
                      <a:r>
                        <a:rPr lang="en-GB" sz="1200" dirty="0" err="1" smtClean="0"/>
                        <a:t>reportDTCExtendedDataRecordByDTCNumber</a:t>
                      </a:r>
                      <a:endParaRPr lang="en-GB" sz="1200" dirty="0" smtClean="0"/>
                    </a:p>
                    <a:p>
                      <a:r>
                        <a:rPr lang="en-GB" sz="1200" dirty="0" err="1" smtClean="0"/>
                        <a:t>reportMirrorMemoryDTCExtendedDataRecordByDTCNumber</a:t>
                      </a:r>
                      <a:endParaRPr lang="en-GB" sz="1200" dirty="0" smtClean="0"/>
                    </a:p>
                    <a:p>
                      <a:r>
                        <a:rPr lang="en-GB" sz="1200" dirty="0" err="1" smtClean="0"/>
                        <a:t>reportNumberOfDTCBySeverityMaskRecord</a:t>
                      </a:r>
                      <a:endParaRPr lang="en-GB" sz="1200" dirty="0" smtClean="0"/>
                    </a:p>
                    <a:p>
                      <a:r>
                        <a:rPr lang="en-GB" sz="1200" dirty="0" err="1" smtClean="0"/>
                        <a:t>reportDTCBySeverityMaskRecord</a:t>
                      </a:r>
                      <a:endParaRPr lang="en-GB" sz="1200" dirty="0" smtClean="0"/>
                    </a:p>
                    <a:p>
                      <a:r>
                        <a:rPr lang="en-GB" sz="1200" dirty="0" err="1" smtClean="0"/>
                        <a:t>reportSeverityInformationOfDTC</a:t>
                      </a:r>
                      <a:endParaRPr lang="en-GB" sz="1200" dirty="0" smtClean="0"/>
                    </a:p>
                    <a:p>
                      <a:r>
                        <a:rPr lang="en-GB" sz="1200" dirty="0" err="1" smtClean="0"/>
                        <a:t>reportSupportedDTC</a:t>
                      </a:r>
                      <a:endParaRPr lang="en-GB" sz="1200" dirty="0" smtClean="0"/>
                    </a:p>
                    <a:p>
                      <a:r>
                        <a:rPr lang="en-GB" sz="1200" dirty="0" err="1" smtClean="0"/>
                        <a:t>reportFirstTestFailedDTC</a:t>
                      </a:r>
                      <a:endParaRPr lang="en-GB" sz="1200" dirty="0" smtClean="0"/>
                    </a:p>
                    <a:p>
                      <a:r>
                        <a:rPr lang="en-GB" sz="1200" dirty="0" err="1" smtClean="0"/>
                        <a:t>reportFirstConfirmedDTC</a:t>
                      </a:r>
                      <a:endParaRPr lang="en-GB" sz="1200" dirty="0" smtClean="0"/>
                    </a:p>
                    <a:p>
                      <a:r>
                        <a:rPr lang="en-GB" sz="1200" dirty="0" err="1" smtClean="0"/>
                        <a:t>reportMostRecentTestFailedDTC</a:t>
                      </a:r>
                      <a:endParaRPr lang="en-GB" sz="1200" dirty="0" smtClean="0"/>
                    </a:p>
                    <a:p>
                      <a:r>
                        <a:rPr lang="en-GB" sz="1200" dirty="0" err="1" smtClean="0"/>
                        <a:t>reportMostRecentConfirmedDTC</a:t>
                      </a:r>
                      <a:endParaRPr lang="en-GB" sz="1200" dirty="0" smtClean="0"/>
                    </a:p>
                    <a:p>
                      <a:r>
                        <a:rPr lang="en-GB" sz="1200" dirty="0" err="1" smtClean="0"/>
                        <a:t>reportDTCFaultDetectionCounter</a:t>
                      </a:r>
                      <a:endParaRPr lang="en-GB" sz="1200" dirty="0" smtClean="0"/>
                    </a:p>
                    <a:p>
                      <a:r>
                        <a:rPr lang="en-GB" sz="1200" dirty="0" err="1" smtClean="0"/>
                        <a:t>reportDTCWithPermanentStatus</a:t>
                      </a:r>
                      <a:endParaRPr lang="en-GB" sz="1200" dirty="0"/>
                    </a:p>
                  </a:txBody>
                  <a:tcPr marL="90000" marR="90000" marT="18000" marB="18000"/>
                </a:tc>
              </a:tr>
            </a:tbl>
          </a:graphicData>
        </a:graphic>
      </p:graphicFrame>
      <p:sp>
        <p:nvSpPr>
          <p:cNvPr id="7" name="TextBox 6"/>
          <p:cNvSpPr txBox="1"/>
          <p:nvPr/>
        </p:nvSpPr>
        <p:spPr>
          <a:xfrm>
            <a:off x="3321370" y="1187768"/>
            <a:ext cx="2551917" cy="369332"/>
          </a:xfrm>
          <a:prstGeom prst="rect">
            <a:avLst/>
          </a:prstGeom>
          <a:noFill/>
        </p:spPr>
        <p:txBody>
          <a:bodyPr wrap="none" rtlCol="0">
            <a:spAutoFit/>
          </a:bodyPr>
          <a:lstStyle/>
          <a:p>
            <a:pPr algn="ctr"/>
            <a:r>
              <a:rPr lang="en-GB" dirty="0" smtClean="0"/>
              <a:t>Stored Data Transmission</a:t>
            </a:r>
            <a:endParaRPr lang="en-GB" dirty="0"/>
          </a:p>
        </p:txBody>
      </p:sp>
    </p:spTree>
    <p:extLst>
      <p:ext uri="{BB962C8B-B14F-4D97-AF65-F5344CB8AC3E}">
        <p14:creationId xmlns:p14="http://schemas.microsoft.com/office/powerpoint/2010/main" val="2010606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a:t>
            </a:r>
            <a:endParaRPr lang="en-GB" dirty="0"/>
          </a:p>
        </p:txBody>
      </p:sp>
      <p:sp>
        <p:nvSpPr>
          <p:cNvPr id="3" name="Content Placeholder 2"/>
          <p:cNvSpPr>
            <a:spLocks noGrp="1"/>
          </p:cNvSpPr>
          <p:nvPr>
            <p:ph idx="1"/>
          </p:nvPr>
        </p:nvSpPr>
        <p:spPr/>
        <p:txBody>
          <a:bodyPr/>
          <a:lstStyle/>
          <a:p>
            <a:r>
              <a:rPr lang="en-GB" dirty="0" smtClean="0"/>
              <a:t>How would you describe the Upload Download process?</a:t>
            </a:r>
          </a:p>
          <a:p>
            <a:r>
              <a:rPr lang="en-GB" dirty="0" smtClean="0"/>
              <a:t>Does ISO 14229 define a method for verifying the data?</a:t>
            </a:r>
          </a:p>
          <a:p>
            <a:r>
              <a:rPr lang="en-GB" dirty="0" smtClean="0"/>
              <a:t>When would you use Upload Download instead of Read Write by Memory Address?</a:t>
            </a:r>
          </a:p>
          <a:p>
            <a:r>
              <a:rPr lang="en-GB" dirty="0" smtClean="0"/>
              <a:t>For an upload, when would the transferred data be written to memory?</a:t>
            </a:r>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110</a:t>
            </a:fld>
            <a:endParaRPr lang="en-GB"/>
          </a:p>
        </p:txBody>
      </p:sp>
      <p:sp>
        <p:nvSpPr>
          <p:cNvPr id="6" name="TextBox 5"/>
          <p:cNvSpPr txBox="1"/>
          <p:nvPr/>
        </p:nvSpPr>
        <p:spPr>
          <a:xfrm>
            <a:off x="3661467" y="1187768"/>
            <a:ext cx="1871731" cy="369332"/>
          </a:xfrm>
          <a:prstGeom prst="rect">
            <a:avLst/>
          </a:prstGeom>
          <a:noFill/>
        </p:spPr>
        <p:txBody>
          <a:bodyPr wrap="none" rtlCol="0">
            <a:spAutoFit/>
          </a:bodyPr>
          <a:lstStyle/>
          <a:p>
            <a:pPr algn="ctr"/>
            <a:r>
              <a:rPr lang="en-GB" dirty="0" smtClean="0"/>
              <a:t>Upload Download</a:t>
            </a:r>
            <a:endParaRPr lang="en-GB" dirty="0"/>
          </a:p>
        </p:txBody>
      </p:sp>
    </p:spTree>
    <p:extLst>
      <p:ext uri="{BB962C8B-B14F-4D97-AF65-F5344CB8AC3E}">
        <p14:creationId xmlns:p14="http://schemas.microsoft.com/office/powerpoint/2010/main" val="303330309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mtClean="0"/>
              <a:t>ISO 14229 Diagnostic Services	</a:t>
            </a:r>
            <a:endParaRPr lang="en-US" dirty="0" smtClean="0"/>
          </a:p>
        </p:txBody>
      </p:sp>
      <p:sp>
        <p:nvSpPr>
          <p:cNvPr id="18435" name="Rectangle 3"/>
          <p:cNvSpPr>
            <a:spLocks noGrp="1" noChangeArrowheads="1"/>
          </p:cNvSpPr>
          <p:nvPr>
            <p:ph type="body" idx="1"/>
          </p:nvPr>
        </p:nvSpPr>
        <p:spPr/>
        <p:txBody>
          <a:bodyPr>
            <a:normAutofit fontScale="92500" lnSpcReduction="10000"/>
          </a:bodyPr>
          <a:lstStyle/>
          <a:p>
            <a:r>
              <a:rPr lang="en-GB" dirty="0" smtClean="0"/>
              <a:t>No one service is more important than the others</a:t>
            </a:r>
          </a:p>
          <a:p>
            <a:pPr lvl="1"/>
            <a:r>
              <a:rPr lang="en-GB" dirty="0" smtClean="0"/>
              <a:t>Services are used together to provide diagnostic functionality</a:t>
            </a:r>
          </a:p>
          <a:p>
            <a:r>
              <a:rPr lang="en-GB" dirty="0" smtClean="0"/>
              <a:t> Not all services are used, but the main problems arise when a service is not implemented correctly</a:t>
            </a:r>
          </a:p>
          <a:p>
            <a:pPr lvl="1"/>
            <a:r>
              <a:rPr lang="en-GB" dirty="0" smtClean="0"/>
              <a:t>Some diagnostics could be improved by using more services</a:t>
            </a:r>
          </a:p>
          <a:p>
            <a:pPr lvl="1"/>
            <a:r>
              <a:rPr lang="en-GB" dirty="0" smtClean="0"/>
              <a:t>Added diagnostic functionality</a:t>
            </a:r>
            <a:endParaRPr lang="en-US" dirty="0" smtClean="0"/>
          </a:p>
        </p:txBody>
      </p:sp>
      <p:sp>
        <p:nvSpPr>
          <p:cNvPr id="2" name="Footer Placeholder 1"/>
          <p:cNvSpPr>
            <a:spLocks noGrp="1"/>
          </p:cNvSpPr>
          <p:nvPr>
            <p:ph type="ftr" sz="quarter" idx="11"/>
          </p:nvPr>
        </p:nvSpPr>
        <p:spPr/>
        <p:txBody>
          <a:bodyPr/>
          <a:lstStyle/>
          <a:p>
            <a:r>
              <a:rPr lang="en-GB" smtClean="0"/>
              <a:t>WMG</a:t>
            </a:r>
            <a:endParaRPr lang="en-GB"/>
          </a:p>
        </p:txBody>
      </p:sp>
      <p:sp>
        <p:nvSpPr>
          <p:cNvPr id="3" name="Slide Number Placeholder 2"/>
          <p:cNvSpPr>
            <a:spLocks noGrp="1"/>
          </p:cNvSpPr>
          <p:nvPr>
            <p:ph type="sldNum" sz="quarter" idx="12"/>
          </p:nvPr>
        </p:nvSpPr>
        <p:spPr/>
        <p:txBody>
          <a:bodyPr/>
          <a:lstStyle/>
          <a:p>
            <a:fld id="{99FB13C6-6EAB-4C4E-B47E-EB78F907128E}" type="slidenum">
              <a:rPr lang="en-GB" smtClean="0"/>
              <a:t>111</a:t>
            </a:fld>
            <a:endParaRPr lang="en-GB"/>
          </a:p>
        </p:txBody>
      </p:sp>
    </p:spTree>
    <p:extLst>
      <p:ext uri="{BB962C8B-B14F-4D97-AF65-F5344CB8AC3E}">
        <p14:creationId xmlns:p14="http://schemas.microsoft.com/office/powerpoint/2010/main" val="2118515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p:txBody>
          <a:bodyPr/>
          <a:lstStyle/>
          <a:p>
            <a:r>
              <a:rPr lang="en-US" smtClean="0"/>
              <a:t>Summary</a:t>
            </a:r>
            <a:endParaRPr lang="en-US" dirty="0" smtClean="0"/>
          </a:p>
        </p:txBody>
      </p:sp>
      <p:sp>
        <p:nvSpPr>
          <p:cNvPr id="2" name="Content Placeholder 1"/>
          <p:cNvSpPr>
            <a:spLocks noGrp="1"/>
          </p:cNvSpPr>
          <p:nvPr>
            <p:ph idx="1"/>
          </p:nvPr>
        </p:nvSpPr>
        <p:spPr/>
        <p:txBody>
          <a:bodyPr>
            <a:normAutofit fontScale="92500" lnSpcReduction="10000"/>
          </a:bodyPr>
          <a:lstStyle/>
          <a:p>
            <a:r>
              <a:rPr lang="en-GB" dirty="0"/>
              <a:t>ISO 14229 Overview</a:t>
            </a:r>
          </a:p>
          <a:p>
            <a:r>
              <a:rPr lang="en-GB" dirty="0"/>
              <a:t>Diagnostic Services &amp; Sessions</a:t>
            </a:r>
          </a:p>
          <a:p>
            <a:r>
              <a:rPr lang="en-GB" dirty="0"/>
              <a:t>Requests &amp; Responses</a:t>
            </a:r>
          </a:p>
          <a:p>
            <a:r>
              <a:rPr lang="en-GB" dirty="0"/>
              <a:t>Diagnostic and Communication Management Services</a:t>
            </a:r>
          </a:p>
          <a:p>
            <a:r>
              <a:rPr lang="en-GB" dirty="0"/>
              <a:t>Stored Data Transmission</a:t>
            </a:r>
          </a:p>
          <a:p>
            <a:r>
              <a:rPr lang="en-GB" dirty="0"/>
              <a:t>Data Transmission, </a:t>
            </a:r>
            <a:r>
              <a:rPr lang="en-GB" dirty="0" err="1"/>
              <a:t>InputOutput</a:t>
            </a:r>
            <a:r>
              <a:rPr lang="en-GB" dirty="0"/>
              <a:t> Control, Remote Activation</a:t>
            </a:r>
          </a:p>
          <a:p>
            <a:r>
              <a:rPr lang="en-GB" dirty="0"/>
              <a:t>Upload Download</a:t>
            </a:r>
          </a:p>
        </p:txBody>
      </p:sp>
      <p:sp>
        <p:nvSpPr>
          <p:cNvPr id="3" name="Footer Placeholder 2"/>
          <p:cNvSpPr>
            <a:spLocks noGrp="1"/>
          </p:cNvSpPr>
          <p:nvPr>
            <p:ph type="ftr" sz="quarter" idx="11"/>
          </p:nvPr>
        </p:nvSpPr>
        <p:spPr/>
        <p:txBody>
          <a:bodyPr/>
          <a:lstStyle/>
          <a:p>
            <a:r>
              <a:rPr lang="en-GB" smtClean="0"/>
              <a:t>WMG</a:t>
            </a:r>
            <a:endParaRPr lang="en-GB"/>
          </a:p>
        </p:txBody>
      </p:sp>
      <p:sp>
        <p:nvSpPr>
          <p:cNvPr id="4" name="Slide Number Placeholder 3"/>
          <p:cNvSpPr>
            <a:spLocks noGrp="1"/>
          </p:cNvSpPr>
          <p:nvPr>
            <p:ph type="sldNum" sz="quarter" idx="12"/>
          </p:nvPr>
        </p:nvSpPr>
        <p:spPr/>
        <p:txBody>
          <a:bodyPr/>
          <a:lstStyle/>
          <a:p>
            <a:fld id="{99FB13C6-6EAB-4C4E-B47E-EB78F907128E}" type="slidenum">
              <a:rPr lang="en-GB" smtClean="0"/>
              <a:pPr/>
              <a:t>112</a:t>
            </a:fld>
            <a:endParaRPr lang="en-GB"/>
          </a:p>
        </p:txBody>
      </p:sp>
    </p:spTree>
    <p:extLst>
      <p:ext uri="{BB962C8B-B14F-4D97-AF65-F5344CB8AC3E}">
        <p14:creationId xmlns:p14="http://schemas.microsoft.com/office/powerpoint/2010/main" val="2298634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normAutofit fontScale="90000"/>
          </a:bodyPr>
          <a:lstStyle/>
          <a:p>
            <a:r>
              <a:rPr lang="en-GB" smtClean="0"/>
              <a:t>Feedback – Can the session be improved?</a:t>
            </a:r>
          </a:p>
        </p:txBody>
      </p:sp>
      <p:sp>
        <p:nvSpPr>
          <p:cNvPr id="2" name="Content Placeholder 1"/>
          <p:cNvSpPr>
            <a:spLocks noGrp="1"/>
          </p:cNvSpPr>
          <p:nvPr>
            <p:ph idx="1"/>
          </p:nvPr>
        </p:nvSpPr>
        <p:spPr>
          <a:xfrm>
            <a:off x="683568" y="1600201"/>
            <a:ext cx="8003232" cy="3773016"/>
          </a:xfrm>
        </p:spPr>
        <p:txBody>
          <a:bodyPr>
            <a:normAutofit fontScale="77500" lnSpcReduction="20000"/>
          </a:bodyPr>
          <a:lstStyle/>
          <a:p>
            <a:r>
              <a:rPr lang="en-GB" dirty="0" smtClean="0"/>
              <a:t>Your feedback is very important. Please spend a couple of minutes to share your thoughts about the lesson by completing your feedback form:</a:t>
            </a:r>
          </a:p>
          <a:p>
            <a:pPr lvl="1"/>
            <a:r>
              <a:rPr lang="en-GB" dirty="0" smtClean="0"/>
              <a:t>Content – Was the content too deep, ok or too shallow?</a:t>
            </a:r>
          </a:p>
          <a:p>
            <a:pPr lvl="1"/>
            <a:r>
              <a:rPr lang="en-GB" dirty="0" smtClean="0"/>
              <a:t>Pace – Was the pace too fast, ok or, too slow?</a:t>
            </a:r>
          </a:p>
          <a:p>
            <a:pPr lvl="1"/>
            <a:r>
              <a:rPr lang="en-GB" dirty="0" smtClean="0"/>
              <a:t>Presentation – Was the presentation poor, ok or, good?</a:t>
            </a:r>
          </a:p>
          <a:p>
            <a:pPr lvl="1"/>
            <a:r>
              <a:rPr lang="en-GB" dirty="0" smtClean="0"/>
              <a:t>Notes – Were the hand-outs poor, ok or good?</a:t>
            </a:r>
          </a:p>
          <a:p>
            <a:pPr lvl="1"/>
            <a:r>
              <a:rPr lang="en-GB" dirty="0" smtClean="0"/>
              <a:t>Does the session need to be expanded or reduced? Leave blank if you think it is fine</a:t>
            </a:r>
          </a:p>
          <a:p>
            <a:r>
              <a:rPr lang="en-GB" dirty="0" smtClean="0"/>
              <a:t>Please include any additional comments you feel would help us to improve the quality of this lesson</a:t>
            </a:r>
          </a:p>
          <a:p>
            <a:endParaRPr lang="en-GB" dirty="0"/>
          </a:p>
        </p:txBody>
      </p:sp>
      <p:sp>
        <p:nvSpPr>
          <p:cNvPr id="5" name="Footer Placeholder 4"/>
          <p:cNvSpPr>
            <a:spLocks noGrp="1"/>
          </p:cNvSpPr>
          <p:nvPr>
            <p:ph type="ftr" sz="quarter" idx="11"/>
          </p:nvPr>
        </p:nvSpPr>
        <p:spPr/>
        <p:txBody>
          <a:bodyPr/>
          <a:lstStyle/>
          <a:p>
            <a:r>
              <a:rPr lang="en-GB" smtClean="0"/>
              <a:t>WMG</a:t>
            </a:r>
            <a:endParaRPr lang="en-GB"/>
          </a:p>
        </p:txBody>
      </p:sp>
      <p:sp>
        <p:nvSpPr>
          <p:cNvPr id="6" name="Slide Number Placeholder 5"/>
          <p:cNvSpPr>
            <a:spLocks noGrp="1"/>
          </p:cNvSpPr>
          <p:nvPr>
            <p:ph type="sldNum" sz="quarter" idx="12"/>
          </p:nvPr>
        </p:nvSpPr>
        <p:spPr/>
        <p:txBody>
          <a:bodyPr/>
          <a:lstStyle/>
          <a:p>
            <a:fld id="{99FB13C6-6EAB-4C4E-B47E-EB78F907128E}" type="slidenum">
              <a:rPr lang="en-GB" smtClean="0"/>
              <a:pPr/>
              <a:t>113</a:t>
            </a:fld>
            <a:endParaRPr lang="en-GB"/>
          </a:p>
        </p:txBody>
      </p:sp>
      <p:pic>
        <p:nvPicPr>
          <p:cNvPr id="14338" name="Picture 2"/>
          <p:cNvPicPr>
            <a:picLocks noChangeAspect="1" noChangeArrowheads="1"/>
          </p:cNvPicPr>
          <p:nvPr/>
        </p:nvPicPr>
        <p:blipFill>
          <a:blip r:embed="rId3"/>
          <a:srcRect/>
          <a:stretch>
            <a:fillRect/>
          </a:stretch>
        </p:blipFill>
        <p:spPr bwMode="auto">
          <a:xfrm>
            <a:off x="1692275" y="5591324"/>
            <a:ext cx="6624638" cy="8620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696256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ctrTitle"/>
          </p:nvPr>
        </p:nvSpPr>
        <p:spPr/>
        <p:txBody>
          <a:bodyPr/>
          <a:lstStyle/>
          <a:p>
            <a:r>
              <a:rPr lang="en-GB" smtClean="0"/>
              <a:t>Questions</a:t>
            </a:r>
            <a:endParaRPr lang="en-US" smtClean="0"/>
          </a:p>
        </p:txBody>
      </p:sp>
      <p:pic>
        <p:nvPicPr>
          <p:cNvPr id="727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3068960"/>
            <a:ext cx="28575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220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ISO 14229 Diagnostic Services</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12</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2004063026"/>
              </p:ext>
            </p:extLst>
          </p:nvPr>
        </p:nvGraphicFramePr>
        <p:xfrm>
          <a:off x="1187624" y="2051932"/>
          <a:ext cx="7272808" cy="1789920"/>
        </p:xfrm>
        <a:graphic>
          <a:graphicData uri="http://schemas.openxmlformats.org/drawingml/2006/table">
            <a:tbl>
              <a:tblPr firstRow="1" bandRow="1">
                <a:tableStyleId>{5C22544A-7EE6-4342-B048-85BDC9FD1C3A}</a:tableStyleId>
              </a:tblPr>
              <a:tblGrid>
                <a:gridCol w="576064"/>
                <a:gridCol w="3312368"/>
                <a:gridCol w="3384376"/>
              </a:tblGrid>
              <a:tr h="279709">
                <a:tc>
                  <a:txBody>
                    <a:bodyPr/>
                    <a:lstStyle/>
                    <a:p>
                      <a:r>
                        <a:rPr lang="en-GB" dirty="0" smtClean="0"/>
                        <a:t>hex</a:t>
                      </a:r>
                      <a:endParaRPr lang="en-GB" dirty="0"/>
                    </a:p>
                  </a:txBody>
                  <a:tcPr marL="90000" marR="90000" marT="18000" marB="18000"/>
                </a:tc>
                <a:tc>
                  <a:txBody>
                    <a:bodyPr/>
                    <a:lstStyle/>
                    <a:p>
                      <a:r>
                        <a:rPr lang="en-GB" dirty="0" smtClean="0"/>
                        <a:t>service name</a:t>
                      </a:r>
                      <a:endParaRPr lang="en-GB" dirty="0"/>
                    </a:p>
                  </a:txBody>
                  <a:tcPr marL="90000" marR="90000" marT="18000" marB="18000"/>
                </a:tc>
                <a:tc>
                  <a:txBody>
                    <a:bodyPr/>
                    <a:lstStyle/>
                    <a:p>
                      <a:r>
                        <a:rPr lang="en-GB" dirty="0" smtClean="0"/>
                        <a:t>subfunction</a:t>
                      </a:r>
                      <a:r>
                        <a:rPr lang="en-GB" baseline="0" dirty="0" smtClean="0"/>
                        <a:t> / parameter</a:t>
                      </a:r>
                      <a:endParaRPr lang="en-GB" dirty="0"/>
                    </a:p>
                  </a:txBody>
                  <a:tcPr marL="90000" marR="90000" marT="18000" marB="18000"/>
                </a:tc>
              </a:tr>
              <a:tr h="482786">
                <a:tc>
                  <a:txBody>
                    <a:bodyPr/>
                    <a:lstStyle/>
                    <a:p>
                      <a:r>
                        <a:rPr lang="en-GB" dirty="0" smtClean="0"/>
                        <a:t>2F</a:t>
                      </a:r>
                      <a:endParaRPr lang="en-GB" dirty="0"/>
                    </a:p>
                  </a:txBody>
                  <a:tcPr marL="90000" marR="90000" marT="18000" marB="18000"/>
                </a:tc>
                <a:tc>
                  <a:txBody>
                    <a:bodyPr/>
                    <a:lstStyle/>
                    <a:p>
                      <a:r>
                        <a:rPr lang="en-GB" dirty="0" err="1" smtClean="0"/>
                        <a:t>InputOutputControlByIdentifier</a:t>
                      </a:r>
                      <a:endParaRPr lang="en-GB" dirty="0"/>
                    </a:p>
                  </a:txBody>
                  <a:tcPr marL="90000" marR="90000" marT="18000" marB="18000"/>
                </a:tc>
                <a:tc>
                  <a:txBody>
                    <a:bodyPr/>
                    <a:lstStyle/>
                    <a:p>
                      <a:r>
                        <a:rPr lang="en-GB" sz="1200" dirty="0" err="1" smtClean="0"/>
                        <a:t>dataIdentifier</a:t>
                      </a:r>
                      <a:r>
                        <a:rPr lang="en-GB" sz="1200" baseline="0" dirty="0" smtClean="0"/>
                        <a:t/>
                      </a:r>
                      <a:br>
                        <a:rPr lang="en-GB" sz="1200" baseline="0" dirty="0" smtClean="0"/>
                      </a:br>
                      <a:r>
                        <a:rPr lang="en-GB" sz="1200" baseline="0" dirty="0" err="1" smtClean="0"/>
                        <a:t>controlOptionRecord</a:t>
                      </a:r>
                      <a:r>
                        <a:rPr lang="en-GB" sz="1200" baseline="0" dirty="0" smtClean="0"/>
                        <a:t/>
                      </a:r>
                      <a:br>
                        <a:rPr lang="en-GB" sz="1200" baseline="0" dirty="0" smtClean="0"/>
                      </a:br>
                      <a:r>
                        <a:rPr lang="en-GB" sz="1200" baseline="0" dirty="0" err="1" smtClean="0"/>
                        <a:t>controlEnableMaskRecord</a:t>
                      </a:r>
                      <a:endParaRPr lang="en-GB" sz="1200" dirty="0"/>
                    </a:p>
                  </a:txBody>
                  <a:tcPr marL="90000" marR="90000" marT="18000" marB="18000"/>
                </a:tc>
              </a:tr>
              <a:tr h="279709">
                <a:tc>
                  <a:txBody>
                    <a:bodyPr/>
                    <a:lstStyle/>
                    <a:p>
                      <a:endParaRPr lang="en-GB" dirty="0"/>
                    </a:p>
                  </a:txBody>
                  <a:tcPr marL="90000" marR="90000" marT="18000" marB="18000"/>
                </a:tc>
                <a:tc>
                  <a:txBody>
                    <a:bodyPr/>
                    <a:lstStyle/>
                    <a:p>
                      <a:endParaRPr lang="en-GB" dirty="0"/>
                    </a:p>
                  </a:txBody>
                  <a:tcPr marL="90000" marR="90000" marT="18000" marB="18000"/>
                </a:tc>
                <a:tc>
                  <a:txBody>
                    <a:bodyPr/>
                    <a:lstStyle/>
                    <a:p>
                      <a:endParaRPr lang="en-GB" sz="1200" dirty="0"/>
                    </a:p>
                  </a:txBody>
                  <a:tcPr marL="90000" marR="90000" marT="18000" marB="18000"/>
                </a:tc>
              </a:tr>
              <a:tr h="279709">
                <a:tc>
                  <a:txBody>
                    <a:bodyPr/>
                    <a:lstStyle/>
                    <a:p>
                      <a:r>
                        <a:rPr lang="en-GB" dirty="0" smtClean="0"/>
                        <a:t>31</a:t>
                      </a:r>
                      <a:endParaRPr lang="en-GB" dirty="0"/>
                    </a:p>
                  </a:txBody>
                  <a:tcPr marL="90000" marR="90000" marT="18000" marB="18000"/>
                </a:tc>
                <a:tc>
                  <a:txBody>
                    <a:bodyPr/>
                    <a:lstStyle/>
                    <a:p>
                      <a:r>
                        <a:rPr lang="en-GB" dirty="0" err="1" smtClean="0"/>
                        <a:t>RoutineControl</a:t>
                      </a:r>
                      <a:endParaRPr lang="en-GB" dirty="0"/>
                    </a:p>
                  </a:txBody>
                  <a:tcPr marL="90000" marR="90000" marT="18000" marB="18000"/>
                </a:tc>
                <a:tc>
                  <a:txBody>
                    <a:bodyPr/>
                    <a:lstStyle/>
                    <a:p>
                      <a:r>
                        <a:rPr lang="en-GB" sz="1200" dirty="0" err="1" smtClean="0"/>
                        <a:t>routineControlType</a:t>
                      </a:r>
                      <a:r>
                        <a:rPr lang="en-GB" sz="1200" dirty="0" smtClean="0"/>
                        <a:t/>
                      </a:r>
                      <a:br>
                        <a:rPr lang="en-GB" sz="1200" dirty="0" smtClean="0"/>
                      </a:br>
                      <a:r>
                        <a:rPr lang="en-GB" sz="1200" dirty="0" err="1" smtClean="0"/>
                        <a:t>routineIdentifier</a:t>
                      </a:r>
                      <a:r>
                        <a:rPr lang="en-GB" sz="1200" dirty="0" smtClean="0"/>
                        <a:t/>
                      </a:r>
                      <a:br>
                        <a:rPr lang="en-GB" sz="1200" dirty="0" smtClean="0"/>
                      </a:br>
                      <a:r>
                        <a:rPr lang="en-GB" sz="1200" dirty="0" err="1" smtClean="0"/>
                        <a:t>routineControlOptionRecord</a:t>
                      </a:r>
                      <a:endParaRPr lang="en-GB" sz="1200" dirty="0"/>
                    </a:p>
                  </a:txBody>
                  <a:tcPr marL="90000" marR="90000" marT="18000" marB="18000"/>
                </a:tc>
              </a:tr>
            </a:tbl>
          </a:graphicData>
        </a:graphic>
      </p:graphicFrame>
      <p:sp>
        <p:nvSpPr>
          <p:cNvPr id="7" name="TextBox 6"/>
          <p:cNvSpPr txBox="1"/>
          <p:nvPr/>
        </p:nvSpPr>
        <p:spPr>
          <a:xfrm>
            <a:off x="3546112" y="1187768"/>
            <a:ext cx="2102435" cy="646331"/>
          </a:xfrm>
          <a:prstGeom prst="rect">
            <a:avLst/>
          </a:prstGeom>
          <a:noFill/>
        </p:spPr>
        <p:txBody>
          <a:bodyPr wrap="none" rtlCol="0">
            <a:spAutoFit/>
          </a:bodyPr>
          <a:lstStyle/>
          <a:p>
            <a:pPr algn="ctr"/>
            <a:r>
              <a:rPr lang="en-GB" dirty="0" err="1" smtClean="0"/>
              <a:t>InputOutput</a:t>
            </a:r>
            <a:r>
              <a:rPr lang="en-GB" dirty="0" smtClean="0"/>
              <a:t> Control</a:t>
            </a:r>
          </a:p>
          <a:p>
            <a:pPr algn="ctr"/>
            <a:r>
              <a:rPr lang="en-GB" dirty="0" smtClean="0"/>
              <a:t>Remote Activation</a:t>
            </a:r>
            <a:endParaRPr lang="en-GB" dirty="0"/>
          </a:p>
        </p:txBody>
      </p:sp>
    </p:spTree>
    <p:extLst>
      <p:ext uri="{BB962C8B-B14F-4D97-AF65-F5344CB8AC3E}">
        <p14:creationId xmlns:p14="http://schemas.microsoft.com/office/powerpoint/2010/main" val="4228227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ISO 14229 Diagnostic Services</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13</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2618986884"/>
              </p:ext>
            </p:extLst>
          </p:nvPr>
        </p:nvGraphicFramePr>
        <p:xfrm>
          <a:off x="1187624" y="1556792"/>
          <a:ext cx="7272808" cy="2592288"/>
        </p:xfrm>
        <a:graphic>
          <a:graphicData uri="http://schemas.openxmlformats.org/drawingml/2006/table">
            <a:tbl>
              <a:tblPr firstRow="1" bandRow="1">
                <a:tableStyleId>{5C22544A-7EE6-4342-B048-85BDC9FD1C3A}</a:tableStyleId>
              </a:tblPr>
              <a:tblGrid>
                <a:gridCol w="576064"/>
                <a:gridCol w="3312368"/>
                <a:gridCol w="3384376"/>
              </a:tblGrid>
              <a:tr h="279709">
                <a:tc>
                  <a:txBody>
                    <a:bodyPr/>
                    <a:lstStyle/>
                    <a:p>
                      <a:r>
                        <a:rPr lang="en-GB" dirty="0" smtClean="0"/>
                        <a:t>hex</a:t>
                      </a:r>
                      <a:endParaRPr lang="en-GB" dirty="0"/>
                    </a:p>
                  </a:txBody>
                  <a:tcPr marL="90000" marR="90000" marT="18000" marB="18000"/>
                </a:tc>
                <a:tc>
                  <a:txBody>
                    <a:bodyPr/>
                    <a:lstStyle/>
                    <a:p>
                      <a:r>
                        <a:rPr lang="en-GB" dirty="0" smtClean="0"/>
                        <a:t>service name</a:t>
                      </a:r>
                      <a:endParaRPr lang="en-GB" dirty="0"/>
                    </a:p>
                  </a:txBody>
                  <a:tcPr marL="90000" marR="90000" marT="18000" marB="18000"/>
                </a:tc>
                <a:tc>
                  <a:txBody>
                    <a:bodyPr/>
                    <a:lstStyle/>
                    <a:p>
                      <a:r>
                        <a:rPr lang="en-GB" dirty="0" smtClean="0"/>
                        <a:t>subfunction</a:t>
                      </a:r>
                      <a:r>
                        <a:rPr lang="en-GB" baseline="0" dirty="0" smtClean="0"/>
                        <a:t> / parameter</a:t>
                      </a:r>
                      <a:endParaRPr lang="en-GB" dirty="0"/>
                    </a:p>
                  </a:txBody>
                  <a:tcPr marL="90000" marR="90000" marT="18000" marB="18000"/>
                </a:tc>
              </a:tr>
              <a:tr h="482786">
                <a:tc>
                  <a:txBody>
                    <a:bodyPr/>
                    <a:lstStyle/>
                    <a:p>
                      <a:r>
                        <a:rPr lang="en-GB" dirty="0" smtClean="0"/>
                        <a:t>34</a:t>
                      </a:r>
                      <a:endParaRPr lang="en-GB" dirty="0"/>
                    </a:p>
                  </a:txBody>
                  <a:tcPr marL="90000" marR="90000" marT="18000" marB="18000"/>
                </a:tc>
                <a:tc>
                  <a:txBody>
                    <a:bodyPr/>
                    <a:lstStyle/>
                    <a:p>
                      <a:r>
                        <a:rPr lang="en-GB" dirty="0" err="1" smtClean="0"/>
                        <a:t>RequestDownload</a:t>
                      </a:r>
                      <a:endParaRPr lang="en-GB" dirty="0"/>
                    </a:p>
                  </a:txBody>
                  <a:tcPr marL="90000" marR="90000" marT="18000" marB="18000"/>
                </a:tc>
                <a:tc>
                  <a:txBody>
                    <a:bodyPr/>
                    <a:lstStyle/>
                    <a:p>
                      <a:r>
                        <a:rPr lang="en-GB" sz="1200" dirty="0" err="1" smtClean="0"/>
                        <a:t>dataFormatIdentifier</a:t>
                      </a:r>
                      <a:r>
                        <a:rPr lang="en-GB" sz="1200" dirty="0" smtClean="0"/>
                        <a:t/>
                      </a:r>
                      <a:br>
                        <a:rPr lang="en-GB" sz="1200" dirty="0" smtClean="0"/>
                      </a:br>
                      <a:r>
                        <a:rPr lang="en-GB" sz="1200" dirty="0" err="1" smtClean="0"/>
                        <a:t>addressAndLengthFormatIdentifier</a:t>
                      </a:r>
                      <a:r>
                        <a:rPr lang="en-GB" sz="1200" dirty="0" smtClean="0"/>
                        <a:t/>
                      </a:r>
                      <a:br>
                        <a:rPr lang="en-GB" sz="1200" dirty="0" smtClean="0"/>
                      </a:br>
                      <a:r>
                        <a:rPr lang="en-GB" sz="1200" dirty="0" err="1" smtClean="0"/>
                        <a:t>memoryAddress</a:t>
                      </a:r>
                      <a:r>
                        <a:rPr lang="en-GB" sz="1200" dirty="0" smtClean="0"/>
                        <a:t/>
                      </a:r>
                      <a:br>
                        <a:rPr lang="en-GB" sz="1200" dirty="0" smtClean="0"/>
                      </a:br>
                      <a:r>
                        <a:rPr lang="en-GB" sz="1200" dirty="0" err="1" smtClean="0"/>
                        <a:t>memorySize</a:t>
                      </a:r>
                      <a:endParaRPr lang="en-GB" sz="1200" dirty="0" smtClean="0"/>
                    </a:p>
                  </a:txBody>
                  <a:tcPr marL="90000" marR="90000" marT="18000" marB="18000"/>
                </a:tc>
              </a:tr>
              <a:tr h="279709">
                <a:tc>
                  <a:txBody>
                    <a:bodyPr/>
                    <a:lstStyle/>
                    <a:p>
                      <a:r>
                        <a:rPr lang="en-GB" dirty="0" smtClean="0"/>
                        <a:t>35</a:t>
                      </a:r>
                      <a:endParaRPr lang="en-GB" dirty="0"/>
                    </a:p>
                  </a:txBody>
                  <a:tcPr marL="90000" marR="90000" marT="18000" marB="18000"/>
                </a:tc>
                <a:tc>
                  <a:txBody>
                    <a:bodyPr/>
                    <a:lstStyle/>
                    <a:p>
                      <a:r>
                        <a:rPr lang="en-GB" dirty="0" err="1" smtClean="0"/>
                        <a:t>RequestUpload</a:t>
                      </a:r>
                      <a:endParaRPr lang="en-GB" dirty="0"/>
                    </a:p>
                  </a:txBody>
                  <a:tcPr marL="90000" marR="90000" marT="18000" marB="18000"/>
                </a:tc>
                <a:tc>
                  <a:txBody>
                    <a:bodyPr/>
                    <a:lstStyle/>
                    <a:p>
                      <a:r>
                        <a:rPr lang="en-GB" sz="1200" dirty="0" err="1" smtClean="0"/>
                        <a:t>dataFormatIdentifier</a:t>
                      </a:r>
                      <a:r>
                        <a:rPr lang="en-GB" sz="1200" dirty="0" smtClean="0"/>
                        <a:t/>
                      </a:r>
                      <a:br>
                        <a:rPr lang="en-GB" sz="1200" dirty="0" smtClean="0"/>
                      </a:br>
                      <a:r>
                        <a:rPr lang="en-GB" sz="1200" dirty="0" err="1" smtClean="0"/>
                        <a:t>addressAndLengthFormatIdentifier</a:t>
                      </a:r>
                      <a:r>
                        <a:rPr lang="en-GB" sz="1200" dirty="0" smtClean="0"/>
                        <a:t/>
                      </a:r>
                      <a:br>
                        <a:rPr lang="en-GB" sz="1200" dirty="0" smtClean="0"/>
                      </a:br>
                      <a:r>
                        <a:rPr lang="en-GB" sz="1200" dirty="0" err="1" smtClean="0"/>
                        <a:t>memoryAddress</a:t>
                      </a:r>
                      <a:r>
                        <a:rPr lang="en-GB" sz="1200" dirty="0" smtClean="0"/>
                        <a:t/>
                      </a:r>
                      <a:br>
                        <a:rPr lang="en-GB" sz="1200" dirty="0" smtClean="0"/>
                      </a:br>
                      <a:r>
                        <a:rPr lang="en-GB" sz="1200" dirty="0" err="1" smtClean="0"/>
                        <a:t>memorySize</a:t>
                      </a:r>
                      <a:endParaRPr lang="en-GB" sz="1200" dirty="0"/>
                    </a:p>
                  </a:txBody>
                  <a:tcPr marL="90000" marR="90000" marT="18000" marB="18000"/>
                </a:tc>
              </a:tr>
              <a:tr h="279709">
                <a:tc>
                  <a:txBody>
                    <a:bodyPr/>
                    <a:lstStyle/>
                    <a:p>
                      <a:r>
                        <a:rPr lang="en-GB" dirty="0" smtClean="0"/>
                        <a:t>36</a:t>
                      </a:r>
                      <a:endParaRPr lang="en-GB" dirty="0"/>
                    </a:p>
                  </a:txBody>
                  <a:tcPr marL="90000" marR="90000" marT="18000" marB="18000"/>
                </a:tc>
                <a:tc>
                  <a:txBody>
                    <a:bodyPr/>
                    <a:lstStyle/>
                    <a:p>
                      <a:r>
                        <a:rPr lang="en-GB" dirty="0" err="1" smtClean="0"/>
                        <a:t>TransferData</a:t>
                      </a:r>
                      <a:endParaRPr lang="en-GB" dirty="0"/>
                    </a:p>
                  </a:txBody>
                  <a:tcPr marL="90000" marR="90000" marT="18000" marB="18000"/>
                </a:tc>
                <a:tc>
                  <a:txBody>
                    <a:bodyPr/>
                    <a:lstStyle/>
                    <a:p>
                      <a:r>
                        <a:rPr lang="en-GB" sz="1200" dirty="0" err="1" smtClean="0"/>
                        <a:t>blockSequenceCounter</a:t>
                      </a:r>
                      <a:r>
                        <a:rPr lang="en-GB" sz="1200" dirty="0" smtClean="0"/>
                        <a:t/>
                      </a:r>
                      <a:br>
                        <a:rPr lang="en-GB" sz="1200" dirty="0" smtClean="0"/>
                      </a:br>
                      <a:r>
                        <a:rPr lang="en-GB" sz="1200" dirty="0" err="1" smtClean="0"/>
                        <a:t>transferRequestParameterRecord</a:t>
                      </a:r>
                      <a:endParaRPr lang="en-GB" sz="1200" dirty="0" smtClean="0"/>
                    </a:p>
                  </a:txBody>
                  <a:tcPr marL="90000" marR="90000" marT="18000" marB="18000"/>
                </a:tc>
              </a:tr>
              <a:tr h="345168">
                <a:tc>
                  <a:txBody>
                    <a:bodyPr/>
                    <a:lstStyle/>
                    <a:p>
                      <a:r>
                        <a:rPr lang="en-GB" dirty="0" smtClean="0"/>
                        <a:t>37</a:t>
                      </a:r>
                      <a:endParaRPr lang="en-GB" dirty="0"/>
                    </a:p>
                  </a:txBody>
                  <a:tcPr marL="90000" marR="90000" marT="18000" marB="18000"/>
                </a:tc>
                <a:tc>
                  <a:txBody>
                    <a:bodyPr/>
                    <a:lstStyle/>
                    <a:p>
                      <a:r>
                        <a:rPr lang="en-GB" dirty="0" err="1" smtClean="0"/>
                        <a:t>RequestTransferExit</a:t>
                      </a:r>
                      <a:endParaRPr lang="en-GB" dirty="0"/>
                    </a:p>
                  </a:txBody>
                  <a:tcPr marL="90000" marR="90000" marT="18000" marB="18000"/>
                </a:tc>
                <a:tc>
                  <a:txBody>
                    <a:bodyPr/>
                    <a:lstStyle/>
                    <a:p>
                      <a:r>
                        <a:rPr lang="en-GB" sz="1200" dirty="0" err="1" smtClean="0"/>
                        <a:t>transferRequestParameterRecord</a:t>
                      </a:r>
                      <a:endParaRPr lang="en-GB" sz="1200" dirty="0"/>
                    </a:p>
                  </a:txBody>
                  <a:tcPr marL="90000" marR="90000" marT="18000" marB="18000"/>
                </a:tc>
              </a:tr>
            </a:tbl>
          </a:graphicData>
        </a:graphic>
      </p:graphicFrame>
      <p:sp>
        <p:nvSpPr>
          <p:cNvPr id="7" name="TextBox 6"/>
          <p:cNvSpPr txBox="1"/>
          <p:nvPr/>
        </p:nvSpPr>
        <p:spPr>
          <a:xfrm>
            <a:off x="3661465" y="1187768"/>
            <a:ext cx="1871731" cy="369332"/>
          </a:xfrm>
          <a:prstGeom prst="rect">
            <a:avLst/>
          </a:prstGeom>
          <a:noFill/>
        </p:spPr>
        <p:txBody>
          <a:bodyPr wrap="none" rtlCol="0">
            <a:spAutoFit/>
          </a:bodyPr>
          <a:lstStyle/>
          <a:p>
            <a:pPr algn="ctr"/>
            <a:r>
              <a:rPr lang="en-GB" dirty="0" smtClean="0"/>
              <a:t>Upload Download</a:t>
            </a:r>
            <a:endParaRPr lang="en-GB" dirty="0"/>
          </a:p>
        </p:txBody>
      </p:sp>
    </p:spTree>
    <p:extLst>
      <p:ext uri="{BB962C8B-B14F-4D97-AF65-F5344CB8AC3E}">
        <p14:creationId xmlns:p14="http://schemas.microsoft.com/office/powerpoint/2010/main" val="715614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GB" smtClean="0"/>
              <a:t>Diagnostic Sessions</a:t>
            </a:r>
            <a:endParaRPr lang="en-US" dirty="0" smtClean="0"/>
          </a:p>
        </p:txBody>
      </p:sp>
      <p:sp>
        <p:nvSpPr>
          <p:cNvPr id="37891" name="Rectangle 3"/>
          <p:cNvSpPr>
            <a:spLocks noGrp="1" noChangeArrowheads="1"/>
          </p:cNvSpPr>
          <p:nvPr>
            <p:ph idx="1"/>
          </p:nvPr>
        </p:nvSpPr>
        <p:spPr/>
        <p:txBody>
          <a:bodyPr>
            <a:normAutofit fontScale="85000" lnSpcReduction="10000"/>
          </a:bodyPr>
          <a:lstStyle/>
          <a:p>
            <a:r>
              <a:rPr lang="en-GB" dirty="0" smtClean="0"/>
              <a:t>All ECUs support one or more diagnostic sessions</a:t>
            </a:r>
          </a:p>
          <a:p>
            <a:pPr lvl="1"/>
            <a:r>
              <a:rPr lang="en-GB" dirty="0" smtClean="0"/>
              <a:t>ECU is always in a diagnostic session</a:t>
            </a:r>
          </a:p>
          <a:p>
            <a:pPr lvl="1"/>
            <a:r>
              <a:rPr lang="en-GB" dirty="0" smtClean="0"/>
              <a:t>ECU can only be in one diagnostic session at a time</a:t>
            </a:r>
          </a:p>
          <a:p>
            <a:pPr lvl="1"/>
            <a:r>
              <a:rPr lang="en-GB" dirty="0" smtClean="0"/>
              <a:t>default diagnostic session on power-up, reset or timeout</a:t>
            </a:r>
          </a:p>
          <a:p>
            <a:r>
              <a:rPr lang="en-GB" dirty="0" smtClean="0"/>
              <a:t>A diagnostic session enables a set of diagnostic services and functionality</a:t>
            </a:r>
          </a:p>
          <a:p>
            <a:pPr lvl="1"/>
            <a:r>
              <a:rPr lang="en-GB" dirty="0" smtClean="0"/>
              <a:t>set of services and functionality is ISO / OEM defined</a:t>
            </a:r>
          </a:p>
          <a:p>
            <a:pPr lvl="1"/>
            <a:r>
              <a:rPr lang="en-GB" dirty="0"/>
              <a:t>c</a:t>
            </a:r>
            <a:r>
              <a:rPr lang="en-GB" dirty="0" smtClean="0"/>
              <a:t>ommunication timing parameters can be changed when a new diagnostic session is entered</a:t>
            </a:r>
          </a:p>
          <a:p>
            <a:r>
              <a:rPr lang="en-GB" dirty="0" smtClean="0"/>
              <a:t>Not to be confused with security access levels</a:t>
            </a:r>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Slide Number Placeholder 10"/>
          <p:cNvSpPr>
            <a:spLocks noGrp="1"/>
          </p:cNvSpPr>
          <p:nvPr>
            <p:ph type="sldNum" sz="quarter" idx="12"/>
          </p:nvPr>
        </p:nvSpPr>
        <p:spPr/>
        <p:txBody>
          <a:bodyPr/>
          <a:lstStyle/>
          <a:p>
            <a:fld id="{99FB13C6-6EAB-4C4E-B47E-EB78F907128E}" type="slidenum">
              <a:rPr lang="en-GB" smtClean="0"/>
              <a:t>14</a:t>
            </a:fld>
            <a:endParaRPr lang="en-GB"/>
          </a:p>
        </p:txBody>
      </p:sp>
    </p:spTree>
    <p:extLst>
      <p:ext uri="{BB962C8B-B14F-4D97-AF65-F5344CB8AC3E}">
        <p14:creationId xmlns:p14="http://schemas.microsoft.com/office/powerpoint/2010/main" val="935195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Service Request</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pPr/>
              <a:t>15</a:t>
            </a:fld>
            <a:endParaRPr lang="en-GB"/>
          </a:p>
        </p:txBody>
      </p:sp>
      <p:sp>
        <p:nvSpPr>
          <p:cNvPr id="15" name="Rectangle 14"/>
          <p:cNvSpPr/>
          <p:nvPr/>
        </p:nvSpPr>
        <p:spPr>
          <a:xfrm>
            <a:off x="1763713" y="2276872"/>
            <a:ext cx="6048647" cy="648072"/>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Service Identifier</a:t>
            </a:r>
            <a:endParaRPr lang="en-GB" dirty="0">
              <a:solidFill>
                <a:schemeClr val="tx1"/>
              </a:solidFill>
            </a:endParaRPr>
          </a:p>
        </p:txBody>
      </p:sp>
      <p:sp>
        <p:nvSpPr>
          <p:cNvPr id="16" name="Rectangle 15"/>
          <p:cNvSpPr/>
          <p:nvPr/>
        </p:nvSpPr>
        <p:spPr>
          <a:xfrm>
            <a:off x="1763714" y="2996952"/>
            <a:ext cx="6048646" cy="648072"/>
          </a:xfrm>
          <a:prstGeom prst="rect">
            <a:avLst/>
          </a:prstGeom>
          <a:solidFill>
            <a:schemeClr val="accent2">
              <a:lumMod val="60000"/>
              <a:lumOff val="40000"/>
            </a:schemeClr>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Subfunction Identifier</a:t>
            </a:r>
            <a:endParaRPr lang="en-GB" dirty="0">
              <a:solidFill>
                <a:schemeClr val="tx1"/>
              </a:solidFill>
            </a:endParaRPr>
          </a:p>
        </p:txBody>
      </p:sp>
      <p:sp>
        <p:nvSpPr>
          <p:cNvPr id="17" name="Rectangle 16"/>
          <p:cNvSpPr/>
          <p:nvPr/>
        </p:nvSpPr>
        <p:spPr>
          <a:xfrm>
            <a:off x="1763342" y="3717032"/>
            <a:ext cx="6049002" cy="648072"/>
          </a:xfrm>
          <a:prstGeom prst="rect">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Parameter(s)</a:t>
            </a:r>
            <a:endParaRPr lang="en-GB" dirty="0">
              <a:solidFill>
                <a:schemeClr val="tx1"/>
              </a:solidFill>
            </a:endParaRPr>
          </a:p>
        </p:txBody>
      </p:sp>
      <p:sp>
        <p:nvSpPr>
          <p:cNvPr id="27" name="Rectangle 26"/>
          <p:cNvSpPr/>
          <p:nvPr/>
        </p:nvSpPr>
        <p:spPr>
          <a:xfrm>
            <a:off x="3707556" y="5445224"/>
            <a:ext cx="504403" cy="648072"/>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XX</a:t>
            </a:r>
            <a:endParaRPr lang="en-GB" dirty="0">
              <a:solidFill>
                <a:schemeClr val="tx1"/>
              </a:solidFill>
            </a:endParaRPr>
          </a:p>
        </p:txBody>
      </p:sp>
      <p:sp>
        <p:nvSpPr>
          <p:cNvPr id="31" name="Rectangle 30"/>
          <p:cNvSpPr/>
          <p:nvPr/>
        </p:nvSpPr>
        <p:spPr>
          <a:xfrm>
            <a:off x="4716016" y="5445224"/>
            <a:ext cx="1944216" cy="648072"/>
          </a:xfrm>
          <a:prstGeom prst="rect">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XXXXXXXX</a:t>
            </a:r>
            <a:endParaRPr lang="en-GB" dirty="0">
              <a:solidFill>
                <a:schemeClr val="tx1"/>
              </a:solidFill>
            </a:endParaRPr>
          </a:p>
        </p:txBody>
      </p:sp>
      <p:sp>
        <p:nvSpPr>
          <p:cNvPr id="28" name="Rectangle 27"/>
          <p:cNvSpPr/>
          <p:nvPr/>
        </p:nvSpPr>
        <p:spPr>
          <a:xfrm>
            <a:off x="4211959" y="5445224"/>
            <a:ext cx="504029" cy="648072"/>
          </a:xfrm>
          <a:prstGeom prst="rect">
            <a:avLst/>
          </a:prstGeom>
          <a:solidFill>
            <a:schemeClr val="accent2">
              <a:lumMod val="60000"/>
              <a:lumOff val="40000"/>
            </a:schemeClr>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XX</a:t>
            </a:r>
          </a:p>
        </p:txBody>
      </p:sp>
      <p:sp>
        <p:nvSpPr>
          <p:cNvPr id="8" name="Line Callout 1 7"/>
          <p:cNvSpPr/>
          <p:nvPr/>
        </p:nvSpPr>
        <p:spPr>
          <a:xfrm>
            <a:off x="5220057" y="4725144"/>
            <a:ext cx="1368167" cy="288032"/>
          </a:xfrm>
          <a:prstGeom prst="borderCallout1">
            <a:avLst>
              <a:gd name="adj1" fmla="val 50497"/>
              <a:gd name="adj2" fmla="val 610"/>
              <a:gd name="adj3" fmla="val 254698"/>
              <a:gd name="adj4" fmla="val -55093"/>
            </a:avLst>
          </a:prstGeom>
          <a:solidFill>
            <a:schemeClr val="accent1">
              <a:lumMod val="40000"/>
              <a:lumOff val="60000"/>
            </a:schemeClr>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smtClean="0">
                <a:solidFill>
                  <a:schemeClr val="tx1"/>
                </a:solidFill>
              </a:rPr>
              <a:t>bit 7 reserved</a:t>
            </a:r>
            <a:endParaRPr lang="en-GB" sz="1400" dirty="0">
              <a:solidFill>
                <a:schemeClr val="tx1"/>
              </a:solidFill>
            </a:endParaRPr>
          </a:p>
        </p:txBody>
      </p:sp>
      <p:sp>
        <p:nvSpPr>
          <p:cNvPr id="19" name="Rectangle 18"/>
          <p:cNvSpPr/>
          <p:nvPr/>
        </p:nvSpPr>
        <p:spPr>
          <a:xfrm>
            <a:off x="1763340" y="5445224"/>
            <a:ext cx="1944216" cy="648072"/>
          </a:xfrm>
          <a:prstGeom prst="rect">
            <a:avLst/>
          </a:pr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XXXXXXXX</a:t>
            </a:r>
            <a:endParaRPr lang="en-GB" dirty="0">
              <a:solidFill>
                <a:schemeClr val="tx1"/>
              </a:solidFill>
            </a:endParaRPr>
          </a:p>
        </p:txBody>
      </p:sp>
      <p:sp>
        <p:nvSpPr>
          <p:cNvPr id="21" name="Rectangle 20"/>
          <p:cNvSpPr/>
          <p:nvPr/>
        </p:nvSpPr>
        <p:spPr>
          <a:xfrm>
            <a:off x="1763340" y="1556792"/>
            <a:ext cx="6049004" cy="648072"/>
          </a:xfrm>
          <a:prstGeom prst="rect">
            <a:avLst/>
          </a:pr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Source and Target Addresses</a:t>
            </a:r>
            <a:endParaRPr lang="en-GB" dirty="0">
              <a:solidFill>
                <a:schemeClr val="tx1"/>
              </a:solidFill>
            </a:endParaRPr>
          </a:p>
        </p:txBody>
      </p:sp>
    </p:spTree>
    <p:extLst>
      <p:ext uri="{BB962C8B-B14F-4D97-AF65-F5344CB8AC3E}">
        <p14:creationId xmlns:p14="http://schemas.microsoft.com/office/powerpoint/2010/main" val="3047002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Positive and Negative Response</a:t>
            </a:r>
            <a:endParaRPr lang="en-GB" dirty="0"/>
          </a:p>
        </p:txBody>
      </p:sp>
      <p:sp>
        <p:nvSpPr>
          <p:cNvPr id="5" name="Content Placeholder 4"/>
          <p:cNvSpPr>
            <a:spLocks noGrp="1"/>
          </p:cNvSpPr>
          <p:nvPr>
            <p:ph idx="1"/>
          </p:nvPr>
        </p:nvSpPr>
        <p:spPr/>
        <p:txBody>
          <a:bodyPr/>
          <a:lstStyle/>
          <a:p>
            <a:r>
              <a:rPr lang="en-GB" dirty="0" smtClean="0"/>
              <a:t>ECU responds to service request</a:t>
            </a:r>
          </a:p>
          <a:p>
            <a:pPr lvl="1"/>
            <a:r>
              <a:rPr lang="en-GB" dirty="0" smtClean="0"/>
              <a:t>positive response sent after execution of request</a:t>
            </a:r>
          </a:p>
          <a:p>
            <a:pPr lvl="1"/>
            <a:r>
              <a:rPr lang="en-GB" dirty="0" smtClean="0"/>
              <a:t>exceptions for certain state-changing requests</a:t>
            </a:r>
          </a:p>
          <a:p>
            <a:pPr lvl="1"/>
            <a:r>
              <a:rPr lang="en-GB" dirty="0" smtClean="0"/>
              <a:t>negative response sent if request cannot be executed</a:t>
            </a:r>
          </a:p>
          <a:p>
            <a:pPr lvl="1"/>
            <a:r>
              <a:rPr lang="en-GB" dirty="0" smtClean="0"/>
              <a:t>response codes are defined</a:t>
            </a:r>
            <a:endParaRPr lang="en-GB" dirty="0"/>
          </a:p>
        </p:txBody>
      </p:sp>
      <p:sp>
        <p:nvSpPr>
          <p:cNvPr id="3" name="Footer Placeholder 2"/>
          <p:cNvSpPr>
            <a:spLocks noGrp="1"/>
          </p:cNvSpPr>
          <p:nvPr>
            <p:ph type="ftr" sz="quarter" idx="11"/>
          </p:nvPr>
        </p:nvSpPr>
        <p:spPr/>
        <p:txBody>
          <a:bodyPr/>
          <a:lstStyle/>
          <a:p>
            <a:r>
              <a:rPr lang="en-GB" smtClean="0"/>
              <a:t>WMG</a:t>
            </a:r>
            <a:endParaRPr lang="en-GB"/>
          </a:p>
        </p:txBody>
      </p:sp>
      <p:sp>
        <p:nvSpPr>
          <p:cNvPr id="4" name="Slide Number Placeholder 3"/>
          <p:cNvSpPr>
            <a:spLocks noGrp="1"/>
          </p:cNvSpPr>
          <p:nvPr>
            <p:ph type="sldNum" sz="quarter" idx="12"/>
          </p:nvPr>
        </p:nvSpPr>
        <p:spPr/>
        <p:txBody>
          <a:bodyPr/>
          <a:lstStyle/>
          <a:p>
            <a:fld id="{99FB13C6-6EAB-4C4E-B47E-EB78F907128E}" type="slidenum">
              <a:rPr lang="en-GB" smtClean="0"/>
              <a:t>16</a:t>
            </a:fld>
            <a:endParaRPr lang="en-GB"/>
          </a:p>
        </p:txBody>
      </p:sp>
    </p:spTree>
    <p:extLst>
      <p:ext uri="{BB962C8B-B14F-4D97-AF65-F5344CB8AC3E}">
        <p14:creationId xmlns:p14="http://schemas.microsoft.com/office/powerpoint/2010/main" val="5546212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GB" smtClean="0"/>
              <a:t>Positive Response</a:t>
            </a:r>
          </a:p>
        </p:txBody>
      </p:sp>
      <p:sp>
        <p:nvSpPr>
          <p:cNvPr id="31747" name="Content Placeholder 2"/>
          <p:cNvSpPr>
            <a:spLocks noGrp="1"/>
          </p:cNvSpPr>
          <p:nvPr>
            <p:ph idx="1"/>
          </p:nvPr>
        </p:nvSpPr>
        <p:spPr/>
        <p:txBody>
          <a:bodyPr>
            <a:normAutofit lnSpcReduction="10000"/>
          </a:bodyPr>
          <a:lstStyle/>
          <a:p>
            <a:r>
              <a:rPr lang="en-GB" dirty="0" smtClean="0"/>
              <a:t>The ECU sends a Positive Response if</a:t>
            </a:r>
          </a:p>
          <a:p>
            <a:pPr lvl="1"/>
            <a:r>
              <a:rPr lang="en-GB" dirty="0" smtClean="0"/>
              <a:t>the message is received correctly</a:t>
            </a:r>
          </a:p>
          <a:p>
            <a:pPr lvl="1"/>
            <a:r>
              <a:rPr lang="en-GB" dirty="0" smtClean="0"/>
              <a:t>the service and subfunction are supported</a:t>
            </a:r>
          </a:p>
          <a:p>
            <a:pPr lvl="1"/>
            <a:r>
              <a:rPr lang="en-GB" dirty="0" smtClean="0"/>
              <a:t>the ECU is in the correct state for the request</a:t>
            </a:r>
          </a:p>
          <a:p>
            <a:pPr lvl="1"/>
            <a:r>
              <a:rPr lang="en-GB" dirty="0" smtClean="0"/>
              <a:t>the response has not been suppressed</a:t>
            </a:r>
          </a:p>
          <a:p>
            <a:r>
              <a:rPr lang="en-GB" dirty="0" smtClean="0"/>
              <a:t>The Positive Response consists of</a:t>
            </a:r>
          </a:p>
          <a:p>
            <a:pPr lvl="1"/>
            <a:r>
              <a:rPr lang="en-GB" dirty="0" smtClean="0"/>
              <a:t>the requested service identifier plus $40</a:t>
            </a:r>
          </a:p>
          <a:p>
            <a:pPr lvl="1"/>
            <a:r>
              <a:rPr lang="en-GB" dirty="0" smtClean="0"/>
              <a:t>the subfunction requested and/or relevant parameters</a:t>
            </a:r>
          </a:p>
        </p:txBody>
      </p:sp>
      <p:sp>
        <p:nvSpPr>
          <p:cNvPr id="5" name="Footer Placeholder 4"/>
          <p:cNvSpPr>
            <a:spLocks noGrp="1"/>
          </p:cNvSpPr>
          <p:nvPr>
            <p:ph type="ftr" sz="quarter" idx="11"/>
          </p:nvPr>
        </p:nvSpPr>
        <p:spPr/>
        <p:txBody>
          <a:bodyPr/>
          <a:lstStyle/>
          <a:p>
            <a:r>
              <a:rPr lang="en-GB" smtClean="0"/>
              <a:t>WMG</a:t>
            </a:r>
            <a:endParaRPr lang="en-GB"/>
          </a:p>
        </p:txBody>
      </p:sp>
      <p:sp>
        <p:nvSpPr>
          <p:cNvPr id="6" name="Slide Number Placeholder 5"/>
          <p:cNvSpPr>
            <a:spLocks noGrp="1"/>
          </p:cNvSpPr>
          <p:nvPr>
            <p:ph type="sldNum" sz="quarter" idx="12"/>
          </p:nvPr>
        </p:nvSpPr>
        <p:spPr/>
        <p:txBody>
          <a:bodyPr/>
          <a:lstStyle/>
          <a:p>
            <a:fld id="{99FB13C6-6EAB-4C4E-B47E-EB78F907128E}" type="slidenum">
              <a:rPr lang="en-GB" smtClean="0"/>
              <a:t>17</a:t>
            </a:fld>
            <a:endParaRPr lang="en-GB"/>
          </a:p>
        </p:txBody>
      </p:sp>
    </p:spTree>
    <p:extLst>
      <p:ext uri="{BB962C8B-B14F-4D97-AF65-F5344CB8AC3E}">
        <p14:creationId xmlns:p14="http://schemas.microsoft.com/office/powerpoint/2010/main" val="4094281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GB" smtClean="0"/>
              <a:t>Positive Response Suppression</a:t>
            </a:r>
          </a:p>
        </p:txBody>
      </p:sp>
      <p:sp>
        <p:nvSpPr>
          <p:cNvPr id="32771" name="Content Placeholder 2"/>
          <p:cNvSpPr>
            <a:spLocks noGrp="1"/>
          </p:cNvSpPr>
          <p:nvPr>
            <p:ph idx="1"/>
          </p:nvPr>
        </p:nvSpPr>
        <p:spPr/>
        <p:txBody>
          <a:bodyPr/>
          <a:lstStyle/>
          <a:p>
            <a:r>
              <a:rPr lang="en-GB" dirty="0" smtClean="0"/>
              <a:t>Positive Response can be suppressed for all services which support subfunctions</a:t>
            </a:r>
          </a:p>
          <a:p>
            <a:pPr lvl="1"/>
            <a:r>
              <a:rPr lang="en-GB" dirty="0" smtClean="0"/>
              <a:t>bit 7 of subfunction byte = 1</a:t>
            </a:r>
          </a:p>
          <a:p>
            <a:pPr lvl="1"/>
            <a:r>
              <a:rPr lang="en-GB" dirty="0" smtClean="0"/>
              <a:t>negative response is not affected</a:t>
            </a:r>
          </a:p>
        </p:txBody>
      </p:sp>
      <p:sp>
        <p:nvSpPr>
          <p:cNvPr id="8" name="Footer Placeholder 7"/>
          <p:cNvSpPr>
            <a:spLocks noGrp="1"/>
          </p:cNvSpPr>
          <p:nvPr>
            <p:ph type="ftr" sz="quarter" idx="11"/>
          </p:nvPr>
        </p:nvSpPr>
        <p:spPr/>
        <p:txBody>
          <a:bodyPr/>
          <a:lstStyle/>
          <a:p>
            <a:r>
              <a:rPr lang="en-GB" smtClean="0"/>
              <a:t>WMG</a:t>
            </a:r>
            <a:endParaRPr lang="en-GB"/>
          </a:p>
        </p:txBody>
      </p:sp>
      <p:sp>
        <p:nvSpPr>
          <p:cNvPr id="9" name="Slide Number Placeholder 8"/>
          <p:cNvSpPr>
            <a:spLocks noGrp="1"/>
          </p:cNvSpPr>
          <p:nvPr>
            <p:ph type="sldNum" sz="quarter" idx="12"/>
          </p:nvPr>
        </p:nvSpPr>
        <p:spPr/>
        <p:txBody>
          <a:bodyPr/>
          <a:lstStyle/>
          <a:p>
            <a:fld id="{99FB13C6-6EAB-4C4E-B47E-EB78F907128E}" type="slidenum">
              <a:rPr lang="en-GB" smtClean="0"/>
              <a:t>18</a:t>
            </a:fld>
            <a:endParaRPr lang="en-GB"/>
          </a:p>
        </p:txBody>
      </p:sp>
    </p:spTree>
    <p:extLst>
      <p:ext uri="{BB962C8B-B14F-4D97-AF65-F5344CB8AC3E}">
        <p14:creationId xmlns:p14="http://schemas.microsoft.com/office/powerpoint/2010/main" val="2744087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smtClean="0"/>
              <a:t>Negative Response</a:t>
            </a:r>
            <a:endParaRPr lang="en-US" smtClean="0"/>
          </a:p>
        </p:txBody>
      </p:sp>
      <p:sp>
        <p:nvSpPr>
          <p:cNvPr id="33795" name="Rectangle 3"/>
          <p:cNvSpPr>
            <a:spLocks noGrp="1" noChangeArrowheads="1"/>
          </p:cNvSpPr>
          <p:nvPr>
            <p:ph idx="1"/>
          </p:nvPr>
        </p:nvSpPr>
        <p:spPr/>
        <p:txBody>
          <a:bodyPr>
            <a:normAutofit fontScale="85000" lnSpcReduction="20000"/>
          </a:bodyPr>
          <a:lstStyle/>
          <a:p>
            <a:r>
              <a:rPr lang="en-GB" dirty="0" smtClean="0"/>
              <a:t>The ECU sends a Negative Response if</a:t>
            </a:r>
          </a:p>
          <a:p>
            <a:pPr lvl="1"/>
            <a:r>
              <a:rPr lang="en-GB" dirty="0" smtClean="0"/>
              <a:t>the request message is invalid (e.g. too few parameters)</a:t>
            </a:r>
          </a:p>
          <a:p>
            <a:pPr lvl="1"/>
            <a:r>
              <a:rPr lang="en-GB" dirty="0" smtClean="0"/>
              <a:t>it does not support the service or subfunction</a:t>
            </a:r>
          </a:p>
          <a:p>
            <a:pPr lvl="1"/>
            <a:r>
              <a:rPr lang="en-GB" dirty="0" smtClean="0"/>
              <a:t>it is in an incorrect state for that request</a:t>
            </a:r>
          </a:p>
          <a:p>
            <a:pPr lvl="1"/>
            <a:r>
              <a:rPr lang="en-GB" dirty="0" smtClean="0"/>
              <a:t>it cannot respond immediately</a:t>
            </a:r>
          </a:p>
          <a:p>
            <a:r>
              <a:rPr lang="en-GB" dirty="0"/>
              <a:t>P</a:t>
            </a:r>
            <a:r>
              <a:rPr lang="en-GB" dirty="0" smtClean="0"/>
              <a:t>revents the tester waiting for a response</a:t>
            </a:r>
          </a:p>
          <a:p>
            <a:r>
              <a:rPr lang="en-GB" dirty="0"/>
              <a:t>Physically addressed requests always result in </a:t>
            </a:r>
            <a:r>
              <a:rPr lang="en-GB" dirty="0" smtClean="0"/>
              <a:t>a negative response </a:t>
            </a:r>
            <a:r>
              <a:rPr lang="en-GB" dirty="0"/>
              <a:t>if appropriate</a:t>
            </a:r>
          </a:p>
          <a:p>
            <a:r>
              <a:rPr lang="en-GB" dirty="0"/>
              <a:t>Functionally addressed requests may result in a negative response </a:t>
            </a:r>
            <a:r>
              <a:rPr lang="en-GB" dirty="0" smtClean="0"/>
              <a:t>if </a:t>
            </a:r>
            <a:r>
              <a:rPr lang="en-GB" dirty="0"/>
              <a:t>appropriate</a:t>
            </a:r>
          </a:p>
          <a:p>
            <a:pPr lvl="1"/>
            <a:r>
              <a:rPr lang="en-GB" dirty="0"/>
              <a:t>except for certain </a:t>
            </a:r>
            <a:r>
              <a:rPr lang="en-GB" dirty="0" smtClean="0"/>
              <a:t>issues</a:t>
            </a:r>
            <a:endParaRPr lang="en-GB" dirty="0"/>
          </a:p>
          <a:p>
            <a:endParaRPr lang="en-GB" dirty="0"/>
          </a:p>
        </p:txBody>
      </p:sp>
      <p:sp>
        <p:nvSpPr>
          <p:cNvPr id="5" name="Footer Placeholder 4"/>
          <p:cNvSpPr>
            <a:spLocks noGrp="1"/>
          </p:cNvSpPr>
          <p:nvPr>
            <p:ph type="ftr" sz="quarter" idx="11"/>
          </p:nvPr>
        </p:nvSpPr>
        <p:spPr/>
        <p:txBody>
          <a:bodyPr/>
          <a:lstStyle/>
          <a:p>
            <a:r>
              <a:rPr lang="en-GB" smtClean="0"/>
              <a:t>WMG</a:t>
            </a:r>
            <a:endParaRPr lang="en-GB"/>
          </a:p>
        </p:txBody>
      </p:sp>
      <p:sp>
        <p:nvSpPr>
          <p:cNvPr id="6" name="Slide Number Placeholder 5"/>
          <p:cNvSpPr>
            <a:spLocks noGrp="1"/>
          </p:cNvSpPr>
          <p:nvPr>
            <p:ph type="sldNum" sz="quarter" idx="12"/>
          </p:nvPr>
        </p:nvSpPr>
        <p:spPr/>
        <p:txBody>
          <a:bodyPr/>
          <a:lstStyle/>
          <a:p>
            <a:fld id="{99FB13C6-6EAB-4C4E-B47E-EB78F907128E}" type="slidenum">
              <a:rPr lang="en-GB" smtClean="0"/>
              <a:t>19</a:t>
            </a:fld>
            <a:endParaRPr lang="en-GB"/>
          </a:p>
        </p:txBody>
      </p:sp>
    </p:spTree>
    <p:extLst>
      <p:ext uri="{BB962C8B-B14F-4D97-AF65-F5344CB8AC3E}">
        <p14:creationId xmlns:p14="http://schemas.microsoft.com/office/powerpoint/2010/main" val="26398265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p:txBody>
          <a:bodyPr/>
          <a:lstStyle/>
          <a:p>
            <a:r>
              <a:rPr lang="en-US" smtClean="0"/>
              <a:t>Content</a:t>
            </a:r>
            <a:endParaRPr lang="en-US" dirty="0" smtClean="0"/>
          </a:p>
        </p:txBody>
      </p:sp>
      <p:sp>
        <p:nvSpPr>
          <p:cNvPr id="2" name="Content Placeholder 1"/>
          <p:cNvSpPr>
            <a:spLocks noGrp="1"/>
          </p:cNvSpPr>
          <p:nvPr>
            <p:ph idx="1"/>
          </p:nvPr>
        </p:nvSpPr>
        <p:spPr/>
        <p:txBody>
          <a:bodyPr>
            <a:normAutofit fontScale="92500" lnSpcReduction="10000"/>
          </a:bodyPr>
          <a:lstStyle/>
          <a:p>
            <a:r>
              <a:rPr lang="en-GB" dirty="0" smtClean="0"/>
              <a:t>ISO 14229 Overview</a:t>
            </a:r>
          </a:p>
          <a:p>
            <a:r>
              <a:rPr lang="en-GB" dirty="0" smtClean="0"/>
              <a:t>Diagnostic Services &amp; Sessions</a:t>
            </a:r>
          </a:p>
          <a:p>
            <a:r>
              <a:rPr lang="en-GB" dirty="0" smtClean="0"/>
              <a:t>Requests &amp; Responses</a:t>
            </a:r>
          </a:p>
          <a:p>
            <a:r>
              <a:rPr lang="en-GB" dirty="0"/>
              <a:t>Diagnostic and Communication Management Services</a:t>
            </a:r>
          </a:p>
          <a:p>
            <a:r>
              <a:rPr lang="en-GB" dirty="0"/>
              <a:t>Stored Data Transmission</a:t>
            </a:r>
          </a:p>
          <a:p>
            <a:r>
              <a:rPr lang="en-GB" dirty="0"/>
              <a:t>Data Transmission, </a:t>
            </a:r>
            <a:r>
              <a:rPr lang="en-GB" dirty="0" err="1"/>
              <a:t>InputOutput</a:t>
            </a:r>
            <a:r>
              <a:rPr lang="en-GB" dirty="0"/>
              <a:t> Control, Remote Activation</a:t>
            </a:r>
          </a:p>
          <a:p>
            <a:r>
              <a:rPr lang="en-GB" dirty="0"/>
              <a:t>Upload Download</a:t>
            </a:r>
            <a:endParaRPr lang="en-GB" dirty="0" smtClean="0"/>
          </a:p>
          <a:p>
            <a:endParaRPr lang="en-GB" dirty="0" smtClean="0"/>
          </a:p>
        </p:txBody>
      </p:sp>
      <p:sp>
        <p:nvSpPr>
          <p:cNvPr id="3" name="Footer Placeholder 2"/>
          <p:cNvSpPr>
            <a:spLocks noGrp="1"/>
          </p:cNvSpPr>
          <p:nvPr>
            <p:ph type="ftr" sz="quarter" idx="11"/>
          </p:nvPr>
        </p:nvSpPr>
        <p:spPr/>
        <p:txBody>
          <a:bodyPr/>
          <a:lstStyle/>
          <a:p>
            <a:r>
              <a:rPr lang="en-GB" smtClean="0"/>
              <a:t>WMG</a:t>
            </a:r>
            <a:endParaRPr lang="en-GB"/>
          </a:p>
        </p:txBody>
      </p:sp>
      <p:sp>
        <p:nvSpPr>
          <p:cNvPr id="4" name="Slide Number Placeholder 3"/>
          <p:cNvSpPr>
            <a:spLocks noGrp="1"/>
          </p:cNvSpPr>
          <p:nvPr>
            <p:ph type="sldNum" sz="quarter" idx="12"/>
          </p:nvPr>
        </p:nvSpPr>
        <p:spPr/>
        <p:txBody>
          <a:bodyPr/>
          <a:lstStyle/>
          <a:p>
            <a:fld id="{99FB13C6-6EAB-4C4E-B47E-EB78F907128E}" type="slidenum">
              <a:rPr lang="en-GB" smtClean="0"/>
              <a:pPr/>
              <a:t>2</a:t>
            </a:fld>
            <a:endParaRPr lang="en-GB"/>
          </a:p>
        </p:txBody>
      </p:sp>
    </p:spTree>
    <p:extLst>
      <p:ext uri="{BB962C8B-B14F-4D97-AF65-F5344CB8AC3E}">
        <p14:creationId xmlns:p14="http://schemas.microsoft.com/office/powerpoint/2010/main" val="3136414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dirty="0" smtClean="0"/>
              <a:t>Negative Response</a:t>
            </a:r>
            <a:endParaRPr lang="en-US" dirty="0" smtClean="0"/>
          </a:p>
        </p:txBody>
      </p:sp>
      <p:sp>
        <p:nvSpPr>
          <p:cNvPr id="34819" name="Rectangle 3"/>
          <p:cNvSpPr>
            <a:spLocks noGrp="1" noChangeArrowheads="1"/>
          </p:cNvSpPr>
          <p:nvPr>
            <p:ph idx="1"/>
          </p:nvPr>
        </p:nvSpPr>
        <p:spPr/>
        <p:txBody>
          <a:bodyPr>
            <a:normAutofit/>
          </a:bodyPr>
          <a:lstStyle/>
          <a:p>
            <a:r>
              <a:rPr lang="en-GB" dirty="0"/>
              <a:t>The Negative Response consists of</a:t>
            </a:r>
          </a:p>
          <a:p>
            <a:pPr lvl="1"/>
            <a:r>
              <a:rPr lang="en-GB" dirty="0"/>
              <a:t>the Negative Response identifier $7F</a:t>
            </a:r>
          </a:p>
          <a:p>
            <a:pPr lvl="1"/>
            <a:r>
              <a:rPr lang="en-GB" dirty="0"/>
              <a:t>the requested service identifier</a:t>
            </a:r>
          </a:p>
          <a:p>
            <a:pPr lvl="1"/>
            <a:r>
              <a:rPr lang="en-GB" dirty="0"/>
              <a:t>the Negative Response </a:t>
            </a:r>
            <a:r>
              <a:rPr lang="en-GB" dirty="0" smtClean="0"/>
              <a:t>Code (NRC)</a:t>
            </a:r>
          </a:p>
          <a:p>
            <a:r>
              <a:rPr lang="en-GB" dirty="0" smtClean="0"/>
              <a:t>NRCs are defined in ISO 14229</a:t>
            </a:r>
          </a:p>
          <a:p>
            <a:pPr lvl="1"/>
            <a:r>
              <a:rPr lang="en-GB" dirty="0" smtClean="0"/>
              <a:t>each service supports a particular set of NRCs</a:t>
            </a:r>
            <a:endParaRPr lang="en-US" dirty="0" smtClean="0"/>
          </a:p>
        </p:txBody>
      </p:sp>
      <p:sp>
        <p:nvSpPr>
          <p:cNvPr id="8" name="Footer Placeholder 7"/>
          <p:cNvSpPr>
            <a:spLocks noGrp="1"/>
          </p:cNvSpPr>
          <p:nvPr>
            <p:ph type="ftr" sz="quarter" idx="11"/>
          </p:nvPr>
        </p:nvSpPr>
        <p:spPr/>
        <p:txBody>
          <a:bodyPr/>
          <a:lstStyle/>
          <a:p>
            <a:r>
              <a:rPr lang="en-GB" smtClean="0"/>
              <a:t>WMG</a:t>
            </a:r>
            <a:endParaRPr lang="en-GB"/>
          </a:p>
        </p:txBody>
      </p:sp>
      <p:sp>
        <p:nvSpPr>
          <p:cNvPr id="9" name="Slide Number Placeholder 8"/>
          <p:cNvSpPr>
            <a:spLocks noGrp="1"/>
          </p:cNvSpPr>
          <p:nvPr>
            <p:ph type="sldNum" sz="quarter" idx="12"/>
          </p:nvPr>
        </p:nvSpPr>
        <p:spPr/>
        <p:txBody>
          <a:bodyPr/>
          <a:lstStyle/>
          <a:p>
            <a:fld id="{99FB13C6-6EAB-4C4E-B47E-EB78F907128E}" type="slidenum">
              <a:rPr lang="en-GB" smtClean="0"/>
              <a:t>20</a:t>
            </a:fld>
            <a:endParaRPr lang="en-GB"/>
          </a:p>
        </p:txBody>
      </p:sp>
    </p:spTree>
    <p:extLst>
      <p:ext uri="{BB962C8B-B14F-4D97-AF65-F5344CB8AC3E}">
        <p14:creationId xmlns:p14="http://schemas.microsoft.com/office/powerpoint/2010/main" val="1182640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dirty="0" smtClean="0"/>
              <a:t>Negative Response</a:t>
            </a:r>
            <a:endParaRPr lang="en-US" dirty="0" smtClean="0"/>
          </a:p>
        </p:txBody>
      </p:sp>
      <p:sp>
        <p:nvSpPr>
          <p:cNvPr id="34819" name="Rectangle 3"/>
          <p:cNvSpPr>
            <a:spLocks noGrp="1" noChangeArrowheads="1"/>
          </p:cNvSpPr>
          <p:nvPr>
            <p:ph idx="1"/>
          </p:nvPr>
        </p:nvSpPr>
        <p:spPr/>
        <p:txBody>
          <a:bodyPr>
            <a:normAutofit/>
          </a:bodyPr>
          <a:lstStyle/>
          <a:p>
            <a:r>
              <a:rPr lang="en-GB" dirty="0" smtClean="0"/>
              <a:t>Example NRCs</a:t>
            </a:r>
          </a:p>
          <a:p>
            <a:pPr lvl="1"/>
            <a:r>
              <a:rPr lang="en-GB" dirty="0" smtClean="0"/>
              <a:t>$11 – Service Not Supported</a:t>
            </a:r>
          </a:p>
          <a:p>
            <a:pPr lvl="1"/>
            <a:r>
              <a:rPr lang="en-GB" dirty="0" smtClean="0"/>
              <a:t>$12 – Subfunction Not Supported</a:t>
            </a:r>
          </a:p>
          <a:p>
            <a:pPr lvl="1"/>
            <a:r>
              <a:rPr lang="en-GB" dirty="0" smtClean="0"/>
              <a:t>$13 – Incorrect Message Length or Invalid Format</a:t>
            </a:r>
          </a:p>
          <a:p>
            <a:pPr lvl="1"/>
            <a:r>
              <a:rPr lang="en-GB" dirty="0" smtClean="0"/>
              <a:t>$22 – Conditions Not Correct</a:t>
            </a:r>
          </a:p>
          <a:p>
            <a:pPr lvl="1"/>
            <a:r>
              <a:rPr lang="en-GB" dirty="0" smtClean="0"/>
              <a:t>$78 – Response Pending</a:t>
            </a:r>
            <a:endParaRPr lang="en-US" dirty="0" smtClean="0"/>
          </a:p>
        </p:txBody>
      </p:sp>
      <p:sp>
        <p:nvSpPr>
          <p:cNvPr id="2" name="Footer Placeholder 1"/>
          <p:cNvSpPr>
            <a:spLocks noGrp="1"/>
          </p:cNvSpPr>
          <p:nvPr>
            <p:ph type="ftr" sz="quarter" idx="11"/>
          </p:nvPr>
        </p:nvSpPr>
        <p:spPr/>
        <p:txBody>
          <a:bodyPr/>
          <a:lstStyle/>
          <a:p>
            <a:r>
              <a:rPr lang="en-GB" smtClean="0"/>
              <a:t>WMG</a:t>
            </a:r>
            <a:endParaRPr lang="en-GB"/>
          </a:p>
        </p:txBody>
      </p:sp>
      <p:sp>
        <p:nvSpPr>
          <p:cNvPr id="3" name="Slide Number Placeholder 2"/>
          <p:cNvSpPr>
            <a:spLocks noGrp="1"/>
          </p:cNvSpPr>
          <p:nvPr>
            <p:ph type="sldNum" sz="quarter" idx="12"/>
          </p:nvPr>
        </p:nvSpPr>
        <p:spPr/>
        <p:txBody>
          <a:bodyPr/>
          <a:lstStyle/>
          <a:p>
            <a:fld id="{99FB13C6-6EAB-4C4E-B47E-EB78F907128E}" type="slidenum">
              <a:rPr lang="en-GB" smtClean="0"/>
              <a:t>21</a:t>
            </a:fld>
            <a:endParaRPr lang="en-GB"/>
          </a:p>
        </p:txBody>
      </p:sp>
    </p:spTree>
    <p:extLst>
      <p:ext uri="{BB962C8B-B14F-4D97-AF65-F5344CB8AC3E}">
        <p14:creationId xmlns:p14="http://schemas.microsoft.com/office/powerpoint/2010/main" val="41473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dirty="0" smtClean="0"/>
              <a:t>Response Pending NRC</a:t>
            </a:r>
            <a:endParaRPr lang="en-US" dirty="0" smtClean="0"/>
          </a:p>
        </p:txBody>
      </p:sp>
      <p:sp>
        <p:nvSpPr>
          <p:cNvPr id="35843" name="Rectangle 3"/>
          <p:cNvSpPr>
            <a:spLocks noGrp="1" noChangeArrowheads="1"/>
          </p:cNvSpPr>
          <p:nvPr>
            <p:ph idx="1"/>
          </p:nvPr>
        </p:nvSpPr>
        <p:spPr/>
        <p:txBody>
          <a:bodyPr>
            <a:normAutofit fontScale="85000" lnSpcReduction="10000"/>
          </a:bodyPr>
          <a:lstStyle/>
          <a:p>
            <a:r>
              <a:rPr lang="en-GB" dirty="0" smtClean="0"/>
              <a:t>Request received, but requested service is not yet complete and the ECU is not ready to receive another such request</a:t>
            </a:r>
          </a:p>
          <a:p>
            <a:pPr lvl="1"/>
            <a:r>
              <a:rPr lang="en-US" dirty="0" smtClean="0"/>
              <a:t>may </a:t>
            </a:r>
            <a:r>
              <a:rPr lang="en-US" dirty="0"/>
              <a:t>be repeated by the ECU until the requested service is complete and the final response has been sent</a:t>
            </a:r>
          </a:p>
          <a:p>
            <a:pPr lvl="1"/>
            <a:r>
              <a:rPr lang="en-US" dirty="0" smtClean="0"/>
              <a:t>as soon as the requested service is complete, the ECU responds with a positive or negative response</a:t>
            </a:r>
          </a:p>
          <a:p>
            <a:pPr lvl="1"/>
            <a:r>
              <a:rPr lang="en-US" dirty="0" smtClean="0"/>
              <a:t>when a pending response is used the ECU always sends a final response even “suppress positive response” was used</a:t>
            </a:r>
          </a:p>
          <a:p>
            <a:pPr lvl="1"/>
            <a:r>
              <a:rPr lang="en-US" dirty="0" smtClean="0"/>
              <a:t>during Response Pending, the diagnostic session may need to be maintained using Tester Present</a:t>
            </a:r>
          </a:p>
        </p:txBody>
      </p:sp>
      <p:sp>
        <p:nvSpPr>
          <p:cNvPr id="8" name="Footer Placeholder 7"/>
          <p:cNvSpPr>
            <a:spLocks noGrp="1"/>
          </p:cNvSpPr>
          <p:nvPr>
            <p:ph type="ftr" sz="quarter" idx="11"/>
          </p:nvPr>
        </p:nvSpPr>
        <p:spPr/>
        <p:txBody>
          <a:bodyPr/>
          <a:lstStyle/>
          <a:p>
            <a:r>
              <a:rPr lang="en-GB" smtClean="0"/>
              <a:t>WMG</a:t>
            </a:r>
            <a:endParaRPr lang="en-GB"/>
          </a:p>
        </p:txBody>
      </p:sp>
      <p:sp>
        <p:nvSpPr>
          <p:cNvPr id="9" name="Slide Number Placeholder 8"/>
          <p:cNvSpPr>
            <a:spLocks noGrp="1"/>
          </p:cNvSpPr>
          <p:nvPr>
            <p:ph type="sldNum" sz="quarter" idx="12"/>
          </p:nvPr>
        </p:nvSpPr>
        <p:spPr/>
        <p:txBody>
          <a:bodyPr/>
          <a:lstStyle/>
          <a:p>
            <a:fld id="{99FB13C6-6EAB-4C4E-B47E-EB78F907128E}" type="slidenum">
              <a:rPr lang="en-GB" smtClean="0"/>
              <a:t>22</a:t>
            </a:fld>
            <a:endParaRPr lang="en-GB"/>
          </a:p>
        </p:txBody>
      </p:sp>
    </p:spTree>
    <p:extLst>
      <p:ext uri="{BB962C8B-B14F-4D97-AF65-F5344CB8AC3E}">
        <p14:creationId xmlns:p14="http://schemas.microsoft.com/office/powerpoint/2010/main" val="2735250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a:t>
            </a:r>
            <a:endParaRPr lang="en-GB" dirty="0"/>
          </a:p>
        </p:txBody>
      </p:sp>
      <p:sp>
        <p:nvSpPr>
          <p:cNvPr id="3" name="Content Placeholder 2"/>
          <p:cNvSpPr>
            <a:spLocks noGrp="1"/>
          </p:cNvSpPr>
          <p:nvPr>
            <p:ph idx="1"/>
          </p:nvPr>
        </p:nvSpPr>
        <p:spPr/>
        <p:txBody>
          <a:bodyPr/>
          <a:lstStyle/>
          <a:p>
            <a:r>
              <a:rPr lang="en-GB" dirty="0" smtClean="0"/>
              <a:t>When is a Positive Response usually sent?</a:t>
            </a:r>
          </a:p>
          <a:p>
            <a:r>
              <a:rPr lang="en-GB" dirty="0" smtClean="0"/>
              <a:t>How many Diagnostic Sessions can an ECU support?</a:t>
            </a:r>
          </a:p>
          <a:p>
            <a:r>
              <a:rPr lang="en-GB" dirty="0" smtClean="0"/>
              <a:t>After the Service ID, what other data may be sent as part of a request?</a:t>
            </a:r>
          </a:p>
          <a:p>
            <a:r>
              <a:rPr lang="en-GB" dirty="0" smtClean="0"/>
              <a:t>When would a response not be </a:t>
            </a:r>
            <a:r>
              <a:rPr lang="en-GB" dirty="0" smtClean="0"/>
              <a:t>sent</a:t>
            </a:r>
            <a:r>
              <a:rPr lang="en-GB" dirty="0"/>
              <a:t>?</a:t>
            </a:r>
            <a:endParaRPr lang="en-GB" dirty="0" smtClean="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23</a:t>
            </a:fld>
            <a:endParaRPr lang="en-GB"/>
          </a:p>
        </p:txBody>
      </p:sp>
      <p:sp>
        <p:nvSpPr>
          <p:cNvPr id="6" name="TextBox 5"/>
          <p:cNvSpPr txBox="1"/>
          <p:nvPr/>
        </p:nvSpPr>
        <p:spPr>
          <a:xfrm>
            <a:off x="2525223" y="1187768"/>
            <a:ext cx="4144212" cy="369332"/>
          </a:xfrm>
          <a:prstGeom prst="rect">
            <a:avLst/>
          </a:prstGeom>
          <a:noFill/>
        </p:spPr>
        <p:txBody>
          <a:bodyPr wrap="none" rtlCol="0">
            <a:spAutoFit/>
          </a:bodyPr>
          <a:lstStyle/>
          <a:p>
            <a:pPr algn="ctr"/>
            <a:r>
              <a:rPr lang="en-GB" dirty="0" smtClean="0"/>
              <a:t>Diagnostic Service Request and Responses</a:t>
            </a:r>
            <a:endParaRPr lang="en-GB" dirty="0"/>
          </a:p>
        </p:txBody>
      </p:sp>
    </p:spTree>
    <p:extLst>
      <p:ext uri="{BB962C8B-B14F-4D97-AF65-F5344CB8AC3E}">
        <p14:creationId xmlns:p14="http://schemas.microsoft.com/office/powerpoint/2010/main" val="39180450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Diagnostic Services</a:t>
            </a:r>
            <a:endParaRPr lang="en-GB" dirty="0"/>
          </a:p>
        </p:txBody>
      </p:sp>
      <p:sp>
        <p:nvSpPr>
          <p:cNvPr id="3" name="Content Placeholder 2"/>
          <p:cNvSpPr>
            <a:spLocks noGrp="1"/>
          </p:cNvSpPr>
          <p:nvPr>
            <p:ph idx="1"/>
          </p:nvPr>
        </p:nvSpPr>
        <p:spPr/>
        <p:txBody>
          <a:bodyPr/>
          <a:lstStyle/>
          <a:p>
            <a:r>
              <a:rPr lang="en-GB" dirty="0" smtClean="0"/>
              <a:t>What does the service do?</a:t>
            </a:r>
          </a:p>
          <a:p>
            <a:r>
              <a:rPr lang="en-GB" dirty="0" smtClean="0"/>
              <a:t>How is it requested?</a:t>
            </a:r>
          </a:p>
          <a:p>
            <a:r>
              <a:rPr lang="en-GB" dirty="0" smtClean="0"/>
              <a:t>What responses are used?</a:t>
            </a:r>
          </a:p>
          <a:p>
            <a:r>
              <a:rPr lang="en-GB" dirty="0" smtClean="0"/>
              <a:t>What are the issues for this specific service?</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24</a:t>
            </a:fld>
            <a:endParaRPr lang="en-GB"/>
          </a:p>
        </p:txBody>
      </p:sp>
    </p:spTree>
    <p:extLst>
      <p:ext uri="{BB962C8B-B14F-4D97-AF65-F5344CB8AC3E}">
        <p14:creationId xmlns:p14="http://schemas.microsoft.com/office/powerpoint/2010/main" val="30740411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Diagnostic Services</a:t>
            </a:r>
            <a:endParaRPr lang="en-GB" dirty="0"/>
          </a:p>
        </p:txBody>
      </p:sp>
      <p:sp>
        <p:nvSpPr>
          <p:cNvPr id="3" name="Content Placeholder 2"/>
          <p:cNvSpPr>
            <a:spLocks noGrp="1"/>
          </p:cNvSpPr>
          <p:nvPr>
            <p:ph idx="1"/>
          </p:nvPr>
        </p:nvSpPr>
        <p:spPr/>
        <p:txBody>
          <a:bodyPr/>
          <a:lstStyle/>
          <a:p>
            <a:r>
              <a:rPr lang="en-GB" dirty="0" smtClean="0"/>
              <a:t>The tester is in control</a:t>
            </a:r>
          </a:p>
          <a:p>
            <a:pPr lvl="1"/>
            <a:r>
              <a:rPr lang="en-GB" dirty="0" smtClean="0"/>
              <a:t>requests always come from the tester</a:t>
            </a:r>
          </a:p>
          <a:p>
            <a:pPr lvl="1"/>
            <a:r>
              <a:rPr lang="en-GB" dirty="0" smtClean="0"/>
              <a:t>the ECU can only respond to a request</a:t>
            </a:r>
          </a:p>
          <a:p>
            <a:r>
              <a:rPr lang="en-GB" dirty="0" smtClean="0"/>
              <a:t>The ECU does everything</a:t>
            </a:r>
          </a:p>
          <a:p>
            <a:pPr lvl="1"/>
            <a:r>
              <a:rPr lang="en-GB" dirty="0" smtClean="0"/>
              <a:t>the tester does not clear DTCs</a:t>
            </a:r>
          </a:p>
          <a:p>
            <a:pPr lvl="1"/>
            <a:r>
              <a:rPr lang="en-GB" dirty="0" smtClean="0"/>
              <a:t>the tester does not write data to memory</a:t>
            </a:r>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25</a:t>
            </a:fld>
            <a:endParaRPr lang="en-GB"/>
          </a:p>
        </p:txBody>
      </p:sp>
    </p:spTree>
    <p:extLst>
      <p:ext uri="{BB962C8B-B14F-4D97-AF65-F5344CB8AC3E}">
        <p14:creationId xmlns:p14="http://schemas.microsoft.com/office/powerpoint/2010/main" val="2723714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ISO 14229 Diagnostic Services</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26</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3804850534"/>
              </p:ext>
            </p:extLst>
          </p:nvPr>
        </p:nvGraphicFramePr>
        <p:xfrm>
          <a:off x="2771800" y="1556792"/>
          <a:ext cx="3600400" cy="3413520"/>
        </p:xfrm>
        <a:graphic>
          <a:graphicData uri="http://schemas.openxmlformats.org/drawingml/2006/table">
            <a:tbl>
              <a:tblPr firstRow="1" bandRow="1">
                <a:tableStyleId>{5C22544A-7EE6-4342-B048-85BDC9FD1C3A}</a:tableStyleId>
              </a:tblPr>
              <a:tblGrid>
                <a:gridCol w="576064"/>
                <a:gridCol w="3024336"/>
              </a:tblGrid>
              <a:tr h="235663">
                <a:tc>
                  <a:txBody>
                    <a:bodyPr/>
                    <a:lstStyle/>
                    <a:p>
                      <a:r>
                        <a:rPr lang="en-GB" dirty="0" smtClean="0"/>
                        <a:t>hex</a:t>
                      </a:r>
                      <a:endParaRPr lang="en-GB" dirty="0"/>
                    </a:p>
                  </a:txBody>
                  <a:tcPr marL="90000" marR="90000" marT="18000" marB="18000"/>
                </a:tc>
                <a:tc>
                  <a:txBody>
                    <a:bodyPr/>
                    <a:lstStyle/>
                    <a:p>
                      <a:r>
                        <a:rPr lang="en-GB" dirty="0" smtClean="0"/>
                        <a:t>service name</a:t>
                      </a:r>
                      <a:endParaRPr lang="en-GB" dirty="0"/>
                    </a:p>
                  </a:txBody>
                  <a:tcPr marL="90000" marR="90000" marT="18000" marB="18000"/>
                </a:tc>
              </a:tr>
              <a:tr h="235663">
                <a:tc>
                  <a:txBody>
                    <a:bodyPr/>
                    <a:lstStyle/>
                    <a:p>
                      <a:r>
                        <a:rPr lang="en-GB" dirty="0" smtClean="0"/>
                        <a:t>10</a:t>
                      </a:r>
                      <a:endParaRPr lang="en-GB" dirty="0"/>
                    </a:p>
                  </a:txBody>
                  <a:tcPr marL="90000" marR="90000" marT="18000" marB="18000">
                    <a:solidFill>
                      <a:srgbClr val="FFC000"/>
                    </a:solidFill>
                  </a:tcPr>
                </a:tc>
                <a:tc>
                  <a:txBody>
                    <a:bodyPr/>
                    <a:lstStyle/>
                    <a:p>
                      <a:r>
                        <a:rPr lang="en-GB" dirty="0" err="1" smtClean="0"/>
                        <a:t>DiagnosticSessionControl</a:t>
                      </a:r>
                      <a:endParaRPr lang="en-GB" dirty="0"/>
                    </a:p>
                  </a:txBody>
                  <a:tcPr marL="90000" marR="90000" marT="18000" marB="18000"/>
                </a:tc>
              </a:tr>
              <a:tr h="235663">
                <a:tc>
                  <a:txBody>
                    <a:bodyPr/>
                    <a:lstStyle/>
                    <a:p>
                      <a:r>
                        <a:rPr lang="en-GB" dirty="0" smtClean="0"/>
                        <a:t>11</a:t>
                      </a:r>
                      <a:endParaRPr lang="en-GB" dirty="0"/>
                    </a:p>
                  </a:txBody>
                  <a:tcPr marL="90000" marR="90000" marT="18000" marB="18000">
                    <a:solidFill>
                      <a:srgbClr val="FFC000"/>
                    </a:solidFill>
                  </a:tcPr>
                </a:tc>
                <a:tc>
                  <a:txBody>
                    <a:bodyPr/>
                    <a:lstStyle/>
                    <a:p>
                      <a:r>
                        <a:rPr lang="en-GB" dirty="0" err="1" smtClean="0"/>
                        <a:t>ECUReset</a:t>
                      </a:r>
                      <a:endParaRPr lang="en-GB" dirty="0"/>
                    </a:p>
                  </a:txBody>
                  <a:tcPr marL="90000" marR="90000" marT="18000" marB="18000"/>
                </a:tc>
              </a:tr>
              <a:tr h="235663">
                <a:tc>
                  <a:txBody>
                    <a:bodyPr/>
                    <a:lstStyle/>
                    <a:p>
                      <a:r>
                        <a:rPr lang="en-GB" dirty="0" smtClean="0"/>
                        <a:t>27</a:t>
                      </a:r>
                      <a:endParaRPr lang="en-GB" dirty="0"/>
                    </a:p>
                  </a:txBody>
                  <a:tcPr marL="90000" marR="90000" marT="18000" marB="18000">
                    <a:solidFill>
                      <a:srgbClr val="FFC000"/>
                    </a:solidFill>
                  </a:tcPr>
                </a:tc>
                <a:tc>
                  <a:txBody>
                    <a:bodyPr/>
                    <a:lstStyle/>
                    <a:p>
                      <a:r>
                        <a:rPr lang="en-GB" dirty="0" err="1" smtClean="0"/>
                        <a:t>SecurityAccess</a:t>
                      </a:r>
                      <a:endParaRPr lang="en-GB" dirty="0"/>
                    </a:p>
                  </a:txBody>
                  <a:tcPr marL="90000" marR="90000" marT="18000" marB="18000"/>
                </a:tc>
              </a:tr>
              <a:tr h="235663">
                <a:tc>
                  <a:txBody>
                    <a:bodyPr/>
                    <a:lstStyle/>
                    <a:p>
                      <a:r>
                        <a:rPr lang="en-GB" dirty="0" smtClean="0"/>
                        <a:t>28</a:t>
                      </a:r>
                      <a:endParaRPr lang="en-GB" dirty="0"/>
                    </a:p>
                  </a:txBody>
                  <a:tcPr marL="90000" marR="90000" marT="18000" marB="18000"/>
                </a:tc>
                <a:tc>
                  <a:txBody>
                    <a:bodyPr/>
                    <a:lstStyle/>
                    <a:p>
                      <a:r>
                        <a:rPr lang="en-GB" dirty="0" err="1" smtClean="0"/>
                        <a:t>CommunicationControl</a:t>
                      </a:r>
                      <a:endParaRPr lang="en-GB" dirty="0"/>
                    </a:p>
                  </a:txBody>
                  <a:tcPr marL="90000" marR="90000" marT="18000" marB="18000"/>
                </a:tc>
              </a:tr>
              <a:tr h="235663">
                <a:tc>
                  <a:txBody>
                    <a:bodyPr/>
                    <a:lstStyle/>
                    <a:p>
                      <a:r>
                        <a:rPr lang="en-GB" dirty="0" smtClean="0"/>
                        <a:t>3E</a:t>
                      </a:r>
                      <a:endParaRPr lang="en-GB" dirty="0"/>
                    </a:p>
                  </a:txBody>
                  <a:tcPr marL="90000" marR="90000" marT="18000" marB="18000">
                    <a:solidFill>
                      <a:srgbClr val="FFC000"/>
                    </a:solidFill>
                  </a:tcPr>
                </a:tc>
                <a:tc>
                  <a:txBody>
                    <a:bodyPr/>
                    <a:lstStyle/>
                    <a:p>
                      <a:r>
                        <a:rPr lang="en-GB" dirty="0" err="1" smtClean="0"/>
                        <a:t>TesterPresent</a:t>
                      </a:r>
                      <a:endParaRPr lang="en-GB" dirty="0"/>
                    </a:p>
                  </a:txBody>
                  <a:tcPr marL="90000" marR="90000" marT="18000" marB="18000"/>
                </a:tc>
              </a:tr>
              <a:tr h="235663">
                <a:tc>
                  <a:txBody>
                    <a:bodyPr/>
                    <a:lstStyle/>
                    <a:p>
                      <a:r>
                        <a:rPr lang="en-GB" dirty="0" smtClean="0"/>
                        <a:t>83</a:t>
                      </a:r>
                      <a:endParaRPr lang="en-GB" dirty="0"/>
                    </a:p>
                  </a:txBody>
                  <a:tcPr marL="90000" marR="90000" marT="18000" marB="18000"/>
                </a:tc>
                <a:tc>
                  <a:txBody>
                    <a:bodyPr/>
                    <a:lstStyle/>
                    <a:p>
                      <a:r>
                        <a:rPr lang="en-GB" dirty="0" err="1" smtClean="0"/>
                        <a:t>AccessTimingParameter</a:t>
                      </a:r>
                      <a:endParaRPr lang="en-GB" dirty="0"/>
                    </a:p>
                  </a:txBody>
                  <a:tcPr marL="90000" marR="90000" marT="18000" marB="18000"/>
                </a:tc>
              </a:tr>
              <a:tr h="235663">
                <a:tc>
                  <a:txBody>
                    <a:bodyPr/>
                    <a:lstStyle/>
                    <a:p>
                      <a:r>
                        <a:rPr lang="en-GB" dirty="0" smtClean="0"/>
                        <a:t>84</a:t>
                      </a:r>
                      <a:endParaRPr lang="en-GB" dirty="0"/>
                    </a:p>
                  </a:txBody>
                  <a:tcPr marL="90000" marR="90000" marT="18000" marB="18000"/>
                </a:tc>
                <a:tc>
                  <a:txBody>
                    <a:bodyPr/>
                    <a:lstStyle/>
                    <a:p>
                      <a:r>
                        <a:rPr lang="en-GB" dirty="0" err="1" smtClean="0"/>
                        <a:t>SecuredDataTransmission</a:t>
                      </a:r>
                      <a:endParaRPr lang="en-GB" dirty="0"/>
                    </a:p>
                  </a:txBody>
                  <a:tcPr marL="90000" marR="90000" marT="18000" marB="18000"/>
                </a:tc>
              </a:tr>
              <a:tr h="235663">
                <a:tc>
                  <a:txBody>
                    <a:bodyPr/>
                    <a:lstStyle/>
                    <a:p>
                      <a:r>
                        <a:rPr lang="en-GB" dirty="0" smtClean="0"/>
                        <a:t>85</a:t>
                      </a:r>
                      <a:endParaRPr lang="en-GB" dirty="0"/>
                    </a:p>
                  </a:txBody>
                  <a:tcPr marL="90000" marR="90000" marT="18000" marB="18000"/>
                </a:tc>
                <a:tc>
                  <a:txBody>
                    <a:bodyPr/>
                    <a:lstStyle/>
                    <a:p>
                      <a:r>
                        <a:rPr lang="en-GB" dirty="0" err="1" smtClean="0"/>
                        <a:t>ControlDTCSetting</a:t>
                      </a:r>
                      <a:endParaRPr lang="en-GB" dirty="0"/>
                    </a:p>
                  </a:txBody>
                  <a:tcPr marL="90000" marR="90000" marT="18000" marB="18000"/>
                </a:tc>
              </a:tr>
              <a:tr h="235663">
                <a:tc>
                  <a:txBody>
                    <a:bodyPr/>
                    <a:lstStyle/>
                    <a:p>
                      <a:r>
                        <a:rPr lang="en-GB" dirty="0" smtClean="0"/>
                        <a:t>86</a:t>
                      </a:r>
                      <a:endParaRPr lang="en-GB" dirty="0"/>
                    </a:p>
                  </a:txBody>
                  <a:tcPr marL="90000" marR="90000" marT="18000" marB="18000"/>
                </a:tc>
                <a:tc>
                  <a:txBody>
                    <a:bodyPr/>
                    <a:lstStyle/>
                    <a:p>
                      <a:r>
                        <a:rPr lang="en-GB" dirty="0" err="1" smtClean="0"/>
                        <a:t>ResponseOnEvent</a:t>
                      </a:r>
                      <a:endParaRPr lang="en-GB" dirty="0"/>
                    </a:p>
                  </a:txBody>
                  <a:tcPr marL="90000" marR="90000" marT="18000" marB="18000"/>
                </a:tc>
              </a:tr>
              <a:tr h="235663">
                <a:tc>
                  <a:txBody>
                    <a:bodyPr/>
                    <a:lstStyle/>
                    <a:p>
                      <a:r>
                        <a:rPr lang="en-GB" dirty="0" smtClean="0"/>
                        <a:t>87</a:t>
                      </a:r>
                      <a:endParaRPr lang="en-GB" dirty="0"/>
                    </a:p>
                  </a:txBody>
                  <a:tcPr marL="90000" marR="90000" marT="18000" marB="18000"/>
                </a:tc>
                <a:tc>
                  <a:txBody>
                    <a:bodyPr/>
                    <a:lstStyle/>
                    <a:p>
                      <a:r>
                        <a:rPr lang="en-GB" dirty="0" err="1" smtClean="0"/>
                        <a:t>LinkControl</a:t>
                      </a:r>
                      <a:endParaRPr lang="en-GB" dirty="0"/>
                    </a:p>
                  </a:txBody>
                  <a:tcPr marL="90000" marR="90000" marT="18000" marB="18000"/>
                </a:tc>
              </a:tr>
            </a:tbl>
          </a:graphicData>
        </a:graphic>
      </p:graphicFrame>
      <p:sp>
        <p:nvSpPr>
          <p:cNvPr id="7" name="TextBox 6"/>
          <p:cNvSpPr txBox="1"/>
          <p:nvPr/>
        </p:nvSpPr>
        <p:spPr>
          <a:xfrm>
            <a:off x="1979712" y="1187768"/>
            <a:ext cx="5235216" cy="369332"/>
          </a:xfrm>
          <a:prstGeom prst="rect">
            <a:avLst/>
          </a:prstGeom>
          <a:noFill/>
        </p:spPr>
        <p:txBody>
          <a:bodyPr wrap="none" rtlCol="0">
            <a:spAutoFit/>
          </a:bodyPr>
          <a:lstStyle/>
          <a:p>
            <a:pPr algn="ctr"/>
            <a:r>
              <a:rPr lang="en-GB" dirty="0" smtClean="0"/>
              <a:t>Diagnostic and Communication Management Services</a:t>
            </a:r>
            <a:endParaRPr lang="en-GB" dirty="0"/>
          </a:p>
        </p:txBody>
      </p:sp>
    </p:spTree>
    <p:extLst>
      <p:ext uri="{BB962C8B-B14F-4D97-AF65-F5344CB8AC3E}">
        <p14:creationId xmlns:p14="http://schemas.microsoft.com/office/powerpoint/2010/main" val="25649883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smtClean="0"/>
              <a:t>DiagnosticSessionControl</a:t>
            </a:r>
            <a:endParaRPr lang="en-US" dirty="0" smtClean="0"/>
          </a:p>
        </p:txBody>
      </p:sp>
      <p:sp>
        <p:nvSpPr>
          <p:cNvPr id="38915" name="Rectangle 3"/>
          <p:cNvSpPr>
            <a:spLocks noGrp="1" noChangeArrowheads="1"/>
          </p:cNvSpPr>
          <p:nvPr>
            <p:ph idx="1"/>
          </p:nvPr>
        </p:nvSpPr>
        <p:spPr/>
        <p:txBody>
          <a:bodyPr>
            <a:normAutofit/>
          </a:bodyPr>
          <a:lstStyle/>
          <a:p>
            <a:r>
              <a:rPr lang="en-GB" dirty="0" smtClean="0"/>
              <a:t>Default diagnostic session applies during normal ECU operation and when</a:t>
            </a:r>
          </a:p>
          <a:p>
            <a:pPr lvl="1"/>
            <a:r>
              <a:rPr lang="en-GB" dirty="0" smtClean="0"/>
              <a:t>ECU is reset</a:t>
            </a:r>
          </a:p>
          <a:p>
            <a:pPr lvl="1"/>
            <a:r>
              <a:rPr lang="en-GB" dirty="0" smtClean="0"/>
              <a:t>ECU does not receive </a:t>
            </a:r>
            <a:r>
              <a:rPr lang="en-GB" dirty="0" err="1" smtClean="0"/>
              <a:t>TesterPresent</a:t>
            </a:r>
            <a:r>
              <a:rPr lang="en-GB" dirty="0" smtClean="0"/>
              <a:t> and times out of another session</a:t>
            </a:r>
          </a:p>
          <a:p>
            <a:r>
              <a:rPr lang="en-GB" dirty="0" smtClean="0"/>
              <a:t>Other diagnostic sessions may be defined</a:t>
            </a:r>
          </a:p>
          <a:p>
            <a:r>
              <a:rPr lang="en-GB" dirty="0" smtClean="0"/>
              <a:t>This service requests the ECU to go into a specific diagnostic session</a:t>
            </a:r>
          </a:p>
          <a:p>
            <a:endParaRPr lang="en-GB" dirty="0" smtClean="0"/>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$10</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27</a:t>
            </a:fld>
            <a:endParaRPr lang="en-GB"/>
          </a:p>
        </p:txBody>
      </p:sp>
    </p:spTree>
    <p:extLst>
      <p:ext uri="{BB962C8B-B14F-4D97-AF65-F5344CB8AC3E}">
        <p14:creationId xmlns:p14="http://schemas.microsoft.com/office/powerpoint/2010/main" val="2663312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dirty="0" err="1" smtClean="0"/>
              <a:t>DiagnosticSessionControl</a:t>
            </a:r>
            <a:endParaRPr lang="en-US" dirty="0" smtClean="0"/>
          </a:p>
        </p:txBody>
      </p:sp>
      <p:sp>
        <p:nvSpPr>
          <p:cNvPr id="39939" name="Rectangle 3"/>
          <p:cNvSpPr>
            <a:spLocks noGrp="1" noChangeArrowheads="1"/>
          </p:cNvSpPr>
          <p:nvPr>
            <p:ph idx="1"/>
          </p:nvPr>
        </p:nvSpPr>
        <p:spPr/>
        <p:txBody>
          <a:bodyPr/>
          <a:lstStyle/>
          <a:p>
            <a:r>
              <a:rPr lang="en-GB" dirty="0" smtClean="0"/>
              <a:t>Some diagnostic sessions are defined</a:t>
            </a:r>
          </a:p>
          <a:p>
            <a:pPr lvl="1"/>
            <a:r>
              <a:rPr lang="en-GB" dirty="0" smtClean="0"/>
              <a:t>$01 Default Diagnostic Session</a:t>
            </a:r>
          </a:p>
          <a:p>
            <a:pPr lvl="1"/>
            <a:r>
              <a:rPr lang="en-GB" dirty="0" smtClean="0"/>
              <a:t>$02 Programming Diagnostic Session</a:t>
            </a:r>
          </a:p>
          <a:p>
            <a:pPr lvl="1"/>
            <a:r>
              <a:rPr lang="en-GB" dirty="0" smtClean="0"/>
              <a:t>$03 Extended Diagnostic Session</a:t>
            </a:r>
          </a:p>
          <a:p>
            <a:pPr lvl="1"/>
            <a:r>
              <a:rPr lang="en-GB" dirty="0" smtClean="0"/>
              <a:t>$04 Safety Diagnostic Session</a:t>
            </a:r>
          </a:p>
          <a:p>
            <a:r>
              <a:rPr lang="en-GB" dirty="0" smtClean="0"/>
              <a:t>Others are OEM specific</a:t>
            </a:r>
          </a:p>
          <a:p>
            <a:endParaRPr lang="en-GB" dirty="0" smtClean="0"/>
          </a:p>
        </p:txBody>
      </p:sp>
      <p:sp>
        <p:nvSpPr>
          <p:cNvPr id="2" name="Footer Placeholder 1"/>
          <p:cNvSpPr>
            <a:spLocks noGrp="1"/>
          </p:cNvSpPr>
          <p:nvPr>
            <p:ph type="ftr" sz="quarter" idx="11"/>
          </p:nvPr>
        </p:nvSpPr>
        <p:spPr/>
        <p:txBody>
          <a:bodyPr/>
          <a:lstStyle/>
          <a:p>
            <a:r>
              <a:rPr lang="en-GB" smtClean="0"/>
              <a:t>WMG</a:t>
            </a:r>
            <a:endParaRPr lang="en-GB"/>
          </a:p>
        </p:txBody>
      </p:sp>
      <p:sp>
        <p:nvSpPr>
          <p:cNvPr id="17" name="Rounded Rectangle 16"/>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$10</a:t>
            </a:r>
            <a:endParaRPr lang="en-GB" sz="2000" dirty="0">
              <a:solidFill>
                <a:schemeClr val="tx1"/>
              </a:solidFill>
            </a:endParaRPr>
          </a:p>
        </p:txBody>
      </p:sp>
      <p:sp>
        <p:nvSpPr>
          <p:cNvPr id="13" name="Slide Number Placeholder 12"/>
          <p:cNvSpPr>
            <a:spLocks noGrp="1"/>
          </p:cNvSpPr>
          <p:nvPr>
            <p:ph type="sldNum" sz="quarter" idx="12"/>
          </p:nvPr>
        </p:nvSpPr>
        <p:spPr/>
        <p:txBody>
          <a:bodyPr/>
          <a:lstStyle/>
          <a:p>
            <a:fld id="{99FB13C6-6EAB-4C4E-B47E-EB78F907128E}" type="slidenum">
              <a:rPr lang="en-GB" smtClean="0"/>
              <a:t>28</a:t>
            </a:fld>
            <a:endParaRPr lang="en-GB"/>
          </a:p>
        </p:txBody>
      </p:sp>
    </p:spTree>
    <p:extLst>
      <p:ext uri="{BB962C8B-B14F-4D97-AF65-F5344CB8AC3E}">
        <p14:creationId xmlns:p14="http://schemas.microsoft.com/office/powerpoint/2010/main" val="2813915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DiagnosticSessionControl</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29</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3292624023"/>
              </p:ext>
            </p:extLst>
          </p:nvPr>
        </p:nvGraphicFramePr>
        <p:xfrm>
          <a:off x="1524000" y="1556792"/>
          <a:ext cx="5898613" cy="111252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DiagnosticSessionControl</a:t>
                      </a:r>
                      <a:r>
                        <a:rPr lang="en-GB" dirty="0" smtClean="0"/>
                        <a:t> Request Service Id</a:t>
                      </a:r>
                      <a:endParaRPr lang="en-GB" dirty="0"/>
                    </a:p>
                  </a:txBody>
                  <a:tcPr/>
                </a:tc>
                <a:tc>
                  <a:txBody>
                    <a:bodyPr/>
                    <a:lstStyle/>
                    <a:p>
                      <a:r>
                        <a:rPr lang="en-GB" dirty="0" smtClean="0"/>
                        <a:t>10</a:t>
                      </a:r>
                      <a:endParaRPr lang="en-GB" dirty="0"/>
                    </a:p>
                  </a:txBody>
                  <a:tcPr/>
                </a:tc>
              </a:tr>
              <a:tr h="370840">
                <a:tc>
                  <a:txBody>
                    <a:bodyPr/>
                    <a:lstStyle/>
                    <a:p>
                      <a:r>
                        <a:rPr lang="en-GB" dirty="0" smtClean="0"/>
                        <a:t>2</a:t>
                      </a:r>
                      <a:endParaRPr lang="en-GB" dirty="0"/>
                    </a:p>
                  </a:txBody>
                  <a:tcPr/>
                </a:tc>
                <a:tc>
                  <a:txBody>
                    <a:bodyPr/>
                    <a:lstStyle/>
                    <a:p>
                      <a:r>
                        <a:rPr lang="en-GB" dirty="0" err="1" smtClean="0"/>
                        <a:t>diagnosticSessionType</a:t>
                      </a:r>
                      <a:endParaRPr lang="en-GB" dirty="0"/>
                    </a:p>
                  </a:txBody>
                  <a:tcPr/>
                </a:tc>
                <a:tc>
                  <a:txBody>
                    <a:bodyPr/>
                    <a:lstStyle/>
                    <a:p>
                      <a:r>
                        <a:rPr lang="en-GB" dirty="0" smtClean="0"/>
                        <a:t>XX</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$10</a:t>
            </a:r>
            <a:endParaRPr lang="en-GB" sz="2000" dirty="0">
              <a:solidFill>
                <a:schemeClr val="tx1"/>
              </a:solidFill>
            </a:endParaRPr>
          </a:p>
        </p:txBody>
      </p:sp>
      <p:sp>
        <p:nvSpPr>
          <p:cNvPr id="11" name="TextBox 10"/>
          <p:cNvSpPr txBox="1"/>
          <p:nvPr/>
        </p:nvSpPr>
        <p:spPr>
          <a:xfrm>
            <a:off x="4125183" y="1187768"/>
            <a:ext cx="944297" cy="369332"/>
          </a:xfrm>
          <a:prstGeom prst="rect">
            <a:avLst/>
          </a:prstGeom>
          <a:noFill/>
        </p:spPr>
        <p:txBody>
          <a:bodyPr wrap="none" rtlCol="0">
            <a:spAutoFit/>
          </a:bodyPr>
          <a:lstStyle/>
          <a:p>
            <a:pPr algn="ctr"/>
            <a:r>
              <a:rPr lang="en-GB" dirty="0" smtClean="0"/>
              <a:t>Request</a:t>
            </a:r>
            <a:endParaRPr lang="en-GB" dirty="0"/>
          </a:p>
        </p:txBody>
      </p:sp>
    </p:spTree>
    <p:extLst>
      <p:ext uri="{BB962C8B-B14F-4D97-AF65-F5344CB8AC3E}">
        <p14:creationId xmlns:p14="http://schemas.microsoft.com/office/powerpoint/2010/main" val="2991900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smtClean="0"/>
              <a:t>Hexadecimal Format</a:t>
            </a:r>
            <a:endParaRPr lang="en-GB" dirty="0" smtClean="0"/>
          </a:p>
        </p:txBody>
      </p:sp>
      <p:sp>
        <p:nvSpPr>
          <p:cNvPr id="2" name="Footer Placeholder 1"/>
          <p:cNvSpPr>
            <a:spLocks noGrp="1"/>
          </p:cNvSpPr>
          <p:nvPr>
            <p:ph type="ftr" sz="quarter" idx="11"/>
          </p:nvPr>
        </p:nvSpPr>
        <p:spPr/>
        <p:txBody>
          <a:bodyPr/>
          <a:lstStyle/>
          <a:p>
            <a:r>
              <a:rPr lang="en-GB" smtClean="0"/>
              <a:t>WMG</a:t>
            </a:r>
            <a:endParaRPr lang="en-GB"/>
          </a:p>
        </p:txBody>
      </p:sp>
      <p:sp>
        <p:nvSpPr>
          <p:cNvPr id="3" name="Slide Number Placeholder 2"/>
          <p:cNvSpPr>
            <a:spLocks noGrp="1"/>
          </p:cNvSpPr>
          <p:nvPr>
            <p:ph type="sldNum" sz="quarter" idx="12"/>
          </p:nvPr>
        </p:nvSpPr>
        <p:spPr/>
        <p:txBody>
          <a:bodyPr/>
          <a:lstStyle/>
          <a:p>
            <a:fld id="{99FB13C6-6EAB-4C4E-B47E-EB78F907128E}" type="slidenum">
              <a:rPr lang="en-GB" smtClean="0"/>
              <a:pPr/>
              <a:t>3</a:t>
            </a:fld>
            <a:endParaRPr lang="en-GB"/>
          </a:p>
        </p:txBody>
      </p:sp>
      <p:sp>
        <p:nvSpPr>
          <p:cNvPr id="12291" name="Content Placeholder 2"/>
          <p:cNvSpPr>
            <a:spLocks noGrp="1"/>
          </p:cNvSpPr>
          <p:nvPr>
            <p:ph idx="4294967295"/>
          </p:nvPr>
        </p:nvSpPr>
        <p:spPr>
          <a:xfrm>
            <a:off x="1141413" y="1600200"/>
            <a:ext cx="8002587" cy="4525963"/>
          </a:xfrm>
        </p:spPr>
        <p:txBody>
          <a:bodyPr/>
          <a:lstStyle/>
          <a:p>
            <a:r>
              <a:rPr lang="en-GB" dirty="0" smtClean="0"/>
              <a:t>Hexadecimal – base 16</a:t>
            </a:r>
          </a:p>
          <a:p>
            <a:pPr lvl="1"/>
            <a:r>
              <a:rPr lang="en-GB" dirty="0" smtClean="0"/>
              <a:t>digits 0 to 9, A, B, C, D, E, F</a:t>
            </a:r>
          </a:p>
          <a:p>
            <a:pPr lvl="1"/>
            <a:r>
              <a:rPr lang="en-GB" dirty="0" smtClean="0"/>
              <a:t>often denoted as $00, 00h, 00hex</a:t>
            </a:r>
          </a:p>
        </p:txBody>
      </p:sp>
      <p:graphicFrame>
        <p:nvGraphicFramePr>
          <p:cNvPr id="5" name="Table 4"/>
          <p:cNvGraphicFramePr>
            <a:graphicFrameLocks noGrp="1"/>
          </p:cNvGraphicFramePr>
          <p:nvPr>
            <p:extLst>
              <p:ext uri="{D42A27DB-BD31-4B8C-83A1-F6EECF244321}">
                <p14:modId xmlns:p14="http://schemas.microsoft.com/office/powerpoint/2010/main" val="1301238872"/>
              </p:ext>
            </p:extLst>
          </p:nvPr>
        </p:nvGraphicFramePr>
        <p:xfrm>
          <a:off x="899584" y="3788728"/>
          <a:ext cx="7776873" cy="792400"/>
        </p:xfrm>
        <a:graphic>
          <a:graphicData uri="http://schemas.openxmlformats.org/drawingml/2006/table">
            <a:tbl>
              <a:tblPr firstRow="1" bandRow="1">
                <a:effectLst/>
                <a:tableStyleId>{5C22544A-7EE6-4342-B048-85BDC9FD1C3A}</a:tableStyleId>
              </a:tblPr>
              <a:tblGrid>
                <a:gridCol w="672617"/>
                <a:gridCol w="444016"/>
                <a:gridCol w="444016"/>
                <a:gridCol w="444016"/>
                <a:gridCol w="444016"/>
                <a:gridCol w="444016"/>
                <a:gridCol w="444016"/>
                <a:gridCol w="444016"/>
                <a:gridCol w="444016"/>
                <a:gridCol w="444016"/>
                <a:gridCol w="444016"/>
                <a:gridCol w="444016"/>
                <a:gridCol w="444016"/>
                <a:gridCol w="444016"/>
                <a:gridCol w="444016"/>
                <a:gridCol w="444016"/>
                <a:gridCol w="444016"/>
              </a:tblGrid>
              <a:tr h="370682">
                <a:tc>
                  <a:txBody>
                    <a:bodyPr/>
                    <a:lstStyle/>
                    <a:p>
                      <a:pPr algn="ctr"/>
                      <a:r>
                        <a:rPr lang="en-GB" sz="2000" b="0" dirty="0" err="1" smtClean="0">
                          <a:solidFill>
                            <a:schemeClr val="tx1"/>
                          </a:solidFill>
                        </a:rPr>
                        <a:t>dec</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b="0" dirty="0" smtClean="0">
                          <a:solidFill>
                            <a:schemeClr val="tx1"/>
                          </a:solidFill>
                        </a:rPr>
                        <a:t>0</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1</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2</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3</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4</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5</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6</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7</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8</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9</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10</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11</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12</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13</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14</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15</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682">
                <a:tc>
                  <a:txBody>
                    <a:bodyPr/>
                    <a:lstStyle/>
                    <a:p>
                      <a:pPr algn="ctr"/>
                      <a:r>
                        <a:rPr lang="en-GB" sz="2000" dirty="0" smtClean="0"/>
                        <a:t>hex</a:t>
                      </a:r>
                      <a:endParaRPr lang="en-GB" sz="2000" dirty="0"/>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b="0" dirty="0" smtClean="0">
                          <a:solidFill>
                            <a:schemeClr val="tx1"/>
                          </a:solidFill>
                        </a:rPr>
                        <a:t>0</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1</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2</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3</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4</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5</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6</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7</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8</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9</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A</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B</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C</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D</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E</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F</a:t>
                      </a:r>
                      <a:endParaRPr lang="en-GB" sz="2000" b="0" dirty="0">
                        <a:solidFill>
                          <a:schemeClr val="tx1"/>
                        </a:solidFill>
                      </a:endParaRPr>
                    </a:p>
                  </a:txBody>
                  <a:tcPr marL="91447" marR="91447"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37971198"/>
              </p:ext>
            </p:extLst>
          </p:nvPr>
        </p:nvGraphicFramePr>
        <p:xfrm>
          <a:off x="899592" y="4725144"/>
          <a:ext cx="7776868" cy="792400"/>
        </p:xfrm>
        <a:graphic>
          <a:graphicData uri="http://schemas.openxmlformats.org/drawingml/2006/table">
            <a:tbl>
              <a:tblPr firstRow="1" bandRow="1">
                <a:effectLst/>
                <a:tableStyleId>{5C22544A-7EE6-4342-B048-85BDC9FD1C3A}</a:tableStyleId>
              </a:tblPr>
              <a:tblGrid>
                <a:gridCol w="717882"/>
                <a:gridCol w="473897"/>
                <a:gridCol w="473897"/>
                <a:gridCol w="473897"/>
                <a:gridCol w="473897"/>
                <a:gridCol w="473897"/>
                <a:gridCol w="473897"/>
                <a:gridCol w="473897"/>
                <a:gridCol w="473897"/>
                <a:gridCol w="591900"/>
                <a:gridCol w="585356"/>
                <a:gridCol w="585356"/>
                <a:gridCol w="501732"/>
                <a:gridCol w="1003466"/>
              </a:tblGrid>
              <a:tr h="370682">
                <a:tc>
                  <a:txBody>
                    <a:bodyPr/>
                    <a:lstStyle/>
                    <a:p>
                      <a:pPr algn="ctr"/>
                      <a:r>
                        <a:rPr lang="en-GB" sz="2000" b="0" dirty="0" err="1" smtClean="0">
                          <a:solidFill>
                            <a:schemeClr val="tx1"/>
                          </a:solidFill>
                        </a:rPr>
                        <a:t>dec</a:t>
                      </a: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b="0" dirty="0" smtClean="0">
                          <a:solidFill>
                            <a:schemeClr val="tx1"/>
                          </a:solidFill>
                        </a:rPr>
                        <a:t>16</a:t>
                      </a: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17</a:t>
                      </a: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18</a:t>
                      </a: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32</a:t>
                      </a: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48</a:t>
                      </a: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255</a:t>
                      </a: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256</a:t>
                      </a: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257</a:t>
                      </a: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65535</a:t>
                      </a: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682">
                <a:tc>
                  <a:txBody>
                    <a:bodyPr/>
                    <a:lstStyle/>
                    <a:p>
                      <a:pPr algn="ctr"/>
                      <a:r>
                        <a:rPr lang="en-GB" sz="2000" dirty="0" smtClean="0"/>
                        <a:t>hex</a:t>
                      </a:r>
                      <a:endParaRPr lang="en-GB" sz="2000" dirty="0"/>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sz="2000" b="0" dirty="0" smtClean="0">
                          <a:solidFill>
                            <a:schemeClr val="tx1"/>
                          </a:solidFill>
                        </a:rPr>
                        <a:t>10</a:t>
                      </a: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11</a:t>
                      </a: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12</a:t>
                      </a: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20</a:t>
                      </a: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30</a:t>
                      </a: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FF</a:t>
                      </a: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100</a:t>
                      </a: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101</a:t>
                      </a: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000" b="0" dirty="0" smtClean="0">
                          <a:solidFill>
                            <a:schemeClr val="tx1"/>
                          </a:solidFill>
                        </a:rPr>
                        <a:t>FFFF</a:t>
                      </a:r>
                      <a:endParaRPr lang="en-GB" sz="2000" b="0" dirty="0">
                        <a:solidFill>
                          <a:schemeClr val="tx1"/>
                        </a:solidFill>
                      </a:endParaRPr>
                    </a:p>
                  </a:txBody>
                  <a:tcPr marT="45700" marB="457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989931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DiagnosticSessionControl</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30</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2820147941"/>
              </p:ext>
            </p:extLst>
          </p:nvPr>
        </p:nvGraphicFramePr>
        <p:xfrm>
          <a:off x="1524000" y="1556792"/>
          <a:ext cx="5898613" cy="323596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DiagnosticSessionControl</a:t>
                      </a:r>
                      <a:r>
                        <a:rPr lang="en-GB" dirty="0" smtClean="0"/>
                        <a:t> Request Service Id &amp; $40</a:t>
                      </a:r>
                      <a:endParaRPr lang="en-GB" dirty="0"/>
                    </a:p>
                  </a:txBody>
                  <a:tcPr/>
                </a:tc>
                <a:tc>
                  <a:txBody>
                    <a:bodyPr/>
                    <a:lstStyle/>
                    <a:p>
                      <a:r>
                        <a:rPr lang="en-GB" dirty="0" smtClean="0"/>
                        <a:t>50</a:t>
                      </a:r>
                      <a:endParaRPr lang="en-GB" dirty="0"/>
                    </a:p>
                  </a:txBody>
                  <a:tcPr/>
                </a:tc>
              </a:tr>
              <a:tr h="370840">
                <a:tc>
                  <a:txBody>
                    <a:bodyPr/>
                    <a:lstStyle/>
                    <a:p>
                      <a:r>
                        <a:rPr lang="en-GB" dirty="0" smtClean="0"/>
                        <a:t>2</a:t>
                      </a:r>
                      <a:endParaRPr lang="en-GB" dirty="0"/>
                    </a:p>
                  </a:txBody>
                  <a:tcPr/>
                </a:tc>
                <a:tc>
                  <a:txBody>
                    <a:bodyPr/>
                    <a:lstStyle/>
                    <a:p>
                      <a:r>
                        <a:rPr lang="en-GB" dirty="0" err="1" smtClean="0"/>
                        <a:t>diagnosticSessionType</a:t>
                      </a:r>
                      <a:endParaRPr lang="en-GB" dirty="0"/>
                    </a:p>
                  </a:txBody>
                  <a:tcPr/>
                </a:tc>
                <a:tc>
                  <a:txBody>
                    <a:bodyPr/>
                    <a:lstStyle/>
                    <a:p>
                      <a:r>
                        <a:rPr lang="en-GB" dirty="0" smtClean="0"/>
                        <a:t>XX</a:t>
                      </a:r>
                      <a:endParaRPr lang="en-GB" dirty="0"/>
                    </a:p>
                  </a:txBody>
                  <a:tcPr/>
                </a:tc>
              </a:tr>
              <a:tr h="370840">
                <a:tc>
                  <a:txBody>
                    <a:bodyPr/>
                    <a:lstStyle/>
                    <a:p>
                      <a:endParaRPr lang="en-GB" dirty="0"/>
                    </a:p>
                  </a:txBody>
                  <a:tcPr/>
                </a:tc>
                <a:tc>
                  <a:txBody>
                    <a:bodyPr/>
                    <a:lstStyle/>
                    <a:p>
                      <a:r>
                        <a:rPr lang="en-GB" dirty="0" err="1" smtClean="0"/>
                        <a:t>sessionParameterRecord</a:t>
                      </a:r>
                      <a:endParaRPr lang="en-GB" dirty="0"/>
                    </a:p>
                  </a:txBody>
                  <a:tcPr/>
                </a:tc>
                <a:tc>
                  <a:txBody>
                    <a:bodyPr/>
                    <a:lstStyle/>
                    <a:p>
                      <a:endParaRPr lang="en-GB" dirty="0"/>
                    </a:p>
                  </a:txBody>
                  <a:tcPr/>
                </a:tc>
              </a:tr>
              <a:tr h="370840">
                <a:tc>
                  <a:txBody>
                    <a:bodyPr/>
                    <a:lstStyle/>
                    <a:p>
                      <a:r>
                        <a:rPr lang="en-GB" dirty="0" smtClean="0"/>
                        <a:t>3</a:t>
                      </a:r>
                      <a:endParaRPr lang="en-GB" dirty="0"/>
                    </a:p>
                  </a:txBody>
                  <a:tcPr/>
                </a:tc>
                <a:tc>
                  <a:txBody>
                    <a:bodyPr/>
                    <a:lstStyle/>
                    <a:p>
                      <a:r>
                        <a:rPr lang="en-GB" dirty="0" smtClean="0"/>
                        <a:t>P2can_server_max (MSB)</a:t>
                      </a:r>
                      <a:endParaRPr lang="en-GB" dirty="0"/>
                    </a:p>
                  </a:txBody>
                  <a:tcPr/>
                </a:tc>
                <a:tc>
                  <a:txBody>
                    <a:bodyPr/>
                    <a:lstStyle/>
                    <a:p>
                      <a:r>
                        <a:rPr lang="en-GB" dirty="0" smtClean="0"/>
                        <a:t>00</a:t>
                      </a:r>
                      <a:endParaRPr lang="en-GB" dirty="0"/>
                    </a:p>
                  </a:txBody>
                  <a:tcPr/>
                </a:tc>
              </a:tr>
              <a:tr h="370840">
                <a:tc>
                  <a:txBody>
                    <a:bodyPr/>
                    <a:lstStyle/>
                    <a:p>
                      <a:r>
                        <a:rPr lang="en-GB" dirty="0" smtClean="0"/>
                        <a:t>4</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P2can_server_max (LSB)</a:t>
                      </a:r>
                    </a:p>
                  </a:txBody>
                  <a:tcPr/>
                </a:tc>
                <a:tc>
                  <a:txBody>
                    <a:bodyPr/>
                    <a:lstStyle/>
                    <a:p>
                      <a:r>
                        <a:rPr lang="en-GB" dirty="0" smtClean="0"/>
                        <a:t>32</a:t>
                      </a:r>
                      <a:endParaRPr lang="en-GB" dirty="0"/>
                    </a:p>
                  </a:txBody>
                  <a:tcPr/>
                </a:tc>
              </a:tr>
              <a:tr h="370840">
                <a:tc>
                  <a:txBody>
                    <a:bodyPr/>
                    <a:lstStyle/>
                    <a:p>
                      <a:r>
                        <a:rPr lang="en-GB" dirty="0" smtClean="0"/>
                        <a:t>5</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P2*</a:t>
                      </a:r>
                      <a:r>
                        <a:rPr lang="en-GB" dirty="0" err="1" smtClean="0"/>
                        <a:t>can_server_max</a:t>
                      </a:r>
                      <a:r>
                        <a:rPr lang="en-GB" dirty="0" smtClean="0"/>
                        <a:t> (MSB)</a:t>
                      </a:r>
                    </a:p>
                  </a:txBody>
                  <a:tcPr/>
                </a:tc>
                <a:tc>
                  <a:txBody>
                    <a:bodyPr/>
                    <a:lstStyle/>
                    <a:p>
                      <a:r>
                        <a:rPr lang="en-GB" dirty="0" smtClean="0"/>
                        <a:t>01</a:t>
                      </a:r>
                      <a:endParaRPr lang="en-GB" dirty="0"/>
                    </a:p>
                  </a:txBody>
                  <a:tcPr/>
                </a:tc>
              </a:tr>
              <a:tr h="370840">
                <a:tc>
                  <a:txBody>
                    <a:bodyPr/>
                    <a:lstStyle/>
                    <a:p>
                      <a:r>
                        <a:rPr lang="en-GB" dirty="0" smtClean="0"/>
                        <a:t>6</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P*2can_server_max (LSB)</a:t>
                      </a:r>
                    </a:p>
                  </a:txBody>
                  <a:tcPr/>
                </a:tc>
                <a:tc>
                  <a:txBody>
                    <a:bodyPr/>
                    <a:lstStyle/>
                    <a:p>
                      <a:r>
                        <a:rPr lang="en-GB" dirty="0" smtClean="0"/>
                        <a:t>F4</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$10</a:t>
            </a:r>
            <a:endParaRPr lang="en-GB" sz="2000" dirty="0">
              <a:solidFill>
                <a:schemeClr val="tx1"/>
              </a:solidFill>
            </a:endParaRPr>
          </a:p>
        </p:txBody>
      </p:sp>
      <p:sp>
        <p:nvSpPr>
          <p:cNvPr id="10" name="TextBox 9"/>
          <p:cNvSpPr txBox="1"/>
          <p:nvPr/>
        </p:nvSpPr>
        <p:spPr>
          <a:xfrm>
            <a:off x="3667272" y="1187768"/>
            <a:ext cx="1860126" cy="369332"/>
          </a:xfrm>
          <a:prstGeom prst="rect">
            <a:avLst/>
          </a:prstGeom>
          <a:noFill/>
        </p:spPr>
        <p:txBody>
          <a:bodyPr wrap="none" rtlCol="0">
            <a:spAutoFit/>
          </a:bodyPr>
          <a:lstStyle/>
          <a:p>
            <a:pPr algn="ctr"/>
            <a:r>
              <a:rPr lang="en-GB" dirty="0" smtClean="0"/>
              <a:t>Positive Response</a:t>
            </a:r>
            <a:endParaRPr lang="en-GB" dirty="0"/>
          </a:p>
        </p:txBody>
      </p:sp>
    </p:spTree>
    <p:extLst>
      <p:ext uri="{BB962C8B-B14F-4D97-AF65-F5344CB8AC3E}">
        <p14:creationId xmlns:p14="http://schemas.microsoft.com/office/powerpoint/2010/main" val="33434827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DiagnosticSessionControl</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31</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1645052495"/>
              </p:ext>
            </p:extLst>
          </p:nvPr>
        </p:nvGraphicFramePr>
        <p:xfrm>
          <a:off x="1524000" y="1556792"/>
          <a:ext cx="5898613" cy="148336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smtClean="0"/>
                        <a:t>Negative Response Identifier</a:t>
                      </a:r>
                      <a:endParaRPr lang="en-GB" dirty="0"/>
                    </a:p>
                  </a:txBody>
                  <a:tcPr/>
                </a:tc>
                <a:tc>
                  <a:txBody>
                    <a:bodyPr/>
                    <a:lstStyle/>
                    <a:p>
                      <a:r>
                        <a:rPr lang="en-GB" dirty="0" smtClean="0"/>
                        <a:t>7F</a:t>
                      </a:r>
                      <a:endParaRPr lang="en-GB" dirty="0"/>
                    </a:p>
                  </a:txBody>
                  <a:tcPr/>
                </a:tc>
              </a:tr>
              <a:tr h="370840">
                <a:tc>
                  <a:txBody>
                    <a:bodyPr/>
                    <a:lstStyle/>
                    <a:p>
                      <a:r>
                        <a:rPr lang="en-GB" dirty="0" smtClean="0"/>
                        <a:t>2</a:t>
                      </a:r>
                      <a:endParaRPr lang="en-GB" dirty="0"/>
                    </a:p>
                  </a:txBody>
                  <a:tcPr/>
                </a:tc>
                <a:tc>
                  <a:txBody>
                    <a:bodyPr/>
                    <a:lstStyle/>
                    <a:p>
                      <a:r>
                        <a:rPr lang="en-GB" dirty="0" err="1" smtClean="0"/>
                        <a:t>DiagnosticSessionControl</a:t>
                      </a:r>
                      <a:r>
                        <a:rPr lang="en-GB" dirty="0" smtClean="0"/>
                        <a:t> Request Service Id</a:t>
                      </a:r>
                      <a:endParaRPr lang="en-GB" dirty="0"/>
                    </a:p>
                  </a:txBody>
                  <a:tcPr/>
                </a:tc>
                <a:tc>
                  <a:txBody>
                    <a:bodyPr/>
                    <a:lstStyle/>
                    <a:p>
                      <a:r>
                        <a:rPr lang="en-GB" dirty="0" smtClean="0"/>
                        <a:t>10</a:t>
                      </a:r>
                      <a:endParaRPr lang="en-GB" dirty="0"/>
                    </a:p>
                  </a:txBody>
                  <a:tcPr/>
                </a:tc>
              </a:tr>
              <a:tr h="370840">
                <a:tc>
                  <a:txBody>
                    <a:bodyPr/>
                    <a:lstStyle/>
                    <a:p>
                      <a:r>
                        <a:rPr lang="en-GB" dirty="0" smtClean="0"/>
                        <a:t>3</a:t>
                      </a:r>
                      <a:endParaRPr lang="en-GB" dirty="0"/>
                    </a:p>
                  </a:txBody>
                  <a:tcPr/>
                </a:tc>
                <a:tc>
                  <a:txBody>
                    <a:bodyPr/>
                    <a:lstStyle/>
                    <a:p>
                      <a:r>
                        <a:rPr lang="en-GB" dirty="0" smtClean="0"/>
                        <a:t>Negative Response Code</a:t>
                      </a:r>
                      <a:endParaRPr lang="en-GB" dirty="0"/>
                    </a:p>
                  </a:txBody>
                  <a:tcPr/>
                </a:tc>
                <a:tc>
                  <a:txBody>
                    <a:bodyPr/>
                    <a:lstStyle/>
                    <a:p>
                      <a:r>
                        <a:rPr lang="en-GB" dirty="0" smtClean="0"/>
                        <a:t>XX</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$10</a:t>
            </a:r>
            <a:endParaRPr lang="en-GB" sz="2000" dirty="0">
              <a:solidFill>
                <a:schemeClr val="tx1"/>
              </a:solidFill>
            </a:endParaRPr>
          </a:p>
        </p:txBody>
      </p:sp>
      <p:sp>
        <p:nvSpPr>
          <p:cNvPr id="8" name="TextBox 7"/>
          <p:cNvSpPr txBox="1"/>
          <p:nvPr/>
        </p:nvSpPr>
        <p:spPr>
          <a:xfrm>
            <a:off x="3617676" y="1187768"/>
            <a:ext cx="1959319" cy="369332"/>
          </a:xfrm>
          <a:prstGeom prst="rect">
            <a:avLst/>
          </a:prstGeom>
          <a:noFill/>
        </p:spPr>
        <p:txBody>
          <a:bodyPr wrap="none" rtlCol="0">
            <a:spAutoFit/>
          </a:bodyPr>
          <a:lstStyle/>
          <a:p>
            <a:pPr algn="ctr"/>
            <a:r>
              <a:rPr lang="en-GB" dirty="0" smtClean="0"/>
              <a:t>Negative Response</a:t>
            </a:r>
            <a:endParaRPr lang="en-GB" dirty="0"/>
          </a:p>
        </p:txBody>
      </p:sp>
    </p:spTree>
    <p:extLst>
      <p:ext uri="{BB962C8B-B14F-4D97-AF65-F5344CB8AC3E}">
        <p14:creationId xmlns:p14="http://schemas.microsoft.com/office/powerpoint/2010/main" val="12887415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GB" dirty="0" err="1"/>
              <a:t>DiagnosticSessionControl</a:t>
            </a:r>
            <a:endParaRPr lang="en-GB" dirty="0" smtClean="0"/>
          </a:p>
        </p:txBody>
      </p:sp>
      <p:graphicFrame>
        <p:nvGraphicFramePr>
          <p:cNvPr id="11" name="Table 10"/>
          <p:cNvGraphicFramePr>
            <a:graphicFrameLocks noGrp="1"/>
          </p:cNvGraphicFramePr>
          <p:nvPr>
            <p:extLst>
              <p:ext uri="{D42A27DB-BD31-4B8C-83A1-F6EECF244321}">
                <p14:modId xmlns:p14="http://schemas.microsoft.com/office/powerpoint/2010/main" val="838825688"/>
              </p:ext>
            </p:extLst>
          </p:nvPr>
        </p:nvGraphicFramePr>
        <p:xfrm>
          <a:off x="1331640" y="1556792"/>
          <a:ext cx="6696744" cy="3632299"/>
        </p:xfrm>
        <a:graphic>
          <a:graphicData uri="http://schemas.openxmlformats.org/drawingml/2006/table">
            <a:tbl>
              <a:tblPr firstRow="1" bandRow="1">
                <a:tableStyleId>{21E4AEA4-8DFA-4A89-87EB-49C32662AFE0}</a:tableStyleId>
              </a:tblPr>
              <a:tblGrid>
                <a:gridCol w="1592326"/>
                <a:gridCol w="2512130"/>
                <a:gridCol w="2592288"/>
              </a:tblGrid>
              <a:tr h="370897">
                <a:tc>
                  <a:txBody>
                    <a:bodyPr/>
                    <a:lstStyle/>
                    <a:p>
                      <a:r>
                        <a:rPr lang="en-GB" sz="1800" dirty="0" smtClean="0"/>
                        <a:t>Message</a:t>
                      </a:r>
                      <a:endParaRPr lang="en-GB" sz="1800" dirty="0"/>
                    </a:p>
                  </a:txBody>
                  <a:tcPr marT="45727" marB="45727"/>
                </a:tc>
                <a:tc>
                  <a:txBody>
                    <a:bodyPr/>
                    <a:lstStyle/>
                    <a:p>
                      <a:r>
                        <a:rPr lang="en-GB" sz="1800" dirty="0" smtClean="0"/>
                        <a:t>Tester</a:t>
                      </a:r>
                      <a:endParaRPr lang="en-GB" sz="1800" dirty="0"/>
                    </a:p>
                  </a:txBody>
                  <a:tcPr marT="45727" marB="45727"/>
                </a:tc>
                <a:tc>
                  <a:txBody>
                    <a:bodyPr/>
                    <a:lstStyle/>
                    <a:p>
                      <a:r>
                        <a:rPr lang="en-GB" sz="1800" dirty="0" smtClean="0"/>
                        <a:t>ECU</a:t>
                      </a:r>
                      <a:endParaRPr lang="en-GB" sz="1800" dirty="0"/>
                    </a:p>
                  </a:txBody>
                  <a:tcPr marT="45727" marB="45727"/>
                </a:tc>
              </a:tr>
              <a:tr h="8535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Request</a:t>
                      </a:r>
                    </a:p>
                  </a:txBody>
                  <a:tcPr marT="45727" marB="45727"/>
                </a:tc>
                <a:tc>
                  <a:txBody>
                    <a:bodyPr/>
                    <a:lstStyle/>
                    <a:p>
                      <a:r>
                        <a:rPr lang="en-GB" sz="1400" dirty="0" smtClean="0"/>
                        <a:t>02 10 03 </a:t>
                      </a:r>
                      <a:r>
                        <a:rPr lang="en-GB" sz="1400" dirty="0" smtClean="0">
                          <a:solidFill>
                            <a:schemeClr val="bg1">
                              <a:lumMod val="65000"/>
                            </a:schemeClr>
                          </a:solidFill>
                        </a:rPr>
                        <a:t>00 00 00 00 00</a:t>
                      </a:r>
                    </a:p>
                    <a:p>
                      <a:r>
                        <a:rPr lang="en-GB" sz="1400" dirty="0" smtClean="0"/>
                        <a:t>0 (single frame) 2 (2 bytes)</a:t>
                      </a:r>
                    </a:p>
                    <a:p>
                      <a:r>
                        <a:rPr lang="en-GB" sz="1400" baseline="0" dirty="0" smtClean="0"/>
                        <a:t>10 (Service ID)</a:t>
                      </a:r>
                    </a:p>
                    <a:p>
                      <a:r>
                        <a:rPr lang="en-GB" sz="1400" baseline="0" dirty="0" smtClean="0"/>
                        <a:t>03 (session type)</a:t>
                      </a:r>
                      <a:endParaRPr lang="en-GB" sz="1400" dirty="0"/>
                    </a:p>
                  </a:txBody>
                  <a:tcPr marT="45727" marB="45727"/>
                </a:tc>
                <a:tc>
                  <a:txBody>
                    <a:bodyPr/>
                    <a:lstStyle/>
                    <a:p>
                      <a:endParaRPr lang="en-GB" sz="1400" dirty="0"/>
                    </a:p>
                  </a:txBody>
                  <a:tcPr marT="45727" marB="45727"/>
                </a:tc>
              </a:tr>
              <a:tr h="853571">
                <a:tc>
                  <a:txBody>
                    <a:bodyPr/>
                    <a:lstStyle/>
                    <a:p>
                      <a:r>
                        <a:rPr lang="en-GB" sz="1400" dirty="0" smtClean="0"/>
                        <a:t>Positive Response</a:t>
                      </a:r>
                      <a:endParaRPr lang="en-GB" sz="1400" dirty="0"/>
                    </a:p>
                  </a:txBody>
                  <a:tcPr marT="45727" marB="45727"/>
                </a:tc>
                <a:tc>
                  <a:txBody>
                    <a:bodyPr/>
                    <a:lstStyle/>
                    <a:p>
                      <a:endParaRPr lang="en-GB" sz="1400" dirty="0"/>
                    </a:p>
                  </a:txBody>
                  <a:tcPr marT="45727" marB="45727"/>
                </a:tc>
                <a:tc>
                  <a:txBody>
                    <a:bodyPr/>
                    <a:lstStyle/>
                    <a:p>
                      <a:r>
                        <a:rPr lang="en-GB" sz="1400" dirty="0" smtClean="0"/>
                        <a:t>06 50 03 00 32 01 F4</a:t>
                      </a:r>
                      <a:r>
                        <a:rPr lang="en-GB" sz="1400" dirty="0" smtClean="0">
                          <a:solidFill>
                            <a:schemeClr val="bg1">
                              <a:lumMod val="65000"/>
                            </a:schemeClr>
                          </a:solidFill>
                        </a:rPr>
                        <a:t> 00</a:t>
                      </a:r>
                    </a:p>
                    <a:p>
                      <a:r>
                        <a:rPr lang="en-GB" sz="1400" dirty="0" smtClean="0"/>
                        <a:t>0 (single frame) 6 (6 bytes)</a:t>
                      </a:r>
                    </a:p>
                    <a:p>
                      <a:r>
                        <a:rPr lang="en-GB" sz="1400" dirty="0" smtClean="0"/>
                        <a:t>50 = 10 &amp;</a:t>
                      </a:r>
                      <a:r>
                        <a:rPr lang="en-GB" sz="1400" baseline="0" dirty="0" smtClean="0"/>
                        <a:t> 40</a:t>
                      </a:r>
                    </a:p>
                    <a:p>
                      <a:r>
                        <a:rPr lang="en-GB" sz="1400" baseline="0" dirty="0" smtClean="0"/>
                        <a:t>03 (session type)</a:t>
                      </a:r>
                    </a:p>
                    <a:p>
                      <a:r>
                        <a:rPr lang="en-GB" sz="1400" baseline="0" dirty="0" smtClean="0"/>
                        <a:t>00 32 01 F4 (parameters)</a:t>
                      </a:r>
                      <a:endParaRPr lang="en-GB" sz="1400" dirty="0"/>
                    </a:p>
                  </a:txBody>
                  <a:tcPr marT="45727" marB="45727"/>
                </a:tc>
              </a:tr>
              <a:tr h="853571">
                <a:tc>
                  <a:txBody>
                    <a:bodyPr/>
                    <a:lstStyle/>
                    <a:p>
                      <a:r>
                        <a:rPr lang="en-GB" sz="1400" dirty="0" smtClean="0"/>
                        <a:t>Negative Response</a:t>
                      </a:r>
                      <a:endParaRPr lang="en-GB" sz="1400" dirty="0"/>
                    </a:p>
                  </a:txBody>
                  <a:tcPr marT="45727" marB="45727"/>
                </a:tc>
                <a:tc>
                  <a:txBody>
                    <a:bodyPr/>
                    <a:lstStyle/>
                    <a:p>
                      <a:endParaRPr lang="en-GB" sz="1400" dirty="0"/>
                    </a:p>
                  </a:txBody>
                  <a:tcPr marT="45727" marB="45727"/>
                </a:tc>
                <a:tc>
                  <a:txBody>
                    <a:bodyPr/>
                    <a:lstStyle/>
                    <a:p>
                      <a:r>
                        <a:rPr lang="en-GB" sz="1400" dirty="0" smtClean="0"/>
                        <a:t>03 7F 10 XX</a:t>
                      </a:r>
                      <a:r>
                        <a:rPr lang="en-GB" sz="1400" dirty="0" smtClean="0">
                          <a:solidFill>
                            <a:schemeClr val="bg1">
                              <a:lumMod val="65000"/>
                            </a:schemeClr>
                          </a:solidFill>
                        </a:rPr>
                        <a:t> 00 00 00 00</a:t>
                      </a:r>
                    </a:p>
                    <a:p>
                      <a:r>
                        <a:rPr lang="en-GB" sz="1400" dirty="0" smtClean="0"/>
                        <a:t>0 (single frame) 3 (3 bytes)</a:t>
                      </a:r>
                    </a:p>
                    <a:p>
                      <a:r>
                        <a:rPr lang="en-GB" sz="1400" dirty="0" smtClean="0"/>
                        <a:t>7F (Negative Response ID)</a:t>
                      </a:r>
                      <a:endParaRPr lang="en-GB" sz="1400" baseline="0" dirty="0" smtClean="0"/>
                    </a:p>
                    <a:p>
                      <a:r>
                        <a:rPr lang="en-GB" sz="1400" baseline="0" dirty="0" smtClean="0"/>
                        <a:t>10 (Service ID)</a:t>
                      </a:r>
                    </a:p>
                    <a:p>
                      <a:r>
                        <a:rPr lang="en-GB" sz="1400" baseline="0" dirty="0" smtClean="0"/>
                        <a:t>XX (Negative Response Code)</a:t>
                      </a:r>
                      <a:endParaRPr lang="en-GB" sz="1400" dirty="0"/>
                    </a:p>
                  </a:txBody>
                  <a:tcPr marT="45727" marB="45727"/>
                </a:tc>
              </a:tr>
            </a:tbl>
          </a:graphicData>
        </a:graphic>
      </p:graphicFrame>
      <p:sp>
        <p:nvSpPr>
          <p:cNvPr id="6" name="Rounded Rectangle 5"/>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$10</a:t>
            </a:r>
            <a:endParaRPr lang="en-GB" sz="2000" dirty="0">
              <a:solidFill>
                <a:schemeClr val="tx1"/>
              </a:solidFill>
            </a:endParaRPr>
          </a:p>
        </p:txBody>
      </p:sp>
      <p:sp>
        <p:nvSpPr>
          <p:cNvPr id="8" name="TextBox 7"/>
          <p:cNvSpPr txBox="1"/>
          <p:nvPr/>
        </p:nvSpPr>
        <p:spPr>
          <a:xfrm>
            <a:off x="3935104" y="1187768"/>
            <a:ext cx="1324466" cy="369332"/>
          </a:xfrm>
          <a:prstGeom prst="rect">
            <a:avLst/>
          </a:prstGeom>
          <a:noFill/>
        </p:spPr>
        <p:txBody>
          <a:bodyPr wrap="none" rtlCol="0">
            <a:spAutoFit/>
          </a:bodyPr>
          <a:lstStyle/>
          <a:p>
            <a:pPr algn="ctr"/>
            <a:r>
              <a:rPr lang="en-GB" dirty="0" smtClean="0"/>
              <a:t>CAN Frames</a:t>
            </a:r>
            <a:endParaRPr lang="en-GB" dirty="0"/>
          </a:p>
        </p:txBody>
      </p:sp>
      <p:sp>
        <p:nvSpPr>
          <p:cNvPr id="3" name="Footer Placeholder 2"/>
          <p:cNvSpPr>
            <a:spLocks noGrp="1"/>
          </p:cNvSpPr>
          <p:nvPr>
            <p:ph type="ftr" sz="quarter" idx="11"/>
          </p:nvPr>
        </p:nvSpPr>
        <p:spPr/>
        <p:txBody>
          <a:bodyPr/>
          <a:lstStyle/>
          <a:p>
            <a:r>
              <a:rPr lang="en-GB" smtClean="0"/>
              <a:t>WMG</a:t>
            </a:r>
            <a:endParaRPr lang="en-GB"/>
          </a:p>
        </p:txBody>
      </p:sp>
      <p:sp>
        <p:nvSpPr>
          <p:cNvPr id="4" name="Slide Number Placeholder 3"/>
          <p:cNvSpPr>
            <a:spLocks noGrp="1"/>
          </p:cNvSpPr>
          <p:nvPr>
            <p:ph type="sldNum" sz="quarter" idx="12"/>
          </p:nvPr>
        </p:nvSpPr>
        <p:spPr/>
        <p:txBody>
          <a:bodyPr/>
          <a:lstStyle/>
          <a:p>
            <a:fld id="{99FB13C6-6EAB-4C4E-B47E-EB78F907128E}" type="slidenum">
              <a:rPr lang="en-GB" smtClean="0"/>
              <a:t>32</a:t>
            </a:fld>
            <a:endParaRPr lang="en-GB"/>
          </a:p>
        </p:txBody>
      </p:sp>
    </p:spTree>
    <p:extLst>
      <p:ext uri="{BB962C8B-B14F-4D97-AF65-F5344CB8AC3E}">
        <p14:creationId xmlns:p14="http://schemas.microsoft.com/office/powerpoint/2010/main" val="1991957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smtClean="0"/>
              <a:t>ECUReset</a:t>
            </a:r>
            <a:endParaRPr lang="en-US" dirty="0" smtClean="0"/>
          </a:p>
        </p:txBody>
      </p:sp>
      <p:sp>
        <p:nvSpPr>
          <p:cNvPr id="38915" name="Rectangle 3"/>
          <p:cNvSpPr>
            <a:spLocks noGrp="1" noChangeArrowheads="1"/>
          </p:cNvSpPr>
          <p:nvPr>
            <p:ph idx="1"/>
          </p:nvPr>
        </p:nvSpPr>
        <p:spPr/>
        <p:txBody>
          <a:bodyPr>
            <a:normAutofit/>
          </a:bodyPr>
          <a:lstStyle/>
          <a:p>
            <a:r>
              <a:rPr lang="en-GB" dirty="0" smtClean="0"/>
              <a:t>Performs a reset of the ECU</a:t>
            </a:r>
          </a:p>
          <a:p>
            <a:pPr lvl="1"/>
            <a:r>
              <a:rPr lang="en-GB" dirty="0" smtClean="0"/>
              <a:t>reset type can be specified</a:t>
            </a:r>
          </a:p>
          <a:p>
            <a:r>
              <a:rPr lang="en-GB" dirty="0" smtClean="0"/>
              <a:t>Response sent before ECU restarts</a:t>
            </a:r>
          </a:p>
          <a:p>
            <a:r>
              <a:rPr lang="en-GB" dirty="0" smtClean="0"/>
              <a:t>ECU restarts in default diagnostic session</a:t>
            </a:r>
          </a:p>
          <a:p>
            <a:r>
              <a:rPr lang="en-GB" dirty="0" smtClean="0"/>
              <a:t>Most common type is “hard reset”</a:t>
            </a:r>
          </a:p>
          <a:p>
            <a:pPr lvl="1"/>
            <a:r>
              <a:rPr lang="en-GB" dirty="0" smtClean="0"/>
              <a:t>implementation specific</a:t>
            </a:r>
          </a:p>
          <a:p>
            <a:pPr lvl="1"/>
            <a:r>
              <a:rPr lang="en-GB" dirty="0" smtClean="0"/>
              <a:t>may re-initialize memory (volatile / non-volatile)</a:t>
            </a:r>
          </a:p>
          <a:p>
            <a:pPr lvl="1"/>
            <a:endParaRPr lang="en-GB" dirty="0" smtClean="0"/>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$11</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33</a:t>
            </a:fld>
            <a:endParaRPr lang="en-GB"/>
          </a:p>
        </p:txBody>
      </p:sp>
    </p:spTree>
    <p:extLst>
      <p:ext uri="{BB962C8B-B14F-4D97-AF65-F5344CB8AC3E}">
        <p14:creationId xmlns:p14="http://schemas.microsoft.com/office/powerpoint/2010/main" val="166987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smtClean="0"/>
              <a:t>ECUReset</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34</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684871362"/>
              </p:ext>
            </p:extLst>
          </p:nvPr>
        </p:nvGraphicFramePr>
        <p:xfrm>
          <a:off x="1524000" y="1556792"/>
          <a:ext cx="5898613" cy="111252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ECUReset</a:t>
                      </a:r>
                      <a:r>
                        <a:rPr lang="en-GB" dirty="0" smtClean="0"/>
                        <a:t> Request Service Id</a:t>
                      </a:r>
                      <a:endParaRPr lang="en-GB" dirty="0"/>
                    </a:p>
                  </a:txBody>
                  <a:tcPr/>
                </a:tc>
                <a:tc>
                  <a:txBody>
                    <a:bodyPr/>
                    <a:lstStyle/>
                    <a:p>
                      <a:r>
                        <a:rPr lang="en-GB" dirty="0" smtClean="0"/>
                        <a:t>11</a:t>
                      </a:r>
                      <a:endParaRPr lang="en-GB" dirty="0"/>
                    </a:p>
                  </a:txBody>
                  <a:tcPr/>
                </a:tc>
              </a:tr>
              <a:tr h="370840">
                <a:tc>
                  <a:txBody>
                    <a:bodyPr/>
                    <a:lstStyle/>
                    <a:p>
                      <a:r>
                        <a:rPr lang="en-GB" dirty="0" smtClean="0"/>
                        <a:t>2</a:t>
                      </a:r>
                      <a:endParaRPr lang="en-GB" dirty="0"/>
                    </a:p>
                  </a:txBody>
                  <a:tcPr/>
                </a:tc>
                <a:tc>
                  <a:txBody>
                    <a:bodyPr/>
                    <a:lstStyle/>
                    <a:p>
                      <a:r>
                        <a:rPr lang="en-GB" dirty="0" err="1" smtClean="0"/>
                        <a:t>resetType</a:t>
                      </a:r>
                      <a:endParaRPr lang="en-GB" dirty="0"/>
                    </a:p>
                  </a:txBody>
                  <a:tcPr/>
                </a:tc>
                <a:tc>
                  <a:txBody>
                    <a:bodyPr/>
                    <a:lstStyle/>
                    <a:p>
                      <a:r>
                        <a:rPr lang="en-GB" dirty="0" smtClean="0"/>
                        <a:t>XX</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$11</a:t>
            </a:r>
            <a:endParaRPr lang="en-GB" sz="2000" dirty="0">
              <a:solidFill>
                <a:schemeClr val="tx1"/>
              </a:solidFill>
            </a:endParaRPr>
          </a:p>
        </p:txBody>
      </p:sp>
      <p:sp>
        <p:nvSpPr>
          <p:cNvPr id="11" name="TextBox 10"/>
          <p:cNvSpPr txBox="1"/>
          <p:nvPr/>
        </p:nvSpPr>
        <p:spPr>
          <a:xfrm>
            <a:off x="4125183" y="1187768"/>
            <a:ext cx="944297" cy="369332"/>
          </a:xfrm>
          <a:prstGeom prst="rect">
            <a:avLst/>
          </a:prstGeom>
          <a:noFill/>
        </p:spPr>
        <p:txBody>
          <a:bodyPr wrap="none" rtlCol="0">
            <a:spAutoFit/>
          </a:bodyPr>
          <a:lstStyle/>
          <a:p>
            <a:pPr algn="ctr"/>
            <a:r>
              <a:rPr lang="en-GB" dirty="0" smtClean="0"/>
              <a:t>Request</a:t>
            </a:r>
            <a:endParaRPr lang="en-GB" dirty="0"/>
          </a:p>
        </p:txBody>
      </p:sp>
    </p:spTree>
    <p:extLst>
      <p:ext uri="{BB962C8B-B14F-4D97-AF65-F5344CB8AC3E}">
        <p14:creationId xmlns:p14="http://schemas.microsoft.com/office/powerpoint/2010/main" val="33946698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smtClean="0"/>
              <a:t>SecurityAccess</a:t>
            </a:r>
            <a:endParaRPr lang="en-US" dirty="0" smtClean="0"/>
          </a:p>
        </p:txBody>
      </p:sp>
      <p:sp>
        <p:nvSpPr>
          <p:cNvPr id="38915" name="Rectangle 3"/>
          <p:cNvSpPr>
            <a:spLocks noGrp="1" noChangeArrowheads="1"/>
          </p:cNvSpPr>
          <p:nvPr>
            <p:ph idx="1"/>
          </p:nvPr>
        </p:nvSpPr>
        <p:spPr/>
        <p:txBody>
          <a:bodyPr>
            <a:normAutofit lnSpcReduction="10000"/>
          </a:bodyPr>
          <a:lstStyle/>
          <a:p>
            <a:r>
              <a:rPr lang="en-GB" dirty="0" smtClean="0"/>
              <a:t>One or more “security access levels” may be defined for an ECU</a:t>
            </a:r>
          </a:p>
          <a:p>
            <a:pPr lvl="1"/>
            <a:r>
              <a:rPr lang="en-GB" dirty="0" smtClean="0"/>
              <a:t>not to be confused with diagnostic sessions</a:t>
            </a:r>
          </a:p>
          <a:p>
            <a:pPr lvl="1"/>
            <a:r>
              <a:rPr lang="en-GB" dirty="0" smtClean="0"/>
              <a:t>some services, DIDs and/or routines may require specific security access</a:t>
            </a:r>
          </a:p>
          <a:p>
            <a:r>
              <a:rPr lang="en-GB" dirty="0" smtClean="0"/>
              <a:t>Security protects against improper, unsafe, or damaging operation</a:t>
            </a:r>
          </a:p>
          <a:p>
            <a:r>
              <a:rPr lang="en-GB" dirty="0" smtClean="0"/>
              <a:t>This service requests the ECU to go into a specific access level</a:t>
            </a:r>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$27</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35</a:t>
            </a:fld>
            <a:endParaRPr lang="en-GB"/>
          </a:p>
        </p:txBody>
      </p:sp>
    </p:spTree>
    <p:extLst>
      <p:ext uri="{BB962C8B-B14F-4D97-AF65-F5344CB8AC3E}">
        <p14:creationId xmlns:p14="http://schemas.microsoft.com/office/powerpoint/2010/main" val="3566138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smtClean="0"/>
              <a:t>SecurityAccess</a:t>
            </a:r>
            <a:endParaRPr lang="en-US" dirty="0" smtClean="0"/>
          </a:p>
        </p:txBody>
      </p:sp>
      <p:sp>
        <p:nvSpPr>
          <p:cNvPr id="38915" name="Rectangle 3"/>
          <p:cNvSpPr>
            <a:spLocks noGrp="1" noChangeArrowheads="1"/>
          </p:cNvSpPr>
          <p:nvPr>
            <p:ph idx="1"/>
          </p:nvPr>
        </p:nvSpPr>
        <p:spPr/>
        <p:txBody>
          <a:bodyPr>
            <a:normAutofit/>
          </a:bodyPr>
          <a:lstStyle/>
          <a:p>
            <a:r>
              <a:rPr lang="en-GB" dirty="0" smtClean="0"/>
              <a:t>Based on seed-key mechanism</a:t>
            </a:r>
          </a:p>
          <a:p>
            <a:pPr lvl="1"/>
            <a:r>
              <a:rPr lang="en-GB" dirty="0" smtClean="0"/>
              <a:t>tester requests the seed</a:t>
            </a:r>
          </a:p>
          <a:p>
            <a:pPr lvl="1"/>
            <a:r>
              <a:rPr lang="en-GB" dirty="0" smtClean="0"/>
              <a:t>ECU sends the seed</a:t>
            </a:r>
          </a:p>
          <a:p>
            <a:pPr lvl="1"/>
            <a:r>
              <a:rPr lang="en-GB" dirty="0" smtClean="0"/>
              <a:t>tester calculates the key using known algorithm</a:t>
            </a:r>
          </a:p>
          <a:p>
            <a:pPr lvl="1"/>
            <a:r>
              <a:rPr lang="en-GB" dirty="0" smtClean="0"/>
              <a:t>tester sends the key</a:t>
            </a:r>
          </a:p>
          <a:p>
            <a:pPr lvl="1"/>
            <a:r>
              <a:rPr lang="en-GB" dirty="0" smtClean="0"/>
              <a:t>ECU calculates the key and compares keys</a:t>
            </a:r>
          </a:p>
          <a:p>
            <a:pPr lvl="1"/>
            <a:r>
              <a:rPr lang="en-GB" dirty="0" smtClean="0"/>
              <a:t>ECU responds</a:t>
            </a:r>
          </a:p>
          <a:p>
            <a:pPr lvl="1"/>
            <a:r>
              <a:rPr lang="en-GB" dirty="0" smtClean="0"/>
              <a:t>ECU unlocks (if key is valid)</a:t>
            </a:r>
          </a:p>
          <a:p>
            <a:pPr lvl="1"/>
            <a:endParaRPr lang="en-GB" dirty="0" smtClean="0"/>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$27</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36</a:t>
            </a:fld>
            <a:endParaRPr lang="en-GB"/>
          </a:p>
        </p:txBody>
      </p:sp>
    </p:spTree>
    <p:extLst>
      <p:ext uri="{BB962C8B-B14F-4D97-AF65-F5344CB8AC3E}">
        <p14:creationId xmlns:p14="http://schemas.microsoft.com/office/powerpoint/2010/main" val="37492165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smtClean="0"/>
              <a:t>SecurityAccess</a:t>
            </a:r>
            <a:endParaRPr lang="en-US" dirty="0" smtClean="0"/>
          </a:p>
        </p:txBody>
      </p:sp>
      <p:sp>
        <p:nvSpPr>
          <p:cNvPr id="38915" name="Rectangle 3"/>
          <p:cNvSpPr>
            <a:spLocks noGrp="1" noChangeArrowheads="1"/>
          </p:cNvSpPr>
          <p:nvPr>
            <p:ph idx="1"/>
          </p:nvPr>
        </p:nvSpPr>
        <p:spPr/>
        <p:txBody>
          <a:bodyPr>
            <a:normAutofit/>
          </a:bodyPr>
          <a:lstStyle/>
          <a:p>
            <a:r>
              <a:rPr lang="en-GB" dirty="0" smtClean="0"/>
              <a:t>Only one security access level can be active at any time</a:t>
            </a:r>
          </a:p>
          <a:p>
            <a:r>
              <a:rPr lang="en-GB" dirty="0" smtClean="0"/>
              <a:t>Time delays and lock-outs may be used (ECU specific)</a:t>
            </a:r>
          </a:p>
          <a:p>
            <a:r>
              <a:rPr lang="en-GB" dirty="0" smtClean="0"/>
              <a:t>Security access is cleared when ECU is reset</a:t>
            </a:r>
          </a:p>
          <a:p>
            <a:r>
              <a:rPr lang="en-GB" dirty="0" smtClean="0"/>
              <a:t>If ECU is already at a security level and that level is requested again, zero seed is sent</a:t>
            </a:r>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$27</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37</a:t>
            </a:fld>
            <a:endParaRPr lang="en-GB"/>
          </a:p>
        </p:txBody>
      </p:sp>
    </p:spTree>
    <p:extLst>
      <p:ext uri="{BB962C8B-B14F-4D97-AF65-F5344CB8AC3E}">
        <p14:creationId xmlns:p14="http://schemas.microsoft.com/office/powerpoint/2010/main" val="873214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smtClean="0"/>
              <a:t>SecurityAccess</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38</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3781972822"/>
              </p:ext>
            </p:extLst>
          </p:nvPr>
        </p:nvGraphicFramePr>
        <p:xfrm>
          <a:off x="1524000" y="1556792"/>
          <a:ext cx="5898613" cy="333756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SecurityAccess</a:t>
                      </a:r>
                      <a:r>
                        <a:rPr lang="en-GB" dirty="0" smtClean="0"/>
                        <a:t> Request Service Id</a:t>
                      </a:r>
                      <a:endParaRPr lang="en-GB" dirty="0"/>
                    </a:p>
                  </a:txBody>
                  <a:tcPr/>
                </a:tc>
                <a:tc>
                  <a:txBody>
                    <a:bodyPr/>
                    <a:lstStyle/>
                    <a:p>
                      <a:r>
                        <a:rPr lang="en-GB" dirty="0" smtClean="0"/>
                        <a:t>27</a:t>
                      </a:r>
                      <a:endParaRPr lang="en-GB" dirty="0"/>
                    </a:p>
                  </a:txBody>
                  <a:tcPr/>
                </a:tc>
              </a:tr>
              <a:tr h="370840">
                <a:tc>
                  <a:txBody>
                    <a:bodyPr/>
                    <a:lstStyle/>
                    <a:p>
                      <a:r>
                        <a:rPr lang="en-GB" dirty="0" smtClean="0"/>
                        <a:t>2</a:t>
                      </a:r>
                      <a:endParaRPr lang="en-GB" dirty="0"/>
                    </a:p>
                  </a:txBody>
                  <a:tcPr/>
                </a:tc>
                <a:tc>
                  <a:txBody>
                    <a:bodyPr/>
                    <a:lstStyle/>
                    <a:p>
                      <a:r>
                        <a:rPr lang="en-GB" dirty="0" err="1" smtClean="0"/>
                        <a:t>securityAccessType</a:t>
                      </a:r>
                      <a:endParaRPr lang="en-GB" dirty="0"/>
                    </a:p>
                  </a:txBody>
                  <a:tcPr/>
                </a:tc>
                <a:tc>
                  <a:txBody>
                    <a:bodyPr/>
                    <a:lstStyle/>
                    <a:p>
                      <a:r>
                        <a:rPr lang="en-GB" dirty="0" smtClean="0"/>
                        <a:t>XX</a:t>
                      </a:r>
                      <a:endParaRPr lang="en-GB" dirty="0"/>
                    </a:p>
                  </a:txBody>
                  <a:tcPr/>
                </a:tc>
              </a:tr>
              <a:tr h="370840">
                <a:tc>
                  <a:txBody>
                    <a:bodyPr/>
                    <a:lstStyle/>
                    <a:p>
                      <a:endParaRPr lang="en-GB" dirty="0"/>
                    </a:p>
                  </a:txBody>
                  <a:tcPr/>
                </a:tc>
                <a:tc>
                  <a:txBody>
                    <a:bodyPr/>
                    <a:lstStyle/>
                    <a:p>
                      <a:endParaRPr lang="en-GB" dirty="0"/>
                    </a:p>
                  </a:txBody>
                  <a:tcPr/>
                </a:tc>
                <a:tc>
                  <a:txBody>
                    <a:bodyPr/>
                    <a:lstStyle/>
                    <a:p>
                      <a:endParaRPr lang="en-GB" dirty="0"/>
                    </a:p>
                  </a:txBody>
                  <a:tcPr/>
                </a:tc>
              </a:tr>
              <a:tr h="370840">
                <a:tc>
                  <a:txBody>
                    <a:bodyPr/>
                    <a:lstStyle/>
                    <a:p>
                      <a:endParaRPr lang="en-GB" dirty="0"/>
                    </a:p>
                  </a:txBody>
                  <a:tcPr/>
                </a:tc>
                <a:tc>
                  <a:txBody>
                    <a:bodyPr/>
                    <a:lstStyle/>
                    <a:p>
                      <a:r>
                        <a:rPr lang="en-GB" dirty="0" err="1" smtClean="0"/>
                        <a:t>requestSeed</a:t>
                      </a:r>
                      <a:r>
                        <a:rPr lang="en-GB" dirty="0" smtClean="0"/>
                        <a:t> (for level A)</a:t>
                      </a:r>
                      <a:endParaRPr lang="en-GB" dirty="0"/>
                    </a:p>
                  </a:txBody>
                  <a:tcPr/>
                </a:tc>
                <a:tc>
                  <a:txBody>
                    <a:bodyPr/>
                    <a:lstStyle/>
                    <a:p>
                      <a:r>
                        <a:rPr lang="en-GB" dirty="0" smtClean="0"/>
                        <a:t>01</a:t>
                      </a:r>
                      <a:endParaRPr lang="en-GB" dirty="0"/>
                    </a:p>
                  </a:txBody>
                  <a:tcPr/>
                </a:tc>
              </a:tr>
              <a:tr h="370840">
                <a:tc>
                  <a:txBody>
                    <a:bodyPr/>
                    <a:lstStyle/>
                    <a:p>
                      <a:endParaRPr lang="en-GB" dirty="0"/>
                    </a:p>
                  </a:txBody>
                  <a:tcPr/>
                </a:tc>
                <a:tc>
                  <a:txBody>
                    <a:bodyPr/>
                    <a:lstStyle/>
                    <a:p>
                      <a:r>
                        <a:rPr lang="en-GB" dirty="0" err="1" smtClean="0"/>
                        <a:t>sendKey</a:t>
                      </a:r>
                      <a:endParaRPr lang="en-GB" dirty="0"/>
                    </a:p>
                  </a:txBody>
                  <a:tcPr/>
                </a:tc>
                <a:tc>
                  <a:txBody>
                    <a:bodyPr/>
                    <a:lstStyle/>
                    <a:p>
                      <a:r>
                        <a:rPr lang="en-GB" dirty="0" smtClean="0"/>
                        <a:t>02</a:t>
                      </a:r>
                      <a:endParaRPr lang="en-GB" dirty="0"/>
                    </a:p>
                  </a:txBody>
                  <a:tcPr/>
                </a:tc>
              </a:tr>
              <a:tr h="370840">
                <a:tc>
                  <a:txBody>
                    <a:bodyPr/>
                    <a:lstStyle/>
                    <a:p>
                      <a:endParaRPr lang="en-GB" dirty="0"/>
                    </a:p>
                  </a:txBody>
                  <a:tcPr/>
                </a:tc>
                <a:tc>
                  <a:txBody>
                    <a:bodyPr/>
                    <a:lstStyle/>
                    <a:p>
                      <a:endParaRPr lang="en-GB" dirty="0"/>
                    </a:p>
                  </a:txBody>
                  <a:tcPr/>
                </a:tc>
                <a:tc>
                  <a:txBody>
                    <a:bodyPr/>
                    <a:lstStyle/>
                    <a:p>
                      <a:endParaRPr lang="en-GB" dirty="0"/>
                    </a:p>
                  </a:txBody>
                  <a:tcPr/>
                </a:tc>
              </a:tr>
              <a:tr h="370840">
                <a:tc>
                  <a:txBody>
                    <a:bodyPr/>
                    <a:lstStyle/>
                    <a:p>
                      <a:endParaRPr lang="en-GB" dirty="0"/>
                    </a:p>
                  </a:txBody>
                  <a:tcPr/>
                </a:tc>
                <a:tc>
                  <a:txBody>
                    <a:bodyPr/>
                    <a:lstStyle/>
                    <a:p>
                      <a:r>
                        <a:rPr lang="en-GB" dirty="0" err="1" smtClean="0"/>
                        <a:t>requestSeed</a:t>
                      </a:r>
                      <a:r>
                        <a:rPr lang="en-GB" dirty="0" smtClean="0"/>
                        <a:t> (for level B)</a:t>
                      </a:r>
                      <a:endParaRPr lang="en-GB" dirty="0"/>
                    </a:p>
                  </a:txBody>
                  <a:tcPr/>
                </a:tc>
                <a:tc>
                  <a:txBody>
                    <a:bodyPr/>
                    <a:lstStyle/>
                    <a:p>
                      <a:r>
                        <a:rPr lang="en-GB" dirty="0" smtClean="0"/>
                        <a:t>03</a:t>
                      </a:r>
                      <a:endParaRPr lang="en-GB" dirty="0"/>
                    </a:p>
                  </a:txBody>
                  <a:tcPr/>
                </a:tc>
              </a:tr>
              <a:tr h="370840">
                <a:tc>
                  <a:txBody>
                    <a:bodyPr/>
                    <a:lstStyle/>
                    <a:p>
                      <a:endParaRPr lang="en-GB" dirty="0"/>
                    </a:p>
                  </a:txBody>
                  <a:tcPr/>
                </a:tc>
                <a:tc>
                  <a:txBody>
                    <a:bodyPr/>
                    <a:lstStyle/>
                    <a:p>
                      <a:r>
                        <a:rPr lang="en-GB" dirty="0" err="1" smtClean="0"/>
                        <a:t>sendKey</a:t>
                      </a:r>
                      <a:endParaRPr lang="en-GB" dirty="0"/>
                    </a:p>
                  </a:txBody>
                  <a:tcPr/>
                </a:tc>
                <a:tc>
                  <a:txBody>
                    <a:bodyPr/>
                    <a:lstStyle/>
                    <a:p>
                      <a:r>
                        <a:rPr lang="en-GB" dirty="0" smtClean="0"/>
                        <a:t>04</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$27</a:t>
            </a:r>
            <a:endParaRPr lang="en-GB" sz="2000" dirty="0">
              <a:solidFill>
                <a:schemeClr val="tx1"/>
              </a:solidFill>
            </a:endParaRPr>
          </a:p>
        </p:txBody>
      </p:sp>
      <p:sp>
        <p:nvSpPr>
          <p:cNvPr id="11" name="TextBox 10"/>
          <p:cNvSpPr txBox="1"/>
          <p:nvPr/>
        </p:nvSpPr>
        <p:spPr>
          <a:xfrm>
            <a:off x="4125183" y="1187768"/>
            <a:ext cx="944297" cy="369332"/>
          </a:xfrm>
          <a:prstGeom prst="rect">
            <a:avLst/>
          </a:prstGeom>
          <a:noFill/>
        </p:spPr>
        <p:txBody>
          <a:bodyPr wrap="none" rtlCol="0">
            <a:spAutoFit/>
          </a:bodyPr>
          <a:lstStyle/>
          <a:p>
            <a:pPr algn="ctr"/>
            <a:r>
              <a:rPr lang="en-GB" dirty="0" smtClean="0"/>
              <a:t>Request</a:t>
            </a:r>
            <a:endParaRPr lang="en-GB" dirty="0"/>
          </a:p>
        </p:txBody>
      </p:sp>
    </p:spTree>
    <p:extLst>
      <p:ext uri="{BB962C8B-B14F-4D97-AF65-F5344CB8AC3E}">
        <p14:creationId xmlns:p14="http://schemas.microsoft.com/office/powerpoint/2010/main" val="41950531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smtClean="0"/>
              <a:t>SecurityAccess</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39</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3702458273"/>
              </p:ext>
            </p:extLst>
          </p:nvPr>
        </p:nvGraphicFramePr>
        <p:xfrm>
          <a:off x="1524000" y="1556792"/>
          <a:ext cx="5898613" cy="185420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SecurityAccess</a:t>
                      </a:r>
                      <a:r>
                        <a:rPr lang="en-GB" dirty="0" smtClean="0"/>
                        <a:t> Request Service Id &amp; $40</a:t>
                      </a:r>
                      <a:endParaRPr lang="en-GB" dirty="0"/>
                    </a:p>
                  </a:txBody>
                  <a:tcPr/>
                </a:tc>
                <a:tc>
                  <a:txBody>
                    <a:bodyPr/>
                    <a:lstStyle/>
                    <a:p>
                      <a:r>
                        <a:rPr lang="en-GB" dirty="0" smtClean="0"/>
                        <a:t>67</a:t>
                      </a:r>
                      <a:endParaRPr lang="en-GB" dirty="0"/>
                    </a:p>
                  </a:txBody>
                  <a:tcPr/>
                </a:tc>
              </a:tr>
              <a:tr h="370840">
                <a:tc>
                  <a:txBody>
                    <a:bodyPr/>
                    <a:lstStyle/>
                    <a:p>
                      <a:r>
                        <a:rPr lang="en-GB" dirty="0" smtClean="0"/>
                        <a:t>2</a:t>
                      </a:r>
                      <a:endParaRPr lang="en-GB" dirty="0"/>
                    </a:p>
                  </a:txBody>
                  <a:tcPr/>
                </a:tc>
                <a:tc>
                  <a:txBody>
                    <a:bodyPr/>
                    <a:lstStyle/>
                    <a:p>
                      <a:r>
                        <a:rPr lang="en-GB" dirty="0" err="1" smtClean="0"/>
                        <a:t>securityAccessType</a:t>
                      </a:r>
                      <a:endParaRPr lang="en-GB" dirty="0"/>
                    </a:p>
                  </a:txBody>
                  <a:tcPr/>
                </a:tc>
                <a:tc>
                  <a:txBody>
                    <a:bodyPr/>
                    <a:lstStyle/>
                    <a:p>
                      <a:r>
                        <a:rPr lang="en-GB" dirty="0" smtClean="0"/>
                        <a:t>XX</a:t>
                      </a:r>
                      <a:endParaRPr lang="en-GB" dirty="0"/>
                    </a:p>
                  </a:txBody>
                  <a:tcPr/>
                </a:tc>
              </a:tr>
              <a:tr h="370840">
                <a:tc>
                  <a:txBody>
                    <a:bodyPr/>
                    <a:lstStyle/>
                    <a:p>
                      <a:endParaRPr lang="en-GB" dirty="0"/>
                    </a:p>
                  </a:txBody>
                  <a:tcPr/>
                </a:tc>
                <a:tc>
                  <a:txBody>
                    <a:bodyPr/>
                    <a:lstStyle/>
                    <a:p>
                      <a:r>
                        <a:rPr lang="en-GB" dirty="0" smtClean="0"/>
                        <a:t>if request was </a:t>
                      </a:r>
                      <a:r>
                        <a:rPr lang="en-GB" dirty="0" err="1" smtClean="0"/>
                        <a:t>requestSeed</a:t>
                      </a:r>
                      <a:endParaRPr lang="en-GB" dirty="0"/>
                    </a:p>
                  </a:txBody>
                  <a:tcPr/>
                </a:tc>
                <a:tc>
                  <a:txBody>
                    <a:bodyPr/>
                    <a:lstStyle/>
                    <a:p>
                      <a:endParaRPr lang="en-GB" dirty="0"/>
                    </a:p>
                  </a:txBody>
                  <a:tcPr/>
                </a:tc>
              </a:tr>
              <a:tr h="370840">
                <a:tc>
                  <a:txBody>
                    <a:bodyPr/>
                    <a:lstStyle/>
                    <a:p>
                      <a:r>
                        <a:rPr lang="en-GB" dirty="0" smtClean="0"/>
                        <a:t>3-X</a:t>
                      </a:r>
                      <a:endParaRPr lang="en-GB" dirty="0"/>
                    </a:p>
                  </a:txBody>
                  <a:tcPr/>
                </a:tc>
                <a:tc>
                  <a:txBody>
                    <a:bodyPr/>
                    <a:lstStyle/>
                    <a:p>
                      <a:r>
                        <a:rPr lang="en-GB" dirty="0" err="1" smtClean="0"/>
                        <a:t>securitySeed</a:t>
                      </a:r>
                      <a:r>
                        <a:rPr lang="en-GB" dirty="0" smtClean="0"/>
                        <a:t> (several bytes)</a:t>
                      </a:r>
                      <a:endParaRPr lang="en-GB" dirty="0"/>
                    </a:p>
                  </a:txBody>
                  <a:tcPr/>
                </a:tc>
                <a:tc>
                  <a:txBody>
                    <a:bodyPr/>
                    <a:lstStyle/>
                    <a:p>
                      <a:r>
                        <a:rPr lang="en-GB" dirty="0" smtClean="0"/>
                        <a:t>XXXX</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$27</a:t>
            </a:r>
            <a:endParaRPr lang="en-GB" sz="2000" dirty="0">
              <a:solidFill>
                <a:schemeClr val="tx1"/>
              </a:solidFill>
            </a:endParaRPr>
          </a:p>
        </p:txBody>
      </p:sp>
      <p:sp>
        <p:nvSpPr>
          <p:cNvPr id="10" name="TextBox 9"/>
          <p:cNvSpPr txBox="1"/>
          <p:nvPr/>
        </p:nvSpPr>
        <p:spPr>
          <a:xfrm>
            <a:off x="3667272" y="1187768"/>
            <a:ext cx="1860126" cy="369332"/>
          </a:xfrm>
          <a:prstGeom prst="rect">
            <a:avLst/>
          </a:prstGeom>
          <a:noFill/>
        </p:spPr>
        <p:txBody>
          <a:bodyPr wrap="none" rtlCol="0">
            <a:spAutoFit/>
          </a:bodyPr>
          <a:lstStyle/>
          <a:p>
            <a:pPr algn="ctr"/>
            <a:r>
              <a:rPr lang="en-GB" dirty="0" smtClean="0"/>
              <a:t>Positive Response</a:t>
            </a:r>
            <a:endParaRPr lang="en-GB" dirty="0"/>
          </a:p>
        </p:txBody>
      </p:sp>
    </p:spTree>
    <p:extLst>
      <p:ext uri="{BB962C8B-B14F-4D97-AF65-F5344CB8AC3E}">
        <p14:creationId xmlns:p14="http://schemas.microsoft.com/office/powerpoint/2010/main" val="11476371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ISO 14229</a:t>
            </a:r>
            <a:endParaRPr lang="en-GB" dirty="0"/>
          </a:p>
        </p:txBody>
      </p:sp>
      <p:sp>
        <p:nvSpPr>
          <p:cNvPr id="3" name="Content Placeholder 2"/>
          <p:cNvSpPr>
            <a:spLocks noGrp="1"/>
          </p:cNvSpPr>
          <p:nvPr>
            <p:ph idx="1"/>
          </p:nvPr>
        </p:nvSpPr>
        <p:spPr/>
        <p:txBody>
          <a:bodyPr/>
          <a:lstStyle/>
          <a:p>
            <a:r>
              <a:rPr lang="en-GB" smtClean="0"/>
              <a:t>Standard for Diagnostic Services</a:t>
            </a:r>
          </a:p>
          <a:p>
            <a:r>
              <a:rPr lang="en-GB" smtClean="0"/>
              <a:t>Mostly used over CAN, but can use any physical layer (network protocol)</a:t>
            </a:r>
          </a:p>
          <a:p>
            <a:r>
              <a:rPr lang="en-GB" smtClean="0"/>
              <a:t>De facto standard</a:t>
            </a:r>
          </a:p>
          <a:p>
            <a:r>
              <a:rPr lang="en-GB" smtClean="0"/>
              <a:t>Client (tester) and Server (ECU)</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pPr/>
              <a:t>4</a:t>
            </a:fld>
            <a:endParaRPr lang="en-GB"/>
          </a:p>
        </p:txBody>
      </p:sp>
    </p:spTree>
    <p:extLst>
      <p:ext uri="{BB962C8B-B14F-4D97-AF65-F5344CB8AC3E}">
        <p14:creationId xmlns:p14="http://schemas.microsoft.com/office/powerpoint/2010/main" val="34545909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1115616" y="1484784"/>
            <a:ext cx="6768752" cy="4536504"/>
            <a:chOff x="1835696" y="1484784"/>
            <a:chExt cx="6768752" cy="4536504"/>
          </a:xfrm>
        </p:grpSpPr>
        <p:sp>
          <p:nvSpPr>
            <p:cNvPr id="12" name="Rectangle 11"/>
            <p:cNvSpPr/>
            <p:nvPr/>
          </p:nvSpPr>
          <p:spPr>
            <a:xfrm>
              <a:off x="1835696" y="1484784"/>
              <a:ext cx="25202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Tester</a:t>
              </a:r>
              <a:endParaRPr lang="en-GB" dirty="0"/>
            </a:p>
          </p:txBody>
        </p:sp>
        <p:sp>
          <p:nvSpPr>
            <p:cNvPr id="13" name="Rectangle 12"/>
            <p:cNvSpPr/>
            <p:nvPr/>
          </p:nvSpPr>
          <p:spPr>
            <a:xfrm>
              <a:off x="4355976" y="1484784"/>
              <a:ext cx="4248472"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ECU</a:t>
              </a:r>
              <a:endParaRPr lang="en-GB" dirty="0"/>
            </a:p>
          </p:txBody>
        </p:sp>
        <p:sp>
          <p:nvSpPr>
            <p:cNvPr id="14" name="Rectangle 13"/>
            <p:cNvSpPr/>
            <p:nvPr/>
          </p:nvSpPr>
          <p:spPr>
            <a:xfrm>
              <a:off x="1835696" y="1916832"/>
              <a:ext cx="2520280" cy="41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4355976" y="1916832"/>
              <a:ext cx="4248472" cy="41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p:cNvSpPr>
            <a:spLocks noGrp="1"/>
          </p:cNvSpPr>
          <p:nvPr>
            <p:ph type="title"/>
          </p:nvPr>
        </p:nvSpPr>
        <p:spPr/>
        <p:txBody>
          <a:bodyPr/>
          <a:lstStyle/>
          <a:p>
            <a:r>
              <a:rPr lang="en-GB" dirty="0" err="1" smtClean="0"/>
              <a:t>SecurityAccess</a:t>
            </a:r>
            <a:endParaRPr lang="en-GB" dirty="0"/>
          </a:p>
        </p:txBody>
      </p:sp>
      <p:sp>
        <p:nvSpPr>
          <p:cNvPr id="3" name="Footer Placeholder 2"/>
          <p:cNvSpPr>
            <a:spLocks noGrp="1"/>
          </p:cNvSpPr>
          <p:nvPr>
            <p:ph type="ftr" sz="quarter" idx="11"/>
          </p:nvPr>
        </p:nvSpPr>
        <p:spPr/>
        <p:txBody>
          <a:bodyPr/>
          <a:lstStyle/>
          <a:p>
            <a:r>
              <a:rPr lang="en-GB" smtClean="0"/>
              <a:t>WMG</a:t>
            </a:r>
            <a:endParaRPr lang="en-GB"/>
          </a:p>
        </p:txBody>
      </p:sp>
      <p:sp>
        <p:nvSpPr>
          <p:cNvPr id="4" name="Slide Number Placeholder 3"/>
          <p:cNvSpPr>
            <a:spLocks noGrp="1"/>
          </p:cNvSpPr>
          <p:nvPr>
            <p:ph type="sldNum" sz="quarter" idx="12"/>
          </p:nvPr>
        </p:nvSpPr>
        <p:spPr/>
        <p:txBody>
          <a:bodyPr/>
          <a:lstStyle/>
          <a:p>
            <a:fld id="{99FB13C6-6EAB-4C4E-B47E-EB78F907128E}" type="slidenum">
              <a:rPr lang="en-GB" smtClean="0"/>
              <a:t>40</a:t>
            </a:fld>
            <a:endParaRPr lang="en-GB"/>
          </a:p>
        </p:txBody>
      </p:sp>
      <p:sp>
        <p:nvSpPr>
          <p:cNvPr id="5" name="Rounded Rectangle 4"/>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$27</a:t>
            </a:r>
            <a:endParaRPr lang="en-GB" sz="2000" dirty="0">
              <a:solidFill>
                <a:schemeClr val="tx1"/>
              </a:solidFill>
            </a:endParaRPr>
          </a:p>
        </p:txBody>
      </p:sp>
      <p:sp>
        <p:nvSpPr>
          <p:cNvPr id="6" name="Rectangle 5"/>
          <p:cNvSpPr/>
          <p:nvPr/>
        </p:nvSpPr>
        <p:spPr>
          <a:xfrm>
            <a:off x="1619672" y="2060848"/>
            <a:ext cx="1512168" cy="936104"/>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Request</a:t>
            </a:r>
            <a:br>
              <a:rPr lang="en-GB" dirty="0" smtClean="0">
                <a:solidFill>
                  <a:schemeClr val="tx1"/>
                </a:solidFill>
              </a:rPr>
            </a:br>
            <a:r>
              <a:rPr lang="en-GB" dirty="0" smtClean="0">
                <a:solidFill>
                  <a:schemeClr val="tx1"/>
                </a:solidFill>
              </a:rPr>
              <a:t>Seed</a:t>
            </a:r>
            <a:endParaRPr lang="en-GB" dirty="0">
              <a:solidFill>
                <a:schemeClr val="tx1"/>
              </a:solidFill>
            </a:endParaRPr>
          </a:p>
        </p:txBody>
      </p:sp>
      <p:sp>
        <p:nvSpPr>
          <p:cNvPr id="7" name="Rectangle 6"/>
          <p:cNvSpPr/>
          <p:nvPr/>
        </p:nvSpPr>
        <p:spPr>
          <a:xfrm>
            <a:off x="1619672" y="3861048"/>
            <a:ext cx="1512168" cy="936104"/>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Send</a:t>
            </a:r>
            <a:br>
              <a:rPr lang="en-GB" dirty="0" smtClean="0">
                <a:solidFill>
                  <a:schemeClr val="tx1"/>
                </a:solidFill>
              </a:rPr>
            </a:br>
            <a:r>
              <a:rPr lang="en-GB" dirty="0" smtClean="0">
                <a:solidFill>
                  <a:schemeClr val="tx1"/>
                </a:solidFill>
              </a:rPr>
              <a:t>Key</a:t>
            </a:r>
            <a:endParaRPr lang="en-GB" dirty="0">
              <a:solidFill>
                <a:schemeClr val="tx1"/>
              </a:solidFill>
            </a:endParaRPr>
          </a:p>
        </p:txBody>
      </p:sp>
      <p:sp>
        <p:nvSpPr>
          <p:cNvPr id="8" name="Rectangle 7"/>
          <p:cNvSpPr/>
          <p:nvPr/>
        </p:nvSpPr>
        <p:spPr>
          <a:xfrm>
            <a:off x="4067944" y="2996952"/>
            <a:ext cx="1512168" cy="936104"/>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Send Seed</a:t>
            </a:r>
            <a:endParaRPr lang="en-GB" dirty="0">
              <a:solidFill>
                <a:schemeClr val="tx1"/>
              </a:solidFill>
            </a:endParaRPr>
          </a:p>
        </p:txBody>
      </p:sp>
      <p:sp>
        <p:nvSpPr>
          <p:cNvPr id="9" name="Rectangle 8"/>
          <p:cNvSpPr/>
          <p:nvPr/>
        </p:nvSpPr>
        <p:spPr>
          <a:xfrm>
            <a:off x="4067944" y="4797152"/>
            <a:ext cx="1512168" cy="936104"/>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Unlock &amp;</a:t>
            </a:r>
            <a:br>
              <a:rPr lang="en-GB" dirty="0" smtClean="0">
                <a:solidFill>
                  <a:schemeClr val="tx1"/>
                </a:solidFill>
              </a:rPr>
            </a:br>
            <a:r>
              <a:rPr lang="en-GB" dirty="0" smtClean="0">
                <a:solidFill>
                  <a:schemeClr val="tx1"/>
                </a:solidFill>
              </a:rPr>
              <a:t>Send PR</a:t>
            </a:r>
            <a:endParaRPr lang="en-GB" dirty="0">
              <a:solidFill>
                <a:schemeClr val="tx1"/>
              </a:solidFill>
            </a:endParaRPr>
          </a:p>
        </p:txBody>
      </p:sp>
      <p:sp>
        <p:nvSpPr>
          <p:cNvPr id="17" name="Rectangle 16"/>
          <p:cNvSpPr/>
          <p:nvPr/>
        </p:nvSpPr>
        <p:spPr>
          <a:xfrm>
            <a:off x="5940152" y="2996952"/>
            <a:ext cx="1512168" cy="936104"/>
          </a:xfrm>
          <a:prstGeom prst="rect">
            <a:avLst/>
          </a:prstGeom>
          <a:solidFill>
            <a:schemeClr val="accent2">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Send NR</a:t>
            </a:r>
            <a:endParaRPr lang="en-GB" dirty="0">
              <a:solidFill>
                <a:schemeClr val="tx1"/>
              </a:solidFill>
            </a:endParaRPr>
          </a:p>
        </p:txBody>
      </p:sp>
      <p:sp>
        <p:nvSpPr>
          <p:cNvPr id="18" name="Rectangle 17"/>
          <p:cNvSpPr/>
          <p:nvPr/>
        </p:nvSpPr>
        <p:spPr>
          <a:xfrm>
            <a:off x="5940152" y="4797152"/>
            <a:ext cx="1512168" cy="936104"/>
          </a:xfrm>
          <a:prstGeom prst="rect">
            <a:avLst/>
          </a:prstGeom>
          <a:solidFill>
            <a:schemeClr val="accent2">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Send NR</a:t>
            </a:r>
            <a:endParaRPr lang="en-GB" dirty="0">
              <a:solidFill>
                <a:schemeClr val="tx1"/>
              </a:solidFill>
            </a:endParaRPr>
          </a:p>
        </p:txBody>
      </p:sp>
    </p:spTree>
    <p:extLst>
      <p:ext uri="{BB962C8B-B14F-4D97-AF65-F5344CB8AC3E}">
        <p14:creationId xmlns:p14="http://schemas.microsoft.com/office/powerpoint/2010/main" val="8429317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smtClean="0"/>
              <a:t>TesterPresent</a:t>
            </a:r>
            <a:endParaRPr lang="en-US" dirty="0" smtClean="0"/>
          </a:p>
        </p:txBody>
      </p:sp>
      <p:sp>
        <p:nvSpPr>
          <p:cNvPr id="38915" name="Rectangle 3"/>
          <p:cNvSpPr>
            <a:spLocks noGrp="1" noChangeArrowheads="1"/>
          </p:cNvSpPr>
          <p:nvPr>
            <p:ph idx="1"/>
          </p:nvPr>
        </p:nvSpPr>
        <p:spPr/>
        <p:txBody>
          <a:bodyPr>
            <a:normAutofit/>
          </a:bodyPr>
          <a:lstStyle/>
          <a:p>
            <a:r>
              <a:rPr lang="en-GB" dirty="0" smtClean="0"/>
              <a:t>“Keep-awake” message to ECU</a:t>
            </a:r>
          </a:p>
          <a:p>
            <a:r>
              <a:rPr lang="en-GB" dirty="0" smtClean="0"/>
              <a:t>Used to keep ECU in non-default diagnostic session</a:t>
            </a:r>
          </a:p>
          <a:p>
            <a:r>
              <a:rPr lang="en-GB" dirty="0" smtClean="0"/>
              <a:t>Transmitted periodically</a:t>
            </a:r>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$3E</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41</a:t>
            </a:fld>
            <a:endParaRPr lang="en-GB"/>
          </a:p>
        </p:txBody>
      </p:sp>
    </p:spTree>
    <p:extLst>
      <p:ext uri="{BB962C8B-B14F-4D97-AF65-F5344CB8AC3E}">
        <p14:creationId xmlns:p14="http://schemas.microsoft.com/office/powerpoint/2010/main" val="2082912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smtClean="0"/>
              <a:t>SecurityAccess</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42</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3927350487"/>
              </p:ext>
            </p:extLst>
          </p:nvPr>
        </p:nvGraphicFramePr>
        <p:xfrm>
          <a:off x="1524000" y="1556792"/>
          <a:ext cx="5898613" cy="111252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TesterPresent</a:t>
                      </a:r>
                      <a:r>
                        <a:rPr lang="en-GB" dirty="0" smtClean="0"/>
                        <a:t> Request Service Id</a:t>
                      </a:r>
                      <a:endParaRPr lang="en-GB" dirty="0"/>
                    </a:p>
                  </a:txBody>
                  <a:tcPr/>
                </a:tc>
                <a:tc>
                  <a:txBody>
                    <a:bodyPr/>
                    <a:lstStyle/>
                    <a:p>
                      <a:r>
                        <a:rPr lang="en-GB" dirty="0" smtClean="0"/>
                        <a:t>3E</a:t>
                      </a:r>
                      <a:endParaRPr lang="en-GB" dirty="0"/>
                    </a:p>
                  </a:txBody>
                  <a:tcPr/>
                </a:tc>
              </a:tr>
              <a:tr h="370840">
                <a:tc>
                  <a:txBody>
                    <a:bodyPr/>
                    <a:lstStyle/>
                    <a:p>
                      <a:r>
                        <a:rPr lang="en-GB" dirty="0" smtClean="0"/>
                        <a:t>2</a:t>
                      </a:r>
                      <a:endParaRPr lang="en-GB" dirty="0"/>
                    </a:p>
                  </a:txBody>
                  <a:tcPr/>
                </a:tc>
                <a:tc>
                  <a:txBody>
                    <a:bodyPr/>
                    <a:lstStyle/>
                    <a:p>
                      <a:r>
                        <a:rPr lang="en-GB" dirty="0" err="1" smtClean="0"/>
                        <a:t>zeroSubFunction</a:t>
                      </a:r>
                      <a:endParaRPr lang="en-GB" dirty="0"/>
                    </a:p>
                  </a:txBody>
                  <a:tcPr/>
                </a:tc>
                <a:tc>
                  <a:txBody>
                    <a:bodyPr/>
                    <a:lstStyle/>
                    <a:p>
                      <a:r>
                        <a:rPr lang="en-GB" dirty="0" smtClean="0"/>
                        <a:t>00</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$3E</a:t>
            </a:r>
            <a:endParaRPr lang="en-GB" sz="2000" dirty="0">
              <a:solidFill>
                <a:schemeClr val="tx1"/>
              </a:solidFill>
            </a:endParaRPr>
          </a:p>
        </p:txBody>
      </p:sp>
      <p:sp>
        <p:nvSpPr>
          <p:cNvPr id="11" name="TextBox 10"/>
          <p:cNvSpPr txBox="1"/>
          <p:nvPr/>
        </p:nvSpPr>
        <p:spPr>
          <a:xfrm>
            <a:off x="4125183" y="1187768"/>
            <a:ext cx="944297" cy="369332"/>
          </a:xfrm>
          <a:prstGeom prst="rect">
            <a:avLst/>
          </a:prstGeom>
          <a:noFill/>
        </p:spPr>
        <p:txBody>
          <a:bodyPr wrap="none" rtlCol="0">
            <a:spAutoFit/>
          </a:bodyPr>
          <a:lstStyle/>
          <a:p>
            <a:pPr algn="ctr"/>
            <a:r>
              <a:rPr lang="en-GB" dirty="0" smtClean="0"/>
              <a:t>Request</a:t>
            </a:r>
            <a:endParaRPr lang="en-GB" dirty="0"/>
          </a:p>
        </p:txBody>
      </p:sp>
    </p:spTree>
    <p:extLst>
      <p:ext uri="{BB962C8B-B14F-4D97-AF65-F5344CB8AC3E}">
        <p14:creationId xmlns:p14="http://schemas.microsoft.com/office/powerpoint/2010/main" val="12226741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Services</a:t>
            </a:r>
            <a:endParaRPr lang="en-GB" dirty="0"/>
          </a:p>
        </p:txBody>
      </p:sp>
      <p:sp>
        <p:nvSpPr>
          <p:cNvPr id="3" name="Footer Placeholder 2"/>
          <p:cNvSpPr>
            <a:spLocks noGrp="1"/>
          </p:cNvSpPr>
          <p:nvPr>
            <p:ph type="ftr" sz="quarter" idx="11"/>
          </p:nvPr>
        </p:nvSpPr>
        <p:spPr/>
        <p:txBody>
          <a:bodyPr/>
          <a:lstStyle/>
          <a:p>
            <a:r>
              <a:rPr lang="en-GB" smtClean="0"/>
              <a:t>WMG</a:t>
            </a:r>
            <a:endParaRPr lang="en-GB"/>
          </a:p>
        </p:txBody>
      </p:sp>
      <p:sp>
        <p:nvSpPr>
          <p:cNvPr id="4" name="Slide Number Placeholder 3"/>
          <p:cNvSpPr>
            <a:spLocks noGrp="1"/>
          </p:cNvSpPr>
          <p:nvPr>
            <p:ph type="sldNum" sz="quarter" idx="12"/>
          </p:nvPr>
        </p:nvSpPr>
        <p:spPr/>
        <p:txBody>
          <a:bodyPr/>
          <a:lstStyle/>
          <a:p>
            <a:fld id="{99FB13C6-6EAB-4C4E-B47E-EB78F907128E}" type="slidenum">
              <a:rPr lang="en-GB" smtClean="0"/>
              <a:t>43</a:t>
            </a:fld>
            <a:endParaRPr lang="en-GB"/>
          </a:p>
        </p:txBody>
      </p:sp>
      <p:graphicFrame>
        <p:nvGraphicFramePr>
          <p:cNvPr id="9" name="Table 8"/>
          <p:cNvGraphicFramePr>
            <a:graphicFrameLocks noGrp="1"/>
          </p:cNvGraphicFramePr>
          <p:nvPr>
            <p:extLst>
              <p:ext uri="{D42A27DB-BD31-4B8C-83A1-F6EECF244321}">
                <p14:modId xmlns:p14="http://schemas.microsoft.com/office/powerpoint/2010/main" val="2572602108"/>
              </p:ext>
            </p:extLst>
          </p:nvPr>
        </p:nvGraphicFramePr>
        <p:xfrm>
          <a:off x="1043608" y="1397000"/>
          <a:ext cx="7344816" cy="4211320"/>
        </p:xfrm>
        <a:graphic>
          <a:graphicData uri="http://schemas.openxmlformats.org/drawingml/2006/table">
            <a:tbl>
              <a:tblPr firstRow="1" bandRow="1">
                <a:tableStyleId>{5C22544A-7EE6-4342-B048-85BDC9FD1C3A}</a:tableStyleId>
              </a:tblPr>
              <a:tblGrid>
                <a:gridCol w="2612009"/>
                <a:gridCol w="4732807"/>
              </a:tblGrid>
              <a:tr h="370840">
                <a:tc>
                  <a:txBody>
                    <a:bodyPr/>
                    <a:lstStyle/>
                    <a:p>
                      <a:r>
                        <a:rPr lang="en-GB" dirty="0" smtClean="0"/>
                        <a:t>Service</a:t>
                      </a:r>
                      <a:endParaRPr lang="en-GB" dirty="0"/>
                    </a:p>
                  </a:txBody>
                  <a:tcPr/>
                </a:tc>
                <a:tc>
                  <a:txBody>
                    <a:bodyPr/>
                    <a:lstStyle/>
                    <a:p>
                      <a:r>
                        <a:rPr lang="en-GB" dirty="0" smtClean="0"/>
                        <a:t>Description</a:t>
                      </a:r>
                      <a:endParaRPr lang="en-GB" dirty="0"/>
                    </a:p>
                  </a:txBody>
                  <a:tcPr/>
                </a:tc>
              </a:tr>
              <a:tr h="370840">
                <a:tc>
                  <a:txBody>
                    <a:bodyPr/>
                    <a:lstStyle/>
                    <a:p>
                      <a:r>
                        <a:rPr lang="en-GB" dirty="0" err="1" smtClean="0"/>
                        <a:t>CommunicationControl</a:t>
                      </a:r>
                      <a:endParaRPr lang="en-GB" dirty="0"/>
                    </a:p>
                  </a:txBody>
                  <a:tcPr/>
                </a:tc>
                <a:tc>
                  <a:txBody>
                    <a:bodyPr/>
                    <a:lstStyle/>
                    <a:p>
                      <a:r>
                        <a:rPr lang="en-GB" dirty="0" smtClean="0"/>
                        <a:t>The client requests the server to control its communication.</a:t>
                      </a:r>
                      <a:endParaRPr lang="en-GB" dirty="0"/>
                    </a:p>
                  </a:txBody>
                  <a:tcPr/>
                </a:tc>
              </a:tr>
              <a:tr h="370840">
                <a:tc>
                  <a:txBody>
                    <a:bodyPr/>
                    <a:lstStyle/>
                    <a:p>
                      <a:r>
                        <a:rPr lang="en-GB" dirty="0" err="1" smtClean="0"/>
                        <a:t>AccessTimingParameter</a:t>
                      </a:r>
                      <a:endParaRPr lang="en-GB" dirty="0"/>
                    </a:p>
                  </a:txBody>
                  <a:tcPr/>
                </a:tc>
                <a:tc>
                  <a:txBody>
                    <a:bodyPr/>
                    <a:lstStyle/>
                    <a:p>
                      <a:r>
                        <a:rPr lang="en-GB" dirty="0" smtClean="0"/>
                        <a:t>The client uses this service to read/modify the timing parameters for an active communication.</a:t>
                      </a:r>
                      <a:endParaRPr lang="en-GB" dirty="0"/>
                    </a:p>
                  </a:txBody>
                  <a:tcPr/>
                </a:tc>
              </a:tr>
              <a:tr h="370840">
                <a:tc>
                  <a:txBody>
                    <a:bodyPr/>
                    <a:lstStyle/>
                    <a:p>
                      <a:r>
                        <a:rPr lang="en-GB" dirty="0" err="1" smtClean="0"/>
                        <a:t>SecuredDataTransmission</a:t>
                      </a:r>
                      <a:endParaRPr lang="en-GB" dirty="0"/>
                    </a:p>
                  </a:txBody>
                  <a:tcPr/>
                </a:tc>
                <a:tc>
                  <a:txBody>
                    <a:bodyPr/>
                    <a:lstStyle/>
                    <a:p>
                      <a:r>
                        <a:rPr lang="en-GB" dirty="0" smtClean="0"/>
                        <a:t>The client uses this service to perform data transmission with an extended data link security.</a:t>
                      </a:r>
                      <a:endParaRPr lang="en-GB" dirty="0"/>
                    </a:p>
                  </a:txBody>
                  <a:tcPr/>
                </a:tc>
              </a:tr>
              <a:tr h="370840">
                <a:tc>
                  <a:txBody>
                    <a:bodyPr/>
                    <a:lstStyle/>
                    <a:p>
                      <a:r>
                        <a:rPr lang="en-GB" dirty="0" err="1" smtClean="0"/>
                        <a:t>ControlDTCSetting</a:t>
                      </a:r>
                      <a:endParaRPr lang="en-GB" dirty="0"/>
                    </a:p>
                  </a:txBody>
                  <a:tcPr/>
                </a:tc>
                <a:tc>
                  <a:txBody>
                    <a:bodyPr/>
                    <a:lstStyle/>
                    <a:p>
                      <a:r>
                        <a:rPr lang="en-GB" dirty="0" smtClean="0"/>
                        <a:t>The client controls the setting of DTCs in the server.</a:t>
                      </a:r>
                      <a:endParaRPr lang="en-GB" dirty="0"/>
                    </a:p>
                  </a:txBody>
                  <a:tcPr/>
                </a:tc>
              </a:tr>
              <a:tr h="370840">
                <a:tc>
                  <a:txBody>
                    <a:bodyPr/>
                    <a:lstStyle/>
                    <a:p>
                      <a:r>
                        <a:rPr lang="en-GB" dirty="0" err="1" smtClean="0"/>
                        <a:t>ResponseOnEvent</a:t>
                      </a:r>
                      <a:endParaRPr lang="en-GB" dirty="0"/>
                    </a:p>
                  </a:txBody>
                  <a:tcPr/>
                </a:tc>
                <a:tc>
                  <a:txBody>
                    <a:bodyPr/>
                    <a:lstStyle/>
                    <a:p>
                      <a:r>
                        <a:rPr lang="en-GB" dirty="0" smtClean="0"/>
                        <a:t>The client requests to start an event mechanism in the server.</a:t>
                      </a:r>
                      <a:endParaRPr lang="en-GB" dirty="0"/>
                    </a:p>
                  </a:txBody>
                  <a:tcPr/>
                </a:tc>
              </a:tr>
              <a:tr h="370840">
                <a:tc>
                  <a:txBody>
                    <a:bodyPr/>
                    <a:lstStyle/>
                    <a:p>
                      <a:r>
                        <a:rPr lang="en-GB" dirty="0" err="1" smtClean="0"/>
                        <a:t>LinkControl</a:t>
                      </a:r>
                      <a:endParaRPr lang="en-GB" dirty="0"/>
                    </a:p>
                  </a:txBody>
                  <a:tcPr/>
                </a:tc>
                <a:tc>
                  <a:txBody>
                    <a:bodyPr/>
                    <a:lstStyle/>
                    <a:p>
                      <a:r>
                        <a:rPr lang="en-GB" dirty="0" smtClean="0"/>
                        <a:t>The client requests control of the communication baud rate.</a:t>
                      </a:r>
                      <a:endParaRPr lang="en-GB" dirty="0"/>
                    </a:p>
                  </a:txBody>
                  <a:tcPr/>
                </a:tc>
              </a:tr>
            </a:tbl>
          </a:graphicData>
        </a:graphic>
      </p:graphicFrame>
    </p:spTree>
    <p:extLst>
      <p:ext uri="{BB962C8B-B14F-4D97-AF65-F5344CB8AC3E}">
        <p14:creationId xmlns:p14="http://schemas.microsoft.com/office/powerpoint/2010/main" val="19350915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a:t>
            </a:r>
            <a:endParaRPr lang="en-GB" dirty="0"/>
          </a:p>
        </p:txBody>
      </p:sp>
      <p:sp>
        <p:nvSpPr>
          <p:cNvPr id="3" name="Content Placeholder 2"/>
          <p:cNvSpPr>
            <a:spLocks noGrp="1"/>
          </p:cNvSpPr>
          <p:nvPr>
            <p:ph idx="1"/>
          </p:nvPr>
        </p:nvSpPr>
        <p:spPr/>
        <p:txBody>
          <a:bodyPr/>
          <a:lstStyle/>
          <a:p>
            <a:r>
              <a:rPr lang="en-GB" dirty="0" smtClean="0"/>
              <a:t>What two conditions may have to be met before gaining access to some data?</a:t>
            </a:r>
          </a:p>
          <a:p>
            <a:r>
              <a:rPr lang="en-GB" dirty="0" smtClean="0"/>
              <a:t>Why would an ECU switch from extended to default diagnostic session?</a:t>
            </a:r>
          </a:p>
          <a:p>
            <a:r>
              <a:rPr lang="en-GB" dirty="0" smtClean="0"/>
              <a:t>What does ECU Reset do?</a:t>
            </a:r>
            <a:endParaRPr lang="en-GB" dirty="0"/>
          </a:p>
          <a:p>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44</a:t>
            </a:fld>
            <a:endParaRPr lang="en-GB"/>
          </a:p>
        </p:txBody>
      </p:sp>
      <p:sp>
        <p:nvSpPr>
          <p:cNvPr id="6" name="TextBox 5"/>
          <p:cNvSpPr txBox="1"/>
          <p:nvPr/>
        </p:nvSpPr>
        <p:spPr>
          <a:xfrm>
            <a:off x="1979712" y="1187768"/>
            <a:ext cx="5235216" cy="369332"/>
          </a:xfrm>
          <a:prstGeom prst="rect">
            <a:avLst/>
          </a:prstGeom>
          <a:noFill/>
        </p:spPr>
        <p:txBody>
          <a:bodyPr wrap="none" rtlCol="0">
            <a:spAutoFit/>
          </a:bodyPr>
          <a:lstStyle/>
          <a:p>
            <a:pPr algn="ctr"/>
            <a:r>
              <a:rPr lang="en-GB" dirty="0" smtClean="0"/>
              <a:t>Diagnostic and Communication Management Services</a:t>
            </a:r>
            <a:endParaRPr lang="en-GB" dirty="0"/>
          </a:p>
        </p:txBody>
      </p:sp>
    </p:spTree>
    <p:extLst>
      <p:ext uri="{BB962C8B-B14F-4D97-AF65-F5344CB8AC3E}">
        <p14:creationId xmlns:p14="http://schemas.microsoft.com/office/powerpoint/2010/main" val="19640024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ISO 14229 Diagnostic Services</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graphicFrame>
        <p:nvGraphicFramePr>
          <p:cNvPr id="6" name="Table 5"/>
          <p:cNvGraphicFramePr>
            <a:graphicFrameLocks noGrp="1"/>
          </p:cNvGraphicFramePr>
          <p:nvPr>
            <p:extLst>
              <p:ext uri="{D42A27DB-BD31-4B8C-83A1-F6EECF244321}">
                <p14:modId xmlns:p14="http://schemas.microsoft.com/office/powerpoint/2010/main" val="107413066"/>
              </p:ext>
            </p:extLst>
          </p:nvPr>
        </p:nvGraphicFramePr>
        <p:xfrm>
          <a:off x="2771800" y="1556792"/>
          <a:ext cx="3816424" cy="930960"/>
        </p:xfrm>
        <a:graphic>
          <a:graphicData uri="http://schemas.openxmlformats.org/drawingml/2006/table">
            <a:tbl>
              <a:tblPr firstRow="1" bandRow="1">
                <a:tableStyleId>{5C22544A-7EE6-4342-B048-85BDC9FD1C3A}</a:tableStyleId>
              </a:tblPr>
              <a:tblGrid>
                <a:gridCol w="576064"/>
                <a:gridCol w="3240360"/>
              </a:tblGrid>
              <a:tr h="235663">
                <a:tc>
                  <a:txBody>
                    <a:bodyPr/>
                    <a:lstStyle/>
                    <a:p>
                      <a:r>
                        <a:rPr lang="en-GB" dirty="0" smtClean="0"/>
                        <a:t>hex</a:t>
                      </a:r>
                      <a:endParaRPr lang="en-GB" dirty="0"/>
                    </a:p>
                  </a:txBody>
                  <a:tcPr marL="90000" marR="90000" marT="18000" marB="18000"/>
                </a:tc>
                <a:tc>
                  <a:txBody>
                    <a:bodyPr/>
                    <a:lstStyle/>
                    <a:p>
                      <a:r>
                        <a:rPr lang="en-GB" dirty="0" smtClean="0"/>
                        <a:t>service name</a:t>
                      </a:r>
                      <a:endParaRPr lang="en-GB" dirty="0"/>
                    </a:p>
                  </a:txBody>
                  <a:tcPr marL="90000" marR="90000" marT="18000" marB="18000"/>
                </a:tc>
              </a:tr>
              <a:tr h="235663">
                <a:tc>
                  <a:txBody>
                    <a:bodyPr/>
                    <a:lstStyle/>
                    <a:p>
                      <a:r>
                        <a:rPr lang="en-GB" dirty="0" smtClean="0"/>
                        <a:t>14</a:t>
                      </a:r>
                      <a:endParaRPr lang="en-GB" dirty="0"/>
                    </a:p>
                  </a:txBody>
                  <a:tcPr marL="90000" marR="90000" marT="18000" marB="18000">
                    <a:solidFill>
                      <a:srgbClr val="FFC000"/>
                    </a:solidFill>
                  </a:tcPr>
                </a:tc>
                <a:tc>
                  <a:txBody>
                    <a:bodyPr/>
                    <a:lstStyle/>
                    <a:p>
                      <a:r>
                        <a:rPr lang="en-GB" dirty="0" err="1" smtClean="0"/>
                        <a:t>ClearDiagnosticInformation</a:t>
                      </a:r>
                      <a:endParaRPr lang="en-GB" dirty="0"/>
                    </a:p>
                  </a:txBody>
                  <a:tcPr marL="90000" marR="90000" marT="18000" marB="18000"/>
                </a:tc>
              </a:tr>
              <a:tr h="235663">
                <a:tc>
                  <a:txBody>
                    <a:bodyPr/>
                    <a:lstStyle/>
                    <a:p>
                      <a:r>
                        <a:rPr lang="en-GB" dirty="0" smtClean="0"/>
                        <a:t>19</a:t>
                      </a:r>
                      <a:endParaRPr lang="en-GB" dirty="0"/>
                    </a:p>
                  </a:txBody>
                  <a:tcPr marL="90000" marR="90000" marT="18000" marB="18000">
                    <a:solidFill>
                      <a:srgbClr val="FFC000"/>
                    </a:solidFill>
                  </a:tcPr>
                </a:tc>
                <a:tc>
                  <a:txBody>
                    <a:bodyPr/>
                    <a:lstStyle/>
                    <a:p>
                      <a:r>
                        <a:rPr lang="en-GB" dirty="0" err="1" smtClean="0"/>
                        <a:t>ReadDTCInformation</a:t>
                      </a:r>
                      <a:endParaRPr lang="en-GB" dirty="0" smtClean="0"/>
                    </a:p>
                  </a:txBody>
                  <a:tcPr marL="90000" marR="90000" marT="18000" marB="18000"/>
                </a:tc>
              </a:tr>
            </a:tbl>
          </a:graphicData>
        </a:graphic>
      </p:graphicFrame>
      <p:sp>
        <p:nvSpPr>
          <p:cNvPr id="7" name="TextBox 6"/>
          <p:cNvSpPr txBox="1"/>
          <p:nvPr/>
        </p:nvSpPr>
        <p:spPr>
          <a:xfrm>
            <a:off x="3321367" y="1187768"/>
            <a:ext cx="2551917" cy="369332"/>
          </a:xfrm>
          <a:prstGeom prst="rect">
            <a:avLst/>
          </a:prstGeom>
          <a:noFill/>
        </p:spPr>
        <p:txBody>
          <a:bodyPr wrap="none" rtlCol="0">
            <a:spAutoFit/>
          </a:bodyPr>
          <a:lstStyle/>
          <a:p>
            <a:pPr algn="ctr"/>
            <a:r>
              <a:rPr lang="en-GB" dirty="0" smtClean="0"/>
              <a:t>Stored Data Transmission</a:t>
            </a:r>
            <a:endParaRPr lang="en-GB" dirty="0"/>
          </a:p>
        </p:txBody>
      </p:sp>
      <p:sp>
        <p:nvSpPr>
          <p:cNvPr id="3" name="Slide Number Placeholder 2"/>
          <p:cNvSpPr>
            <a:spLocks noGrp="1"/>
          </p:cNvSpPr>
          <p:nvPr>
            <p:ph type="sldNum" sz="quarter" idx="12"/>
          </p:nvPr>
        </p:nvSpPr>
        <p:spPr/>
        <p:txBody>
          <a:bodyPr/>
          <a:lstStyle/>
          <a:p>
            <a:fld id="{99FB13C6-6EAB-4C4E-B47E-EB78F907128E}" type="slidenum">
              <a:rPr lang="en-GB" smtClean="0"/>
              <a:t>45</a:t>
            </a:fld>
            <a:endParaRPr lang="en-GB"/>
          </a:p>
        </p:txBody>
      </p:sp>
    </p:spTree>
    <p:extLst>
      <p:ext uri="{BB962C8B-B14F-4D97-AF65-F5344CB8AC3E}">
        <p14:creationId xmlns:p14="http://schemas.microsoft.com/office/powerpoint/2010/main" val="21981314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a:t>ClearDiagnosticInformation</a:t>
            </a:r>
            <a:endParaRPr lang="en-US" dirty="0" smtClean="0"/>
          </a:p>
        </p:txBody>
      </p:sp>
      <p:sp>
        <p:nvSpPr>
          <p:cNvPr id="38915" name="Rectangle 3"/>
          <p:cNvSpPr>
            <a:spLocks noGrp="1" noChangeArrowheads="1"/>
          </p:cNvSpPr>
          <p:nvPr>
            <p:ph idx="1"/>
          </p:nvPr>
        </p:nvSpPr>
        <p:spPr/>
        <p:txBody>
          <a:bodyPr>
            <a:normAutofit/>
          </a:bodyPr>
          <a:lstStyle/>
          <a:p>
            <a:r>
              <a:rPr lang="en-GB" dirty="0" smtClean="0"/>
              <a:t>Requests the clearing (erasing) of DTCs and associated data from memory</a:t>
            </a:r>
          </a:p>
          <a:p>
            <a:pPr lvl="1"/>
            <a:r>
              <a:rPr lang="en-GB" dirty="0" smtClean="0"/>
              <a:t>DTC, status byte</a:t>
            </a:r>
          </a:p>
          <a:p>
            <a:pPr lvl="1"/>
            <a:r>
              <a:rPr lang="en-GB" dirty="0" smtClean="0"/>
              <a:t>snapshot and extended data</a:t>
            </a:r>
          </a:p>
          <a:p>
            <a:pPr lvl="1"/>
            <a:r>
              <a:rPr lang="en-GB" dirty="0" smtClean="0"/>
              <a:t>other DTC-related information</a:t>
            </a:r>
          </a:p>
          <a:p>
            <a:r>
              <a:rPr lang="en-GB" dirty="0" smtClean="0"/>
              <a:t>Specifies single DTC, group of DTCs, or all DTCs</a:t>
            </a:r>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$14</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46</a:t>
            </a:fld>
            <a:endParaRPr lang="en-GB"/>
          </a:p>
        </p:txBody>
      </p:sp>
    </p:spTree>
    <p:extLst>
      <p:ext uri="{BB962C8B-B14F-4D97-AF65-F5344CB8AC3E}">
        <p14:creationId xmlns:p14="http://schemas.microsoft.com/office/powerpoint/2010/main" val="940540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a:t>ClearDiagnosticInformation</a:t>
            </a:r>
            <a:endParaRPr lang="en-US" dirty="0" smtClean="0"/>
          </a:p>
        </p:txBody>
      </p:sp>
      <p:sp>
        <p:nvSpPr>
          <p:cNvPr id="38915" name="Rectangle 3"/>
          <p:cNvSpPr>
            <a:spLocks noGrp="1" noChangeArrowheads="1"/>
          </p:cNvSpPr>
          <p:nvPr>
            <p:ph idx="1"/>
          </p:nvPr>
        </p:nvSpPr>
        <p:spPr/>
        <p:txBody>
          <a:bodyPr>
            <a:normAutofit/>
          </a:bodyPr>
          <a:lstStyle/>
          <a:p>
            <a:r>
              <a:rPr lang="en-GB" dirty="0" smtClean="0"/>
              <a:t>Does not clear permanent DTCs</a:t>
            </a:r>
          </a:p>
          <a:p>
            <a:pPr lvl="1"/>
            <a:r>
              <a:rPr lang="en-GB" dirty="0" smtClean="0"/>
              <a:t>MIL-requesting DTCs</a:t>
            </a:r>
          </a:p>
          <a:p>
            <a:pPr lvl="1"/>
            <a:r>
              <a:rPr lang="en-GB" dirty="0" smtClean="0"/>
              <a:t>only cleared by OBD system in ECU</a:t>
            </a:r>
          </a:p>
          <a:p>
            <a:r>
              <a:rPr lang="en-GB" dirty="0" smtClean="0"/>
              <a:t>Does not operate on mirror / backup memory</a:t>
            </a:r>
          </a:p>
          <a:p>
            <a:pPr lvl="1"/>
            <a:r>
              <a:rPr lang="en-GB" dirty="0" smtClean="0"/>
              <a:t>this relies on memory management strategy</a:t>
            </a:r>
          </a:p>
          <a:p>
            <a:r>
              <a:rPr lang="en-GB" dirty="0" smtClean="0"/>
              <a:t>ECU may need to be reset to fully clear memory</a:t>
            </a:r>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$14</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47</a:t>
            </a:fld>
            <a:endParaRPr lang="en-GB"/>
          </a:p>
        </p:txBody>
      </p:sp>
    </p:spTree>
    <p:extLst>
      <p:ext uri="{BB962C8B-B14F-4D97-AF65-F5344CB8AC3E}">
        <p14:creationId xmlns:p14="http://schemas.microsoft.com/office/powerpoint/2010/main" val="2645724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ClearDiagnosticInformation</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48</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2307326278"/>
              </p:ext>
            </p:extLst>
          </p:nvPr>
        </p:nvGraphicFramePr>
        <p:xfrm>
          <a:off x="1524000" y="1556792"/>
          <a:ext cx="5898613" cy="138176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ClearDiagnosticInformation</a:t>
                      </a:r>
                      <a:r>
                        <a:rPr lang="en-GB" dirty="0" smtClean="0"/>
                        <a:t> Request Service Id</a:t>
                      </a:r>
                      <a:endParaRPr lang="en-GB" dirty="0"/>
                    </a:p>
                  </a:txBody>
                  <a:tcPr/>
                </a:tc>
                <a:tc>
                  <a:txBody>
                    <a:bodyPr/>
                    <a:lstStyle/>
                    <a:p>
                      <a:r>
                        <a:rPr lang="en-GB" dirty="0" smtClean="0"/>
                        <a:t>14</a:t>
                      </a:r>
                      <a:endParaRPr lang="en-GB" dirty="0"/>
                    </a:p>
                  </a:txBody>
                  <a:tcPr/>
                </a:tc>
              </a:tr>
              <a:tr h="370840">
                <a:tc>
                  <a:txBody>
                    <a:bodyPr/>
                    <a:lstStyle/>
                    <a:p>
                      <a:r>
                        <a:rPr lang="en-GB" dirty="0" smtClean="0"/>
                        <a:t>2-4</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groupOfDTC</a:t>
                      </a:r>
                      <a:endParaRPr lang="en-GB" dirty="0" smtClean="0"/>
                    </a:p>
                  </a:txBody>
                  <a:tcPr/>
                </a:tc>
                <a:tc>
                  <a:txBody>
                    <a:bodyPr/>
                    <a:lstStyle/>
                    <a:p>
                      <a:r>
                        <a:rPr lang="en-GB" dirty="0" smtClean="0"/>
                        <a:t>XXXX</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$14</a:t>
            </a:r>
            <a:endParaRPr lang="en-GB" sz="2000" dirty="0">
              <a:solidFill>
                <a:schemeClr val="tx1"/>
              </a:solidFill>
            </a:endParaRPr>
          </a:p>
        </p:txBody>
      </p:sp>
      <p:sp>
        <p:nvSpPr>
          <p:cNvPr id="11" name="TextBox 10"/>
          <p:cNvSpPr txBox="1"/>
          <p:nvPr/>
        </p:nvSpPr>
        <p:spPr>
          <a:xfrm>
            <a:off x="4125183" y="1187768"/>
            <a:ext cx="944297" cy="369332"/>
          </a:xfrm>
          <a:prstGeom prst="rect">
            <a:avLst/>
          </a:prstGeom>
          <a:noFill/>
        </p:spPr>
        <p:txBody>
          <a:bodyPr wrap="none" rtlCol="0">
            <a:spAutoFit/>
          </a:bodyPr>
          <a:lstStyle/>
          <a:p>
            <a:pPr algn="ctr"/>
            <a:r>
              <a:rPr lang="en-GB" dirty="0" smtClean="0"/>
              <a:t>Request</a:t>
            </a:r>
            <a:endParaRPr lang="en-GB" dirty="0"/>
          </a:p>
        </p:txBody>
      </p:sp>
    </p:spTree>
    <p:extLst>
      <p:ext uri="{BB962C8B-B14F-4D97-AF65-F5344CB8AC3E}">
        <p14:creationId xmlns:p14="http://schemas.microsoft.com/office/powerpoint/2010/main" val="26728118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smtClean="0"/>
              <a:t>ReadDTCInformation</a:t>
            </a:r>
            <a:endParaRPr lang="en-US" dirty="0" smtClean="0"/>
          </a:p>
        </p:txBody>
      </p:sp>
      <p:sp>
        <p:nvSpPr>
          <p:cNvPr id="38915" name="Rectangle 3"/>
          <p:cNvSpPr>
            <a:spLocks noGrp="1" noChangeArrowheads="1"/>
          </p:cNvSpPr>
          <p:nvPr>
            <p:ph idx="1"/>
          </p:nvPr>
        </p:nvSpPr>
        <p:spPr/>
        <p:txBody>
          <a:bodyPr>
            <a:normAutofit/>
          </a:bodyPr>
          <a:lstStyle/>
          <a:p>
            <a:r>
              <a:rPr lang="en-GB" dirty="0" smtClean="0"/>
              <a:t>Requests DTC and/or associated data from the ECU</a:t>
            </a:r>
          </a:p>
          <a:p>
            <a:pPr lvl="1"/>
            <a:r>
              <a:rPr lang="en-GB" dirty="0"/>
              <a:t>DTC, status byte</a:t>
            </a:r>
          </a:p>
          <a:p>
            <a:pPr lvl="1"/>
            <a:r>
              <a:rPr lang="en-GB" dirty="0"/>
              <a:t>snapshot and extended data</a:t>
            </a:r>
          </a:p>
          <a:p>
            <a:pPr lvl="1"/>
            <a:r>
              <a:rPr lang="en-GB" dirty="0"/>
              <a:t>other DTC-related information</a:t>
            </a:r>
          </a:p>
          <a:p>
            <a:r>
              <a:rPr lang="en-GB" dirty="0" smtClean="0"/>
              <a:t>Many subfunctions</a:t>
            </a:r>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$19</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49</a:t>
            </a:fld>
            <a:endParaRPr lang="en-GB"/>
          </a:p>
        </p:txBody>
      </p:sp>
    </p:spTree>
    <p:extLst>
      <p:ext uri="{BB962C8B-B14F-4D97-AF65-F5344CB8AC3E}">
        <p14:creationId xmlns:p14="http://schemas.microsoft.com/office/powerpoint/2010/main" val="1965510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ISO 14229</a:t>
            </a:r>
            <a:endParaRPr lang="en-GB" dirty="0"/>
          </a:p>
        </p:txBody>
      </p:sp>
      <p:sp>
        <p:nvSpPr>
          <p:cNvPr id="3" name="Content Placeholder 2"/>
          <p:cNvSpPr>
            <a:spLocks noGrp="1"/>
          </p:cNvSpPr>
          <p:nvPr>
            <p:ph idx="1"/>
          </p:nvPr>
        </p:nvSpPr>
        <p:spPr/>
        <p:txBody>
          <a:bodyPr/>
          <a:lstStyle/>
          <a:p>
            <a:r>
              <a:rPr lang="en-GB" smtClean="0"/>
              <a:t>Client – the part (function) of an external tool or tester that makes use of the diagnostic services</a:t>
            </a:r>
          </a:p>
          <a:p>
            <a:r>
              <a:rPr lang="en-GB" smtClean="0"/>
              <a:t>Server – the part (function) of an ECU that provides diagnostic services</a:t>
            </a:r>
          </a:p>
          <a:p>
            <a:r>
              <a:rPr lang="en-GB" smtClean="0"/>
              <a:t>Client/Tester and Server/ECU often used interchangeably (but incorrectly)</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pPr/>
              <a:t>5</a:t>
            </a:fld>
            <a:endParaRPr lang="en-GB"/>
          </a:p>
        </p:txBody>
      </p:sp>
    </p:spTree>
    <p:extLst>
      <p:ext uri="{BB962C8B-B14F-4D97-AF65-F5344CB8AC3E}">
        <p14:creationId xmlns:p14="http://schemas.microsoft.com/office/powerpoint/2010/main" val="16052989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smtClean="0"/>
              <a:t>ReadDTCInformation</a:t>
            </a:r>
            <a:endParaRPr lang="en-US" dirty="0" smtClean="0"/>
          </a:p>
        </p:txBody>
      </p:sp>
      <p:sp>
        <p:nvSpPr>
          <p:cNvPr id="38915" name="Rectangle 3"/>
          <p:cNvSpPr>
            <a:spLocks noGrp="1" noChangeArrowheads="1"/>
          </p:cNvSpPr>
          <p:nvPr>
            <p:ph idx="1"/>
          </p:nvPr>
        </p:nvSpPr>
        <p:spPr/>
        <p:txBody>
          <a:bodyPr>
            <a:normAutofit/>
          </a:bodyPr>
          <a:lstStyle/>
          <a:p>
            <a:r>
              <a:rPr lang="en-GB" dirty="0" smtClean="0"/>
              <a:t>Filtered or selected by</a:t>
            </a:r>
          </a:p>
          <a:p>
            <a:pPr lvl="1"/>
            <a:r>
              <a:rPr lang="en-GB" dirty="0" smtClean="0"/>
              <a:t>Status Mask</a:t>
            </a:r>
          </a:p>
          <a:p>
            <a:pPr lvl="1"/>
            <a:r>
              <a:rPr lang="en-GB" dirty="0" smtClean="0"/>
              <a:t>DTC Mask</a:t>
            </a:r>
          </a:p>
          <a:p>
            <a:pPr lvl="1"/>
            <a:r>
              <a:rPr lang="en-GB" dirty="0" smtClean="0"/>
              <a:t>Snapshot Record Number</a:t>
            </a:r>
          </a:p>
          <a:p>
            <a:pPr lvl="1"/>
            <a:r>
              <a:rPr lang="en-GB" dirty="0" smtClean="0"/>
              <a:t>Extended Data Record Number</a:t>
            </a:r>
          </a:p>
          <a:p>
            <a:pPr lvl="1"/>
            <a:r>
              <a:rPr lang="en-GB" dirty="0" smtClean="0"/>
              <a:t>Severity Mask</a:t>
            </a:r>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$19</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50</a:t>
            </a:fld>
            <a:endParaRPr lang="en-GB"/>
          </a:p>
        </p:txBody>
      </p:sp>
    </p:spTree>
    <p:extLst>
      <p:ext uri="{BB962C8B-B14F-4D97-AF65-F5344CB8AC3E}">
        <p14:creationId xmlns:p14="http://schemas.microsoft.com/office/powerpoint/2010/main" val="2134223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74638"/>
            <a:ext cx="8003232" cy="1143000"/>
          </a:xfrm>
        </p:spPr>
        <p:txBody>
          <a:bodyPr/>
          <a:lstStyle/>
          <a:p>
            <a:r>
              <a:rPr lang="en-GB" dirty="0" smtClean="0"/>
              <a:t>DTC Status (review)</a:t>
            </a:r>
            <a:endParaRPr lang="en-GB" dirty="0"/>
          </a:p>
        </p:txBody>
      </p:sp>
      <p:sp>
        <p:nvSpPr>
          <p:cNvPr id="3" name="Footer Placeholder 2"/>
          <p:cNvSpPr>
            <a:spLocks noGrp="1"/>
          </p:cNvSpPr>
          <p:nvPr>
            <p:ph type="ftr" sz="quarter" idx="11"/>
          </p:nvPr>
        </p:nvSpPr>
        <p:spPr/>
        <p:txBody>
          <a:bodyPr/>
          <a:lstStyle/>
          <a:p>
            <a:r>
              <a:rPr lang="en-GB" smtClean="0"/>
              <a:t>WMG</a:t>
            </a:r>
            <a:endParaRPr lang="en-GB"/>
          </a:p>
        </p:txBody>
      </p:sp>
      <p:sp>
        <p:nvSpPr>
          <p:cNvPr id="4" name="Slide Number Placeholder 3"/>
          <p:cNvSpPr>
            <a:spLocks noGrp="1"/>
          </p:cNvSpPr>
          <p:nvPr>
            <p:ph type="sldNum" sz="quarter" idx="12"/>
          </p:nvPr>
        </p:nvSpPr>
        <p:spPr/>
        <p:txBody>
          <a:bodyPr/>
          <a:lstStyle/>
          <a:p>
            <a:fld id="{99FB13C6-6EAB-4C4E-B47E-EB78F907128E}" type="slidenum">
              <a:rPr lang="en-GB" smtClean="0"/>
              <a:t>51</a:t>
            </a:fld>
            <a:endParaRPr lang="en-GB"/>
          </a:p>
        </p:txBody>
      </p:sp>
      <p:graphicFrame>
        <p:nvGraphicFramePr>
          <p:cNvPr id="5" name="Table 4"/>
          <p:cNvGraphicFramePr>
            <a:graphicFrameLocks noGrp="1"/>
          </p:cNvGraphicFramePr>
          <p:nvPr>
            <p:extLst>
              <p:ext uri="{D42A27DB-BD31-4B8C-83A1-F6EECF244321}">
                <p14:modId xmlns:p14="http://schemas.microsoft.com/office/powerpoint/2010/main" val="3078322080"/>
              </p:ext>
            </p:extLst>
          </p:nvPr>
        </p:nvGraphicFramePr>
        <p:xfrm>
          <a:off x="899592" y="1412776"/>
          <a:ext cx="7488832" cy="4953000"/>
        </p:xfrm>
        <a:graphic>
          <a:graphicData uri="http://schemas.openxmlformats.org/drawingml/2006/table">
            <a:tbl>
              <a:tblPr firstRow="1" bandRow="1">
                <a:tableStyleId>{5C22544A-7EE6-4342-B048-85BDC9FD1C3A}</a:tableStyleId>
              </a:tblPr>
              <a:tblGrid>
                <a:gridCol w="498793"/>
                <a:gridCol w="2032127"/>
                <a:gridCol w="4957912"/>
              </a:tblGrid>
              <a:tr h="370840">
                <a:tc>
                  <a:txBody>
                    <a:bodyPr/>
                    <a:lstStyle/>
                    <a:p>
                      <a:r>
                        <a:rPr lang="en-GB" dirty="0" smtClean="0"/>
                        <a:t>Bit</a:t>
                      </a:r>
                      <a:endParaRPr lang="en-GB" dirty="0"/>
                    </a:p>
                  </a:txBody>
                  <a:tcPr/>
                </a:tc>
                <a:tc>
                  <a:txBody>
                    <a:bodyPr/>
                    <a:lstStyle/>
                    <a:p>
                      <a:r>
                        <a:rPr lang="en-GB" dirty="0" smtClean="0"/>
                        <a:t>Designation</a:t>
                      </a:r>
                      <a:endParaRPr lang="en-GB" dirty="0"/>
                    </a:p>
                  </a:txBody>
                  <a:tcPr/>
                </a:tc>
                <a:tc>
                  <a:txBody>
                    <a:bodyPr/>
                    <a:lstStyle/>
                    <a:p>
                      <a:r>
                        <a:rPr lang="en-GB" dirty="0" smtClean="0"/>
                        <a:t>Meaning</a:t>
                      </a:r>
                      <a:endParaRPr lang="en-GB" dirty="0"/>
                    </a:p>
                  </a:txBody>
                  <a:tcPr/>
                </a:tc>
              </a:tr>
              <a:tr h="370840">
                <a:tc>
                  <a:txBody>
                    <a:bodyPr/>
                    <a:lstStyle/>
                    <a:p>
                      <a:r>
                        <a:rPr lang="en-GB" dirty="0" smtClean="0"/>
                        <a:t>0</a:t>
                      </a:r>
                      <a:endParaRPr lang="en-GB" dirty="0"/>
                    </a:p>
                  </a:txBody>
                  <a:tcPr/>
                </a:tc>
                <a:tc>
                  <a:txBody>
                    <a:bodyPr/>
                    <a:lstStyle/>
                    <a:p>
                      <a:r>
                        <a:rPr lang="en-GB" dirty="0" err="1" smtClean="0"/>
                        <a:t>testFailed</a:t>
                      </a:r>
                      <a:endParaRPr lang="en-GB" dirty="0"/>
                    </a:p>
                  </a:txBody>
                  <a:tcPr/>
                </a:tc>
                <a:tc>
                  <a:txBody>
                    <a:bodyPr/>
                    <a:lstStyle/>
                    <a:p>
                      <a:r>
                        <a:rPr lang="en-GB" dirty="0" smtClean="0"/>
                        <a:t>The test has reached its failure criteria (see next)</a:t>
                      </a:r>
                      <a:endParaRPr lang="en-GB" dirty="0"/>
                    </a:p>
                  </a:txBody>
                  <a:tcPr/>
                </a:tc>
              </a:tr>
              <a:tr h="370840">
                <a:tc>
                  <a:txBody>
                    <a:bodyPr/>
                    <a:lstStyle/>
                    <a:p>
                      <a:r>
                        <a:rPr lang="en-GB" dirty="0" smtClean="0"/>
                        <a:t>1</a:t>
                      </a:r>
                      <a:endParaRPr lang="en-GB" dirty="0"/>
                    </a:p>
                  </a:txBody>
                  <a:tcPr/>
                </a:tc>
                <a:tc>
                  <a:txBody>
                    <a:bodyPr/>
                    <a:lstStyle/>
                    <a:p>
                      <a:r>
                        <a:rPr lang="en-GB" dirty="0" err="1" smtClean="0"/>
                        <a:t>testFailed</a:t>
                      </a:r>
                      <a:r>
                        <a:rPr lang="en-GB" dirty="0" smtClean="0"/>
                        <a:t/>
                      </a:r>
                      <a:br>
                        <a:rPr lang="en-GB" dirty="0" smtClean="0"/>
                      </a:br>
                      <a:r>
                        <a:rPr lang="en-GB" dirty="0" err="1" smtClean="0"/>
                        <a:t>ThisOperationCycle</a:t>
                      </a:r>
                      <a:endParaRPr lang="en-GB" dirty="0"/>
                    </a:p>
                  </a:txBody>
                  <a:tcPr/>
                </a:tc>
                <a:tc>
                  <a:txBody>
                    <a:bodyPr/>
                    <a:lstStyle/>
                    <a:p>
                      <a:r>
                        <a:rPr lang="en-GB" dirty="0" smtClean="0"/>
                        <a:t>Failure</a:t>
                      </a:r>
                      <a:r>
                        <a:rPr lang="en-GB" baseline="0" dirty="0" smtClean="0"/>
                        <a:t> (0) occurred during this operation cycle</a:t>
                      </a:r>
                      <a:endParaRPr lang="en-GB" dirty="0"/>
                    </a:p>
                  </a:txBody>
                  <a:tcPr/>
                </a:tc>
              </a:tr>
              <a:tr h="370840">
                <a:tc>
                  <a:txBody>
                    <a:bodyPr/>
                    <a:lstStyle/>
                    <a:p>
                      <a:r>
                        <a:rPr lang="en-GB" dirty="0" smtClean="0"/>
                        <a:t>2</a:t>
                      </a:r>
                      <a:endParaRPr lang="en-GB" dirty="0"/>
                    </a:p>
                  </a:txBody>
                  <a:tcPr/>
                </a:tc>
                <a:tc>
                  <a:txBody>
                    <a:bodyPr/>
                    <a:lstStyle/>
                    <a:p>
                      <a:r>
                        <a:rPr lang="en-GB" dirty="0" err="1" smtClean="0"/>
                        <a:t>pendingDTC</a:t>
                      </a:r>
                      <a:endParaRPr lang="en-GB" dirty="0"/>
                    </a:p>
                  </a:txBody>
                  <a:tcPr/>
                </a:tc>
                <a:tc>
                  <a:txBody>
                    <a:bodyPr/>
                    <a:lstStyle/>
                    <a:p>
                      <a:r>
                        <a:rPr lang="en-GB" dirty="0" smtClean="0"/>
                        <a:t>Latched when (0) occurs (i.e. stays set)</a:t>
                      </a:r>
                      <a:endParaRPr lang="en-GB" dirty="0"/>
                    </a:p>
                  </a:txBody>
                  <a:tcPr/>
                </a:tc>
              </a:tr>
              <a:tr h="370840">
                <a:tc>
                  <a:txBody>
                    <a:bodyPr/>
                    <a:lstStyle/>
                    <a:p>
                      <a:r>
                        <a:rPr lang="en-GB" dirty="0" smtClean="0"/>
                        <a:t>3</a:t>
                      </a:r>
                      <a:endParaRPr lang="en-GB" dirty="0"/>
                    </a:p>
                  </a:txBody>
                  <a:tcPr/>
                </a:tc>
                <a:tc>
                  <a:txBody>
                    <a:bodyPr/>
                    <a:lstStyle/>
                    <a:p>
                      <a:r>
                        <a:rPr lang="en-GB" dirty="0" err="1" smtClean="0"/>
                        <a:t>confirmedDTC</a:t>
                      </a:r>
                      <a:endParaRPr lang="en-GB" dirty="0"/>
                    </a:p>
                  </a:txBody>
                  <a:tcPr/>
                </a:tc>
                <a:tc>
                  <a:txBody>
                    <a:bodyPr/>
                    <a:lstStyle/>
                    <a:p>
                      <a:r>
                        <a:rPr lang="en-GB" dirty="0" smtClean="0"/>
                        <a:t>As (2) for non-emissions-related faults</a:t>
                      </a:r>
                      <a:br>
                        <a:rPr lang="en-GB" dirty="0" smtClean="0"/>
                      </a:br>
                      <a:r>
                        <a:rPr lang="en-GB" dirty="0" smtClean="0"/>
                        <a:t>Requires 2 or 3 operation cycles for emissions</a:t>
                      </a:r>
                      <a:endParaRPr lang="en-GB" dirty="0"/>
                    </a:p>
                  </a:txBody>
                  <a:tcPr/>
                </a:tc>
              </a:tr>
              <a:tr h="370840">
                <a:tc>
                  <a:txBody>
                    <a:bodyPr/>
                    <a:lstStyle/>
                    <a:p>
                      <a:r>
                        <a:rPr lang="en-GB" dirty="0" smtClean="0"/>
                        <a:t>4</a:t>
                      </a:r>
                      <a:endParaRPr lang="en-GB" dirty="0"/>
                    </a:p>
                  </a:txBody>
                  <a:tcPr/>
                </a:tc>
                <a:tc>
                  <a:txBody>
                    <a:bodyPr/>
                    <a:lstStyle/>
                    <a:p>
                      <a:r>
                        <a:rPr lang="en-GB" dirty="0" err="1" smtClean="0"/>
                        <a:t>testNotCompleted</a:t>
                      </a:r>
                      <a:r>
                        <a:rPr lang="en-GB" dirty="0" smtClean="0"/>
                        <a:t/>
                      </a:r>
                      <a:br>
                        <a:rPr lang="en-GB" dirty="0" smtClean="0"/>
                      </a:br>
                      <a:r>
                        <a:rPr lang="en-GB" dirty="0" err="1" smtClean="0"/>
                        <a:t>SinceLastClear</a:t>
                      </a:r>
                      <a:endParaRPr lang="en-GB" dirty="0"/>
                    </a:p>
                  </a:txBody>
                  <a:tcPr/>
                </a:tc>
                <a:tc>
                  <a:txBody>
                    <a:bodyPr/>
                    <a:lstStyle/>
                    <a:p>
                      <a:r>
                        <a:rPr lang="en-GB" dirty="0" smtClean="0"/>
                        <a:t>Monitor test has not yet reached</a:t>
                      </a:r>
                      <a:r>
                        <a:rPr lang="en-GB" baseline="0" dirty="0" smtClean="0"/>
                        <a:t> a pass/fail state since clear</a:t>
                      </a:r>
                      <a:endParaRPr lang="en-GB" dirty="0"/>
                    </a:p>
                  </a:txBody>
                  <a:tcPr/>
                </a:tc>
              </a:tr>
              <a:tr h="370840">
                <a:tc>
                  <a:txBody>
                    <a:bodyPr/>
                    <a:lstStyle/>
                    <a:p>
                      <a:r>
                        <a:rPr lang="en-GB" dirty="0" smtClean="0"/>
                        <a:t>5</a:t>
                      </a:r>
                      <a:endParaRPr lang="en-GB" dirty="0"/>
                    </a:p>
                  </a:txBody>
                  <a:tcPr/>
                </a:tc>
                <a:tc>
                  <a:txBody>
                    <a:bodyPr/>
                    <a:lstStyle/>
                    <a:p>
                      <a:r>
                        <a:rPr lang="en-GB" dirty="0" err="1" smtClean="0"/>
                        <a:t>testFailed</a:t>
                      </a:r>
                      <a:r>
                        <a:rPr lang="en-GB" dirty="0" smtClean="0"/>
                        <a:t/>
                      </a:r>
                      <a:br>
                        <a:rPr lang="en-GB" dirty="0" smtClean="0"/>
                      </a:br>
                      <a:r>
                        <a:rPr lang="en-GB" dirty="0" err="1" smtClean="0"/>
                        <a:t>SinceLastClear</a:t>
                      </a:r>
                      <a:endParaRPr lang="en-GB" dirty="0"/>
                    </a:p>
                  </a:txBody>
                  <a:tcPr/>
                </a:tc>
                <a:tc>
                  <a:txBody>
                    <a:bodyPr/>
                    <a:lstStyle/>
                    <a:p>
                      <a:r>
                        <a:rPr lang="en-GB" dirty="0" smtClean="0"/>
                        <a:t>Failure (0) has occurred at least once since clear</a:t>
                      </a:r>
                      <a:endParaRPr lang="en-GB" dirty="0"/>
                    </a:p>
                  </a:txBody>
                  <a:tcPr/>
                </a:tc>
              </a:tr>
              <a:tr h="370840">
                <a:tc>
                  <a:txBody>
                    <a:bodyPr/>
                    <a:lstStyle/>
                    <a:p>
                      <a:r>
                        <a:rPr lang="en-GB" dirty="0" smtClean="0"/>
                        <a:t>6</a:t>
                      </a:r>
                      <a:endParaRPr lang="en-GB" dirty="0"/>
                    </a:p>
                  </a:txBody>
                  <a:tcPr/>
                </a:tc>
                <a:tc>
                  <a:txBody>
                    <a:bodyPr/>
                    <a:lstStyle/>
                    <a:p>
                      <a:r>
                        <a:rPr lang="en-GB" dirty="0" err="1" smtClean="0"/>
                        <a:t>testNotCompleted</a:t>
                      </a:r>
                      <a:r>
                        <a:rPr lang="en-GB" dirty="0" smtClean="0"/>
                        <a:t/>
                      </a:r>
                      <a:br>
                        <a:rPr lang="en-GB" dirty="0" smtClean="0"/>
                      </a:br>
                      <a:r>
                        <a:rPr lang="en-GB" dirty="0" err="1" smtClean="0"/>
                        <a:t>ThisOperationCycle</a:t>
                      </a:r>
                      <a:endParaRPr lang="en-GB" dirty="0"/>
                    </a:p>
                  </a:txBody>
                  <a:tcPr/>
                </a:tc>
                <a:tc>
                  <a:txBody>
                    <a:bodyPr/>
                    <a:lstStyle/>
                    <a:p>
                      <a:r>
                        <a:rPr lang="en-GB" dirty="0" smtClean="0"/>
                        <a:t>As (4), but this operation cycle</a:t>
                      </a:r>
                      <a:endParaRPr lang="en-GB" dirty="0"/>
                    </a:p>
                  </a:txBody>
                  <a:tcPr/>
                </a:tc>
              </a:tr>
              <a:tr h="370840">
                <a:tc>
                  <a:txBody>
                    <a:bodyPr/>
                    <a:lstStyle/>
                    <a:p>
                      <a:r>
                        <a:rPr lang="en-GB" dirty="0" smtClean="0"/>
                        <a:t>7</a:t>
                      </a:r>
                      <a:endParaRPr lang="en-GB" dirty="0"/>
                    </a:p>
                  </a:txBody>
                  <a:tcPr/>
                </a:tc>
                <a:tc>
                  <a:txBody>
                    <a:bodyPr/>
                    <a:lstStyle/>
                    <a:p>
                      <a:r>
                        <a:rPr lang="en-GB" dirty="0" err="1" smtClean="0"/>
                        <a:t>warningIndicator</a:t>
                      </a:r>
                      <a:r>
                        <a:rPr lang="en-GB" dirty="0" smtClean="0"/>
                        <a:t/>
                      </a:r>
                      <a:br>
                        <a:rPr lang="en-GB" dirty="0" smtClean="0"/>
                      </a:br>
                      <a:r>
                        <a:rPr lang="en-GB" dirty="0" smtClean="0"/>
                        <a:t>Requested</a:t>
                      </a:r>
                      <a:endParaRPr lang="en-GB" dirty="0"/>
                    </a:p>
                  </a:txBody>
                  <a:tcPr/>
                </a:tc>
                <a:tc>
                  <a:txBody>
                    <a:bodyPr/>
                    <a:lstStyle/>
                    <a:p>
                      <a:r>
                        <a:rPr lang="en-GB" dirty="0" smtClean="0"/>
                        <a:t>The fault</a:t>
                      </a:r>
                      <a:r>
                        <a:rPr lang="en-GB" baseline="0" dirty="0" smtClean="0"/>
                        <a:t> requires that the MIL is illuminated</a:t>
                      </a:r>
                      <a:endParaRPr lang="en-GB" dirty="0"/>
                    </a:p>
                  </a:txBody>
                  <a:tcPr/>
                </a:tc>
              </a:tr>
            </a:tbl>
          </a:graphicData>
        </a:graphic>
      </p:graphicFrame>
    </p:spTree>
    <p:extLst>
      <p:ext uri="{BB962C8B-B14F-4D97-AF65-F5344CB8AC3E}">
        <p14:creationId xmlns:p14="http://schemas.microsoft.com/office/powerpoint/2010/main" val="9439037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DTC Status Mask</a:t>
            </a:r>
            <a:endParaRPr lang="en-GB" dirty="0"/>
          </a:p>
        </p:txBody>
      </p:sp>
      <p:sp>
        <p:nvSpPr>
          <p:cNvPr id="3" name="Footer Placeholder 2"/>
          <p:cNvSpPr>
            <a:spLocks noGrp="1"/>
          </p:cNvSpPr>
          <p:nvPr>
            <p:ph type="ftr" sz="quarter" idx="11"/>
          </p:nvPr>
        </p:nvSpPr>
        <p:spPr/>
        <p:txBody>
          <a:bodyPr/>
          <a:lstStyle/>
          <a:p>
            <a:r>
              <a:rPr lang="en-GB" smtClean="0"/>
              <a:t>WMG</a:t>
            </a:r>
            <a:endParaRPr lang="en-GB"/>
          </a:p>
        </p:txBody>
      </p:sp>
      <p:sp>
        <p:nvSpPr>
          <p:cNvPr id="4" name="Slide Number Placeholder 3"/>
          <p:cNvSpPr>
            <a:spLocks noGrp="1"/>
          </p:cNvSpPr>
          <p:nvPr>
            <p:ph type="sldNum" sz="quarter" idx="12"/>
          </p:nvPr>
        </p:nvSpPr>
        <p:spPr/>
        <p:txBody>
          <a:bodyPr/>
          <a:lstStyle/>
          <a:p>
            <a:fld id="{99FB13C6-6EAB-4C4E-B47E-EB78F907128E}" type="slidenum">
              <a:rPr lang="en-GB" smtClean="0"/>
              <a:t>52</a:t>
            </a:fld>
            <a:endParaRPr lang="en-GB"/>
          </a:p>
        </p:txBody>
      </p:sp>
      <p:pic>
        <p:nvPicPr>
          <p:cNvPr id="5" name="Picture 4" descr="ReadDTCInformation_DTCStatusMas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988840"/>
            <a:ext cx="7031873" cy="3578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54090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ReadDTCInformation</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53</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235151014"/>
              </p:ext>
            </p:extLst>
          </p:nvPr>
        </p:nvGraphicFramePr>
        <p:xfrm>
          <a:off x="1524000" y="1556792"/>
          <a:ext cx="5898613" cy="202692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ReadDTCInformation</a:t>
                      </a:r>
                      <a:r>
                        <a:rPr lang="en-GB" dirty="0" smtClean="0"/>
                        <a:t> Request Service Id</a:t>
                      </a:r>
                      <a:endParaRPr lang="en-GB" dirty="0"/>
                    </a:p>
                  </a:txBody>
                  <a:tcPr/>
                </a:tc>
                <a:tc>
                  <a:txBody>
                    <a:bodyPr/>
                    <a:lstStyle/>
                    <a:p>
                      <a:r>
                        <a:rPr lang="en-GB" dirty="0" smtClean="0"/>
                        <a:t>19</a:t>
                      </a:r>
                      <a:endParaRPr lang="en-GB" dirty="0"/>
                    </a:p>
                  </a:txBody>
                  <a:tcPr/>
                </a:tc>
              </a:tr>
              <a:tr h="370840">
                <a:tc>
                  <a:txBody>
                    <a:bodyPr/>
                    <a:lstStyle/>
                    <a:p>
                      <a:r>
                        <a:rPr lang="en-GB" dirty="0" smtClean="0"/>
                        <a:t>2</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reportNumberOfDTCByStatusMask</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reportDTCByStatusMask</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(also for mirror memory, emissions-related)</a:t>
                      </a:r>
                    </a:p>
                  </a:txBody>
                  <a:tcPr/>
                </a:tc>
                <a:tc>
                  <a:txBody>
                    <a:bodyPr/>
                    <a:lstStyle/>
                    <a:p>
                      <a:r>
                        <a:rPr lang="en-GB" dirty="0" smtClean="0"/>
                        <a:t>01</a:t>
                      </a:r>
                    </a:p>
                    <a:p>
                      <a:r>
                        <a:rPr lang="en-GB" dirty="0" smtClean="0"/>
                        <a:t>02</a:t>
                      </a:r>
                    </a:p>
                    <a:p>
                      <a:r>
                        <a:rPr lang="en-GB" dirty="0" smtClean="0"/>
                        <a:t>XX</a:t>
                      </a:r>
                      <a:endParaRPr lang="en-GB" dirty="0"/>
                    </a:p>
                  </a:txBody>
                  <a:tcPr/>
                </a:tc>
              </a:tr>
              <a:tr h="370840">
                <a:tc>
                  <a:txBody>
                    <a:bodyPr/>
                    <a:lstStyle/>
                    <a:p>
                      <a:r>
                        <a:rPr lang="en-GB" dirty="0" smtClean="0"/>
                        <a:t>3</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DTCStatusMask</a:t>
                      </a:r>
                      <a:endParaRPr lang="en-GB" dirty="0" smtClean="0"/>
                    </a:p>
                  </a:txBody>
                  <a:tcPr/>
                </a:tc>
                <a:tc>
                  <a:txBody>
                    <a:bodyPr/>
                    <a:lstStyle/>
                    <a:p>
                      <a:r>
                        <a:rPr lang="en-GB" dirty="0" smtClean="0"/>
                        <a:t>XX</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$19</a:t>
            </a:r>
            <a:endParaRPr lang="en-GB" sz="2000" dirty="0">
              <a:solidFill>
                <a:schemeClr val="tx1"/>
              </a:solidFill>
            </a:endParaRPr>
          </a:p>
        </p:txBody>
      </p:sp>
      <p:sp>
        <p:nvSpPr>
          <p:cNvPr id="11" name="TextBox 10"/>
          <p:cNvSpPr txBox="1"/>
          <p:nvPr/>
        </p:nvSpPr>
        <p:spPr>
          <a:xfrm>
            <a:off x="3303360" y="1187768"/>
            <a:ext cx="2587953" cy="369332"/>
          </a:xfrm>
          <a:prstGeom prst="rect">
            <a:avLst/>
          </a:prstGeom>
          <a:noFill/>
        </p:spPr>
        <p:txBody>
          <a:bodyPr wrap="none" rtlCol="0">
            <a:spAutoFit/>
          </a:bodyPr>
          <a:lstStyle/>
          <a:p>
            <a:pPr algn="ctr"/>
            <a:r>
              <a:rPr lang="en-GB" dirty="0" smtClean="0"/>
              <a:t>Request (</a:t>
            </a:r>
            <a:r>
              <a:rPr lang="en-GB" dirty="0" err="1" smtClean="0"/>
              <a:t>DTCStatusMask</a:t>
            </a:r>
            <a:r>
              <a:rPr lang="en-GB" dirty="0" smtClean="0"/>
              <a:t>)</a:t>
            </a:r>
            <a:endParaRPr lang="en-GB" dirty="0"/>
          </a:p>
        </p:txBody>
      </p:sp>
    </p:spTree>
    <p:extLst>
      <p:ext uri="{BB962C8B-B14F-4D97-AF65-F5344CB8AC3E}">
        <p14:creationId xmlns:p14="http://schemas.microsoft.com/office/powerpoint/2010/main" val="1094715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ReadDTCInformation</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54</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3503300"/>
              </p:ext>
            </p:extLst>
          </p:nvPr>
        </p:nvGraphicFramePr>
        <p:xfrm>
          <a:off x="1524000" y="1556792"/>
          <a:ext cx="5898613" cy="249428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ReadDTCInformation</a:t>
                      </a:r>
                      <a:r>
                        <a:rPr lang="en-GB" dirty="0" smtClean="0"/>
                        <a:t> Request Service Id &amp; $40</a:t>
                      </a:r>
                      <a:endParaRPr lang="en-GB" dirty="0"/>
                    </a:p>
                  </a:txBody>
                  <a:tcPr/>
                </a:tc>
                <a:tc>
                  <a:txBody>
                    <a:bodyPr/>
                    <a:lstStyle/>
                    <a:p>
                      <a:r>
                        <a:rPr lang="en-GB" dirty="0" smtClean="0"/>
                        <a:t>59</a:t>
                      </a:r>
                      <a:endParaRPr lang="en-GB" dirty="0"/>
                    </a:p>
                  </a:txBody>
                  <a:tcPr/>
                </a:tc>
              </a:tr>
              <a:tr h="370840">
                <a:tc>
                  <a:txBody>
                    <a:bodyPr/>
                    <a:lstStyle/>
                    <a:p>
                      <a:r>
                        <a:rPr lang="en-GB" dirty="0" smtClean="0"/>
                        <a:t>2</a:t>
                      </a:r>
                      <a:endParaRPr lang="en-GB" dirty="0"/>
                    </a:p>
                  </a:txBody>
                  <a:tcPr/>
                </a:tc>
                <a:tc>
                  <a:txBody>
                    <a:bodyPr/>
                    <a:lstStyle/>
                    <a:p>
                      <a:r>
                        <a:rPr lang="en-GB" dirty="0" err="1" smtClean="0"/>
                        <a:t>reportNumberOfDTCByStatusMask</a:t>
                      </a:r>
                      <a:endParaRPr lang="en-GB" dirty="0"/>
                    </a:p>
                  </a:txBody>
                  <a:tcPr/>
                </a:tc>
                <a:tc>
                  <a:txBody>
                    <a:bodyPr/>
                    <a:lstStyle/>
                    <a:p>
                      <a:r>
                        <a:rPr lang="en-GB" dirty="0" smtClean="0"/>
                        <a:t>01</a:t>
                      </a:r>
                      <a:endParaRPr lang="en-GB" dirty="0"/>
                    </a:p>
                  </a:txBody>
                  <a:tcPr/>
                </a:tc>
              </a:tr>
              <a:tr h="370840">
                <a:tc>
                  <a:txBody>
                    <a:bodyPr/>
                    <a:lstStyle/>
                    <a:p>
                      <a:r>
                        <a:rPr lang="en-GB" dirty="0" smtClean="0"/>
                        <a:t>3</a:t>
                      </a:r>
                      <a:endParaRPr lang="en-GB" dirty="0"/>
                    </a:p>
                  </a:txBody>
                  <a:tcPr/>
                </a:tc>
                <a:tc>
                  <a:txBody>
                    <a:bodyPr/>
                    <a:lstStyle/>
                    <a:p>
                      <a:r>
                        <a:rPr lang="en-GB" dirty="0" err="1" smtClean="0"/>
                        <a:t>DTCStatusAvailabilityMask</a:t>
                      </a:r>
                      <a:endParaRPr lang="en-GB" dirty="0"/>
                    </a:p>
                  </a:txBody>
                  <a:tcPr/>
                </a:tc>
                <a:tc>
                  <a:txBody>
                    <a:bodyPr/>
                    <a:lstStyle/>
                    <a:p>
                      <a:r>
                        <a:rPr lang="en-GB" dirty="0" smtClean="0"/>
                        <a:t>XX</a:t>
                      </a:r>
                      <a:endParaRPr lang="en-GB" dirty="0"/>
                    </a:p>
                  </a:txBody>
                  <a:tcPr/>
                </a:tc>
              </a:tr>
              <a:tr h="370840">
                <a:tc>
                  <a:txBody>
                    <a:bodyPr/>
                    <a:lstStyle/>
                    <a:p>
                      <a:r>
                        <a:rPr lang="en-GB" dirty="0" smtClean="0"/>
                        <a:t>4</a:t>
                      </a:r>
                      <a:endParaRPr lang="en-GB" dirty="0"/>
                    </a:p>
                  </a:txBody>
                  <a:tcPr/>
                </a:tc>
                <a:tc>
                  <a:txBody>
                    <a:bodyPr/>
                    <a:lstStyle/>
                    <a:p>
                      <a:r>
                        <a:rPr lang="en-GB" dirty="0" err="1" smtClean="0"/>
                        <a:t>DTCFormatIdentifier</a:t>
                      </a:r>
                      <a:endParaRPr lang="en-GB" dirty="0"/>
                    </a:p>
                  </a:txBody>
                  <a:tcPr/>
                </a:tc>
                <a:tc>
                  <a:txBody>
                    <a:bodyPr/>
                    <a:lstStyle/>
                    <a:p>
                      <a:r>
                        <a:rPr lang="en-GB" dirty="0" smtClean="0"/>
                        <a:t>XX</a:t>
                      </a:r>
                      <a:endParaRPr lang="en-GB" dirty="0"/>
                    </a:p>
                  </a:txBody>
                  <a:tcPr/>
                </a:tc>
              </a:tr>
              <a:tr h="370840">
                <a:tc>
                  <a:txBody>
                    <a:bodyPr/>
                    <a:lstStyle/>
                    <a:p>
                      <a:r>
                        <a:rPr lang="en-GB" dirty="0" smtClean="0"/>
                        <a:t>5-6</a:t>
                      </a:r>
                      <a:endParaRPr lang="en-GB" dirty="0"/>
                    </a:p>
                  </a:txBody>
                  <a:tcPr/>
                </a:tc>
                <a:tc>
                  <a:txBody>
                    <a:bodyPr/>
                    <a:lstStyle/>
                    <a:p>
                      <a:r>
                        <a:rPr lang="en-GB" dirty="0" err="1" smtClean="0"/>
                        <a:t>DTCCount</a:t>
                      </a:r>
                      <a:endParaRPr lang="en-GB" dirty="0"/>
                    </a:p>
                  </a:txBody>
                  <a:tcPr/>
                </a:tc>
                <a:tc>
                  <a:txBody>
                    <a:bodyPr/>
                    <a:lstStyle/>
                    <a:p>
                      <a:r>
                        <a:rPr lang="en-GB" dirty="0" smtClean="0"/>
                        <a:t>XXXX</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$19</a:t>
            </a:r>
            <a:endParaRPr lang="en-GB" sz="2000" dirty="0">
              <a:solidFill>
                <a:schemeClr val="tx1"/>
              </a:solidFill>
            </a:endParaRPr>
          </a:p>
        </p:txBody>
      </p:sp>
      <p:sp>
        <p:nvSpPr>
          <p:cNvPr id="10" name="TextBox 9"/>
          <p:cNvSpPr txBox="1"/>
          <p:nvPr/>
        </p:nvSpPr>
        <p:spPr>
          <a:xfrm>
            <a:off x="2818999" y="1187768"/>
            <a:ext cx="3556679" cy="369332"/>
          </a:xfrm>
          <a:prstGeom prst="rect">
            <a:avLst/>
          </a:prstGeom>
          <a:noFill/>
        </p:spPr>
        <p:txBody>
          <a:bodyPr wrap="none" rtlCol="0">
            <a:spAutoFit/>
          </a:bodyPr>
          <a:lstStyle/>
          <a:p>
            <a:pPr algn="ctr"/>
            <a:r>
              <a:rPr lang="en-GB" dirty="0" smtClean="0"/>
              <a:t>Positive Response (</a:t>
            </a:r>
            <a:r>
              <a:rPr lang="en-GB" dirty="0" err="1" smtClean="0"/>
              <a:t>DTCStatusMask</a:t>
            </a:r>
            <a:r>
              <a:rPr lang="en-GB" dirty="0" smtClean="0"/>
              <a:t>)</a:t>
            </a:r>
            <a:endParaRPr lang="en-GB" dirty="0"/>
          </a:p>
        </p:txBody>
      </p:sp>
    </p:spTree>
    <p:extLst>
      <p:ext uri="{BB962C8B-B14F-4D97-AF65-F5344CB8AC3E}">
        <p14:creationId xmlns:p14="http://schemas.microsoft.com/office/powerpoint/2010/main" val="8216823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ReadDTCInformation</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55</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2831106628"/>
              </p:ext>
            </p:extLst>
          </p:nvPr>
        </p:nvGraphicFramePr>
        <p:xfrm>
          <a:off x="1524000" y="1556792"/>
          <a:ext cx="5898613" cy="249428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ReadDTCInformation</a:t>
                      </a:r>
                      <a:r>
                        <a:rPr lang="en-GB" dirty="0" smtClean="0"/>
                        <a:t> Request Service Id &amp; $40</a:t>
                      </a:r>
                      <a:endParaRPr lang="en-GB" dirty="0"/>
                    </a:p>
                  </a:txBody>
                  <a:tcPr/>
                </a:tc>
                <a:tc>
                  <a:txBody>
                    <a:bodyPr/>
                    <a:lstStyle/>
                    <a:p>
                      <a:r>
                        <a:rPr lang="en-GB" dirty="0" smtClean="0"/>
                        <a:t>59</a:t>
                      </a:r>
                      <a:endParaRPr lang="en-GB" dirty="0"/>
                    </a:p>
                  </a:txBody>
                  <a:tcPr/>
                </a:tc>
              </a:tr>
              <a:tr h="370840">
                <a:tc>
                  <a:txBody>
                    <a:bodyPr/>
                    <a:lstStyle/>
                    <a:p>
                      <a:r>
                        <a:rPr lang="en-GB" dirty="0" smtClean="0"/>
                        <a:t>2</a:t>
                      </a:r>
                      <a:endParaRPr lang="en-GB" dirty="0"/>
                    </a:p>
                  </a:txBody>
                  <a:tcPr/>
                </a:tc>
                <a:tc>
                  <a:txBody>
                    <a:bodyPr/>
                    <a:lstStyle/>
                    <a:p>
                      <a:r>
                        <a:rPr lang="en-GB" dirty="0" err="1" smtClean="0"/>
                        <a:t>reportDTCByStatusMask</a:t>
                      </a:r>
                      <a:endParaRPr lang="en-GB" dirty="0"/>
                    </a:p>
                  </a:txBody>
                  <a:tcPr/>
                </a:tc>
                <a:tc>
                  <a:txBody>
                    <a:bodyPr/>
                    <a:lstStyle/>
                    <a:p>
                      <a:r>
                        <a:rPr lang="en-GB" dirty="0" smtClean="0"/>
                        <a:t>02</a:t>
                      </a:r>
                      <a:endParaRPr lang="en-GB" dirty="0"/>
                    </a:p>
                  </a:txBody>
                  <a:tcPr/>
                </a:tc>
              </a:tr>
              <a:tr h="370840">
                <a:tc>
                  <a:txBody>
                    <a:bodyPr/>
                    <a:lstStyle/>
                    <a:p>
                      <a:r>
                        <a:rPr lang="en-GB" dirty="0" smtClean="0"/>
                        <a:t>3</a:t>
                      </a:r>
                      <a:endParaRPr lang="en-GB" dirty="0"/>
                    </a:p>
                  </a:txBody>
                  <a:tcPr/>
                </a:tc>
                <a:tc>
                  <a:txBody>
                    <a:bodyPr/>
                    <a:lstStyle/>
                    <a:p>
                      <a:r>
                        <a:rPr lang="en-GB" dirty="0" err="1" smtClean="0"/>
                        <a:t>DTCStatusAvailabilityMask</a:t>
                      </a:r>
                      <a:endParaRPr lang="en-GB" dirty="0"/>
                    </a:p>
                  </a:txBody>
                  <a:tcPr/>
                </a:tc>
                <a:tc>
                  <a:txBody>
                    <a:bodyPr/>
                    <a:lstStyle/>
                    <a:p>
                      <a:r>
                        <a:rPr lang="en-GB" dirty="0" smtClean="0"/>
                        <a:t>XX</a:t>
                      </a:r>
                      <a:endParaRPr lang="en-GB" dirty="0"/>
                    </a:p>
                  </a:txBody>
                  <a:tcPr/>
                </a:tc>
              </a:tr>
              <a:tr h="370840">
                <a:tc>
                  <a:txBody>
                    <a:bodyPr/>
                    <a:lstStyle/>
                    <a:p>
                      <a:r>
                        <a:rPr lang="en-GB" dirty="0" smtClean="0"/>
                        <a:t>4-7</a:t>
                      </a:r>
                      <a:endParaRPr lang="en-GB" dirty="0"/>
                    </a:p>
                  </a:txBody>
                  <a:tcPr/>
                </a:tc>
                <a:tc>
                  <a:txBody>
                    <a:bodyPr/>
                    <a:lstStyle/>
                    <a:p>
                      <a:r>
                        <a:rPr lang="en-GB" dirty="0" err="1" smtClean="0"/>
                        <a:t>DTCAndStatusRecord</a:t>
                      </a:r>
                      <a:endParaRPr lang="en-GB" dirty="0"/>
                    </a:p>
                  </a:txBody>
                  <a:tcPr/>
                </a:tc>
                <a:tc>
                  <a:txBody>
                    <a:bodyPr/>
                    <a:lstStyle/>
                    <a:p>
                      <a:r>
                        <a:rPr lang="en-GB" dirty="0" smtClean="0"/>
                        <a:t>XXXX</a:t>
                      </a:r>
                      <a:endParaRPr lang="en-GB" dirty="0"/>
                    </a:p>
                  </a:txBody>
                  <a:tcPr/>
                </a:tc>
              </a:tr>
              <a:tr h="370840">
                <a:tc>
                  <a:txBody>
                    <a:bodyPr/>
                    <a:lstStyle/>
                    <a:p>
                      <a:endParaRPr lang="en-GB" dirty="0"/>
                    </a:p>
                  </a:txBody>
                  <a:tcPr/>
                </a:tc>
                <a:tc>
                  <a:txBody>
                    <a:bodyPr/>
                    <a:lstStyle/>
                    <a:p>
                      <a:r>
                        <a:rPr lang="en-GB" dirty="0" smtClean="0"/>
                        <a:t>4-7 may be repeated</a:t>
                      </a:r>
                      <a:endParaRPr lang="en-GB" dirty="0"/>
                    </a:p>
                  </a:txBody>
                  <a:tcPr/>
                </a:tc>
                <a:tc>
                  <a:txBody>
                    <a:bodyPr/>
                    <a:lstStyle/>
                    <a:p>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$19</a:t>
            </a:r>
            <a:endParaRPr lang="en-GB" sz="2000" dirty="0">
              <a:solidFill>
                <a:schemeClr val="tx1"/>
              </a:solidFill>
            </a:endParaRPr>
          </a:p>
        </p:txBody>
      </p:sp>
      <p:sp>
        <p:nvSpPr>
          <p:cNvPr id="10" name="TextBox 9"/>
          <p:cNvSpPr txBox="1"/>
          <p:nvPr/>
        </p:nvSpPr>
        <p:spPr>
          <a:xfrm>
            <a:off x="2818999" y="1187768"/>
            <a:ext cx="3556679" cy="369332"/>
          </a:xfrm>
          <a:prstGeom prst="rect">
            <a:avLst/>
          </a:prstGeom>
          <a:noFill/>
        </p:spPr>
        <p:txBody>
          <a:bodyPr wrap="none" rtlCol="0">
            <a:spAutoFit/>
          </a:bodyPr>
          <a:lstStyle/>
          <a:p>
            <a:pPr algn="ctr"/>
            <a:r>
              <a:rPr lang="en-GB" dirty="0" smtClean="0"/>
              <a:t>Positive Response (</a:t>
            </a:r>
            <a:r>
              <a:rPr lang="en-GB" dirty="0" err="1" smtClean="0"/>
              <a:t>DTCStatusMask</a:t>
            </a:r>
            <a:r>
              <a:rPr lang="en-GB" dirty="0" smtClean="0"/>
              <a:t>)</a:t>
            </a:r>
            <a:endParaRPr lang="en-GB" dirty="0"/>
          </a:p>
        </p:txBody>
      </p:sp>
    </p:spTree>
    <p:extLst>
      <p:ext uri="{BB962C8B-B14F-4D97-AF65-F5344CB8AC3E}">
        <p14:creationId xmlns:p14="http://schemas.microsoft.com/office/powerpoint/2010/main" val="3624811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ReadDTCInformation</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56</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1611263101"/>
              </p:ext>
            </p:extLst>
          </p:nvPr>
        </p:nvGraphicFramePr>
        <p:xfrm>
          <a:off x="1524000" y="1556792"/>
          <a:ext cx="5898613" cy="239268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ReadDTCInformation</a:t>
                      </a:r>
                      <a:r>
                        <a:rPr lang="en-GB" dirty="0" smtClean="0"/>
                        <a:t> Request Service Id</a:t>
                      </a:r>
                      <a:endParaRPr lang="en-GB" dirty="0"/>
                    </a:p>
                  </a:txBody>
                  <a:tcPr/>
                </a:tc>
                <a:tc>
                  <a:txBody>
                    <a:bodyPr/>
                    <a:lstStyle/>
                    <a:p>
                      <a:r>
                        <a:rPr lang="en-GB" dirty="0" smtClean="0"/>
                        <a:t>19</a:t>
                      </a:r>
                      <a:endParaRPr lang="en-GB" dirty="0"/>
                    </a:p>
                  </a:txBody>
                  <a:tcPr/>
                </a:tc>
              </a:tr>
              <a:tr h="370840">
                <a:tc>
                  <a:txBody>
                    <a:bodyPr/>
                    <a:lstStyle/>
                    <a:p>
                      <a:r>
                        <a:rPr lang="en-GB" dirty="0" smtClean="0"/>
                        <a:t>2</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reportDTCSnapshotRecordByDTCNumber</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reportDTCExtendedDataRecordByDTCNumber</a:t>
                      </a:r>
                      <a:endParaRPr lang="en-GB" dirty="0" smtClean="0"/>
                    </a:p>
                  </a:txBody>
                  <a:tcPr/>
                </a:tc>
                <a:tc>
                  <a:txBody>
                    <a:bodyPr/>
                    <a:lstStyle/>
                    <a:p>
                      <a:r>
                        <a:rPr lang="en-GB" dirty="0" smtClean="0"/>
                        <a:t>04</a:t>
                      </a:r>
                    </a:p>
                    <a:p>
                      <a:r>
                        <a:rPr lang="en-GB" dirty="0" smtClean="0"/>
                        <a:t>06</a:t>
                      </a:r>
                    </a:p>
                  </a:txBody>
                  <a:tcPr/>
                </a:tc>
              </a:tr>
              <a:tr h="370840">
                <a:tc>
                  <a:txBody>
                    <a:bodyPr/>
                    <a:lstStyle/>
                    <a:p>
                      <a:r>
                        <a:rPr lang="en-GB" dirty="0" smtClean="0"/>
                        <a:t>3-5</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DTCMaskRecord</a:t>
                      </a:r>
                      <a:endParaRPr lang="en-GB" dirty="0" smtClean="0"/>
                    </a:p>
                  </a:txBody>
                  <a:tcPr/>
                </a:tc>
                <a:tc>
                  <a:txBody>
                    <a:bodyPr/>
                    <a:lstStyle/>
                    <a:p>
                      <a:r>
                        <a:rPr lang="en-GB" dirty="0" smtClean="0"/>
                        <a:t>XXXX</a:t>
                      </a:r>
                      <a:endParaRPr lang="en-GB" dirty="0"/>
                    </a:p>
                  </a:txBody>
                  <a:tcPr/>
                </a:tc>
              </a:tr>
              <a:tr h="370840">
                <a:tc>
                  <a:txBody>
                    <a:bodyPr/>
                    <a:lstStyle/>
                    <a:p>
                      <a:r>
                        <a:rPr lang="en-GB" dirty="0" smtClean="0"/>
                        <a:t>6</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DTCSnapshotRecordNumber</a:t>
                      </a:r>
                      <a:r>
                        <a:rPr lang="en-GB" dirty="0" smtClean="0"/>
                        <a:t/>
                      </a:r>
                      <a:br>
                        <a:rPr lang="en-GB" dirty="0" smtClean="0"/>
                      </a:br>
                      <a:r>
                        <a:rPr lang="en-GB" dirty="0" err="1" smtClean="0"/>
                        <a:t>DTCExtendedDataRecordNumber</a:t>
                      </a:r>
                      <a:endParaRPr lang="en-GB" dirty="0" smtClean="0"/>
                    </a:p>
                  </a:txBody>
                  <a:tcPr/>
                </a:tc>
                <a:tc>
                  <a:txBody>
                    <a:bodyPr/>
                    <a:lstStyle/>
                    <a:p>
                      <a:r>
                        <a:rPr lang="en-GB" dirty="0" smtClean="0"/>
                        <a:t>XX</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$19</a:t>
            </a:r>
            <a:endParaRPr lang="en-GB" sz="2000" dirty="0">
              <a:solidFill>
                <a:schemeClr val="tx1"/>
              </a:solidFill>
            </a:endParaRPr>
          </a:p>
        </p:txBody>
      </p:sp>
      <p:sp>
        <p:nvSpPr>
          <p:cNvPr id="11" name="TextBox 10"/>
          <p:cNvSpPr txBox="1"/>
          <p:nvPr/>
        </p:nvSpPr>
        <p:spPr>
          <a:xfrm>
            <a:off x="3265369" y="1187768"/>
            <a:ext cx="2663935" cy="369332"/>
          </a:xfrm>
          <a:prstGeom prst="rect">
            <a:avLst/>
          </a:prstGeom>
          <a:noFill/>
        </p:spPr>
        <p:txBody>
          <a:bodyPr wrap="none" rtlCol="0">
            <a:spAutoFit/>
          </a:bodyPr>
          <a:lstStyle/>
          <a:p>
            <a:pPr algn="ctr"/>
            <a:r>
              <a:rPr lang="en-GB" dirty="0" smtClean="0"/>
              <a:t>Request (</a:t>
            </a:r>
            <a:r>
              <a:rPr lang="en-GB" dirty="0" err="1" smtClean="0"/>
              <a:t>DTCMaskRecord</a:t>
            </a:r>
            <a:r>
              <a:rPr lang="en-GB" dirty="0" smtClean="0"/>
              <a:t>)</a:t>
            </a:r>
            <a:endParaRPr lang="en-GB" dirty="0"/>
          </a:p>
        </p:txBody>
      </p:sp>
    </p:spTree>
    <p:extLst>
      <p:ext uri="{BB962C8B-B14F-4D97-AF65-F5344CB8AC3E}">
        <p14:creationId xmlns:p14="http://schemas.microsoft.com/office/powerpoint/2010/main" val="36491477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ReadDTCInformation</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57</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1778877782"/>
              </p:ext>
            </p:extLst>
          </p:nvPr>
        </p:nvGraphicFramePr>
        <p:xfrm>
          <a:off x="1524000" y="1556792"/>
          <a:ext cx="5898613" cy="350520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ReadDTCInformation</a:t>
                      </a:r>
                      <a:r>
                        <a:rPr lang="en-GB" dirty="0" smtClean="0"/>
                        <a:t> Request Service Id &amp; $40</a:t>
                      </a:r>
                      <a:endParaRPr lang="en-GB" dirty="0"/>
                    </a:p>
                  </a:txBody>
                  <a:tcPr/>
                </a:tc>
                <a:tc>
                  <a:txBody>
                    <a:bodyPr/>
                    <a:lstStyle/>
                    <a:p>
                      <a:r>
                        <a:rPr lang="en-GB" dirty="0" smtClean="0"/>
                        <a:t>59</a:t>
                      </a:r>
                      <a:endParaRPr lang="en-GB" dirty="0"/>
                    </a:p>
                  </a:txBody>
                  <a:tcPr/>
                </a:tc>
              </a:tr>
              <a:tr h="370840">
                <a:tc>
                  <a:txBody>
                    <a:bodyPr/>
                    <a:lstStyle/>
                    <a:p>
                      <a:r>
                        <a:rPr lang="en-GB" dirty="0" smtClean="0"/>
                        <a:t>2</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reportDTCSnapshotRecordByDTCNumber</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reportDTCExtendedDataRecordByDTCNumber</a:t>
                      </a:r>
                      <a:endParaRPr lang="en-GB" dirty="0"/>
                    </a:p>
                  </a:txBody>
                  <a:tcPr/>
                </a:tc>
                <a:tc>
                  <a:txBody>
                    <a:bodyPr/>
                    <a:lstStyle/>
                    <a:p>
                      <a:r>
                        <a:rPr lang="en-GB" dirty="0" smtClean="0"/>
                        <a:t>04</a:t>
                      </a:r>
                    </a:p>
                    <a:p>
                      <a:r>
                        <a:rPr lang="en-GB" dirty="0" smtClean="0"/>
                        <a:t>06</a:t>
                      </a:r>
                      <a:endParaRPr lang="en-GB" dirty="0"/>
                    </a:p>
                  </a:txBody>
                  <a:tcPr/>
                </a:tc>
              </a:tr>
              <a:tr h="370840">
                <a:tc>
                  <a:txBody>
                    <a:bodyPr/>
                    <a:lstStyle/>
                    <a:p>
                      <a:r>
                        <a:rPr lang="en-GB" dirty="0" smtClean="0"/>
                        <a:t>3-6</a:t>
                      </a:r>
                      <a:endParaRPr lang="en-GB" dirty="0"/>
                    </a:p>
                  </a:txBody>
                  <a:tcPr/>
                </a:tc>
                <a:tc>
                  <a:txBody>
                    <a:bodyPr/>
                    <a:lstStyle/>
                    <a:p>
                      <a:r>
                        <a:rPr lang="en-GB" dirty="0" err="1" smtClean="0"/>
                        <a:t>DTCAndStatusRecord</a:t>
                      </a:r>
                      <a:endParaRPr lang="en-GB" dirty="0"/>
                    </a:p>
                  </a:txBody>
                  <a:tcPr/>
                </a:tc>
                <a:tc>
                  <a:txBody>
                    <a:bodyPr/>
                    <a:lstStyle/>
                    <a:p>
                      <a:r>
                        <a:rPr lang="en-GB" dirty="0" smtClean="0"/>
                        <a:t>XXXX</a:t>
                      </a:r>
                      <a:endParaRPr lang="en-GB" dirty="0"/>
                    </a:p>
                  </a:txBody>
                  <a:tcPr/>
                </a:tc>
              </a:tr>
              <a:tr h="370840">
                <a:tc>
                  <a:txBody>
                    <a:bodyPr/>
                    <a:lstStyle/>
                    <a:p>
                      <a:r>
                        <a:rPr lang="en-GB" dirty="0" smtClean="0"/>
                        <a:t>7</a:t>
                      </a:r>
                      <a:endParaRPr lang="en-GB" dirty="0"/>
                    </a:p>
                  </a:txBody>
                  <a:tcPr/>
                </a:tc>
                <a:tc>
                  <a:txBody>
                    <a:bodyPr/>
                    <a:lstStyle/>
                    <a:p>
                      <a:r>
                        <a:rPr lang="en-GB" dirty="0" err="1" smtClean="0"/>
                        <a:t>DTCSnapshotRecordNumber</a:t>
                      </a:r>
                      <a:endParaRPr lang="en-GB" dirty="0"/>
                    </a:p>
                  </a:txBody>
                  <a:tcPr/>
                </a:tc>
                <a:tc>
                  <a:txBody>
                    <a:bodyPr/>
                    <a:lstStyle/>
                    <a:p>
                      <a:r>
                        <a:rPr lang="en-GB" dirty="0" smtClean="0"/>
                        <a:t>XX</a:t>
                      </a:r>
                      <a:endParaRPr lang="en-GB" dirty="0"/>
                    </a:p>
                  </a:txBody>
                  <a:tcPr/>
                </a:tc>
              </a:tr>
              <a:tr h="370840">
                <a:tc>
                  <a:txBody>
                    <a:bodyPr/>
                    <a:lstStyle/>
                    <a:p>
                      <a:r>
                        <a:rPr lang="en-GB" dirty="0" smtClean="0"/>
                        <a:t>8</a:t>
                      </a:r>
                      <a:endParaRPr lang="en-GB" dirty="0"/>
                    </a:p>
                  </a:txBody>
                  <a:tcPr/>
                </a:tc>
                <a:tc>
                  <a:txBody>
                    <a:bodyPr/>
                    <a:lstStyle/>
                    <a:p>
                      <a:r>
                        <a:rPr lang="en-GB" dirty="0" err="1" smtClean="0"/>
                        <a:t>DTCSnapshotRecordNumberOfIdentifiers</a:t>
                      </a:r>
                      <a:endParaRPr lang="en-GB" dirty="0"/>
                    </a:p>
                  </a:txBody>
                  <a:tcPr/>
                </a:tc>
                <a:tc>
                  <a:txBody>
                    <a:bodyPr/>
                    <a:lstStyle/>
                    <a:p>
                      <a:r>
                        <a:rPr lang="en-GB" dirty="0" smtClean="0"/>
                        <a:t>XXXX</a:t>
                      </a:r>
                      <a:endParaRPr lang="en-GB" dirty="0"/>
                    </a:p>
                  </a:txBody>
                  <a:tcPr/>
                </a:tc>
              </a:tr>
              <a:tr h="370840">
                <a:tc>
                  <a:txBody>
                    <a:bodyPr/>
                    <a:lstStyle/>
                    <a:p>
                      <a:r>
                        <a:rPr lang="en-GB" dirty="0" smtClean="0"/>
                        <a:t>9-X</a:t>
                      </a:r>
                      <a:endParaRPr lang="en-GB" dirty="0"/>
                    </a:p>
                  </a:txBody>
                  <a:tcPr/>
                </a:tc>
                <a:tc>
                  <a:txBody>
                    <a:bodyPr/>
                    <a:lstStyle/>
                    <a:p>
                      <a:r>
                        <a:rPr lang="en-GB" dirty="0" err="1" smtClean="0"/>
                        <a:t>DTCSnapshotRecord</a:t>
                      </a:r>
                      <a:endParaRPr lang="en-GB" dirty="0"/>
                    </a:p>
                  </a:txBody>
                  <a:tcPr/>
                </a:tc>
                <a:tc>
                  <a:txBody>
                    <a:bodyPr/>
                    <a:lstStyle/>
                    <a:p>
                      <a:r>
                        <a:rPr lang="en-GB" dirty="0" smtClean="0"/>
                        <a:t>XXXX</a:t>
                      </a:r>
                      <a:endParaRPr lang="en-GB" dirty="0"/>
                    </a:p>
                  </a:txBody>
                  <a:tcPr/>
                </a:tc>
              </a:tr>
              <a:tr h="370840">
                <a:tc>
                  <a:txBody>
                    <a:bodyPr/>
                    <a:lstStyle/>
                    <a:p>
                      <a:endParaRPr lang="en-GB" dirty="0"/>
                    </a:p>
                  </a:txBody>
                  <a:tcPr/>
                </a:tc>
                <a:tc>
                  <a:txBody>
                    <a:bodyPr/>
                    <a:lstStyle/>
                    <a:p>
                      <a:r>
                        <a:rPr lang="en-GB" dirty="0" smtClean="0"/>
                        <a:t>7-X may be repeated</a:t>
                      </a:r>
                      <a:endParaRPr lang="en-GB" dirty="0"/>
                    </a:p>
                  </a:txBody>
                  <a:tcPr/>
                </a:tc>
                <a:tc>
                  <a:txBody>
                    <a:bodyPr/>
                    <a:lstStyle/>
                    <a:p>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$19</a:t>
            </a:r>
            <a:endParaRPr lang="en-GB" sz="2000" dirty="0">
              <a:solidFill>
                <a:schemeClr val="tx1"/>
              </a:solidFill>
            </a:endParaRPr>
          </a:p>
        </p:txBody>
      </p:sp>
      <p:sp>
        <p:nvSpPr>
          <p:cNvPr id="10" name="TextBox 9"/>
          <p:cNvSpPr txBox="1"/>
          <p:nvPr/>
        </p:nvSpPr>
        <p:spPr>
          <a:xfrm>
            <a:off x="2807458" y="1187768"/>
            <a:ext cx="3579763" cy="369332"/>
          </a:xfrm>
          <a:prstGeom prst="rect">
            <a:avLst/>
          </a:prstGeom>
          <a:noFill/>
        </p:spPr>
        <p:txBody>
          <a:bodyPr wrap="none" rtlCol="0">
            <a:spAutoFit/>
          </a:bodyPr>
          <a:lstStyle/>
          <a:p>
            <a:pPr algn="ctr"/>
            <a:r>
              <a:rPr lang="en-GB" dirty="0" smtClean="0"/>
              <a:t>Positive Response (</a:t>
            </a:r>
            <a:r>
              <a:rPr lang="en-GB" dirty="0" err="1" smtClean="0"/>
              <a:t>DTCMaskRecord</a:t>
            </a:r>
            <a:r>
              <a:rPr lang="en-GB" dirty="0" smtClean="0"/>
              <a:t>)</a:t>
            </a:r>
            <a:endParaRPr lang="en-GB" dirty="0"/>
          </a:p>
        </p:txBody>
      </p:sp>
    </p:spTree>
    <p:extLst>
      <p:ext uri="{BB962C8B-B14F-4D97-AF65-F5344CB8AC3E}">
        <p14:creationId xmlns:p14="http://schemas.microsoft.com/office/powerpoint/2010/main" val="30792561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smtClean="0"/>
              <a:t>Snapshot Data Example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07142426"/>
              </p:ext>
            </p:extLst>
          </p:nvPr>
        </p:nvGraphicFramePr>
        <p:xfrm>
          <a:off x="684213" y="1600200"/>
          <a:ext cx="8002588" cy="2595565"/>
        </p:xfrm>
        <a:graphic>
          <a:graphicData uri="http://schemas.openxmlformats.org/drawingml/2006/table">
            <a:tbl>
              <a:tblPr firstRow="1" bandRow="1">
                <a:tableStyleId>{5C22544A-7EE6-4342-B048-85BDC9FD1C3A}</a:tableStyleId>
              </a:tblPr>
              <a:tblGrid>
                <a:gridCol w="1010035"/>
                <a:gridCol w="2563936"/>
                <a:gridCol w="1709291"/>
                <a:gridCol w="2719326"/>
              </a:tblGrid>
              <a:tr h="370795">
                <a:tc>
                  <a:txBody>
                    <a:bodyPr/>
                    <a:lstStyle/>
                    <a:p>
                      <a:r>
                        <a:rPr lang="en-GB" sz="1800" dirty="0" smtClean="0">
                          <a:solidFill>
                            <a:schemeClr val="tx1"/>
                          </a:solidFill>
                        </a:rPr>
                        <a:t>DID</a:t>
                      </a:r>
                      <a:endParaRPr lang="en-GB" sz="1800" dirty="0">
                        <a:solidFill>
                          <a:schemeClr val="tx1"/>
                        </a:solidFill>
                      </a:endParaRPr>
                    </a:p>
                  </a:txBody>
                  <a:tcPr marL="93234" marR="93234" marT="45714" marB="45714"/>
                </a:tc>
                <a:tc>
                  <a:txBody>
                    <a:bodyPr/>
                    <a:lstStyle/>
                    <a:p>
                      <a:r>
                        <a:rPr lang="en-GB" sz="1800" dirty="0" smtClean="0">
                          <a:solidFill>
                            <a:schemeClr val="tx1"/>
                          </a:solidFill>
                        </a:rPr>
                        <a:t>name</a:t>
                      </a:r>
                      <a:endParaRPr lang="en-GB" sz="1800" dirty="0">
                        <a:solidFill>
                          <a:schemeClr val="tx1"/>
                        </a:solidFill>
                      </a:endParaRPr>
                    </a:p>
                  </a:txBody>
                  <a:tcPr marL="93234" marR="93234" marT="45714" marB="45714"/>
                </a:tc>
                <a:tc>
                  <a:txBody>
                    <a:bodyPr/>
                    <a:lstStyle/>
                    <a:p>
                      <a:r>
                        <a:rPr lang="en-GB" sz="1800" dirty="0" smtClean="0">
                          <a:solidFill>
                            <a:schemeClr val="tx1"/>
                          </a:solidFill>
                        </a:rPr>
                        <a:t>value</a:t>
                      </a:r>
                      <a:endParaRPr lang="en-GB" sz="1800" dirty="0">
                        <a:solidFill>
                          <a:schemeClr val="tx1"/>
                        </a:solidFill>
                      </a:endParaRPr>
                    </a:p>
                  </a:txBody>
                  <a:tcPr marL="93234" marR="93234" marT="45714" marB="45714"/>
                </a:tc>
                <a:tc>
                  <a:txBody>
                    <a:bodyPr/>
                    <a:lstStyle/>
                    <a:p>
                      <a:r>
                        <a:rPr lang="en-GB" sz="1800" dirty="0" smtClean="0">
                          <a:solidFill>
                            <a:schemeClr val="tx1"/>
                          </a:solidFill>
                        </a:rPr>
                        <a:t>meaning</a:t>
                      </a:r>
                      <a:endParaRPr lang="en-GB" sz="1800" dirty="0">
                        <a:solidFill>
                          <a:schemeClr val="tx1"/>
                        </a:solidFill>
                      </a:endParaRPr>
                    </a:p>
                  </a:txBody>
                  <a:tcPr marL="93234" marR="93234" marT="45714" marB="45714"/>
                </a:tc>
              </a:tr>
              <a:tr h="370795">
                <a:tc>
                  <a:txBody>
                    <a:bodyPr/>
                    <a:lstStyle/>
                    <a:p>
                      <a:r>
                        <a:rPr lang="en-GB" sz="1800" dirty="0" smtClean="0"/>
                        <a:t>DD00</a:t>
                      </a:r>
                      <a:endParaRPr lang="en-GB" sz="1800" dirty="0"/>
                    </a:p>
                  </a:txBody>
                  <a:tcPr marL="93234" marR="93234" marT="45714" marB="45714"/>
                </a:tc>
                <a:tc>
                  <a:txBody>
                    <a:bodyPr/>
                    <a:lstStyle/>
                    <a:p>
                      <a:r>
                        <a:rPr lang="en-GB" sz="1800" dirty="0" smtClean="0"/>
                        <a:t>Global Real Time</a:t>
                      </a:r>
                      <a:endParaRPr lang="en-GB" sz="1800" dirty="0"/>
                    </a:p>
                  </a:txBody>
                  <a:tcPr marL="93234" marR="93234" marT="45714" marB="45714"/>
                </a:tc>
                <a:tc>
                  <a:txBody>
                    <a:bodyPr/>
                    <a:lstStyle/>
                    <a:p>
                      <a:r>
                        <a:rPr lang="en-GB" sz="1800" dirty="0" smtClean="0"/>
                        <a:t>0E 7A F5 4A</a:t>
                      </a:r>
                      <a:endParaRPr lang="en-GB" sz="1800" dirty="0"/>
                    </a:p>
                  </a:txBody>
                  <a:tcPr marL="93234" marR="93234" marT="45714" marB="45714"/>
                </a:tc>
                <a:tc>
                  <a:txBody>
                    <a:bodyPr/>
                    <a:lstStyle/>
                    <a:p>
                      <a:r>
                        <a:rPr lang="en-GB" sz="1800" dirty="0" smtClean="0"/>
                        <a:t>281 days (</a:t>
                      </a:r>
                      <a:r>
                        <a:rPr lang="en-GB" sz="1800" dirty="0" err="1" smtClean="0"/>
                        <a:t>approx</a:t>
                      </a:r>
                      <a:r>
                        <a:rPr lang="en-GB" sz="1800" dirty="0" smtClean="0"/>
                        <a:t>)</a:t>
                      </a:r>
                      <a:endParaRPr lang="en-GB" sz="1800" dirty="0"/>
                    </a:p>
                  </a:txBody>
                  <a:tcPr marL="93234" marR="93234" marT="45714" marB="45714"/>
                </a:tc>
              </a:tr>
              <a:tr h="370795">
                <a:tc>
                  <a:txBody>
                    <a:bodyPr/>
                    <a:lstStyle/>
                    <a:p>
                      <a:r>
                        <a:rPr lang="en-GB" sz="1800" dirty="0" smtClean="0"/>
                        <a:t>DD01</a:t>
                      </a:r>
                      <a:endParaRPr lang="en-GB" sz="1800" dirty="0"/>
                    </a:p>
                  </a:txBody>
                  <a:tcPr marL="93234" marR="93234" marT="45714" marB="45714"/>
                </a:tc>
                <a:tc>
                  <a:txBody>
                    <a:bodyPr/>
                    <a:lstStyle/>
                    <a:p>
                      <a:r>
                        <a:rPr lang="en-GB" sz="1800" dirty="0" smtClean="0"/>
                        <a:t>Odometer</a:t>
                      </a:r>
                      <a:endParaRPr lang="en-GB" sz="1800" dirty="0"/>
                    </a:p>
                  </a:txBody>
                  <a:tcPr marL="93234" marR="93234" marT="45714" marB="45714"/>
                </a:tc>
                <a:tc>
                  <a:txBody>
                    <a:bodyPr/>
                    <a:lstStyle/>
                    <a:p>
                      <a:r>
                        <a:rPr lang="en-GB" sz="1800" dirty="0" smtClean="0"/>
                        <a:t>00 40 80</a:t>
                      </a:r>
                      <a:endParaRPr lang="en-GB" sz="1800" dirty="0"/>
                    </a:p>
                  </a:txBody>
                  <a:tcPr marL="93234" marR="93234" marT="45714" marB="45714"/>
                </a:tc>
                <a:tc>
                  <a:txBody>
                    <a:bodyPr/>
                    <a:lstStyle/>
                    <a:p>
                      <a:r>
                        <a:rPr lang="en-GB" sz="1800" dirty="0" smtClean="0"/>
                        <a:t>16 512km</a:t>
                      </a:r>
                      <a:endParaRPr lang="en-GB" sz="1800" dirty="0"/>
                    </a:p>
                  </a:txBody>
                  <a:tcPr marL="93234" marR="93234" marT="45714" marB="45714"/>
                </a:tc>
              </a:tr>
              <a:tr h="370795">
                <a:tc>
                  <a:txBody>
                    <a:bodyPr/>
                    <a:lstStyle/>
                    <a:p>
                      <a:r>
                        <a:rPr lang="en-GB" sz="1800" dirty="0" smtClean="0"/>
                        <a:t>DD02</a:t>
                      </a:r>
                      <a:endParaRPr lang="en-GB" sz="1800" dirty="0"/>
                    </a:p>
                  </a:txBody>
                  <a:tcPr marL="93234" marR="93234" marT="45714" marB="45714"/>
                </a:tc>
                <a:tc>
                  <a:txBody>
                    <a:bodyPr/>
                    <a:lstStyle/>
                    <a:p>
                      <a:r>
                        <a:rPr lang="en-GB" sz="1800" dirty="0" smtClean="0"/>
                        <a:t>Battery Voltage</a:t>
                      </a:r>
                      <a:endParaRPr lang="en-GB" sz="1800" dirty="0"/>
                    </a:p>
                  </a:txBody>
                  <a:tcPr marL="93234" marR="93234" marT="45714" marB="45714"/>
                </a:tc>
                <a:tc>
                  <a:txBody>
                    <a:bodyPr/>
                    <a:lstStyle/>
                    <a:p>
                      <a:r>
                        <a:rPr lang="en-GB" sz="1800" dirty="0" smtClean="0"/>
                        <a:t>39</a:t>
                      </a:r>
                      <a:endParaRPr lang="en-GB" sz="1800" dirty="0"/>
                    </a:p>
                  </a:txBody>
                  <a:tcPr marL="93234" marR="93234" marT="45714" marB="45714"/>
                </a:tc>
                <a:tc>
                  <a:txBody>
                    <a:bodyPr/>
                    <a:lstStyle/>
                    <a:p>
                      <a:r>
                        <a:rPr lang="en-GB" sz="1800" dirty="0" smtClean="0"/>
                        <a:t>14.25V</a:t>
                      </a:r>
                      <a:endParaRPr lang="en-GB" sz="1800" dirty="0"/>
                    </a:p>
                  </a:txBody>
                  <a:tcPr marL="93234" marR="93234" marT="45714" marB="45714"/>
                </a:tc>
              </a:tr>
              <a:tr h="370795">
                <a:tc>
                  <a:txBody>
                    <a:bodyPr/>
                    <a:lstStyle/>
                    <a:p>
                      <a:r>
                        <a:rPr lang="en-GB" sz="1800" dirty="0" smtClean="0"/>
                        <a:t>DD03</a:t>
                      </a:r>
                      <a:endParaRPr lang="en-GB" sz="1800" dirty="0"/>
                    </a:p>
                  </a:txBody>
                  <a:tcPr marL="93234" marR="93234" marT="45714" marB="45714"/>
                </a:tc>
                <a:tc>
                  <a:txBody>
                    <a:bodyPr/>
                    <a:lstStyle/>
                    <a:p>
                      <a:r>
                        <a:rPr lang="en-GB" sz="1800" dirty="0" smtClean="0"/>
                        <a:t>Engine Status</a:t>
                      </a:r>
                      <a:endParaRPr lang="en-GB" sz="1800" dirty="0"/>
                    </a:p>
                  </a:txBody>
                  <a:tcPr marL="93234" marR="93234" marT="45714" marB="45714"/>
                </a:tc>
                <a:tc>
                  <a:txBody>
                    <a:bodyPr/>
                    <a:lstStyle/>
                    <a:p>
                      <a:r>
                        <a:rPr lang="en-GB" sz="1800" dirty="0" smtClean="0"/>
                        <a:t>01</a:t>
                      </a:r>
                      <a:endParaRPr lang="en-GB" sz="1800" dirty="0"/>
                    </a:p>
                  </a:txBody>
                  <a:tcPr marL="93234" marR="93234" marT="45714" marB="45714"/>
                </a:tc>
                <a:tc>
                  <a:txBody>
                    <a:bodyPr/>
                    <a:lstStyle/>
                    <a:p>
                      <a:r>
                        <a:rPr lang="en-GB" sz="1800" dirty="0" smtClean="0"/>
                        <a:t>Engine Running</a:t>
                      </a:r>
                      <a:endParaRPr lang="en-GB" sz="1800" dirty="0"/>
                    </a:p>
                  </a:txBody>
                  <a:tcPr marL="93234" marR="93234" marT="45714" marB="45714"/>
                </a:tc>
              </a:tr>
              <a:tr h="370795">
                <a:tc>
                  <a:txBody>
                    <a:bodyPr/>
                    <a:lstStyle/>
                    <a:p>
                      <a:r>
                        <a:rPr lang="en-GB" sz="1800" dirty="0" smtClean="0"/>
                        <a:t>DD04</a:t>
                      </a:r>
                      <a:endParaRPr lang="en-GB" sz="1800" dirty="0"/>
                    </a:p>
                  </a:txBody>
                  <a:tcPr marL="93234" marR="93234" marT="45714" marB="45714"/>
                </a:tc>
                <a:tc>
                  <a:txBody>
                    <a:bodyPr/>
                    <a:lstStyle/>
                    <a:p>
                      <a:r>
                        <a:rPr lang="en-GB" sz="1800" dirty="0" smtClean="0"/>
                        <a:t>In Car Temperature</a:t>
                      </a:r>
                      <a:endParaRPr lang="en-GB" sz="1800" dirty="0"/>
                    </a:p>
                  </a:txBody>
                  <a:tcPr marL="93234" marR="93234" marT="45714" marB="45714"/>
                </a:tc>
                <a:tc>
                  <a:txBody>
                    <a:bodyPr/>
                    <a:lstStyle/>
                    <a:p>
                      <a:r>
                        <a:rPr lang="en-GB" sz="1800" dirty="0" smtClean="0"/>
                        <a:t>37</a:t>
                      </a:r>
                      <a:endParaRPr lang="en-GB" sz="1800" dirty="0"/>
                    </a:p>
                  </a:txBody>
                  <a:tcPr marL="93234" marR="93234" marT="45714" marB="45714"/>
                </a:tc>
                <a:tc>
                  <a:txBody>
                    <a:bodyPr/>
                    <a:lstStyle/>
                    <a:p>
                      <a:r>
                        <a:rPr lang="en-GB" sz="1800" dirty="0" smtClean="0"/>
                        <a:t>15°C</a:t>
                      </a:r>
                      <a:endParaRPr lang="en-GB" sz="1800" dirty="0"/>
                    </a:p>
                  </a:txBody>
                  <a:tcPr marL="93234" marR="93234" marT="45714" marB="45714"/>
                </a:tc>
              </a:tr>
              <a:tr h="370795">
                <a:tc>
                  <a:txBody>
                    <a:bodyPr/>
                    <a:lstStyle/>
                    <a:p>
                      <a:r>
                        <a:rPr lang="en-GB" sz="1800" dirty="0" smtClean="0"/>
                        <a:t>DD06</a:t>
                      </a:r>
                      <a:endParaRPr lang="en-GB" sz="1800" dirty="0"/>
                    </a:p>
                  </a:txBody>
                  <a:tcPr marL="93234" marR="93234" marT="45714" marB="45714"/>
                </a:tc>
                <a:tc>
                  <a:txBody>
                    <a:bodyPr/>
                    <a:lstStyle/>
                    <a:p>
                      <a:r>
                        <a:rPr lang="en-GB" sz="1800" dirty="0" smtClean="0"/>
                        <a:t>Power Mode</a:t>
                      </a:r>
                      <a:endParaRPr lang="en-GB" sz="1800" dirty="0"/>
                    </a:p>
                  </a:txBody>
                  <a:tcPr marL="93234" marR="93234" marT="45714" marB="45714"/>
                </a:tc>
                <a:tc>
                  <a:txBody>
                    <a:bodyPr/>
                    <a:lstStyle/>
                    <a:p>
                      <a:r>
                        <a:rPr lang="en-GB" sz="1800" dirty="0" smtClean="0"/>
                        <a:t>C3</a:t>
                      </a:r>
                      <a:endParaRPr lang="en-GB" sz="1800" dirty="0"/>
                    </a:p>
                  </a:txBody>
                  <a:tcPr marL="93234" marR="93234" marT="45714" marB="45714"/>
                </a:tc>
                <a:tc>
                  <a:txBody>
                    <a:bodyPr/>
                    <a:lstStyle/>
                    <a:p>
                      <a:r>
                        <a:rPr lang="en-GB" sz="1800" dirty="0" smtClean="0"/>
                        <a:t>Post Accessory</a:t>
                      </a:r>
                      <a:endParaRPr lang="en-GB" sz="1800" dirty="0"/>
                    </a:p>
                  </a:txBody>
                  <a:tcPr marL="93234" marR="93234" marT="45714" marB="45714"/>
                </a:tc>
              </a:tr>
            </a:tbl>
          </a:graphicData>
        </a:graphic>
      </p:graphicFrame>
      <p:sp>
        <p:nvSpPr>
          <p:cNvPr id="2" name="Footer Placeholder 1"/>
          <p:cNvSpPr>
            <a:spLocks noGrp="1"/>
          </p:cNvSpPr>
          <p:nvPr>
            <p:ph type="ftr" sz="quarter" idx="11"/>
          </p:nvPr>
        </p:nvSpPr>
        <p:spPr/>
        <p:txBody>
          <a:bodyPr/>
          <a:lstStyle/>
          <a:p>
            <a:r>
              <a:rPr lang="en-GB" smtClean="0"/>
              <a:t>WMG</a:t>
            </a:r>
            <a:endParaRPr lang="en-GB"/>
          </a:p>
        </p:txBody>
      </p:sp>
      <p:sp>
        <p:nvSpPr>
          <p:cNvPr id="5" name="Rounded Rectangle 4"/>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$19</a:t>
            </a:r>
            <a:endParaRPr lang="en-GB" sz="2000" dirty="0">
              <a:solidFill>
                <a:schemeClr val="tx1"/>
              </a:solidFill>
            </a:endParaRPr>
          </a:p>
        </p:txBody>
      </p:sp>
      <p:sp>
        <p:nvSpPr>
          <p:cNvPr id="3" name="Slide Number Placeholder 2"/>
          <p:cNvSpPr>
            <a:spLocks noGrp="1"/>
          </p:cNvSpPr>
          <p:nvPr>
            <p:ph type="sldNum" sz="quarter" idx="12"/>
          </p:nvPr>
        </p:nvSpPr>
        <p:spPr/>
        <p:txBody>
          <a:bodyPr/>
          <a:lstStyle/>
          <a:p>
            <a:fld id="{99FB13C6-6EAB-4C4E-B47E-EB78F907128E}" type="slidenum">
              <a:rPr lang="en-GB" smtClean="0"/>
              <a:t>58</a:t>
            </a:fld>
            <a:endParaRPr lang="en-GB"/>
          </a:p>
        </p:txBody>
      </p:sp>
    </p:spTree>
    <p:extLst>
      <p:ext uri="{BB962C8B-B14F-4D97-AF65-F5344CB8AC3E}">
        <p14:creationId xmlns:p14="http://schemas.microsoft.com/office/powerpoint/2010/main" val="151599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GB" smtClean="0"/>
              <a:t>Extended Data Example</a:t>
            </a:r>
          </a:p>
        </p:txBody>
      </p:sp>
      <p:graphicFrame>
        <p:nvGraphicFramePr>
          <p:cNvPr id="4" name="Content Placeholder 3"/>
          <p:cNvGraphicFramePr>
            <a:graphicFrameLocks noGrp="1"/>
          </p:cNvGraphicFramePr>
          <p:nvPr>
            <p:ph idx="1"/>
          </p:nvPr>
        </p:nvGraphicFramePr>
        <p:xfrm>
          <a:off x="684213" y="1600200"/>
          <a:ext cx="8002587" cy="2225676"/>
        </p:xfrm>
        <a:graphic>
          <a:graphicData uri="http://schemas.openxmlformats.org/drawingml/2006/table">
            <a:tbl>
              <a:tblPr firstRow="1" bandRow="1">
                <a:tableStyleId>{5C22544A-7EE6-4342-B048-85BDC9FD1C3A}</a:tableStyleId>
              </a:tblPr>
              <a:tblGrid>
                <a:gridCol w="621560"/>
                <a:gridCol w="4894787"/>
                <a:gridCol w="932340"/>
                <a:gridCol w="1553900"/>
              </a:tblGrid>
              <a:tr h="370946">
                <a:tc>
                  <a:txBody>
                    <a:bodyPr/>
                    <a:lstStyle/>
                    <a:p>
                      <a:r>
                        <a:rPr lang="en-GB" sz="1800" dirty="0" smtClean="0">
                          <a:solidFill>
                            <a:schemeClr val="tx1"/>
                          </a:solidFill>
                        </a:rPr>
                        <a:t>ID</a:t>
                      </a:r>
                      <a:endParaRPr lang="en-GB" sz="1800" dirty="0">
                        <a:solidFill>
                          <a:schemeClr val="tx1"/>
                        </a:solidFill>
                      </a:endParaRPr>
                    </a:p>
                  </a:txBody>
                  <a:tcPr marL="93234" marR="93234" marT="45733" marB="45733"/>
                </a:tc>
                <a:tc>
                  <a:txBody>
                    <a:bodyPr/>
                    <a:lstStyle/>
                    <a:p>
                      <a:r>
                        <a:rPr lang="en-GB" sz="1800" dirty="0" smtClean="0">
                          <a:solidFill>
                            <a:schemeClr val="tx1"/>
                          </a:solidFill>
                        </a:rPr>
                        <a:t>name</a:t>
                      </a:r>
                      <a:endParaRPr lang="en-GB" sz="1800" dirty="0">
                        <a:solidFill>
                          <a:schemeClr val="tx1"/>
                        </a:solidFill>
                      </a:endParaRPr>
                    </a:p>
                  </a:txBody>
                  <a:tcPr marL="93234" marR="93234" marT="45733" marB="45733"/>
                </a:tc>
                <a:tc>
                  <a:txBody>
                    <a:bodyPr/>
                    <a:lstStyle/>
                    <a:p>
                      <a:r>
                        <a:rPr lang="en-GB" sz="1800" dirty="0" smtClean="0">
                          <a:solidFill>
                            <a:schemeClr val="tx1"/>
                          </a:solidFill>
                        </a:rPr>
                        <a:t>value</a:t>
                      </a:r>
                      <a:endParaRPr lang="en-GB" sz="1800" dirty="0">
                        <a:solidFill>
                          <a:schemeClr val="tx1"/>
                        </a:solidFill>
                      </a:endParaRPr>
                    </a:p>
                  </a:txBody>
                  <a:tcPr marL="93234" marR="93234" marT="45733" marB="45733"/>
                </a:tc>
                <a:tc>
                  <a:txBody>
                    <a:bodyPr/>
                    <a:lstStyle/>
                    <a:p>
                      <a:r>
                        <a:rPr lang="en-GB" sz="1800" dirty="0" smtClean="0">
                          <a:solidFill>
                            <a:schemeClr val="tx1"/>
                          </a:solidFill>
                        </a:rPr>
                        <a:t>meaning</a:t>
                      </a:r>
                      <a:endParaRPr lang="en-GB" sz="1800" dirty="0">
                        <a:solidFill>
                          <a:schemeClr val="tx1"/>
                        </a:solidFill>
                      </a:endParaRPr>
                    </a:p>
                  </a:txBody>
                  <a:tcPr marL="93234" marR="93234" marT="45733" marB="45733"/>
                </a:tc>
              </a:tr>
              <a:tr h="370946">
                <a:tc>
                  <a:txBody>
                    <a:bodyPr/>
                    <a:lstStyle/>
                    <a:p>
                      <a:r>
                        <a:rPr lang="en-GB" sz="1800" dirty="0" smtClean="0"/>
                        <a:t>01</a:t>
                      </a:r>
                      <a:endParaRPr lang="en-GB" sz="1800" dirty="0"/>
                    </a:p>
                  </a:txBody>
                  <a:tcPr marL="93234" marR="93234" marT="45733" marB="45733"/>
                </a:tc>
                <a:tc>
                  <a:txBody>
                    <a:bodyPr/>
                    <a:lstStyle/>
                    <a:p>
                      <a:r>
                        <a:rPr lang="en-GB" sz="1800" dirty="0" smtClean="0"/>
                        <a:t>cycles since fault last detected</a:t>
                      </a:r>
                      <a:endParaRPr lang="en-GB" sz="1800" dirty="0"/>
                    </a:p>
                  </a:txBody>
                  <a:tcPr marL="93234" marR="93234" marT="45733" marB="45733"/>
                </a:tc>
                <a:tc>
                  <a:txBody>
                    <a:bodyPr/>
                    <a:lstStyle/>
                    <a:p>
                      <a:r>
                        <a:rPr lang="en-GB" sz="1800" dirty="0" smtClean="0"/>
                        <a:t>7A</a:t>
                      </a:r>
                      <a:endParaRPr lang="en-GB" sz="1800" dirty="0"/>
                    </a:p>
                  </a:txBody>
                  <a:tcPr marL="93234" marR="93234" marT="45733" marB="45733"/>
                </a:tc>
                <a:tc>
                  <a:txBody>
                    <a:bodyPr/>
                    <a:lstStyle/>
                    <a:p>
                      <a:r>
                        <a:rPr lang="en-GB" sz="1800" dirty="0" smtClean="0"/>
                        <a:t>122 cycles</a:t>
                      </a:r>
                      <a:endParaRPr lang="en-GB" sz="1800" dirty="0"/>
                    </a:p>
                  </a:txBody>
                  <a:tcPr marL="93234" marR="93234" marT="45733" marB="45733"/>
                </a:tc>
              </a:tr>
              <a:tr h="370946">
                <a:tc>
                  <a:txBody>
                    <a:bodyPr/>
                    <a:lstStyle/>
                    <a:p>
                      <a:r>
                        <a:rPr lang="en-GB" sz="1800" dirty="0" smtClean="0"/>
                        <a:t>02</a:t>
                      </a:r>
                      <a:endParaRPr lang="en-GB" sz="1800" dirty="0"/>
                    </a:p>
                  </a:txBody>
                  <a:tcPr marL="93234" marR="93234" marT="45733" marB="45733"/>
                </a:tc>
                <a:tc>
                  <a:txBody>
                    <a:bodyPr/>
                    <a:lstStyle/>
                    <a:p>
                      <a:r>
                        <a:rPr lang="en-GB" sz="1800" dirty="0" smtClean="0"/>
                        <a:t>as</a:t>
                      </a:r>
                      <a:r>
                        <a:rPr lang="en-GB" sz="1800" baseline="0" dirty="0" smtClean="0"/>
                        <a:t> above but where test was competed</a:t>
                      </a:r>
                      <a:endParaRPr lang="en-GB" sz="1800" dirty="0"/>
                    </a:p>
                  </a:txBody>
                  <a:tcPr marL="93234" marR="93234" marT="45733" marB="45733"/>
                </a:tc>
                <a:tc>
                  <a:txBody>
                    <a:bodyPr/>
                    <a:lstStyle/>
                    <a:p>
                      <a:r>
                        <a:rPr lang="en-GB" sz="1800" dirty="0" smtClean="0"/>
                        <a:t>69</a:t>
                      </a:r>
                      <a:endParaRPr lang="en-GB" sz="1800" dirty="0"/>
                    </a:p>
                  </a:txBody>
                  <a:tcPr marL="93234" marR="93234" marT="45733" marB="45733"/>
                </a:tc>
                <a:tc>
                  <a:txBody>
                    <a:bodyPr/>
                    <a:lstStyle/>
                    <a:p>
                      <a:r>
                        <a:rPr lang="en-GB" sz="1800" dirty="0" smtClean="0"/>
                        <a:t>105 cycles</a:t>
                      </a:r>
                      <a:endParaRPr lang="en-GB" sz="1800" dirty="0"/>
                    </a:p>
                  </a:txBody>
                  <a:tcPr marL="93234" marR="93234" marT="45733" marB="45733"/>
                </a:tc>
              </a:tr>
              <a:tr h="370946">
                <a:tc>
                  <a:txBody>
                    <a:bodyPr/>
                    <a:lstStyle/>
                    <a:p>
                      <a:r>
                        <a:rPr lang="en-GB" sz="1800" dirty="0" smtClean="0"/>
                        <a:t>03</a:t>
                      </a:r>
                      <a:endParaRPr lang="en-GB" sz="1800" dirty="0"/>
                    </a:p>
                  </a:txBody>
                  <a:tcPr marL="93234" marR="93234" marT="45733" marB="45733"/>
                </a:tc>
                <a:tc>
                  <a:txBody>
                    <a:bodyPr/>
                    <a:lstStyle/>
                    <a:p>
                      <a:r>
                        <a:rPr lang="en-GB" sz="1800" dirty="0" smtClean="0"/>
                        <a:t>cycles since fault first detected</a:t>
                      </a:r>
                      <a:endParaRPr lang="en-GB" sz="1800" dirty="0"/>
                    </a:p>
                  </a:txBody>
                  <a:tcPr marL="93234" marR="93234" marT="45733" marB="45733"/>
                </a:tc>
                <a:tc>
                  <a:txBody>
                    <a:bodyPr/>
                    <a:lstStyle/>
                    <a:p>
                      <a:r>
                        <a:rPr lang="en-GB" sz="1800" dirty="0" smtClean="0"/>
                        <a:t>7A</a:t>
                      </a:r>
                      <a:endParaRPr lang="en-GB" sz="1800" dirty="0"/>
                    </a:p>
                  </a:txBody>
                  <a:tcPr marL="93234" marR="93234" marT="45733" marB="45733"/>
                </a:tc>
                <a:tc>
                  <a:txBody>
                    <a:bodyPr/>
                    <a:lstStyle/>
                    <a:p>
                      <a:r>
                        <a:rPr lang="en-GB" sz="1800" dirty="0" smtClean="0"/>
                        <a:t>122 cycles</a:t>
                      </a:r>
                      <a:endParaRPr lang="en-GB" sz="1800" dirty="0"/>
                    </a:p>
                  </a:txBody>
                  <a:tcPr marL="93234" marR="93234" marT="45733" marB="45733"/>
                </a:tc>
              </a:tr>
              <a:tr h="370946">
                <a:tc>
                  <a:txBody>
                    <a:bodyPr/>
                    <a:lstStyle/>
                    <a:p>
                      <a:r>
                        <a:rPr lang="en-GB" sz="1800" dirty="0" smtClean="0"/>
                        <a:t>04</a:t>
                      </a:r>
                      <a:endParaRPr lang="en-GB" sz="1800" dirty="0"/>
                    </a:p>
                  </a:txBody>
                  <a:tcPr marL="93234" marR="93234" marT="45733" marB="45733"/>
                </a:tc>
                <a:tc>
                  <a:txBody>
                    <a:bodyPr/>
                    <a:lstStyle/>
                    <a:p>
                      <a:r>
                        <a:rPr lang="en-GB" sz="1800" dirty="0" smtClean="0"/>
                        <a:t>total cycles in which</a:t>
                      </a:r>
                      <a:r>
                        <a:rPr lang="en-GB" sz="1800" baseline="0" dirty="0" smtClean="0"/>
                        <a:t> fault was detected</a:t>
                      </a:r>
                      <a:endParaRPr lang="en-GB" sz="1800" dirty="0"/>
                    </a:p>
                  </a:txBody>
                  <a:tcPr marL="93234" marR="93234" marT="45733" marB="45733"/>
                </a:tc>
                <a:tc>
                  <a:txBody>
                    <a:bodyPr/>
                    <a:lstStyle/>
                    <a:p>
                      <a:r>
                        <a:rPr lang="en-GB" sz="1800" dirty="0" smtClean="0"/>
                        <a:t>01</a:t>
                      </a:r>
                      <a:endParaRPr lang="en-GB" sz="1800" dirty="0"/>
                    </a:p>
                  </a:txBody>
                  <a:tcPr marL="93234" marR="93234" marT="45733" marB="45733"/>
                </a:tc>
                <a:tc>
                  <a:txBody>
                    <a:bodyPr/>
                    <a:lstStyle/>
                    <a:p>
                      <a:r>
                        <a:rPr lang="en-GB" sz="1800" dirty="0" smtClean="0"/>
                        <a:t>1 cycle</a:t>
                      </a:r>
                      <a:endParaRPr lang="en-GB" sz="1800" dirty="0"/>
                    </a:p>
                  </a:txBody>
                  <a:tcPr marL="93234" marR="93234" marT="45733" marB="45733"/>
                </a:tc>
              </a:tr>
              <a:tr h="370946">
                <a:tc>
                  <a:txBody>
                    <a:bodyPr/>
                    <a:lstStyle/>
                    <a:p>
                      <a:r>
                        <a:rPr lang="en-GB" sz="1800" dirty="0" smtClean="0"/>
                        <a:t>10</a:t>
                      </a:r>
                      <a:endParaRPr lang="en-GB" sz="1800" dirty="0"/>
                    </a:p>
                  </a:txBody>
                  <a:tcPr marL="93234" marR="93234" marT="45733" marB="45733"/>
                </a:tc>
                <a:tc>
                  <a:txBody>
                    <a:bodyPr/>
                    <a:lstStyle/>
                    <a:p>
                      <a:r>
                        <a:rPr lang="en-GB" sz="1800" dirty="0" smtClean="0"/>
                        <a:t>fault detection counter</a:t>
                      </a:r>
                      <a:endParaRPr lang="en-GB" sz="1800" dirty="0"/>
                    </a:p>
                  </a:txBody>
                  <a:tcPr marL="93234" marR="93234" marT="45733" marB="45733"/>
                </a:tc>
                <a:tc>
                  <a:txBody>
                    <a:bodyPr/>
                    <a:lstStyle/>
                    <a:p>
                      <a:r>
                        <a:rPr lang="en-GB" sz="1800" dirty="0" smtClean="0"/>
                        <a:t>80</a:t>
                      </a:r>
                      <a:endParaRPr lang="en-GB" sz="1800" dirty="0"/>
                    </a:p>
                  </a:txBody>
                  <a:tcPr marL="93234" marR="93234" marT="45733" marB="45733"/>
                </a:tc>
                <a:tc>
                  <a:txBody>
                    <a:bodyPr/>
                    <a:lstStyle/>
                    <a:p>
                      <a:r>
                        <a:rPr lang="en-GB" sz="1800" dirty="0" smtClean="0"/>
                        <a:t>test passed</a:t>
                      </a:r>
                      <a:endParaRPr lang="en-GB" sz="1800" dirty="0"/>
                    </a:p>
                  </a:txBody>
                  <a:tcPr marL="93234" marR="93234" marT="45733" marB="45733"/>
                </a:tc>
              </a:tr>
            </a:tbl>
          </a:graphicData>
        </a:graphic>
      </p:graphicFrame>
      <p:sp>
        <p:nvSpPr>
          <p:cNvPr id="2" name="Footer Placeholder 1"/>
          <p:cNvSpPr>
            <a:spLocks noGrp="1"/>
          </p:cNvSpPr>
          <p:nvPr>
            <p:ph type="ftr" sz="quarter" idx="11"/>
          </p:nvPr>
        </p:nvSpPr>
        <p:spPr/>
        <p:txBody>
          <a:bodyPr/>
          <a:lstStyle/>
          <a:p>
            <a:r>
              <a:rPr lang="en-GB" smtClean="0"/>
              <a:t>WMG</a:t>
            </a:r>
            <a:endParaRPr lang="en-GB"/>
          </a:p>
        </p:txBody>
      </p:sp>
      <p:sp>
        <p:nvSpPr>
          <p:cNvPr id="5" name="Rounded Rectangle 4"/>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$19</a:t>
            </a:r>
            <a:endParaRPr lang="en-GB" sz="2000" dirty="0">
              <a:solidFill>
                <a:schemeClr val="tx1"/>
              </a:solidFill>
            </a:endParaRPr>
          </a:p>
        </p:txBody>
      </p:sp>
      <p:sp>
        <p:nvSpPr>
          <p:cNvPr id="3" name="Slide Number Placeholder 2"/>
          <p:cNvSpPr>
            <a:spLocks noGrp="1"/>
          </p:cNvSpPr>
          <p:nvPr>
            <p:ph type="sldNum" sz="quarter" idx="12"/>
          </p:nvPr>
        </p:nvSpPr>
        <p:spPr/>
        <p:txBody>
          <a:bodyPr/>
          <a:lstStyle/>
          <a:p>
            <a:fld id="{99FB13C6-6EAB-4C4E-B47E-EB78F907128E}" type="slidenum">
              <a:rPr lang="en-GB" smtClean="0"/>
              <a:t>59</a:t>
            </a:fld>
            <a:endParaRPr lang="en-GB"/>
          </a:p>
        </p:txBody>
      </p:sp>
    </p:spTree>
    <p:extLst>
      <p:ext uri="{BB962C8B-B14F-4D97-AF65-F5344CB8AC3E}">
        <p14:creationId xmlns:p14="http://schemas.microsoft.com/office/powerpoint/2010/main" val="4174924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smtClean="0"/>
              <a:t>Application of ISO 14229</a:t>
            </a:r>
            <a:endParaRPr lang="en-US" smtClean="0"/>
          </a:p>
        </p:txBody>
      </p:sp>
      <p:sp>
        <p:nvSpPr>
          <p:cNvPr id="15363" name="Rectangle 3"/>
          <p:cNvSpPr>
            <a:spLocks noGrp="1" noChangeArrowheads="1"/>
          </p:cNvSpPr>
          <p:nvPr>
            <p:ph type="body" idx="1"/>
          </p:nvPr>
        </p:nvSpPr>
        <p:spPr/>
        <p:txBody>
          <a:bodyPr>
            <a:normAutofit fontScale="92500" lnSpcReduction="10000"/>
          </a:bodyPr>
          <a:lstStyle/>
          <a:p>
            <a:r>
              <a:rPr lang="en-GB" dirty="0" smtClean="0"/>
              <a:t>Ensure </a:t>
            </a:r>
            <a:r>
              <a:rPr lang="en-GB" dirty="0"/>
              <a:t>that an ISO 14229 tester can </a:t>
            </a:r>
            <a:r>
              <a:rPr lang="en-GB" dirty="0" smtClean="0"/>
              <a:t>access the diagnostic services of an ISO 14229 ECU</a:t>
            </a:r>
          </a:p>
          <a:p>
            <a:pPr lvl="1"/>
            <a:r>
              <a:rPr lang="en-GB" dirty="0" smtClean="0"/>
              <a:t> Scan Tools</a:t>
            </a:r>
          </a:p>
          <a:p>
            <a:pPr lvl="1"/>
            <a:r>
              <a:rPr lang="en-GB" dirty="0" smtClean="0"/>
              <a:t> Manufacturing Tools (e.g. VCATS / </a:t>
            </a:r>
            <a:r>
              <a:rPr lang="en-GB" dirty="0" err="1" smtClean="0"/>
              <a:t>eCATS</a:t>
            </a:r>
            <a:r>
              <a:rPr lang="en-GB" dirty="0" smtClean="0"/>
              <a:t>)</a:t>
            </a:r>
          </a:p>
          <a:p>
            <a:pPr lvl="1"/>
            <a:r>
              <a:rPr lang="en-GB" dirty="0" smtClean="0"/>
              <a:t> Engineering Tools (e.g. ASL / DVA / DHA)</a:t>
            </a:r>
          </a:p>
          <a:p>
            <a:pPr lvl="1"/>
            <a:r>
              <a:rPr lang="en-GB" dirty="0" smtClean="0"/>
              <a:t> Test Tools</a:t>
            </a:r>
          </a:p>
          <a:p>
            <a:pPr lvl="1"/>
            <a:r>
              <a:rPr lang="en-GB" dirty="0" smtClean="0"/>
              <a:t> Authorised Repairer Service Bay Tools (e.g. IDS)</a:t>
            </a:r>
          </a:p>
          <a:p>
            <a:r>
              <a:rPr lang="en-GB" dirty="0" smtClean="0"/>
              <a:t>Correct implementation of the diagnostic standard is essential to enable access for different tools</a:t>
            </a:r>
          </a:p>
        </p:txBody>
      </p:sp>
      <p:sp>
        <p:nvSpPr>
          <p:cNvPr id="2" name="Footer Placeholder 1"/>
          <p:cNvSpPr>
            <a:spLocks noGrp="1"/>
          </p:cNvSpPr>
          <p:nvPr>
            <p:ph type="ftr" sz="quarter" idx="11"/>
          </p:nvPr>
        </p:nvSpPr>
        <p:spPr/>
        <p:txBody>
          <a:bodyPr/>
          <a:lstStyle/>
          <a:p>
            <a:r>
              <a:rPr lang="en-GB" smtClean="0"/>
              <a:t>WMG</a:t>
            </a:r>
            <a:endParaRPr lang="en-GB" dirty="0"/>
          </a:p>
        </p:txBody>
      </p:sp>
      <p:sp>
        <p:nvSpPr>
          <p:cNvPr id="3" name="Slide Number Placeholder 2"/>
          <p:cNvSpPr>
            <a:spLocks noGrp="1"/>
          </p:cNvSpPr>
          <p:nvPr>
            <p:ph type="sldNum" sz="quarter" idx="12"/>
          </p:nvPr>
        </p:nvSpPr>
        <p:spPr/>
        <p:txBody>
          <a:bodyPr/>
          <a:lstStyle/>
          <a:p>
            <a:fld id="{99FB13C6-6EAB-4C4E-B47E-EB78F907128E}" type="slidenum">
              <a:rPr lang="en-GB" smtClean="0"/>
              <a:pPr/>
              <a:t>6</a:t>
            </a:fld>
            <a:endParaRPr lang="en-GB"/>
          </a:p>
        </p:txBody>
      </p:sp>
    </p:spTree>
    <p:extLst>
      <p:ext uri="{BB962C8B-B14F-4D97-AF65-F5344CB8AC3E}">
        <p14:creationId xmlns:p14="http://schemas.microsoft.com/office/powerpoint/2010/main" val="294770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smtClean="0"/>
              <a:t>ReadDTCInformation</a:t>
            </a:r>
            <a:endParaRPr lang="en-US" dirty="0" smtClean="0"/>
          </a:p>
        </p:txBody>
      </p:sp>
      <p:sp>
        <p:nvSpPr>
          <p:cNvPr id="38915" name="Rectangle 3"/>
          <p:cNvSpPr>
            <a:spLocks noGrp="1" noChangeArrowheads="1"/>
          </p:cNvSpPr>
          <p:nvPr>
            <p:ph idx="1"/>
          </p:nvPr>
        </p:nvSpPr>
        <p:spPr/>
        <p:txBody>
          <a:bodyPr>
            <a:normAutofit/>
          </a:bodyPr>
          <a:lstStyle/>
          <a:p>
            <a:r>
              <a:rPr lang="en-GB" dirty="0" smtClean="0"/>
              <a:t>Other subfunctions</a:t>
            </a:r>
          </a:p>
          <a:p>
            <a:pPr lvl="1"/>
            <a:r>
              <a:rPr lang="en-GB" dirty="0" smtClean="0"/>
              <a:t>DTCs supported by the ECU</a:t>
            </a:r>
            <a:endParaRPr lang="en-GB" dirty="0"/>
          </a:p>
          <a:p>
            <a:pPr lvl="1"/>
            <a:r>
              <a:rPr lang="en-GB" dirty="0" smtClean="0"/>
              <a:t>First Test Failed DTC</a:t>
            </a:r>
            <a:endParaRPr lang="en-GB" dirty="0"/>
          </a:p>
          <a:p>
            <a:pPr lvl="1"/>
            <a:r>
              <a:rPr lang="en-GB" dirty="0" smtClean="0"/>
              <a:t>First Confirmed DTC</a:t>
            </a:r>
            <a:endParaRPr lang="en-GB" dirty="0"/>
          </a:p>
          <a:p>
            <a:pPr lvl="1"/>
            <a:r>
              <a:rPr lang="en-GB" dirty="0" smtClean="0"/>
              <a:t>Most Recent Test Failed DTC</a:t>
            </a:r>
            <a:endParaRPr lang="en-GB" dirty="0"/>
          </a:p>
          <a:p>
            <a:pPr lvl="1"/>
            <a:r>
              <a:rPr lang="en-GB" dirty="0" smtClean="0"/>
              <a:t>Most Recent Confirmed DTC</a:t>
            </a:r>
            <a:endParaRPr lang="en-GB" dirty="0"/>
          </a:p>
          <a:p>
            <a:pPr lvl="1"/>
            <a:r>
              <a:rPr lang="en-GB" dirty="0" smtClean="0"/>
              <a:t>“</a:t>
            </a:r>
            <a:r>
              <a:rPr lang="en-GB" dirty="0" err="1" smtClean="0"/>
              <a:t>Prefailed</a:t>
            </a:r>
            <a:r>
              <a:rPr lang="en-GB" dirty="0" smtClean="0"/>
              <a:t>” DTCs</a:t>
            </a:r>
            <a:endParaRPr lang="en-GB" dirty="0"/>
          </a:p>
          <a:p>
            <a:pPr lvl="1"/>
            <a:r>
              <a:rPr lang="en-GB" dirty="0" smtClean="0"/>
              <a:t>DTCs With Permanent Status</a:t>
            </a:r>
            <a:endParaRPr lang="en-GB" dirty="0"/>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$19</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60</a:t>
            </a:fld>
            <a:endParaRPr lang="en-GB"/>
          </a:p>
        </p:txBody>
      </p:sp>
    </p:spTree>
    <p:extLst>
      <p:ext uri="{BB962C8B-B14F-4D97-AF65-F5344CB8AC3E}">
        <p14:creationId xmlns:p14="http://schemas.microsoft.com/office/powerpoint/2010/main" val="1515929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a:t>
            </a:r>
            <a:endParaRPr lang="en-GB" dirty="0"/>
          </a:p>
        </p:txBody>
      </p:sp>
      <p:sp>
        <p:nvSpPr>
          <p:cNvPr id="3" name="Content Placeholder 2"/>
          <p:cNvSpPr>
            <a:spLocks noGrp="1"/>
          </p:cNvSpPr>
          <p:nvPr>
            <p:ph idx="1"/>
          </p:nvPr>
        </p:nvSpPr>
        <p:spPr/>
        <p:txBody>
          <a:bodyPr/>
          <a:lstStyle/>
          <a:p>
            <a:r>
              <a:rPr lang="en-GB" dirty="0" smtClean="0"/>
              <a:t>How could you find out how many confirmed DTCs were stored?</a:t>
            </a:r>
          </a:p>
          <a:p>
            <a:r>
              <a:rPr lang="en-GB" dirty="0" smtClean="0"/>
              <a:t>Do ECUs have to have mirror memory?</a:t>
            </a:r>
          </a:p>
          <a:p>
            <a:r>
              <a:rPr lang="en-GB" dirty="0" smtClean="0"/>
              <a:t>Does </a:t>
            </a:r>
            <a:r>
              <a:rPr lang="en-GB" dirty="0" err="1" smtClean="0"/>
              <a:t>ClearDiagnosticInformation</a:t>
            </a:r>
            <a:r>
              <a:rPr lang="en-GB" dirty="0" smtClean="0"/>
              <a:t> clear all DTCs and associated data?</a:t>
            </a:r>
          </a:p>
          <a:p>
            <a:endParaRPr lang="en-GB" dirty="0"/>
          </a:p>
          <a:p>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61</a:t>
            </a:fld>
            <a:endParaRPr lang="en-GB"/>
          </a:p>
        </p:txBody>
      </p:sp>
      <p:sp>
        <p:nvSpPr>
          <p:cNvPr id="6" name="TextBox 5"/>
          <p:cNvSpPr txBox="1"/>
          <p:nvPr/>
        </p:nvSpPr>
        <p:spPr>
          <a:xfrm>
            <a:off x="3321375" y="1187768"/>
            <a:ext cx="2551917" cy="369332"/>
          </a:xfrm>
          <a:prstGeom prst="rect">
            <a:avLst/>
          </a:prstGeom>
          <a:noFill/>
        </p:spPr>
        <p:txBody>
          <a:bodyPr wrap="none" rtlCol="0">
            <a:spAutoFit/>
          </a:bodyPr>
          <a:lstStyle/>
          <a:p>
            <a:pPr algn="ctr"/>
            <a:r>
              <a:rPr lang="en-GB" dirty="0" smtClean="0"/>
              <a:t>Stored Data Transmission</a:t>
            </a:r>
            <a:endParaRPr lang="en-GB" dirty="0"/>
          </a:p>
        </p:txBody>
      </p:sp>
    </p:spTree>
    <p:extLst>
      <p:ext uri="{BB962C8B-B14F-4D97-AF65-F5344CB8AC3E}">
        <p14:creationId xmlns:p14="http://schemas.microsoft.com/office/powerpoint/2010/main" val="11118715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ISO 14229 Diagnostic Services</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62</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762993850"/>
              </p:ext>
            </p:extLst>
          </p:nvPr>
        </p:nvGraphicFramePr>
        <p:xfrm>
          <a:off x="2771800" y="1556792"/>
          <a:ext cx="3816424" cy="3103200"/>
        </p:xfrm>
        <a:graphic>
          <a:graphicData uri="http://schemas.openxmlformats.org/drawingml/2006/table">
            <a:tbl>
              <a:tblPr firstRow="1" bandRow="1">
                <a:tableStyleId>{5C22544A-7EE6-4342-B048-85BDC9FD1C3A}</a:tableStyleId>
              </a:tblPr>
              <a:tblGrid>
                <a:gridCol w="576064"/>
                <a:gridCol w="3240360"/>
              </a:tblGrid>
              <a:tr h="235663">
                <a:tc>
                  <a:txBody>
                    <a:bodyPr/>
                    <a:lstStyle/>
                    <a:p>
                      <a:r>
                        <a:rPr lang="en-GB" dirty="0" smtClean="0"/>
                        <a:t>hex</a:t>
                      </a:r>
                      <a:endParaRPr lang="en-GB" dirty="0"/>
                    </a:p>
                  </a:txBody>
                  <a:tcPr marL="90000" marR="90000" marT="18000" marB="18000"/>
                </a:tc>
                <a:tc>
                  <a:txBody>
                    <a:bodyPr/>
                    <a:lstStyle/>
                    <a:p>
                      <a:r>
                        <a:rPr lang="en-GB" dirty="0" smtClean="0"/>
                        <a:t>service name</a:t>
                      </a:r>
                      <a:endParaRPr lang="en-GB" dirty="0"/>
                    </a:p>
                  </a:txBody>
                  <a:tcPr marL="90000" marR="90000" marT="18000" marB="18000"/>
                </a:tc>
              </a:tr>
              <a:tr h="235663">
                <a:tc>
                  <a:txBody>
                    <a:bodyPr/>
                    <a:lstStyle/>
                    <a:p>
                      <a:r>
                        <a:rPr lang="en-GB" dirty="0" smtClean="0"/>
                        <a:t>22</a:t>
                      </a:r>
                      <a:endParaRPr lang="en-GB" dirty="0"/>
                    </a:p>
                  </a:txBody>
                  <a:tcPr marL="90000" marR="90000" marT="18000" marB="18000">
                    <a:solidFill>
                      <a:srgbClr val="FFC000"/>
                    </a:solidFill>
                  </a:tcPr>
                </a:tc>
                <a:tc>
                  <a:txBody>
                    <a:bodyPr/>
                    <a:lstStyle/>
                    <a:p>
                      <a:r>
                        <a:rPr lang="en-GB" dirty="0" err="1" smtClean="0"/>
                        <a:t>ReadDataByIdentifier</a:t>
                      </a:r>
                      <a:endParaRPr lang="en-GB" dirty="0"/>
                    </a:p>
                  </a:txBody>
                  <a:tcPr marL="90000" marR="90000" marT="18000" marB="18000"/>
                </a:tc>
              </a:tr>
              <a:tr h="235663">
                <a:tc>
                  <a:txBody>
                    <a:bodyPr/>
                    <a:lstStyle/>
                    <a:p>
                      <a:r>
                        <a:rPr lang="en-GB" dirty="0" smtClean="0"/>
                        <a:t>2A</a:t>
                      </a:r>
                      <a:endParaRPr lang="en-GB" dirty="0"/>
                    </a:p>
                  </a:txBody>
                  <a:tcPr marL="90000" marR="90000" marT="18000" marB="18000">
                    <a:solidFill>
                      <a:srgbClr val="FFC000"/>
                    </a:solidFill>
                  </a:tcPr>
                </a:tc>
                <a:tc>
                  <a:txBody>
                    <a:bodyPr/>
                    <a:lstStyle/>
                    <a:p>
                      <a:r>
                        <a:rPr lang="en-GB" dirty="0" err="1" smtClean="0"/>
                        <a:t>ReadDataByPeriodicIdentifier</a:t>
                      </a:r>
                      <a:endParaRPr lang="en-GB" dirty="0"/>
                    </a:p>
                  </a:txBody>
                  <a:tcPr marL="90000" marR="90000" marT="18000" marB="18000"/>
                </a:tc>
              </a:tr>
              <a:tr h="235663">
                <a:tc>
                  <a:txBody>
                    <a:bodyPr/>
                    <a:lstStyle/>
                    <a:p>
                      <a:r>
                        <a:rPr lang="en-GB" dirty="0" smtClean="0"/>
                        <a:t>2C</a:t>
                      </a:r>
                      <a:endParaRPr lang="en-GB" dirty="0"/>
                    </a:p>
                  </a:txBody>
                  <a:tcPr marL="90000" marR="90000" marT="18000" marB="18000">
                    <a:solidFill>
                      <a:srgbClr val="FFC000"/>
                    </a:solidFill>
                  </a:tcPr>
                </a:tc>
                <a:tc>
                  <a:txBody>
                    <a:bodyPr/>
                    <a:lstStyle/>
                    <a:p>
                      <a:r>
                        <a:rPr lang="en-GB" dirty="0" err="1" smtClean="0"/>
                        <a:t>DynamicallyDefineDataIdentifier</a:t>
                      </a:r>
                      <a:endParaRPr lang="en-GB" dirty="0"/>
                    </a:p>
                  </a:txBody>
                  <a:tcPr marL="90000" marR="90000" marT="18000" marB="18000"/>
                </a:tc>
              </a:tr>
              <a:tr h="235663">
                <a:tc>
                  <a:txBody>
                    <a:bodyPr/>
                    <a:lstStyle/>
                    <a:p>
                      <a:r>
                        <a:rPr lang="en-GB" dirty="0" smtClean="0"/>
                        <a:t>24</a:t>
                      </a:r>
                      <a:endParaRPr lang="en-GB" dirty="0"/>
                    </a:p>
                  </a:txBody>
                  <a:tcPr marL="90000" marR="90000" marT="18000" marB="18000">
                    <a:solidFill>
                      <a:srgbClr val="FFC000"/>
                    </a:solidFill>
                  </a:tcPr>
                </a:tc>
                <a:tc>
                  <a:txBody>
                    <a:bodyPr/>
                    <a:lstStyle/>
                    <a:p>
                      <a:r>
                        <a:rPr lang="en-GB" dirty="0" err="1" smtClean="0"/>
                        <a:t>ReadScalingDataByIdentifier</a:t>
                      </a:r>
                      <a:endParaRPr lang="en-GB" dirty="0"/>
                    </a:p>
                  </a:txBody>
                  <a:tcPr marL="90000" marR="90000" marT="18000" marB="18000"/>
                </a:tc>
              </a:tr>
              <a:tr h="235663">
                <a:tc>
                  <a:txBody>
                    <a:bodyPr/>
                    <a:lstStyle/>
                    <a:p>
                      <a:r>
                        <a:rPr lang="en-GB" dirty="0" smtClean="0"/>
                        <a:t>2E</a:t>
                      </a:r>
                      <a:endParaRPr lang="en-GB" dirty="0"/>
                    </a:p>
                  </a:txBody>
                  <a:tcPr marL="90000" marR="90000" marT="18000" marB="18000">
                    <a:solidFill>
                      <a:srgbClr val="FFC000"/>
                    </a:solidFill>
                  </a:tcPr>
                </a:tc>
                <a:tc>
                  <a:txBody>
                    <a:bodyPr/>
                    <a:lstStyle/>
                    <a:p>
                      <a:r>
                        <a:rPr lang="en-GB" dirty="0" err="1" smtClean="0"/>
                        <a:t>WriteDataByIdentifier</a:t>
                      </a:r>
                      <a:endParaRPr lang="en-GB" dirty="0"/>
                    </a:p>
                  </a:txBody>
                  <a:tcPr marL="90000" marR="90000" marT="18000" marB="18000"/>
                </a:tc>
              </a:tr>
              <a:tr h="235663">
                <a:tc>
                  <a:txBody>
                    <a:bodyPr/>
                    <a:lstStyle/>
                    <a:p>
                      <a:r>
                        <a:rPr lang="en-GB" dirty="0" smtClean="0"/>
                        <a:t>2F</a:t>
                      </a:r>
                      <a:endParaRPr lang="en-GB" dirty="0"/>
                    </a:p>
                  </a:txBody>
                  <a:tcPr marL="90000" marR="90000" marT="18000" marB="18000">
                    <a:solidFill>
                      <a:srgbClr val="FFC000"/>
                    </a:solidFill>
                  </a:tcPr>
                </a:tc>
                <a:tc>
                  <a:txBody>
                    <a:bodyPr/>
                    <a:lstStyle/>
                    <a:p>
                      <a:r>
                        <a:rPr lang="en-GB" dirty="0" err="1" smtClean="0"/>
                        <a:t>InputOutputControlByIdentifier</a:t>
                      </a:r>
                      <a:endParaRPr lang="en-GB" dirty="0"/>
                    </a:p>
                  </a:txBody>
                  <a:tcPr marL="90000" marR="90000" marT="18000" marB="18000"/>
                </a:tc>
              </a:tr>
              <a:tr h="235663">
                <a:tc>
                  <a:txBody>
                    <a:bodyPr/>
                    <a:lstStyle/>
                    <a:p>
                      <a:r>
                        <a:rPr lang="en-GB" dirty="0" smtClean="0"/>
                        <a:t>23</a:t>
                      </a:r>
                      <a:endParaRPr lang="en-GB" dirty="0"/>
                    </a:p>
                  </a:txBody>
                  <a:tcPr marL="90000" marR="90000" marT="18000" marB="18000">
                    <a:solidFill>
                      <a:srgbClr val="FFC000"/>
                    </a:solidFill>
                  </a:tcPr>
                </a:tc>
                <a:tc>
                  <a:txBody>
                    <a:bodyPr/>
                    <a:lstStyle/>
                    <a:p>
                      <a:r>
                        <a:rPr lang="en-GB" dirty="0" err="1" smtClean="0"/>
                        <a:t>ReadMemoryByAddress</a:t>
                      </a:r>
                      <a:endParaRPr lang="en-GB" dirty="0"/>
                    </a:p>
                  </a:txBody>
                  <a:tcPr marL="90000" marR="90000" marT="18000" marB="18000"/>
                </a:tc>
              </a:tr>
              <a:tr h="235663">
                <a:tc>
                  <a:txBody>
                    <a:bodyPr/>
                    <a:lstStyle/>
                    <a:p>
                      <a:r>
                        <a:rPr lang="en-GB" dirty="0" smtClean="0"/>
                        <a:t>3D</a:t>
                      </a:r>
                      <a:endParaRPr lang="en-GB" dirty="0"/>
                    </a:p>
                  </a:txBody>
                  <a:tcPr marL="90000" marR="90000" marT="18000" marB="18000">
                    <a:solidFill>
                      <a:srgbClr val="FFC000"/>
                    </a:solidFill>
                  </a:tcPr>
                </a:tc>
                <a:tc>
                  <a:txBody>
                    <a:bodyPr/>
                    <a:lstStyle/>
                    <a:p>
                      <a:r>
                        <a:rPr lang="en-GB" dirty="0" err="1" smtClean="0"/>
                        <a:t>WriteMemoryByAddress</a:t>
                      </a:r>
                      <a:endParaRPr lang="en-GB" dirty="0"/>
                    </a:p>
                  </a:txBody>
                  <a:tcPr marL="90000" marR="90000" marT="18000" marB="18000"/>
                </a:tc>
              </a:tr>
              <a:tr h="235663">
                <a:tc>
                  <a:txBody>
                    <a:bodyPr/>
                    <a:lstStyle/>
                    <a:p>
                      <a:r>
                        <a:rPr lang="en-GB" dirty="0" smtClean="0"/>
                        <a:t>31</a:t>
                      </a:r>
                      <a:endParaRPr lang="en-GB" dirty="0"/>
                    </a:p>
                  </a:txBody>
                  <a:tcPr marL="90000" marR="90000" marT="18000" marB="18000">
                    <a:solidFill>
                      <a:srgbClr val="FFC000"/>
                    </a:solidFill>
                  </a:tcPr>
                </a:tc>
                <a:tc>
                  <a:txBody>
                    <a:bodyPr/>
                    <a:lstStyle/>
                    <a:p>
                      <a:r>
                        <a:rPr lang="en-GB" dirty="0" err="1" smtClean="0"/>
                        <a:t>RoutineControl</a:t>
                      </a:r>
                      <a:endParaRPr lang="en-GB" dirty="0"/>
                    </a:p>
                  </a:txBody>
                  <a:tcPr marL="90000" marR="90000" marT="18000" marB="18000"/>
                </a:tc>
              </a:tr>
            </a:tbl>
          </a:graphicData>
        </a:graphic>
      </p:graphicFrame>
      <p:sp>
        <p:nvSpPr>
          <p:cNvPr id="7" name="TextBox 6"/>
          <p:cNvSpPr txBox="1"/>
          <p:nvPr/>
        </p:nvSpPr>
        <p:spPr>
          <a:xfrm>
            <a:off x="1722279" y="1187768"/>
            <a:ext cx="5750100" cy="369332"/>
          </a:xfrm>
          <a:prstGeom prst="rect">
            <a:avLst/>
          </a:prstGeom>
          <a:noFill/>
        </p:spPr>
        <p:txBody>
          <a:bodyPr wrap="none" rtlCol="0">
            <a:spAutoFit/>
          </a:bodyPr>
          <a:lstStyle/>
          <a:p>
            <a:pPr algn="ctr"/>
            <a:r>
              <a:rPr lang="en-GB" dirty="0" smtClean="0"/>
              <a:t>Data Transmission, </a:t>
            </a:r>
            <a:r>
              <a:rPr lang="en-GB" dirty="0" err="1" smtClean="0"/>
              <a:t>InputOutput</a:t>
            </a:r>
            <a:r>
              <a:rPr lang="en-GB" dirty="0" smtClean="0"/>
              <a:t> Control, Remote Activation</a:t>
            </a:r>
            <a:endParaRPr lang="en-GB" dirty="0"/>
          </a:p>
        </p:txBody>
      </p:sp>
    </p:spTree>
    <p:extLst>
      <p:ext uri="{BB962C8B-B14F-4D97-AF65-F5344CB8AC3E}">
        <p14:creationId xmlns:p14="http://schemas.microsoft.com/office/powerpoint/2010/main" val="325162797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smtClean="0"/>
              <a:t>ReadDataByIdentifier</a:t>
            </a:r>
            <a:endParaRPr lang="en-US" dirty="0" smtClean="0"/>
          </a:p>
        </p:txBody>
      </p:sp>
      <p:sp>
        <p:nvSpPr>
          <p:cNvPr id="38915" name="Rectangle 3"/>
          <p:cNvSpPr>
            <a:spLocks noGrp="1" noChangeArrowheads="1"/>
          </p:cNvSpPr>
          <p:nvPr>
            <p:ph idx="1"/>
          </p:nvPr>
        </p:nvSpPr>
        <p:spPr/>
        <p:txBody>
          <a:bodyPr>
            <a:normAutofit/>
          </a:bodyPr>
          <a:lstStyle/>
          <a:p>
            <a:r>
              <a:rPr lang="en-GB" dirty="0" smtClean="0"/>
              <a:t>Requests the values of one or more DIDs</a:t>
            </a:r>
          </a:p>
          <a:p>
            <a:r>
              <a:rPr lang="en-GB" dirty="0" smtClean="0"/>
              <a:t>May require specific diagnostic session and/or security access (per DID)</a:t>
            </a:r>
          </a:p>
          <a:p>
            <a:r>
              <a:rPr lang="en-GB" dirty="0" smtClean="0"/>
              <a:t>Returned data is encoded (per DID)</a:t>
            </a:r>
          </a:p>
          <a:p>
            <a:pPr lvl="1"/>
            <a:r>
              <a:rPr lang="en-GB" dirty="0" smtClean="0"/>
              <a:t>encoding (binary, ASCII, numeric etc)</a:t>
            </a:r>
          </a:p>
          <a:p>
            <a:pPr lvl="1"/>
            <a:r>
              <a:rPr lang="en-GB" dirty="0" smtClean="0"/>
              <a:t>scaling &amp; offset</a:t>
            </a:r>
          </a:p>
          <a:p>
            <a:pPr lvl="1"/>
            <a:r>
              <a:rPr lang="en-GB" dirty="0" smtClean="0"/>
              <a:t>number of bytes</a:t>
            </a:r>
          </a:p>
          <a:p>
            <a:r>
              <a:rPr lang="en-GB" dirty="0" smtClean="0"/>
              <a:t>Encoding not sent with DID</a:t>
            </a:r>
          </a:p>
          <a:p>
            <a:endParaRPr lang="en-GB" dirty="0" smtClean="0"/>
          </a:p>
          <a:p>
            <a:endParaRPr lang="en-GB" dirty="0" smtClean="0"/>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$22</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63</a:t>
            </a:fld>
            <a:endParaRPr lang="en-GB"/>
          </a:p>
        </p:txBody>
      </p:sp>
    </p:spTree>
    <p:extLst>
      <p:ext uri="{BB962C8B-B14F-4D97-AF65-F5344CB8AC3E}">
        <p14:creationId xmlns:p14="http://schemas.microsoft.com/office/powerpoint/2010/main" val="10445237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ReadDataByIdentifier</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64</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285807489"/>
              </p:ext>
            </p:extLst>
          </p:nvPr>
        </p:nvGraphicFramePr>
        <p:xfrm>
          <a:off x="1524000" y="1556792"/>
          <a:ext cx="5898613" cy="185420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ReadDataByIdentifier</a:t>
                      </a:r>
                      <a:r>
                        <a:rPr lang="en-GB" baseline="0" dirty="0" smtClean="0"/>
                        <a:t> </a:t>
                      </a:r>
                      <a:r>
                        <a:rPr lang="en-GB" dirty="0" smtClean="0"/>
                        <a:t>Request Service Id</a:t>
                      </a:r>
                      <a:endParaRPr lang="en-GB" dirty="0"/>
                    </a:p>
                  </a:txBody>
                  <a:tcPr/>
                </a:tc>
                <a:tc>
                  <a:txBody>
                    <a:bodyPr/>
                    <a:lstStyle/>
                    <a:p>
                      <a:r>
                        <a:rPr lang="en-GB" dirty="0" smtClean="0"/>
                        <a:t>22</a:t>
                      </a:r>
                      <a:endParaRPr lang="en-GB" dirty="0"/>
                    </a:p>
                  </a:txBody>
                  <a:tcPr/>
                </a:tc>
              </a:tr>
              <a:tr h="370840">
                <a:tc>
                  <a:txBody>
                    <a:bodyPr/>
                    <a:lstStyle/>
                    <a:p>
                      <a:r>
                        <a:rPr lang="en-GB" dirty="0" smtClean="0"/>
                        <a:t>2</a:t>
                      </a:r>
                      <a:endParaRPr lang="en-GB" dirty="0"/>
                    </a:p>
                  </a:txBody>
                  <a:tcPr/>
                </a:tc>
                <a:tc>
                  <a:txBody>
                    <a:bodyPr/>
                    <a:lstStyle/>
                    <a:p>
                      <a:r>
                        <a:rPr lang="en-GB" dirty="0" err="1" smtClean="0"/>
                        <a:t>dataIdentifier</a:t>
                      </a:r>
                      <a:r>
                        <a:rPr lang="en-GB" dirty="0" smtClean="0"/>
                        <a:t> MSB</a:t>
                      </a:r>
                      <a:endParaRPr lang="en-GB" dirty="0"/>
                    </a:p>
                  </a:txBody>
                  <a:tcPr/>
                </a:tc>
                <a:tc>
                  <a:txBody>
                    <a:bodyPr/>
                    <a:lstStyle/>
                    <a:p>
                      <a:r>
                        <a:rPr lang="en-GB" dirty="0" smtClean="0"/>
                        <a:t>XX</a:t>
                      </a:r>
                      <a:endParaRPr lang="en-GB" dirty="0"/>
                    </a:p>
                  </a:txBody>
                  <a:tcPr/>
                </a:tc>
              </a:tr>
              <a:tr h="370840">
                <a:tc>
                  <a:txBody>
                    <a:bodyPr/>
                    <a:lstStyle/>
                    <a:p>
                      <a:r>
                        <a:rPr lang="en-GB" dirty="0" smtClean="0"/>
                        <a:t>3</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dataIdentifier</a:t>
                      </a:r>
                      <a:r>
                        <a:rPr lang="en-GB" dirty="0" smtClean="0"/>
                        <a:t> LSB</a:t>
                      </a:r>
                    </a:p>
                  </a:txBody>
                  <a:tcPr/>
                </a:tc>
                <a:tc>
                  <a:txBody>
                    <a:bodyPr/>
                    <a:lstStyle/>
                    <a:p>
                      <a:r>
                        <a:rPr lang="en-GB" dirty="0" smtClean="0"/>
                        <a:t>XX</a:t>
                      </a:r>
                      <a:endParaRPr lang="en-GB" dirty="0"/>
                    </a:p>
                  </a:txBody>
                  <a:tcPr/>
                </a:tc>
              </a:tr>
              <a:tr h="370840">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2, 3 may be repeated</a:t>
                      </a:r>
                    </a:p>
                  </a:txBody>
                  <a:tcPr/>
                </a:tc>
                <a:tc>
                  <a:txBody>
                    <a:bodyPr/>
                    <a:lstStyle/>
                    <a:p>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$22</a:t>
            </a:r>
            <a:endParaRPr lang="en-GB" sz="2000" dirty="0">
              <a:solidFill>
                <a:schemeClr val="tx1"/>
              </a:solidFill>
            </a:endParaRPr>
          </a:p>
        </p:txBody>
      </p:sp>
      <p:sp>
        <p:nvSpPr>
          <p:cNvPr id="11" name="TextBox 10"/>
          <p:cNvSpPr txBox="1"/>
          <p:nvPr/>
        </p:nvSpPr>
        <p:spPr>
          <a:xfrm>
            <a:off x="4125183" y="1187768"/>
            <a:ext cx="944297" cy="369332"/>
          </a:xfrm>
          <a:prstGeom prst="rect">
            <a:avLst/>
          </a:prstGeom>
          <a:noFill/>
        </p:spPr>
        <p:txBody>
          <a:bodyPr wrap="none" rtlCol="0">
            <a:spAutoFit/>
          </a:bodyPr>
          <a:lstStyle/>
          <a:p>
            <a:pPr algn="ctr"/>
            <a:r>
              <a:rPr lang="en-GB" dirty="0" smtClean="0"/>
              <a:t>Request</a:t>
            </a:r>
            <a:endParaRPr lang="en-GB" dirty="0"/>
          </a:p>
        </p:txBody>
      </p:sp>
    </p:spTree>
    <p:extLst>
      <p:ext uri="{BB962C8B-B14F-4D97-AF65-F5344CB8AC3E}">
        <p14:creationId xmlns:p14="http://schemas.microsoft.com/office/powerpoint/2010/main" val="162093697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ReadDataByIdentifier</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65</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129803300"/>
              </p:ext>
            </p:extLst>
          </p:nvPr>
        </p:nvGraphicFramePr>
        <p:xfrm>
          <a:off x="1524000" y="1556792"/>
          <a:ext cx="5898613" cy="249428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ReadDataByIdentifier</a:t>
                      </a:r>
                      <a:r>
                        <a:rPr lang="en-GB" baseline="0" dirty="0" smtClean="0"/>
                        <a:t> </a:t>
                      </a:r>
                      <a:r>
                        <a:rPr lang="en-GB" dirty="0" smtClean="0"/>
                        <a:t>Request Service Id &amp; $40</a:t>
                      </a:r>
                      <a:endParaRPr lang="en-GB" dirty="0"/>
                    </a:p>
                  </a:txBody>
                  <a:tcPr/>
                </a:tc>
                <a:tc>
                  <a:txBody>
                    <a:bodyPr/>
                    <a:lstStyle/>
                    <a:p>
                      <a:r>
                        <a:rPr lang="en-GB" dirty="0" smtClean="0"/>
                        <a:t>62</a:t>
                      </a:r>
                      <a:endParaRPr lang="en-GB" dirty="0"/>
                    </a:p>
                  </a:txBody>
                  <a:tcPr/>
                </a:tc>
              </a:tr>
              <a:tr h="370840">
                <a:tc>
                  <a:txBody>
                    <a:bodyPr/>
                    <a:lstStyle/>
                    <a:p>
                      <a:r>
                        <a:rPr lang="en-GB" dirty="0" smtClean="0"/>
                        <a:t>2</a:t>
                      </a:r>
                      <a:endParaRPr lang="en-GB" dirty="0"/>
                    </a:p>
                  </a:txBody>
                  <a:tcPr/>
                </a:tc>
                <a:tc>
                  <a:txBody>
                    <a:bodyPr/>
                    <a:lstStyle/>
                    <a:p>
                      <a:r>
                        <a:rPr lang="en-GB" dirty="0" err="1" smtClean="0"/>
                        <a:t>dataIdentifier</a:t>
                      </a:r>
                      <a:r>
                        <a:rPr lang="en-GB" dirty="0" smtClean="0"/>
                        <a:t> MSB</a:t>
                      </a:r>
                      <a:endParaRPr lang="en-GB" dirty="0"/>
                    </a:p>
                  </a:txBody>
                  <a:tcPr/>
                </a:tc>
                <a:tc>
                  <a:txBody>
                    <a:bodyPr/>
                    <a:lstStyle/>
                    <a:p>
                      <a:r>
                        <a:rPr lang="en-GB" dirty="0" smtClean="0"/>
                        <a:t>XX</a:t>
                      </a:r>
                      <a:endParaRPr lang="en-GB" dirty="0"/>
                    </a:p>
                  </a:txBody>
                  <a:tcPr/>
                </a:tc>
              </a:tr>
              <a:tr h="370840">
                <a:tc>
                  <a:txBody>
                    <a:bodyPr/>
                    <a:lstStyle/>
                    <a:p>
                      <a:r>
                        <a:rPr lang="en-GB" dirty="0" smtClean="0"/>
                        <a:t>3</a:t>
                      </a:r>
                      <a:endParaRPr lang="en-GB" dirty="0"/>
                    </a:p>
                  </a:txBody>
                  <a:tcPr/>
                </a:tc>
                <a:tc>
                  <a:txBody>
                    <a:bodyPr/>
                    <a:lstStyle/>
                    <a:p>
                      <a:r>
                        <a:rPr lang="en-GB" dirty="0" err="1" smtClean="0"/>
                        <a:t>dataIdentifier</a:t>
                      </a:r>
                      <a:r>
                        <a:rPr lang="en-GB" dirty="0" smtClean="0"/>
                        <a:t> LSB</a:t>
                      </a:r>
                      <a:endParaRPr lang="en-GB" dirty="0"/>
                    </a:p>
                  </a:txBody>
                  <a:tcPr/>
                </a:tc>
                <a:tc>
                  <a:txBody>
                    <a:bodyPr/>
                    <a:lstStyle/>
                    <a:p>
                      <a:r>
                        <a:rPr lang="en-GB" dirty="0" smtClean="0"/>
                        <a:t>XX</a:t>
                      </a:r>
                      <a:endParaRPr lang="en-GB" dirty="0"/>
                    </a:p>
                  </a:txBody>
                  <a:tcPr/>
                </a:tc>
              </a:tr>
              <a:tr h="370840">
                <a:tc>
                  <a:txBody>
                    <a:bodyPr/>
                    <a:lstStyle/>
                    <a:p>
                      <a:r>
                        <a:rPr lang="en-GB" dirty="0" smtClean="0"/>
                        <a:t>4-X</a:t>
                      </a:r>
                      <a:endParaRPr lang="en-GB" dirty="0"/>
                    </a:p>
                  </a:txBody>
                  <a:tcPr/>
                </a:tc>
                <a:tc>
                  <a:txBody>
                    <a:bodyPr/>
                    <a:lstStyle/>
                    <a:p>
                      <a:r>
                        <a:rPr lang="en-GB" dirty="0" err="1" smtClean="0"/>
                        <a:t>dataRecord</a:t>
                      </a:r>
                      <a:endParaRPr lang="en-GB" dirty="0"/>
                    </a:p>
                  </a:txBody>
                  <a:tcPr/>
                </a:tc>
                <a:tc>
                  <a:txBody>
                    <a:bodyPr/>
                    <a:lstStyle/>
                    <a:p>
                      <a:r>
                        <a:rPr lang="en-GB" dirty="0" smtClean="0"/>
                        <a:t>XXXX</a:t>
                      </a:r>
                      <a:endParaRPr lang="en-GB" dirty="0"/>
                    </a:p>
                  </a:txBody>
                  <a:tcPr/>
                </a:tc>
              </a:tr>
              <a:tr h="370840">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2-X</a:t>
                      </a:r>
                      <a:r>
                        <a:rPr lang="en-GB" baseline="0" dirty="0" smtClean="0"/>
                        <a:t> may be repeated</a:t>
                      </a:r>
                      <a:endParaRPr lang="en-GB" dirty="0" smtClean="0"/>
                    </a:p>
                  </a:txBody>
                  <a:tcPr/>
                </a:tc>
                <a:tc>
                  <a:txBody>
                    <a:bodyPr/>
                    <a:lstStyle/>
                    <a:p>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$22</a:t>
            </a:r>
            <a:endParaRPr lang="en-GB" sz="2000" dirty="0">
              <a:solidFill>
                <a:schemeClr val="tx1"/>
              </a:solidFill>
            </a:endParaRPr>
          </a:p>
        </p:txBody>
      </p:sp>
      <p:sp>
        <p:nvSpPr>
          <p:cNvPr id="10" name="TextBox 9"/>
          <p:cNvSpPr txBox="1"/>
          <p:nvPr/>
        </p:nvSpPr>
        <p:spPr>
          <a:xfrm>
            <a:off x="3667272" y="1187768"/>
            <a:ext cx="1860126" cy="369332"/>
          </a:xfrm>
          <a:prstGeom prst="rect">
            <a:avLst/>
          </a:prstGeom>
          <a:noFill/>
        </p:spPr>
        <p:txBody>
          <a:bodyPr wrap="none" rtlCol="0">
            <a:spAutoFit/>
          </a:bodyPr>
          <a:lstStyle/>
          <a:p>
            <a:pPr algn="ctr"/>
            <a:r>
              <a:rPr lang="en-GB" dirty="0" smtClean="0"/>
              <a:t>Positive Response</a:t>
            </a:r>
            <a:endParaRPr lang="en-GB" dirty="0"/>
          </a:p>
        </p:txBody>
      </p:sp>
    </p:spTree>
    <p:extLst>
      <p:ext uri="{BB962C8B-B14F-4D97-AF65-F5344CB8AC3E}">
        <p14:creationId xmlns:p14="http://schemas.microsoft.com/office/powerpoint/2010/main" val="258128092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smtClean="0"/>
              <a:t>ReadDataByPeriodicIdentifier</a:t>
            </a:r>
            <a:endParaRPr lang="en-US" dirty="0" smtClean="0"/>
          </a:p>
        </p:txBody>
      </p:sp>
      <p:sp>
        <p:nvSpPr>
          <p:cNvPr id="38915" name="Rectangle 3"/>
          <p:cNvSpPr>
            <a:spLocks noGrp="1" noChangeArrowheads="1"/>
          </p:cNvSpPr>
          <p:nvPr>
            <p:ph idx="1"/>
          </p:nvPr>
        </p:nvSpPr>
        <p:spPr/>
        <p:txBody>
          <a:bodyPr>
            <a:normAutofit lnSpcReduction="10000"/>
          </a:bodyPr>
          <a:lstStyle/>
          <a:p>
            <a:r>
              <a:rPr lang="en-GB" dirty="0" smtClean="0"/>
              <a:t>Periodic Data Identifiers are DIDs or DID combinations transmitted periodically</a:t>
            </a:r>
          </a:p>
          <a:p>
            <a:pPr lvl="1"/>
            <a:r>
              <a:rPr lang="en-GB" dirty="0" smtClean="0"/>
              <a:t>specified by a single-byte code</a:t>
            </a:r>
          </a:p>
          <a:p>
            <a:pPr lvl="1"/>
            <a:r>
              <a:rPr lang="en-GB" dirty="0" smtClean="0"/>
              <a:t>containing no more than six bytes of data</a:t>
            </a:r>
          </a:p>
          <a:p>
            <a:r>
              <a:rPr lang="en-GB" dirty="0" smtClean="0"/>
              <a:t>This service requests the transmission of one or more Periodic Data Identifiers</a:t>
            </a:r>
          </a:p>
          <a:p>
            <a:pPr lvl="1"/>
            <a:r>
              <a:rPr lang="en-GB" dirty="0" smtClean="0"/>
              <a:t>data will be transmitted in successive Positive Response messages</a:t>
            </a:r>
          </a:p>
          <a:p>
            <a:pPr lvl="1"/>
            <a:r>
              <a:rPr lang="en-GB" dirty="0" smtClean="0"/>
              <a:t>transmission will continue until stop requested</a:t>
            </a:r>
          </a:p>
          <a:p>
            <a:endParaRPr lang="en-GB" dirty="0" smtClean="0"/>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$2A</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66</a:t>
            </a:fld>
            <a:endParaRPr lang="en-GB"/>
          </a:p>
        </p:txBody>
      </p:sp>
    </p:spTree>
    <p:extLst>
      <p:ext uri="{BB962C8B-B14F-4D97-AF65-F5344CB8AC3E}">
        <p14:creationId xmlns:p14="http://schemas.microsoft.com/office/powerpoint/2010/main" val="672168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ReadDataByPeriodicIdentifier</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67</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3061936071"/>
              </p:ext>
            </p:extLst>
          </p:nvPr>
        </p:nvGraphicFramePr>
        <p:xfrm>
          <a:off x="1524000" y="1556792"/>
          <a:ext cx="5898613" cy="212344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ReadDataByPeriodicIdentifier</a:t>
                      </a:r>
                      <a:r>
                        <a:rPr lang="en-GB" baseline="0" dirty="0" smtClean="0"/>
                        <a:t> </a:t>
                      </a:r>
                      <a:r>
                        <a:rPr lang="en-GB" dirty="0" smtClean="0"/>
                        <a:t>Request Service Id</a:t>
                      </a:r>
                      <a:endParaRPr lang="en-GB" dirty="0"/>
                    </a:p>
                  </a:txBody>
                  <a:tcPr/>
                </a:tc>
                <a:tc>
                  <a:txBody>
                    <a:bodyPr/>
                    <a:lstStyle/>
                    <a:p>
                      <a:r>
                        <a:rPr lang="en-GB" dirty="0" smtClean="0"/>
                        <a:t>2A</a:t>
                      </a:r>
                      <a:endParaRPr lang="en-GB" dirty="0"/>
                    </a:p>
                  </a:txBody>
                  <a:tcPr/>
                </a:tc>
              </a:tr>
              <a:tr h="370840">
                <a:tc>
                  <a:txBody>
                    <a:bodyPr/>
                    <a:lstStyle/>
                    <a:p>
                      <a:r>
                        <a:rPr lang="en-GB" dirty="0" smtClean="0"/>
                        <a:t>2</a:t>
                      </a:r>
                      <a:endParaRPr lang="en-GB" dirty="0"/>
                    </a:p>
                  </a:txBody>
                  <a:tcPr/>
                </a:tc>
                <a:tc>
                  <a:txBody>
                    <a:bodyPr/>
                    <a:lstStyle/>
                    <a:p>
                      <a:r>
                        <a:rPr lang="en-GB" dirty="0" err="1" smtClean="0"/>
                        <a:t>transmissionMode</a:t>
                      </a:r>
                      <a:endParaRPr lang="en-GB" dirty="0"/>
                    </a:p>
                  </a:txBody>
                  <a:tcPr/>
                </a:tc>
                <a:tc>
                  <a:txBody>
                    <a:bodyPr/>
                    <a:lstStyle/>
                    <a:p>
                      <a:r>
                        <a:rPr lang="en-GB" dirty="0" smtClean="0"/>
                        <a:t>XX</a:t>
                      </a:r>
                      <a:endParaRPr lang="en-GB" dirty="0"/>
                    </a:p>
                  </a:txBody>
                  <a:tcPr/>
                </a:tc>
              </a:tr>
              <a:tr h="370840">
                <a:tc>
                  <a:txBody>
                    <a:bodyPr/>
                    <a:lstStyle/>
                    <a:p>
                      <a:r>
                        <a:rPr lang="en-GB" dirty="0" smtClean="0"/>
                        <a:t>3</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perioodicDataIdentifier</a:t>
                      </a:r>
                      <a:endParaRPr lang="en-GB" dirty="0" smtClean="0"/>
                    </a:p>
                  </a:txBody>
                  <a:tcPr/>
                </a:tc>
                <a:tc>
                  <a:txBody>
                    <a:bodyPr/>
                    <a:lstStyle/>
                    <a:p>
                      <a:r>
                        <a:rPr lang="en-GB" dirty="0" smtClean="0"/>
                        <a:t>XX</a:t>
                      </a:r>
                      <a:endParaRPr lang="en-GB" dirty="0"/>
                    </a:p>
                  </a:txBody>
                  <a:tcPr/>
                </a:tc>
              </a:tr>
              <a:tr h="370840">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3 may be repeated</a:t>
                      </a:r>
                    </a:p>
                  </a:txBody>
                  <a:tcPr/>
                </a:tc>
                <a:tc>
                  <a:txBody>
                    <a:bodyPr/>
                    <a:lstStyle/>
                    <a:p>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$2A</a:t>
            </a:r>
            <a:endParaRPr lang="en-GB" sz="2000" dirty="0">
              <a:solidFill>
                <a:schemeClr val="tx1"/>
              </a:solidFill>
            </a:endParaRPr>
          </a:p>
        </p:txBody>
      </p:sp>
      <p:sp>
        <p:nvSpPr>
          <p:cNvPr id="11" name="TextBox 10"/>
          <p:cNvSpPr txBox="1"/>
          <p:nvPr/>
        </p:nvSpPr>
        <p:spPr>
          <a:xfrm>
            <a:off x="4125183" y="1187768"/>
            <a:ext cx="944297" cy="369332"/>
          </a:xfrm>
          <a:prstGeom prst="rect">
            <a:avLst/>
          </a:prstGeom>
          <a:noFill/>
        </p:spPr>
        <p:txBody>
          <a:bodyPr wrap="none" rtlCol="0">
            <a:spAutoFit/>
          </a:bodyPr>
          <a:lstStyle/>
          <a:p>
            <a:pPr algn="ctr"/>
            <a:r>
              <a:rPr lang="en-GB" dirty="0" smtClean="0"/>
              <a:t>Request</a:t>
            </a:r>
            <a:endParaRPr lang="en-GB" dirty="0"/>
          </a:p>
        </p:txBody>
      </p:sp>
    </p:spTree>
    <p:extLst>
      <p:ext uri="{BB962C8B-B14F-4D97-AF65-F5344CB8AC3E}">
        <p14:creationId xmlns:p14="http://schemas.microsoft.com/office/powerpoint/2010/main" val="293428530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ReadDataByPeriodicIdentifier</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68</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120718344"/>
              </p:ext>
            </p:extLst>
          </p:nvPr>
        </p:nvGraphicFramePr>
        <p:xfrm>
          <a:off x="1524000" y="1556792"/>
          <a:ext cx="5898613" cy="101092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ReadPeriodicDataByIdentifier</a:t>
                      </a:r>
                      <a:r>
                        <a:rPr lang="en-GB" baseline="0" dirty="0" smtClean="0"/>
                        <a:t> </a:t>
                      </a:r>
                      <a:r>
                        <a:rPr lang="en-GB" dirty="0" smtClean="0"/>
                        <a:t>Request Service Id &amp; $40</a:t>
                      </a:r>
                      <a:endParaRPr lang="en-GB" dirty="0"/>
                    </a:p>
                  </a:txBody>
                  <a:tcPr/>
                </a:tc>
                <a:tc>
                  <a:txBody>
                    <a:bodyPr/>
                    <a:lstStyle/>
                    <a:p>
                      <a:r>
                        <a:rPr lang="en-GB" dirty="0" smtClean="0"/>
                        <a:t>6A</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$2A</a:t>
            </a:r>
            <a:endParaRPr lang="en-GB" sz="2000" dirty="0">
              <a:solidFill>
                <a:schemeClr val="tx1"/>
              </a:solidFill>
            </a:endParaRPr>
          </a:p>
        </p:txBody>
      </p:sp>
      <p:sp>
        <p:nvSpPr>
          <p:cNvPr id="10" name="TextBox 9"/>
          <p:cNvSpPr txBox="1"/>
          <p:nvPr/>
        </p:nvSpPr>
        <p:spPr>
          <a:xfrm>
            <a:off x="3667272" y="1187768"/>
            <a:ext cx="1860126" cy="369332"/>
          </a:xfrm>
          <a:prstGeom prst="rect">
            <a:avLst/>
          </a:prstGeom>
          <a:noFill/>
        </p:spPr>
        <p:txBody>
          <a:bodyPr wrap="none" rtlCol="0">
            <a:spAutoFit/>
          </a:bodyPr>
          <a:lstStyle/>
          <a:p>
            <a:pPr algn="ctr"/>
            <a:r>
              <a:rPr lang="en-GB" dirty="0" smtClean="0"/>
              <a:t>Positive Response</a:t>
            </a:r>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3640058884"/>
              </p:ext>
            </p:extLst>
          </p:nvPr>
        </p:nvGraphicFramePr>
        <p:xfrm>
          <a:off x="1547664" y="3282176"/>
          <a:ext cx="5898613" cy="175260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ReadPeriodicDataByIdentifier</a:t>
                      </a:r>
                      <a:r>
                        <a:rPr lang="en-GB" baseline="0" dirty="0" smtClean="0"/>
                        <a:t> </a:t>
                      </a:r>
                      <a:r>
                        <a:rPr lang="en-GB" dirty="0" smtClean="0"/>
                        <a:t>Request Service Id &amp; $40</a:t>
                      </a:r>
                      <a:endParaRPr lang="en-GB" dirty="0"/>
                    </a:p>
                  </a:txBody>
                  <a:tcPr/>
                </a:tc>
                <a:tc>
                  <a:txBody>
                    <a:bodyPr/>
                    <a:lstStyle/>
                    <a:p>
                      <a:r>
                        <a:rPr lang="en-GB" dirty="0" smtClean="0"/>
                        <a:t>6A</a:t>
                      </a:r>
                      <a:endParaRPr lang="en-GB" dirty="0"/>
                    </a:p>
                  </a:txBody>
                  <a:tcPr/>
                </a:tc>
              </a:tr>
              <a:tr h="370840">
                <a:tc>
                  <a:txBody>
                    <a:bodyPr/>
                    <a:lstStyle/>
                    <a:p>
                      <a:r>
                        <a:rPr lang="en-GB" dirty="0" smtClean="0"/>
                        <a:t>2</a:t>
                      </a:r>
                      <a:endParaRPr lang="en-GB" dirty="0"/>
                    </a:p>
                  </a:txBody>
                  <a:tcPr/>
                </a:tc>
                <a:tc>
                  <a:txBody>
                    <a:bodyPr/>
                    <a:lstStyle/>
                    <a:p>
                      <a:r>
                        <a:rPr lang="en-GB" dirty="0" err="1" smtClean="0"/>
                        <a:t>periodicDataIdentifier</a:t>
                      </a:r>
                      <a:endParaRPr lang="en-GB" dirty="0"/>
                    </a:p>
                  </a:txBody>
                  <a:tcPr/>
                </a:tc>
                <a:tc>
                  <a:txBody>
                    <a:bodyPr/>
                    <a:lstStyle/>
                    <a:p>
                      <a:r>
                        <a:rPr lang="en-GB" dirty="0" smtClean="0"/>
                        <a:t>XX</a:t>
                      </a:r>
                      <a:endParaRPr lang="en-GB" dirty="0"/>
                    </a:p>
                  </a:txBody>
                  <a:tcPr/>
                </a:tc>
              </a:tr>
              <a:tr h="370840">
                <a:tc>
                  <a:txBody>
                    <a:bodyPr/>
                    <a:lstStyle/>
                    <a:p>
                      <a:r>
                        <a:rPr lang="en-GB" dirty="0" smtClean="0"/>
                        <a:t>3-X</a:t>
                      </a:r>
                      <a:endParaRPr lang="en-GB" dirty="0"/>
                    </a:p>
                  </a:txBody>
                  <a:tcPr/>
                </a:tc>
                <a:tc>
                  <a:txBody>
                    <a:bodyPr/>
                    <a:lstStyle/>
                    <a:p>
                      <a:r>
                        <a:rPr lang="en-GB" dirty="0" err="1" smtClean="0"/>
                        <a:t>dataRecord</a:t>
                      </a:r>
                      <a:endParaRPr lang="en-GB" dirty="0"/>
                    </a:p>
                  </a:txBody>
                  <a:tcPr/>
                </a:tc>
                <a:tc>
                  <a:txBody>
                    <a:bodyPr/>
                    <a:lstStyle/>
                    <a:p>
                      <a:r>
                        <a:rPr lang="en-GB" dirty="0" smtClean="0"/>
                        <a:t>XXXX</a:t>
                      </a:r>
                      <a:endParaRPr lang="en-GB" dirty="0"/>
                    </a:p>
                  </a:txBody>
                  <a:tcPr/>
                </a:tc>
              </a:tr>
            </a:tbl>
          </a:graphicData>
        </a:graphic>
      </p:graphicFrame>
      <p:sp>
        <p:nvSpPr>
          <p:cNvPr id="11" name="TextBox 10"/>
          <p:cNvSpPr txBox="1"/>
          <p:nvPr/>
        </p:nvSpPr>
        <p:spPr>
          <a:xfrm>
            <a:off x="3070673" y="2915652"/>
            <a:ext cx="3053336" cy="369332"/>
          </a:xfrm>
          <a:prstGeom prst="rect">
            <a:avLst/>
          </a:prstGeom>
          <a:noFill/>
        </p:spPr>
        <p:txBody>
          <a:bodyPr wrap="none" rtlCol="0">
            <a:spAutoFit/>
          </a:bodyPr>
          <a:lstStyle/>
          <a:p>
            <a:pPr algn="ctr"/>
            <a:r>
              <a:rPr lang="en-GB" dirty="0" smtClean="0"/>
              <a:t>Subsequent Periodic Response</a:t>
            </a:r>
            <a:endParaRPr lang="en-GB" dirty="0"/>
          </a:p>
        </p:txBody>
      </p:sp>
    </p:spTree>
    <p:extLst>
      <p:ext uri="{BB962C8B-B14F-4D97-AF65-F5344CB8AC3E}">
        <p14:creationId xmlns:p14="http://schemas.microsoft.com/office/powerpoint/2010/main" val="133936231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smtClean="0"/>
              <a:t>DynamicallyDefineDataIdentifier</a:t>
            </a:r>
            <a:endParaRPr lang="en-US" dirty="0" smtClean="0"/>
          </a:p>
        </p:txBody>
      </p:sp>
      <p:sp>
        <p:nvSpPr>
          <p:cNvPr id="38915" name="Rectangle 3"/>
          <p:cNvSpPr>
            <a:spLocks noGrp="1" noChangeArrowheads="1"/>
          </p:cNvSpPr>
          <p:nvPr>
            <p:ph idx="1"/>
          </p:nvPr>
        </p:nvSpPr>
        <p:spPr/>
        <p:txBody>
          <a:bodyPr>
            <a:normAutofit/>
          </a:bodyPr>
          <a:lstStyle/>
          <a:p>
            <a:r>
              <a:rPr lang="en-GB" dirty="0" smtClean="0"/>
              <a:t>Defines a set of DIDs and/or memory addresses for temporary use as a new DID</a:t>
            </a:r>
          </a:p>
          <a:p>
            <a:r>
              <a:rPr lang="en-GB" dirty="0" smtClean="0"/>
              <a:t>Dynamically defined DIDs can be read in the same way as permanent DIDs</a:t>
            </a:r>
          </a:p>
          <a:p>
            <a:r>
              <a:rPr lang="en-GB" dirty="0" smtClean="0"/>
              <a:t>Dynamically defined DIDs cannot be written</a:t>
            </a:r>
          </a:p>
          <a:p>
            <a:r>
              <a:rPr lang="en-GB" dirty="0" smtClean="0"/>
              <a:t>Dynamically defined DIDs can be cleared when no longer required</a:t>
            </a:r>
          </a:p>
          <a:p>
            <a:endParaRPr lang="en-GB" dirty="0" smtClean="0"/>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$2C</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69</a:t>
            </a:fld>
            <a:endParaRPr lang="en-GB"/>
          </a:p>
        </p:txBody>
      </p:sp>
    </p:spTree>
    <p:extLst>
      <p:ext uri="{BB962C8B-B14F-4D97-AF65-F5344CB8AC3E}">
        <p14:creationId xmlns:p14="http://schemas.microsoft.com/office/powerpoint/2010/main" val="19550532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ISO 14229 Does Not Do</a:t>
            </a:r>
            <a:endParaRPr lang="en-GB" dirty="0"/>
          </a:p>
        </p:txBody>
      </p:sp>
      <p:sp>
        <p:nvSpPr>
          <p:cNvPr id="3" name="Content Placeholder 2"/>
          <p:cNvSpPr>
            <a:spLocks noGrp="1"/>
          </p:cNvSpPr>
          <p:nvPr>
            <p:ph idx="1"/>
          </p:nvPr>
        </p:nvSpPr>
        <p:spPr/>
        <p:txBody>
          <a:bodyPr/>
          <a:lstStyle/>
          <a:p>
            <a:r>
              <a:rPr lang="en-GB" dirty="0" smtClean="0"/>
              <a:t>Determine network transmission format</a:t>
            </a:r>
          </a:p>
          <a:p>
            <a:r>
              <a:rPr lang="en-GB" dirty="0" smtClean="0"/>
              <a:t>Manage network communication</a:t>
            </a:r>
          </a:p>
          <a:p>
            <a:pPr lvl="1"/>
            <a:r>
              <a:rPr lang="en-GB" dirty="0" smtClean="0"/>
              <a:t>flow control</a:t>
            </a:r>
          </a:p>
          <a:p>
            <a:pPr lvl="1"/>
            <a:r>
              <a:rPr lang="en-GB" dirty="0" smtClean="0"/>
              <a:t>message arbitration</a:t>
            </a:r>
          </a:p>
          <a:p>
            <a:pPr lvl="1"/>
            <a:r>
              <a:rPr lang="en-GB" dirty="0" smtClean="0"/>
              <a:t>error handling</a:t>
            </a:r>
          </a:p>
          <a:p>
            <a:r>
              <a:rPr lang="en-GB" dirty="0" smtClean="0"/>
              <a:t>Specify everything</a:t>
            </a:r>
          </a:p>
          <a:p>
            <a:r>
              <a:rPr lang="en-GB" dirty="0" smtClean="0"/>
              <a:t>find or fix the fault</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7</a:t>
            </a:fld>
            <a:endParaRPr lang="en-GB"/>
          </a:p>
        </p:txBody>
      </p:sp>
    </p:spTree>
    <p:extLst>
      <p:ext uri="{BB962C8B-B14F-4D97-AF65-F5344CB8AC3E}">
        <p14:creationId xmlns:p14="http://schemas.microsoft.com/office/powerpoint/2010/main" val="321920224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DynamicallyDefineDataIdentifier</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70</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3081150511"/>
              </p:ext>
            </p:extLst>
          </p:nvPr>
        </p:nvGraphicFramePr>
        <p:xfrm>
          <a:off x="1524000" y="1556792"/>
          <a:ext cx="5898613" cy="360680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DynamicallyDefineIdentifier</a:t>
                      </a:r>
                      <a:r>
                        <a:rPr lang="en-GB" baseline="0" dirty="0" smtClean="0"/>
                        <a:t> </a:t>
                      </a:r>
                      <a:r>
                        <a:rPr lang="en-GB" dirty="0" smtClean="0"/>
                        <a:t>Request Service Id</a:t>
                      </a:r>
                      <a:endParaRPr lang="en-GB" dirty="0"/>
                    </a:p>
                  </a:txBody>
                  <a:tcPr/>
                </a:tc>
                <a:tc>
                  <a:txBody>
                    <a:bodyPr/>
                    <a:lstStyle/>
                    <a:p>
                      <a:r>
                        <a:rPr lang="en-GB" dirty="0" smtClean="0"/>
                        <a:t>2C</a:t>
                      </a:r>
                      <a:endParaRPr lang="en-GB" dirty="0"/>
                    </a:p>
                  </a:txBody>
                  <a:tcPr/>
                </a:tc>
              </a:tr>
              <a:tr h="370840">
                <a:tc>
                  <a:txBody>
                    <a:bodyPr/>
                    <a:lstStyle/>
                    <a:p>
                      <a:r>
                        <a:rPr lang="en-GB" dirty="0" smtClean="0"/>
                        <a:t>2</a:t>
                      </a:r>
                      <a:endParaRPr lang="en-GB" dirty="0"/>
                    </a:p>
                  </a:txBody>
                  <a:tcPr/>
                </a:tc>
                <a:tc>
                  <a:txBody>
                    <a:bodyPr/>
                    <a:lstStyle/>
                    <a:p>
                      <a:r>
                        <a:rPr lang="en-GB" dirty="0" err="1" smtClean="0"/>
                        <a:t>defineByIdentifier</a:t>
                      </a:r>
                      <a:endParaRPr lang="en-GB" dirty="0"/>
                    </a:p>
                  </a:txBody>
                  <a:tcPr/>
                </a:tc>
                <a:tc>
                  <a:txBody>
                    <a:bodyPr/>
                    <a:lstStyle/>
                    <a:p>
                      <a:r>
                        <a:rPr lang="en-GB" dirty="0" smtClean="0"/>
                        <a:t>01</a:t>
                      </a:r>
                      <a:endParaRPr lang="en-GB" dirty="0"/>
                    </a:p>
                  </a:txBody>
                  <a:tcPr/>
                </a:tc>
              </a:tr>
              <a:tr h="370840">
                <a:tc>
                  <a:txBody>
                    <a:bodyPr/>
                    <a:lstStyle/>
                    <a:p>
                      <a:r>
                        <a:rPr lang="en-GB" dirty="0" smtClean="0"/>
                        <a:t>3, 4</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dynamicallyDefinedDataIdentifier</a:t>
                      </a:r>
                      <a:endParaRPr lang="en-GB" dirty="0" smtClean="0"/>
                    </a:p>
                  </a:txBody>
                  <a:tcPr/>
                </a:tc>
                <a:tc>
                  <a:txBody>
                    <a:bodyPr/>
                    <a:lstStyle/>
                    <a:p>
                      <a:r>
                        <a:rPr lang="en-GB" dirty="0" smtClean="0"/>
                        <a:t>XXXX</a:t>
                      </a:r>
                      <a:endParaRPr lang="en-GB" dirty="0"/>
                    </a:p>
                  </a:txBody>
                  <a:tcPr/>
                </a:tc>
              </a:tr>
              <a:tr h="370840">
                <a:tc>
                  <a:txBody>
                    <a:bodyPr/>
                    <a:lstStyle/>
                    <a:p>
                      <a:r>
                        <a:rPr lang="en-GB" dirty="0" smtClean="0"/>
                        <a:t>5, 6</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sourceDataIdentifier</a:t>
                      </a:r>
                      <a:endParaRPr lang="en-GB" dirty="0" smtClean="0"/>
                    </a:p>
                  </a:txBody>
                  <a:tcPr/>
                </a:tc>
                <a:tc>
                  <a:txBody>
                    <a:bodyPr/>
                    <a:lstStyle/>
                    <a:p>
                      <a:r>
                        <a:rPr lang="en-GB" dirty="0" smtClean="0"/>
                        <a:t>XXXX</a:t>
                      </a:r>
                      <a:endParaRPr lang="en-GB" dirty="0"/>
                    </a:p>
                  </a:txBody>
                  <a:tcPr/>
                </a:tc>
              </a:tr>
              <a:tr h="370840">
                <a:tc>
                  <a:txBody>
                    <a:bodyPr/>
                    <a:lstStyle/>
                    <a:p>
                      <a:r>
                        <a:rPr lang="en-GB" dirty="0" smtClean="0"/>
                        <a:t>7</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positionInSourceDataRecord</a:t>
                      </a:r>
                      <a:endParaRPr lang="en-GB" dirty="0" smtClean="0"/>
                    </a:p>
                  </a:txBody>
                  <a:tcPr/>
                </a:tc>
                <a:tc>
                  <a:txBody>
                    <a:bodyPr/>
                    <a:lstStyle/>
                    <a:p>
                      <a:r>
                        <a:rPr lang="en-GB" dirty="0" smtClean="0"/>
                        <a:t>XX</a:t>
                      </a:r>
                      <a:endParaRPr lang="en-GB" dirty="0"/>
                    </a:p>
                  </a:txBody>
                  <a:tcPr/>
                </a:tc>
              </a:tr>
              <a:tr h="370840">
                <a:tc>
                  <a:txBody>
                    <a:bodyPr/>
                    <a:lstStyle/>
                    <a:p>
                      <a:r>
                        <a:rPr lang="en-GB" dirty="0" smtClean="0"/>
                        <a:t>8</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memorySize</a:t>
                      </a:r>
                      <a:endParaRPr lang="en-GB" dirty="0" smtClean="0"/>
                    </a:p>
                  </a:txBody>
                  <a:tcPr/>
                </a:tc>
                <a:tc>
                  <a:txBody>
                    <a:bodyPr/>
                    <a:lstStyle/>
                    <a:p>
                      <a:r>
                        <a:rPr lang="en-GB" dirty="0" smtClean="0"/>
                        <a:t>XX</a:t>
                      </a:r>
                      <a:endParaRPr lang="en-GB" dirty="0"/>
                    </a:p>
                  </a:txBody>
                  <a:tcPr/>
                </a:tc>
              </a:tr>
              <a:tr h="370840">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5-8 may be repeated</a:t>
                      </a:r>
                    </a:p>
                  </a:txBody>
                  <a:tcPr/>
                </a:tc>
                <a:tc>
                  <a:txBody>
                    <a:bodyPr/>
                    <a:lstStyle/>
                    <a:p>
                      <a:endParaRPr lang="en-GB" dirty="0"/>
                    </a:p>
                  </a:txBody>
                  <a:tcPr/>
                </a:tc>
              </a:tr>
              <a:tr h="370840">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3-8 may be repeated</a:t>
                      </a:r>
                    </a:p>
                  </a:txBody>
                  <a:tcPr/>
                </a:tc>
                <a:tc>
                  <a:txBody>
                    <a:bodyPr/>
                    <a:lstStyle/>
                    <a:p>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$2C</a:t>
            </a:r>
            <a:endParaRPr lang="en-GB" sz="2000" dirty="0">
              <a:solidFill>
                <a:schemeClr val="tx1"/>
              </a:solidFill>
            </a:endParaRPr>
          </a:p>
        </p:txBody>
      </p:sp>
      <p:sp>
        <p:nvSpPr>
          <p:cNvPr id="11" name="TextBox 10"/>
          <p:cNvSpPr txBox="1"/>
          <p:nvPr/>
        </p:nvSpPr>
        <p:spPr>
          <a:xfrm>
            <a:off x="4125183" y="1187768"/>
            <a:ext cx="944297" cy="369332"/>
          </a:xfrm>
          <a:prstGeom prst="rect">
            <a:avLst/>
          </a:prstGeom>
          <a:noFill/>
        </p:spPr>
        <p:txBody>
          <a:bodyPr wrap="none" rtlCol="0">
            <a:spAutoFit/>
          </a:bodyPr>
          <a:lstStyle/>
          <a:p>
            <a:pPr algn="ctr"/>
            <a:r>
              <a:rPr lang="en-GB" dirty="0" smtClean="0"/>
              <a:t>Request</a:t>
            </a:r>
            <a:endParaRPr lang="en-GB" dirty="0"/>
          </a:p>
        </p:txBody>
      </p:sp>
    </p:spTree>
    <p:extLst>
      <p:ext uri="{BB962C8B-B14F-4D97-AF65-F5344CB8AC3E}">
        <p14:creationId xmlns:p14="http://schemas.microsoft.com/office/powerpoint/2010/main" val="10639734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DynamicallyDefineDataIdentifier</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71</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3013281880"/>
              </p:ext>
            </p:extLst>
          </p:nvPr>
        </p:nvGraphicFramePr>
        <p:xfrm>
          <a:off x="1524000" y="1556792"/>
          <a:ext cx="5898613" cy="387604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DynamicallyDefineIdentifier</a:t>
                      </a:r>
                      <a:r>
                        <a:rPr lang="en-GB" baseline="0" dirty="0" smtClean="0"/>
                        <a:t> </a:t>
                      </a:r>
                      <a:r>
                        <a:rPr lang="en-GB" dirty="0" smtClean="0"/>
                        <a:t>Request Service Id</a:t>
                      </a:r>
                      <a:endParaRPr lang="en-GB" dirty="0"/>
                    </a:p>
                  </a:txBody>
                  <a:tcPr/>
                </a:tc>
                <a:tc>
                  <a:txBody>
                    <a:bodyPr/>
                    <a:lstStyle/>
                    <a:p>
                      <a:r>
                        <a:rPr lang="en-GB" dirty="0" smtClean="0"/>
                        <a:t>2C</a:t>
                      </a:r>
                      <a:endParaRPr lang="en-GB" dirty="0"/>
                    </a:p>
                  </a:txBody>
                  <a:tcPr/>
                </a:tc>
              </a:tr>
              <a:tr h="370840">
                <a:tc>
                  <a:txBody>
                    <a:bodyPr/>
                    <a:lstStyle/>
                    <a:p>
                      <a:r>
                        <a:rPr lang="en-GB" dirty="0" smtClean="0"/>
                        <a:t>2</a:t>
                      </a:r>
                      <a:endParaRPr lang="en-GB" dirty="0"/>
                    </a:p>
                  </a:txBody>
                  <a:tcPr/>
                </a:tc>
                <a:tc>
                  <a:txBody>
                    <a:bodyPr/>
                    <a:lstStyle/>
                    <a:p>
                      <a:r>
                        <a:rPr lang="en-GB" dirty="0" err="1" smtClean="0"/>
                        <a:t>defineByMemoryAddress</a:t>
                      </a:r>
                      <a:endParaRPr lang="en-GB" dirty="0"/>
                    </a:p>
                  </a:txBody>
                  <a:tcPr/>
                </a:tc>
                <a:tc>
                  <a:txBody>
                    <a:bodyPr/>
                    <a:lstStyle/>
                    <a:p>
                      <a:r>
                        <a:rPr lang="en-GB" dirty="0" smtClean="0"/>
                        <a:t>02</a:t>
                      </a:r>
                      <a:endParaRPr lang="en-GB" dirty="0"/>
                    </a:p>
                  </a:txBody>
                  <a:tcPr/>
                </a:tc>
              </a:tr>
              <a:tr h="370840">
                <a:tc>
                  <a:txBody>
                    <a:bodyPr/>
                    <a:lstStyle/>
                    <a:p>
                      <a:r>
                        <a:rPr lang="en-GB" dirty="0" smtClean="0"/>
                        <a:t>3, 4</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dynamicallyDefinedDataIdentifier</a:t>
                      </a:r>
                      <a:endParaRPr lang="en-GB" dirty="0" smtClean="0"/>
                    </a:p>
                  </a:txBody>
                  <a:tcPr/>
                </a:tc>
                <a:tc>
                  <a:txBody>
                    <a:bodyPr/>
                    <a:lstStyle/>
                    <a:p>
                      <a:r>
                        <a:rPr lang="en-GB" dirty="0" smtClean="0"/>
                        <a:t>XXXX</a:t>
                      </a:r>
                      <a:endParaRPr lang="en-GB" dirty="0"/>
                    </a:p>
                  </a:txBody>
                  <a:tcPr/>
                </a:tc>
              </a:tr>
              <a:tr h="370840">
                <a:tc>
                  <a:txBody>
                    <a:bodyPr/>
                    <a:lstStyle/>
                    <a:p>
                      <a:r>
                        <a:rPr lang="en-GB" dirty="0" smtClean="0"/>
                        <a:t>5</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addressAndLengthFormatIdentifier</a:t>
                      </a:r>
                      <a:endParaRPr lang="en-GB" dirty="0" smtClean="0"/>
                    </a:p>
                  </a:txBody>
                  <a:tcPr/>
                </a:tc>
                <a:tc>
                  <a:txBody>
                    <a:bodyPr/>
                    <a:lstStyle/>
                    <a:p>
                      <a:r>
                        <a:rPr lang="en-GB" dirty="0" smtClean="0"/>
                        <a:t>XX</a:t>
                      </a:r>
                      <a:endParaRPr lang="en-GB" dirty="0"/>
                    </a:p>
                  </a:txBody>
                  <a:tcPr/>
                </a:tc>
              </a:tr>
              <a:tr h="370840">
                <a:tc>
                  <a:txBody>
                    <a:bodyPr/>
                    <a:lstStyle/>
                    <a:p>
                      <a:r>
                        <a:rPr lang="en-GB" dirty="0" smtClean="0"/>
                        <a:t>6-X</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memoryAddress</a:t>
                      </a:r>
                      <a:endParaRPr lang="en-GB" dirty="0" smtClean="0"/>
                    </a:p>
                  </a:txBody>
                  <a:tcPr/>
                </a:tc>
                <a:tc>
                  <a:txBody>
                    <a:bodyPr/>
                    <a:lstStyle/>
                    <a:p>
                      <a:r>
                        <a:rPr lang="en-GB" dirty="0" smtClean="0"/>
                        <a:t>XXXX</a:t>
                      </a:r>
                      <a:endParaRPr lang="en-GB" dirty="0"/>
                    </a:p>
                  </a:txBody>
                  <a:tcPr/>
                </a:tc>
              </a:tr>
              <a:tr h="370840">
                <a:tc>
                  <a:txBody>
                    <a:bodyPr/>
                    <a:lstStyle/>
                    <a:p>
                      <a:r>
                        <a:rPr lang="en-GB" dirty="0" smtClean="0"/>
                        <a:t>X+1-Y</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memorySize</a:t>
                      </a:r>
                      <a:endParaRPr lang="en-GB" dirty="0" smtClean="0"/>
                    </a:p>
                  </a:txBody>
                  <a:tcPr/>
                </a:tc>
                <a:tc>
                  <a:txBody>
                    <a:bodyPr/>
                    <a:lstStyle/>
                    <a:p>
                      <a:r>
                        <a:rPr lang="en-GB" dirty="0" smtClean="0"/>
                        <a:t>XXXX</a:t>
                      </a:r>
                      <a:endParaRPr lang="en-GB" dirty="0"/>
                    </a:p>
                  </a:txBody>
                  <a:tcPr/>
                </a:tc>
              </a:tr>
              <a:tr h="370840">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6-Y may be repeated</a:t>
                      </a:r>
                    </a:p>
                  </a:txBody>
                  <a:tcPr/>
                </a:tc>
                <a:tc>
                  <a:txBody>
                    <a:bodyPr/>
                    <a:lstStyle/>
                    <a:p>
                      <a:endParaRPr lang="en-GB" dirty="0"/>
                    </a:p>
                  </a:txBody>
                  <a:tcPr/>
                </a:tc>
              </a:tr>
              <a:tr h="370840">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3-Y may be repeated</a:t>
                      </a:r>
                    </a:p>
                  </a:txBody>
                  <a:tcPr/>
                </a:tc>
                <a:tc>
                  <a:txBody>
                    <a:bodyPr/>
                    <a:lstStyle/>
                    <a:p>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$2C</a:t>
            </a:r>
            <a:endParaRPr lang="en-GB" sz="2000" dirty="0">
              <a:solidFill>
                <a:schemeClr val="tx1"/>
              </a:solidFill>
            </a:endParaRPr>
          </a:p>
        </p:txBody>
      </p:sp>
      <p:sp>
        <p:nvSpPr>
          <p:cNvPr id="11" name="TextBox 10"/>
          <p:cNvSpPr txBox="1"/>
          <p:nvPr/>
        </p:nvSpPr>
        <p:spPr>
          <a:xfrm>
            <a:off x="4125183" y="1187768"/>
            <a:ext cx="944297" cy="369332"/>
          </a:xfrm>
          <a:prstGeom prst="rect">
            <a:avLst/>
          </a:prstGeom>
          <a:noFill/>
        </p:spPr>
        <p:txBody>
          <a:bodyPr wrap="none" rtlCol="0">
            <a:spAutoFit/>
          </a:bodyPr>
          <a:lstStyle/>
          <a:p>
            <a:pPr algn="ctr"/>
            <a:r>
              <a:rPr lang="en-GB" dirty="0" smtClean="0"/>
              <a:t>Request</a:t>
            </a:r>
            <a:endParaRPr lang="en-GB" dirty="0"/>
          </a:p>
        </p:txBody>
      </p:sp>
    </p:spTree>
    <p:extLst>
      <p:ext uri="{BB962C8B-B14F-4D97-AF65-F5344CB8AC3E}">
        <p14:creationId xmlns:p14="http://schemas.microsoft.com/office/powerpoint/2010/main" val="408680987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DynamicallyDefineDataIdentifier</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72</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323053105"/>
              </p:ext>
            </p:extLst>
          </p:nvPr>
        </p:nvGraphicFramePr>
        <p:xfrm>
          <a:off x="1524000" y="1556792"/>
          <a:ext cx="5898613" cy="212344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DynamicallyDefineIdentifier</a:t>
                      </a:r>
                      <a:r>
                        <a:rPr lang="en-GB" baseline="0" dirty="0" smtClean="0"/>
                        <a:t> </a:t>
                      </a:r>
                      <a:r>
                        <a:rPr lang="en-GB" dirty="0" smtClean="0"/>
                        <a:t>Request Service Id</a:t>
                      </a:r>
                      <a:endParaRPr lang="en-GB" dirty="0"/>
                    </a:p>
                  </a:txBody>
                  <a:tcPr/>
                </a:tc>
                <a:tc>
                  <a:txBody>
                    <a:bodyPr/>
                    <a:lstStyle/>
                    <a:p>
                      <a:r>
                        <a:rPr lang="en-GB" dirty="0" smtClean="0"/>
                        <a:t>2C</a:t>
                      </a:r>
                      <a:endParaRPr lang="en-GB" dirty="0"/>
                    </a:p>
                  </a:txBody>
                  <a:tcPr/>
                </a:tc>
              </a:tr>
              <a:tr h="370840">
                <a:tc>
                  <a:txBody>
                    <a:bodyPr/>
                    <a:lstStyle/>
                    <a:p>
                      <a:r>
                        <a:rPr lang="en-GB" dirty="0" smtClean="0"/>
                        <a:t>2</a:t>
                      </a:r>
                      <a:endParaRPr lang="en-GB" dirty="0"/>
                    </a:p>
                  </a:txBody>
                  <a:tcPr/>
                </a:tc>
                <a:tc>
                  <a:txBody>
                    <a:bodyPr/>
                    <a:lstStyle/>
                    <a:p>
                      <a:r>
                        <a:rPr lang="en-GB" dirty="0" err="1" smtClean="0"/>
                        <a:t>clearDynamicallyDefinedDataIdentifier</a:t>
                      </a:r>
                      <a:endParaRPr lang="en-GB" dirty="0"/>
                    </a:p>
                  </a:txBody>
                  <a:tcPr/>
                </a:tc>
                <a:tc>
                  <a:txBody>
                    <a:bodyPr/>
                    <a:lstStyle/>
                    <a:p>
                      <a:r>
                        <a:rPr lang="en-GB" dirty="0" smtClean="0"/>
                        <a:t>03</a:t>
                      </a:r>
                      <a:endParaRPr lang="en-GB" dirty="0"/>
                    </a:p>
                  </a:txBody>
                  <a:tcPr/>
                </a:tc>
              </a:tr>
              <a:tr h="370840">
                <a:tc>
                  <a:txBody>
                    <a:bodyPr/>
                    <a:lstStyle/>
                    <a:p>
                      <a:r>
                        <a:rPr lang="en-GB" dirty="0" smtClean="0"/>
                        <a:t>3, 4</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dynamicallyDefinedDataIdentifier</a:t>
                      </a:r>
                      <a:endParaRPr lang="en-GB" dirty="0" smtClean="0"/>
                    </a:p>
                  </a:txBody>
                  <a:tcPr/>
                </a:tc>
                <a:tc>
                  <a:txBody>
                    <a:bodyPr/>
                    <a:lstStyle/>
                    <a:p>
                      <a:r>
                        <a:rPr lang="en-GB" dirty="0" smtClean="0"/>
                        <a:t>XXXX</a:t>
                      </a:r>
                      <a:endParaRPr lang="en-GB" dirty="0"/>
                    </a:p>
                  </a:txBody>
                  <a:tcPr/>
                </a:tc>
              </a:tr>
              <a:tr h="370840">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3-4 may be repeated</a:t>
                      </a:r>
                    </a:p>
                  </a:txBody>
                  <a:tcPr/>
                </a:tc>
                <a:tc>
                  <a:txBody>
                    <a:bodyPr/>
                    <a:lstStyle/>
                    <a:p>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$2C</a:t>
            </a:r>
            <a:endParaRPr lang="en-GB" sz="2000" dirty="0">
              <a:solidFill>
                <a:schemeClr val="tx1"/>
              </a:solidFill>
            </a:endParaRPr>
          </a:p>
        </p:txBody>
      </p:sp>
      <p:sp>
        <p:nvSpPr>
          <p:cNvPr id="11" name="TextBox 10"/>
          <p:cNvSpPr txBox="1"/>
          <p:nvPr/>
        </p:nvSpPr>
        <p:spPr>
          <a:xfrm>
            <a:off x="4125183" y="1187768"/>
            <a:ext cx="944297" cy="369332"/>
          </a:xfrm>
          <a:prstGeom prst="rect">
            <a:avLst/>
          </a:prstGeom>
          <a:noFill/>
        </p:spPr>
        <p:txBody>
          <a:bodyPr wrap="none" rtlCol="0">
            <a:spAutoFit/>
          </a:bodyPr>
          <a:lstStyle/>
          <a:p>
            <a:pPr algn="ctr"/>
            <a:r>
              <a:rPr lang="en-GB" dirty="0" smtClean="0"/>
              <a:t>Request</a:t>
            </a:r>
            <a:endParaRPr lang="en-GB" dirty="0"/>
          </a:p>
        </p:txBody>
      </p:sp>
    </p:spTree>
    <p:extLst>
      <p:ext uri="{BB962C8B-B14F-4D97-AF65-F5344CB8AC3E}">
        <p14:creationId xmlns:p14="http://schemas.microsoft.com/office/powerpoint/2010/main" val="416712008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smtClean="0"/>
              <a:t>ReadScalingDataByIdentifier</a:t>
            </a:r>
            <a:endParaRPr lang="en-US" dirty="0" smtClean="0"/>
          </a:p>
        </p:txBody>
      </p:sp>
      <p:sp>
        <p:nvSpPr>
          <p:cNvPr id="38915" name="Rectangle 3"/>
          <p:cNvSpPr>
            <a:spLocks noGrp="1" noChangeArrowheads="1"/>
          </p:cNvSpPr>
          <p:nvPr>
            <p:ph idx="1"/>
          </p:nvPr>
        </p:nvSpPr>
        <p:spPr/>
        <p:txBody>
          <a:bodyPr>
            <a:normAutofit/>
          </a:bodyPr>
          <a:lstStyle/>
          <a:p>
            <a:r>
              <a:rPr lang="en-GB" dirty="0" smtClean="0"/>
              <a:t>Requests the scaling (encoding) data for a DID</a:t>
            </a:r>
          </a:p>
          <a:p>
            <a:r>
              <a:rPr lang="en-GB" dirty="0" smtClean="0"/>
              <a:t>Returned data is encoded (per DID)</a:t>
            </a:r>
          </a:p>
          <a:p>
            <a:pPr lvl="1"/>
            <a:r>
              <a:rPr lang="en-GB" dirty="0" smtClean="0"/>
              <a:t>encoding (binary, ASCII, numeric etc)</a:t>
            </a:r>
          </a:p>
          <a:p>
            <a:pPr lvl="1"/>
            <a:r>
              <a:rPr lang="en-GB" dirty="0" smtClean="0"/>
              <a:t>scaling &amp; offset</a:t>
            </a:r>
          </a:p>
          <a:p>
            <a:pPr lvl="1"/>
            <a:r>
              <a:rPr lang="en-GB" dirty="0" smtClean="0"/>
              <a:t>number of bytes</a:t>
            </a:r>
          </a:p>
          <a:p>
            <a:r>
              <a:rPr lang="en-GB" dirty="0" smtClean="0"/>
              <a:t>Encoding not sent with DID</a:t>
            </a:r>
          </a:p>
          <a:p>
            <a:endParaRPr lang="en-GB" dirty="0" smtClean="0"/>
          </a:p>
          <a:p>
            <a:endParaRPr lang="en-GB" dirty="0" smtClean="0"/>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$24</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73</a:t>
            </a:fld>
            <a:endParaRPr lang="en-GB"/>
          </a:p>
        </p:txBody>
      </p:sp>
    </p:spTree>
    <p:extLst>
      <p:ext uri="{BB962C8B-B14F-4D97-AF65-F5344CB8AC3E}">
        <p14:creationId xmlns:p14="http://schemas.microsoft.com/office/powerpoint/2010/main" val="1571052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smtClean="0"/>
              <a:t>ReadScalingDataByIdentifier</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74</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2853423509"/>
              </p:ext>
            </p:extLst>
          </p:nvPr>
        </p:nvGraphicFramePr>
        <p:xfrm>
          <a:off x="1524000" y="1556792"/>
          <a:ext cx="5898613" cy="175260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ReadScalingDataByIdentifier</a:t>
                      </a:r>
                      <a:r>
                        <a:rPr lang="en-GB" baseline="0" dirty="0" smtClean="0"/>
                        <a:t> </a:t>
                      </a:r>
                      <a:r>
                        <a:rPr lang="en-GB" dirty="0" smtClean="0"/>
                        <a:t>Request Service Id</a:t>
                      </a:r>
                      <a:endParaRPr lang="en-GB" dirty="0"/>
                    </a:p>
                  </a:txBody>
                  <a:tcPr/>
                </a:tc>
                <a:tc>
                  <a:txBody>
                    <a:bodyPr/>
                    <a:lstStyle/>
                    <a:p>
                      <a:r>
                        <a:rPr lang="en-GB" dirty="0" smtClean="0"/>
                        <a:t>24</a:t>
                      </a:r>
                      <a:endParaRPr lang="en-GB" dirty="0"/>
                    </a:p>
                  </a:txBody>
                  <a:tcPr/>
                </a:tc>
              </a:tr>
              <a:tr h="370840">
                <a:tc>
                  <a:txBody>
                    <a:bodyPr/>
                    <a:lstStyle/>
                    <a:p>
                      <a:r>
                        <a:rPr lang="en-GB" dirty="0" smtClean="0"/>
                        <a:t>2</a:t>
                      </a:r>
                      <a:endParaRPr lang="en-GB" dirty="0"/>
                    </a:p>
                  </a:txBody>
                  <a:tcPr/>
                </a:tc>
                <a:tc>
                  <a:txBody>
                    <a:bodyPr/>
                    <a:lstStyle/>
                    <a:p>
                      <a:r>
                        <a:rPr lang="en-GB" dirty="0" err="1" smtClean="0"/>
                        <a:t>dataIdentifier</a:t>
                      </a:r>
                      <a:r>
                        <a:rPr lang="en-GB" dirty="0" smtClean="0"/>
                        <a:t> MSB</a:t>
                      </a:r>
                      <a:endParaRPr lang="en-GB" dirty="0"/>
                    </a:p>
                  </a:txBody>
                  <a:tcPr/>
                </a:tc>
                <a:tc>
                  <a:txBody>
                    <a:bodyPr/>
                    <a:lstStyle/>
                    <a:p>
                      <a:r>
                        <a:rPr lang="en-GB" dirty="0" smtClean="0"/>
                        <a:t>XX</a:t>
                      </a:r>
                      <a:endParaRPr lang="en-GB" dirty="0"/>
                    </a:p>
                  </a:txBody>
                  <a:tcPr/>
                </a:tc>
              </a:tr>
              <a:tr h="370840">
                <a:tc>
                  <a:txBody>
                    <a:bodyPr/>
                    <a:lstStyle/>
                    <a:p>
                      <a:r>
                        <a:rPr lang="en-GB" dirty="0" smtClean="0"/>
                        <a:t>3</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dataIdentifier</a:t>
                      </a:r>
                      <a:r>
                        <a:rPr lang="en-GB" dirty="0" smtClean="0"/>
                        <a:t> LSB</a:t>
                      </a:r>
                    </a:p>
                  </a:txBody>
                  <a:tcPr/>
                </a:tc>
                <a:tc>
                  <a:txBody>
                    <a:bodyPr/>
                    <a:lstStyle/>
                    <a:p>
                      <a:r>
                        <a:rPr lang="en-GB" dirty="0" smtClean="0"/>
                        <a:t>XX</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$24</a:t>
            </a:r>
            <a:endParaRPr lang="en-GB" sz="2000" dirty="0">
              <a:solidFill>
                <a:schemeClr val="tx1"/>
              </a:solidFill>
            </a:endParaRPr>
          </a:p>
        </p:txBody>
      </p:sp>
      <p:sp>
        <p:nvSpPr>
          <p:cNvPr id="11" name="TextBox 10"/>
          <p:cNvSpPr txBox="1"/>
          <p:nvPr/>
        </p:nvSpPr>
        <p:spPr>
          <a:xfrm>
            <a:off x="4125183" y="1187768"/>
            <a:ext cx="944297" cy="369332"/>
          </a:xfrm>
          <a:prstGeom prst="rect">
            <a:avLst/>
          </a:prstGeom>
          <a:noFill/>
        </p:spPr>
        <p:txBody>
          <a:bodyPr wrap="none" rtlCol="0">
            <a:spAutoFit/>
          </a:bodyPr>
          <a:lstStyle/>
          <a:p>
            <a:pPr algn="ctr"/>
            <a:r>
              <a:rPr lang="en-GB" dirty="0" smtClean="0"/>
              <a:t>Request</a:t>
            </a:r>
            <a:endParaRPr lang="en-GB" dirty="0"/>
          </a:p>
        </p:txBody>
      </p:sp>
    </p:spTree>
    <p:extLst>
      <p:ext uri="{BB962C8B-B14F-4D97-AF65-F5344CB8AC3E}">
        <p14:creationId xmlns:p14="http://schemas.microsoft.com/office/powerpoint/2010/main" val="253859225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smtClean="0"/>
              <a:t>ReadScalingDataByIdentifier</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75</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631818132"/>
              </p:ext>
            </p:extLst>
          </p:nvPr>
        </p:nvGraphicFramePr>
        <p:xfrm>
          <a:off x="1524000" y="1556792"/>
          <a:ext cx="5898613" cy="286512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ReadScalingDataByIdentifier</a:t>
                      </a:r>
                      <a:r>
                        <a:rPr lang="en-GB" baseline="0" dirty="0" smtClean="0"/>
                        <a:t> </a:t>
                      </a:r>
                      <a:r>
                        <a:rPr lang="en-GB" dirty="0" smtClean="0"/>
                        <a:t>Request Service Id &amp; $40</a:t>
                      </a:r>
                      <a:endParaRPr lang="en-GB" dirty="0"/>
                    </a:p>
                  </a:txBody>
                  <a:tcPr/>
                </a:tc>
                <a:tc>
                  <a:txBody>
                    <a:bodyPr/>
                    <a:lstStyle/>
                    <a:p>
                      <a:r>
                        <a:rPr lang="en-GB" dirty="0" smtClean="0"/>
                        <a:t>64</a:t>
                      </a:r>
                      <a:endParaRPr lang="en-GB" dirty="0"/>
                    </a:p>
                  </a:txBody>
                  <a:tcPr/>
                </a:tc>
              </a:tr>
              <a:tr h="370840">
                <a:tc>
                  <a:txBody>
                    <a:bodyPr/>
                    <a:lstStyle/>
                    <a:p>
                      <a:r>
                        <a:rPr lang="en-GB" dirty="0" smtClean="0"/>
                        <a:t>2</a:t>
                      </a:r>
                      <a:endParaRPr lang="en-GB" dirty="0"/>
                    </a:p>
                  </a:txBody>
                  <a:tcPr/>
                </a:tc>
                <a:tc>
                  <a:txBody>
                    <a:bodyPr/>
                    <a:lstStyle/>
                    <a:p>
                      <a:r>
                        <a:rPr lang="en-GB" dirty="0" err="1" smtClean="0"/>
                        <a:t>dataIdentifier</a:t>
                      </a:r>
                      <a:r>
                        <a:rPr lang="en-GB" dirty="0" smtClean="0"/>
                        <a:t> MSB</a:t>
                      </a:r>
                      <a:endParaRPr lang="en-GB" dirty="0"/>
                    </a:p>
                  </a:txBody>
                  <a:tcPr/>
                </a:tc>
                <a:tc>
                  <a:txBody>
                    <a:bodyPr/>
                    <a:lstStyle/>
                    <a:p>
                      <a:r>
                        <a:rPr lang="en-GB" dirty="0" smtClean="0"/>
                        <a:t>XX</a:t>
                      </a:r>
                      <a:endParaRPr lang="en-GB" dirty="0"/>
                    </a:p>
                  </a:txBody>
                  <a:tcPr/>
                </a:tc>
              </a:tr>
              <a:tr h="370840">
                <a:tc>
                  <a:txBody>
                    <a:bodyPr/>
                    <a:lstStyle/>
                    <a:p>
                      <a:r>
                        <a:rPr lang="en-GB" dirty="0" smtClean="0"/>
                        <a:t>3</a:t>
                      </a:r>
                      <a:endParaRPr lang="en-GB" dirty="0"/>
                    </a:p>
                  </a:txBody>
                  <a:tcPr/>
                </a:tc>
                <a:tc>
                  <a:txBody>
                    <a:bodyPr/>
                    <a:lstStyle/>
                    <a:p>
                      <a:r>
                        <a:rPr lang="en-GB" dirty="0" err="1" smtClean="0"/>
                        <a:t>dataIdentifier</a:t>
                      </a:r>
                      <a:r>
                        <a:rPr lang="en-GB" dirty="0" smtClean="0"/>
                        <a:t> LSB</a:t>
                      </a:r>
                      <a:endParaRPr lang="en-GB" dirty="0"/>
                    </a:p>
                  </a:txBody>
                  <a:tcPr/>
                </a:tc>
                <a:tc>
                  <a:txBody>
                    <a:bodyPr/>
                    <a:lstStyle/>
                    <a:p>
                      <a:r>
                        <a:rPr lang="en-GB" dirty="0" smtClean="0"/>
                        <a:t>XX</a:t>
                      </a:r>
                      <a:endParaRPr lang="en-GB" dirty="0"/>
                    </a:p>
                  </a:txBody>
                  <a:tcPr/>
                </a:tc>
              </a:tr>
              <a:tr h="370840">
                <a:tc>
                  <a:txBody>
                    <a:bodyPr/>
                    <a:lstStyle/>
                    <a:p>
                      <a:r>
                        <a:rPr lang="en-GB" dirty="0" smtClean="0"/>
                        <a:t>4</a:t>
                      </a:r>
                      <a:endParaRPr lang="en-GB" dirty="0"/>
                    </a:p>
                  </a:txBody>
                  <a:tcPr/>
                </a:tc>
                <a:tc>
                  <a:txBody>
                    <a:bodyPr/>
                    <a:lstStyle/>
                    <a:p>
                      <a:r>
                        <a:rPr lang="en-GB" dirty="0" err="1" smtClean="0"/>
                        <a:t>scalingByte</a:t>
                      </a:r>
                      <a:endParaRPr lang="en-GB" dirty="0"/>
                    </a:p>
                  </a:txBody>
                  <a:tcPr/>
                </a:tc>
                <a:tc>
                  <a:txBody>
                    <a:bodyPr/>
                    <a:lstStyle/>
                    <a:p>
                      <a:r>
                        <a:rPr lang="en-GB" dirty="0" smtClean="0"/>
                        <a:t>XX</a:t>
                      </a:r>
                      <a:endParaRPr lang="en-GB" dirty="0"/>
                    </a:p>
                  </a:txBody>
                  <a:tcPr/>
                </a:tc>
              </a:tr>
              <a:tr h="370840">
                <a:tc>
                  <a:txBody>
                    <a:bodyPr/>
                    <a:lstStyle/>
                    <a:p>
                      <a:r>
                        <a:rPr lang="en-GB" dirty="0" smtClean="0"/>
                        <a:t>5-X</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scalingByteExtension</a:t>
                      </a:r>
                      <a:endParaRPr lang="en-GB" dirty="0" smtClean="0"/>
                    </a:p>
                  </a:txBody>
                  <a:tcPr/>
                </a:tc>
                <a:tc>
                  <a:txBody>
                    <a:bodyPr/>
                    <a:lstStyle/>
                    <a:p>
                      <a:r>
                        <a:rPr lang="en-GB" dirty="0" smtClean="0"/>
                        <a:t>XXXX</a:t>
                      </a:r>
                      <a:endParaRPr lang="en-GB" dirty="0"/>
                    </a:p>
                  </a:txBody>
                  <a:tcPr/>
                </a:tc>
              </a:tr>
              <a:tr h="370840">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5-X may be repeated</a:t>
                      </a:r>
                    </a:p>
                  </a:txBody>
                  <a:tcPr/>
                </a:tc>
                <a:tc>
                  <a:txBody>
                    <a:bodyPr/>
                    <a:lstStyle/>
                    <a:p>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$24</a:t>
            </a:r>
            <a:endParaRPr lang="en-GB" sz="2000" dirty="0">
              <a:solidFill>
                <a:schemeClr val="tx1"/>
              </a:solidFill>
            </a:endParaRPr>
          </a:p>
        </p:txBody>
      </p:sp>
      <p:sp>
        <p:nvSpPr>
          <p:cNvPr id="10" name="TextBox 9"/>
          <p:cNvSpPr txBox="1"/>
          <p:nvPr/>
        </p:nvSpPr>
        <p:spPr>
          <a:xfrm>
            <a:off x="3667272" y="1187768"/>
            <a:ext cx="1860126" cy="369332"/>
          </a:xfrm>
          <a:prstGeom prst="rect">
            <a:avLst/>
          </a:prstGeom>
          <a:noFill/>
        </p:spPr>
        <p:txBody>
          <a:bodyPr wrap="none" rtlCol="0">
            <a:spAutoFit/>
          </a:bodyPr>
          <a:lstStyle/>
          <a:p>
            <a:pPr algn="ctr"/>
            <a:r>
              <a:rPr lang="en-GB" dirty="0" smtClean="0"/>
              <a:t>Positive Response</a:t>
            </a:r>
            <a:endParaRPr lang="en-GB" dirty="0"/>
          </a:p>
        </p:txBody>
      </p:sp>
    </p:spTree>
    <p:extLst>
      <p:ext uri="{BB962C8B-B14F-4D97-AF65-F5344CB8AC3E}">
        <p14:creationId xmlns:p14="http://schemas.microsoft.com/office/powerpoint/2010/main" val="38786835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smtClean="0"/>
              <a:t>ReadScalingDataByIdentifier</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76</a:t>
            </a:fld>
            <a:endParaRPr lang="en-GB"/>
          </a:p>
        </p:txBody>
      </p:sp>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$24</a:t>
            </a:r>
            <a:endParaRPr lang="en-GB" sz="2000" dirty="0">
              <a:solidFill>
                <a:schemeClr val="tx1"/>
              </a:solidFill>
            </a:endParaRPr>
          </a:p>
        </p:txBody>
      </p:sp>
      <p:sp>
        <p:nvSpPr>
          <p:cNvPr id="10" name="TextBox 9"/>
          <p:cNvSpPr txBox="1"/>
          <p:nvPr/>
        </p:nvSpPr>
        <p:spPr>
          <a:xfrm>
            <a:off x="3199678" y="1187768"/>
            <a:ext cx="2795317" cy="369332"/>
          </a:xfrm>
          <a:prstGeom prst="rect">
            <a:avLst/>
          </a:prstGeom>
          <a:noFill/>
        </p:spPr>
        <p:txBody>
          <a:bodyPr wrap="none" rtlCol="0">
            <a:spAutoFit/>
          </a:bodyPr>
          <a:lstStyle/>
          <a:p>
            <a:pPr algn="ctr"/>
            <a:r>
              <a:rPr lang="en-GB" dirty="0" smtClean="0"/>
              <a:t>Positive Response Examples</a:t>
            </a:r>
            <a:endParaRPr lang="en-GB" dirty="0"/>
          </a:p>
        </p:txBody>
      </p:sp>
      <p:sp>
        <p:nvSpPr>
          <p:cNvPr id="8" name="Rectangle 7"/>
          <p:cNvSpPr/>
          <p:nvPr/>
        </p:nvSpPr>
        <p:spPr>
          <a:xfrm>
            <a:off x="1043608" y="1988840"/>
            <a:ext cx="504403" cy="648072"/>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24</a:t>
            </a:r>
            <a:endParaRPr lang="en-GB" dirty="0">
              <a:solidFill>
                <a:schemeClr val="tx1"/>
              </a:solidFill>
            </a:endParaRPr>
          </a:p>
        </p:txBody>
      </p:sp>
      <p:sp>
        <p:nvSpPr>
          <p:cNvPr id="11" name="Rectangle 10"/>
          <p:cNvSpPr/>
          <p:nvPr/>
        </p:nvSpPr>
        <p:spPr>
          <a:xfrm>
            <a:off x="1547664" y="1988840"/>
            <a:ext cx="1008459" cy="648072"/>
          </a:xfrm>
          <a:prstGeom prst="rect">
            <a:avLst/>
          </a:prstGeom>
          <a:solidFill>
            <a:schemeClr val="accent2">
              <a:lumMod val="60000"/>
              <a:lumOff val="40000"/>
            </a:schemeClr>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F1 90</a:t>
            </a:r>
          </a:p>
        </p:txBody>
      </p:sp>
      <p:sp>
        <p:nvSpPr>
          <p:cNvPr id="12" name="Rectangle 11"/>
          <p:cNvSpPr/>
          <p:nvPr/>
        </p:nvSpPr>
        <p:spPr>
          <a:xfrm>
            <a:off x="3852267" y="1988840"/>
            <a:ext cx="504403" cy="648072"/>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64</a:t>
            </a:r>
            <a:endParaRPr lang="en-GB" dirty="0">
              <a:solidFill>
                <a:schemeClr val="tx1"/>
              </a:solidFill>
            </a:endParaRPr>
          </a:p>
        </p:txBody>
      </p:sp>
      <p:sp>
        <p:nvSpPr>
          <p:cNvPr id="13" name="Rectangle 12"/>
          <p:cNvSpPr/>
          <p:nvPr/>
        </p:nvSpPr>
        <p:spPr>
          <a:xfrm>
            <a:off x="4356323" y="1988840"/>
            <a:ext cx="1008459" cy="648072"/>
          </a:xfrm>
          <a:prstGeom prst="rect">
            <a:avLst/>
          </a:prstGeom>
          <a:solidFill>
            <a:schemeClr val="accent2">
              <a:lumMod val="60000"/>
              <a:lumOff val="40000"/>
            </a:schemeClr>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F1 90</a:t>
            </a:r>
          </a:p>
        </p:txBody>
      </p:sp>
      <p:sp>
        <p:nvSpPr>
          <p:cNvPr id="14" name="Rectangle 13"/>
          <p:cNvSpPr/>
          <p:nvPr/>
        </p:nvSpPr>
        <p:spPr>
          <a:xfrm>
            <a:off x="5364435" y="1988840"/>
            <a:ext cx="504403" cy="648072"/>
          </a:xfrm>
          <a:prstGeom prst="rect">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6F</a:t>
            </a:r>
            <a:endParaRPr lang="en-GB" dirty="0">
              <a:solidFill>
                <a:schemeClr val="tx1"/>
              </a:solidFill>
            </a:endParaRPr>
          </a:p>
        </p:txBody>
      </p:sp>
      <p:sp>
        <p:nvSpPr>
          <p:cNvPr id="15" name="Rectangle 14"/>
          <p:cNvSpPr/>
          <p:nvPr/>
        </p:nvSpPr>
        <p:spPr>
          <a:xfrm>
            <a:off x="5868491" y="1988840"/>
            <a:ext cx="504403" cy="648072"/>
          </a:xfrm>
          <a:prstGeom prst="rect">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62</a:t>
            </a:r>
          </a:p>
        </p:txBody>
      </p:sp>
      <p:sp>
        <p:nvSpPr>
          <p:cNvPr id="17" name="Rectangle 16"/>
          <p:cNvSpPr/>
          <p:nvPr/>
        </p:nvSpPr>
        <p:spPr>
          <a:xfrm>
            <a:off x="1043608" y="2780928"/>
            <a:ext cx="504403" cy="648072"/>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24</a:t>
            </a:r>
            <a:endParaRPr lang="en-GB" dirty="0">
              <a:solidFill>
                <a:schemeClr val="tx1"/>
              </a:solidFill>
            </a:endParaRPr>
          </a:p>
        </p:txBody>
      </p:sp>
      <p:sp>
        <p:nvSpPr>
          <p:cNvPr id="18" name="Rectangle 17"/>
          <p:cNvSpPr/>
          <p:nvPr/>
        </p:nvSpPr>
        <p:spPr>
          <a:xfrm>
            <a:off x="1547664" y="2780928"/>
            <a:ext cx="1008459" cy="648072"/>
          </a:xfrm>
          <a:prstGeom prst="rect">
            <a:avLst/>
          </a:prstGeom>
          <a:solidFill>
            <a:schemeClr val="accent2">
              <a:lumMod val="60000"/>
              <a:lumOff val="40000"/>
            </a:schemeClr>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01 05</a:t>
            </a:r>
            <a:endParaRPr lang="en-GB" dirty="0">
              <a:solidFill>
                <a:schemeClr val="tx1"/>
              </a:solidFill>
            </a:endParaRPr>
          </a:p>
        </p:txBody>
      </p:sp>
      <p:sp>
        <p:nvSpPr>
          <p:cNvPr id="19" name="Rectangle 18"/>
          <p:cNvSpPr/>
          <p:nvPr/>
        </p:nvSpPr>
        <p:spPr>
          <a:xfrm>
            <a:off x="3851920" y="2780928"/>
            <a:ext cx="504403" cy="648072"/>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64</a:t>
            </a:r>
            <a:endParaRPr lang="en-GB" dirty="0">
              <a:solidFill>
                <a:schemeClr val="tx1"/>
              </a:solidFill>
            </a:endParaRPr>
          </a:p>
        </p:txBody>
      </p:sp>
      <p:sp>
        <p:nvSpPr>
          <p:cNvPr id="20" name="Rectangle 19"/>
          <p:cNvSpPr/>
          <p:nvPr/>
        </p:nvSpPr>
        <p:spPr>
          <a:xfrm>
            <a:off x="4355976" y="2780928"/>
            <a:ext cx="1008459" cy="648072"/>
          </a:xfrm>
          <a:prstGeom prst="rect">
            <a:avLst/>
          </a:prstGeom>
          <a:solidFill>
            <a:schemeClr val="accent2">
              <a:lumMod val="60000"/>
              <a:lumOff val="40000"/>
            </a:schemeClr>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01 05</a:t>
            </a:r>
          </a:p>
        </p:txBody>
      </p:sp>
      <p:sp>
        <p:nvSpPr>
          <p:cNvPr id="21" name="Rectangle 20"/>
          <p:cNvSpPr/>
          <p:nvPr/>
        </p:nvSpPr>
        <p:spPr>
          <a:xfrm>
            <a:off x="5364088" y="2780928"/>
            <a:ext cx="504403" cy="648072"/>
          </a:xfrm>
          <a:prstGeom prst="rect">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A0</a:t>
            </a:r>
          </a:p>
        </p:txBody>
      </p:sp>
      <p:sp>
        <p:nvSpPr>
          <p:cNvPr id="22" name="Rectangle 21"/>
          <p:cNvSpPr/>
          <p:nvPr/>
        </p:nvSpPr>
        <p:spPr>
          <a:xfrm>
            <a:off x="5868144" y="2780928"/>
            <a:ext cx="504403" cy="648072"/>
          </a:xfrm>
          <a:prstGeom prst="rect">
            <a:avLst/>
          </a:pr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30</a:t>
            </a:r>
            <a:endParaRPr lang="en-GB" dirty="0">
              <a:solidFill>
                <a:schemeClr val="tx1"/>
              </a:solidFill>
            </a:endParaRPr>
          </a:p>
        </p:txBody>
      </p:sp>
      <p:sp>
        <p:nvSpPr>
          <p:cNvPr id="23" name="Rectangle 22"/>
          <p:cNvSpPr/>
          <p:nvPr/>
        </p:nvSpPr>
        <p:spPr>
          <a:xfrm>
            <a:off x="1043608" y="3645024"/>
            <a:ext cx="2520280" cy="648072"/>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24 – </a:t>
            </a:r>
            <a:r>
              <a:rPr lang="en-GB" dirty="0" err="1" smtClean="0">
                <a:solidFill>
                  <a:schemeClr val="tx1"/>
                </a:solidFill>
              </a:rPr>
              <a:t>ReadScalingData</a:t>
            </a:r>
            <a:endParaRPr lang="en-GB" dirty="0">
              <a:solidFill>
                <a:schemeClr val="tx1"/>
              </a:solidFill>
            </a:endParaRPr>
          </a:p>
        </p:txBody>
      </p:sp>
      <p:sp>
        <p:nvSpPr>
          <p:cNvPr id="24" name="Rectangle 23"/>
          <p:cNvSpPr/>
          <p:nvPr/>
        </p:nvSpPr>
        <p:spPr>
          <a:xfrm>
            <a:off x="3852267" y="3645024"/>
            <a:ext cx="2520280" cy="648072"/>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64 – </a:t>
            </a:r>
            <a:r>
              <a:rPr lang="en-GB" dirty="0" err="1" smtClean="0">
                <a:solidFill>
                  <a:schemeClr val="tx1"/>
                </a:solidFill>
              </a:rPr>
              <a:t>ReadScalingData</a:t>
            </a:r>
            <a:r>
              <a:rPr lang="en-GB" dirty="0" smtClean="0">
                <a:solidFill>
                  <a:schemeClr val="tx1"/>
                </a:solidFill>
              </a:rPr>
              <a:t> PR</a:t>
            </a:r>
            <a:endParaRPr lang="en-GB" dirty="0">
              <a:solidFill>
                <a:schemeClr val="tx1"/>
              </a:solidFill>
            </a:endParaRPr>
          </a:p>
        </p:txBody>
      </p:sp>
      <p:sp>
        <p:nvSpPr>
          <p:cNvPr id="25" name="Rectangle 24"/>
          <p:cNvSpPr/>
          <p:nvPr/>
        </p:nvSpPr>
        <p:spPr>
          <a:xfrm>
            <a:off x="1043608" y="4365104"/>
            <a:ext cx="2520280" cy="648072"/>
          </a:xfrm>
          <a:prstGeom prst="rect">
            <a:avLst/>
          </a:prstGeom>
          <a:solidFill>
            <a:schemeClr val="accent2">
              <a:lumMod val="60000"/>
              <a:lumOff val="40000"/>
            </a:schemeClr>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F1 </a:t>
            </a:r>
            <a:r>
              <a:rPr lang="en-GB" dirty="0" smtClean="0">
                <a:solidFill>
                  <a:schemeClr val="tx1"/>
                </a:solidFill>
              </a:rPr>
              <a:t>90 – VIN</a:t>
            </a:r>
            <a:endParaRPr lang="en-GB" dirty="0">
              <a:solidFill>
                <a:schemeClr val="tx1"/>
              </a:solidFill>
            </a:endParaRPr>
          </a:p>
        </p:txBody>
      </p:sp>
      <p:sp>
        <p:nvSpPr>
          <p:cNvPr id="26" name="Rectangle 25"/>
          <p:cNvSpPr/>
          <p:nvPr/>
        </p:nvSpPr>
        <p:spPr>
          <a:xfrm>
            <a:off x="1043608" y="5085184"/>
            <a:ext cx="2520974" cy="648072"/>
          </a:xfrm>
          <a:prstGeom prst="rect">
            <a:avLst/>
          </a:prstGeom>
          <a:solidFill>
            <a:schemeClr val="accent2">
              <a:lumMod val="60000"/>
              <a:lumOff val="40000"/>
            </a:schemeClr>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01 05 – Vehicle Speed</a:t>
            </a:r>
            <a:endParaRPr lang="en-GB" dirty="0">
              <a:solidFill>
                <a:schemeClr val="tx1"/>
              </a:solidFill>
            </a:endParaRPr>
          </a:p>
        </p:txBody>
      </p:sp>
      <p:sp>
        <p:nvSpPr>
          <p:cNvPr id="27" name="Rectangle 26"/>
          <p:cNvSpPr/>
          <p:nvPr/>
        </p:nvSpPr>
        <p:spPr>
          <a:xfrm>
            <a:off x="3851920" y="4365104"/>
            <a:ext cx="2520627" cy="648072"/>
          </a:xfrm>
          <a:prstGeom prst="rect">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6F – ASCII (15 bytes)</a:t>
            </a:r>
            <a:endParaRPr lang="en-GB" dirty="0">
              <a:solidFill>
                <a:schemeClr val="tx1"/>
              </a:solidFill>
            </a:endParaRPr>
          </a:p>
        </p:txBody>
      </p:sp>
      <p:sp>
        <p:nvSpPr>
          <p:cNvPr id="28" name="Rectangle 27"/>
          <p:cNvSpPr/>
          <p:nvPr/>
        </p:nvSpPr>
        <p:spPr>
          <a:xfrm>
            <a:off x="6444208" y="4365104"/>
            <a:ext cx="2520627" cy="648072"/>
          </a:xfrm>
          <a:prstGeom prst="rect">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62 – ASCII (2 bytes)</a:t>
            </a:r>
            <a:endParaRPr lang="en-GB" dirty="0">
              <a:solidFill>
                <a:schemeClr val="tx1"/>
              </a:solidFill>
            </a:endParaRPr>
          </a:p>
        </p:txBody>
      </p:sp>
      <p:sp>
        <p:nvSpPr>
          <p:cNvPr id="29" name="Rectangle 28"/>
          <p:cNvSpPr/>
          <p:nvPr/>
        </p:nvSpPr>
        <p:spPr>
          <a:xfrm>
            <a:off x="3851920" y="5085184"/>
            <a:ext cx="2520627" cy="648072"/>
          </a:xfrm>
          <a:prstGeom prst="rect">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A0 – Unit Format</a:t>
            </a:r>
            <a:endParaRPr lang="en-GB" dirty="0">
              <a:solidFill>
                <a:schemeClr val="tx1"/>
              </a:solidFill>
            </a:endParaRPr>
          </a:p>
        </p:txBody>
      </p:sp>
      <p:sp>
        <p:nvSpPr>
          <p:cNvPr id="30" name="Rectangle 29"/>
          <p:cNvSpPr/>
          <p:nvPr/>
        </p:nvSpPr>
        <p:spPr>
          <a:xfrm>
            <a:off x="6444208" y="5085184"/>
            <a:ext cx="2520627" cy="648072"/>
          </a:xfrm>
          <a:prstGeom prst="rect">
            <a:avLst/>
          </a:prstGeom>
          <a:solidFill>
            <a:schemeClr val="accent6">
              <a:lumMod val="60000"/>
              <a:lumOff val="4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30 – km/h</a:t>
            </a:r>
            <a:endParaRPr lang="en-GB" dirty="0">
              <a:solidFill>
                <a:schemeClr val="tx1"/>
              </a:solidFill>
            </a:endParaRPr>
          </a:p>
        </p:txBody>
      </p:sp>
    </p:spTree>
    <p:extLst>
      <p:ext uri="{BB962C8B-B14F-4D97-AF65-F5344CB8AC3E}">
        <p14:creationId xmlns:p14="http://schemas.microsoft.com/office/powerpoint/2010/main" val="401635320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smtClean="0"/>
              <a:t>WriteDataByIdentifier</a:t>
            </a:r>
            <a:endParaRPr lang="en-US" dirty="0" smtClean="0"/>
          </a:p>
        </p:txBody>
      </p:sp>
      <p:sp>
        <p:nvSpPr>
          <p:cNvPr id="38915" name="Rectangle 3"/>
          <p:cNvSpPr>
            <a:spLocks noGrp="1" noChangeArrowheads="1"/>
          </p:cNvSpPr>
          <p:nvPr>
            <p:ph idx="1"/>
          </p:nvPr>
        </p:nvSpPr>
        <p:spPr/>
        <p:txBody>
          <a:bodyPr>
            <a:normAutofit/>
          </a:bodyPr>
          <a:lstStyle/>
          <a:p>
            <a:r>
              <a:rPr lang="en-GB" dirty="0" smtClean="0"/>
              <a:t>Requests the writing of a DID value</a:t>
            </a:r>
          </a:p>
          <a:p>
            <a:r>
              <a:rPr lang="en-GB" dirty="0" smtClean="0"/>
              <a:t>May require specific diagnostic session and/or security access (per DID)</a:t>
            </a:r>
          </a:p>
          <a:p>
            <a:r>
              <a:rPr lang="en-GB" dirty="0" smtClean="0"/>
              <a:t>Typical uses</a:t>
            </a:r>
          </a:p>
          <a:p>
            <a:pPr lvl="1"/>
            <a:r>
              <a:rPr lang="en-GB" dirty="0" smtClean="0"/>
              <a:t>programming configuration data</a:t>
            </a:r>
          </a:p>
          <a:p>
            <a:pPr lvl="1"/>
            <a:r>
              <a:rPr lang="en-GB" dirty="0" smtClean="0"/>
              <a:t>resetting learned/selected values</a:t>
            </a:r>
          </a:p>
          <a:p>
            <a:pPr lvl="1"/>
            <a:r>
              <a:rPr lang="en-GB" dirty="0" smtClean="0"/>
              <a:t>changing options (permanently or temporarily)</a:t>
            </a:r>
          </a:p>
          <a:p>
            <a:endParaRPr lang="en-GB" dirty="0" smtClean="0"/>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$2E</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77</a:t>
            </a:fld>
            <a:endParaRPr lang="en-GB"/>
          </a:p>
        </p:txBody>
      </p:sp>
    </p:spTree>
    <p:extLst>
      <p:ext uri="{BB962C8B-B14F-4D97-AF65-F5344CB8AC3E}">
        <p14:creationId xmlns:p14="http://schemas.microsoft.com/office/powerpoint/2010/main" val="1374981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WriteDataByIdentifier</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78</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1191344081"/>
              </p:ext>
            </p:extLst>
          </p:nvPr>
        </p:nvGraphicFramePr>
        <p:xfrm>
          <a:off x="1524000" y="1556792"/>
          <a:ext cx="5898613" cy="185420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WriteDataByIdentifier</a:t>
                      </a:r>
                      <a:r>
                        <a:rPr lang="en-GB" baseline="0" dirty="0" smtClean="0"/>
                        <a:t> </a:t>
                      </a:r>
                      <a:r>
                        <a:rPr lang="en-GB" dirty="0" smtClean="0"/>
                        <a:t>Request Service Id</a:t>
                      </a:r>
                      <a:endParaRPr lang="en-GB" dirty="0"/>
                    </a:p>
                  </a:txBody>
                  <a:tcPr/>
                </a:tc>
                <a:tc>
                  <a:txBody>
                    <a:bodyPr/>
                    <a:lstStyle/>
                    <a:p>
                      <a:r>
                        <a:rPr lang="en-GB" dirty="0" smtClean="0"/>
                        <a:t>2E</a:t>
                      </a:r>
                      <a:endParaRPr lang="en-GB" dirty="0"/>
                    </a:p>
                  </a:txBody>
                  <a:tcPr/>
                </a:tc>
              </a:tr>
              <a:tr h="370840">
                <a:tc>
                  <a:txBody>
                    <a:bodyPr/>
                    <a:lstStyle/>
                    <a:p>
                      <a:r>
                        <a:rPr lang="en-GB" dirty="0" smtClean="0"/>
                        <a:t>2</a:t>
                      </a:r>
                      <a:endParaRPr lang="en-GB" dirty="0"/>
                    </a:p>
                  </a:txBody>
                  <a:tcPr/>
                </a:tc>
                <a:tc>
                  <a:txBody>
                    <a:bodyPr/>
                    <a:lstStyle/>
                    <a:p>
                      <a:r>
                        <a:rPr lang="en-GB" dirty="0" err="1" smtClean="0"/>
                        <a:t>dataIdentifier</a:t>
                      </a:r>
                      <a:r>
                        <a:rPr lang="en-GB" dirty="0" smtClean="0"/>
                        <a:t> MSB</a:t>
                      </a:r>
                      <a:endParaRPr lang="en-GB" dirty="0"/>
                    </a:p>
                  </a:txBody>
                  <a:tcPr/>
                </a:tc>
                <a:tc>
                  <a:txBody>
                    <a:bodyPr/>
                    <a:lstStyle/>
                    <a:p>
                      <a:r>
                        <a:rPr lang="en-GB" dirty="0" smtClean="0"/>
                        <a:t>XX</a:t>
                      </a:r>
                      <a:endParaRPr lang="en-GB" dirty="0"/>
                    </a:p>
                  </a:txBody>
                  <a:tcPr/>
                </a:tc>
              </a:tr>
              <a:tr h="370840">
                <a:tc>
                  <a:txBody>
                    <a:bodyPr/>
                    <a:lstStyle/>
                    <a:p>
                      <a:r>
                        <a:rPr lang="en-GB" dirty="0" smtClean="0"/>
                        <a:t>3</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dataIdentifier</a:t>
                      </a:r>
                      <a:r>
                        <a:rPr lang="en-GB" dirty="0" smtClean="0"/>
                        <a:t> LSB</a:t>
                      </a:r>
                    </a:p>
                  </a:txBody>
                  <a:tcPr/>
                </a:tc>
                <a:tc>
                  <a:txBody>
                    <a:bodyPr/>
                    <a:lstStyle/>
                    <a:p>
                      <a:r>
                        <a:rPr lang="en-GB" dirty="0" smtClean="0"/>
                        <a:t>XX</a:t>
                      </a:r>
                      <a:endParaRPr lang="en-GB" dirty="0"/>
                    </a:p>
                  </a:txBody>
                  <a:tcPr/>
                </a:tc>
              </a:tr>
              <a:tr h="370840">
                <a:tc>
                  <a:txBody>
                    <a:bodyPr/>
                    <a:lstStyle/>
                    <a:p>
                      <a:r>
                        <a:rPr lang="en-GB" dirty="0" smtClean="0"/>
                        <a:t>4-X</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dataRecord</a:t>
                      </a:r>
                      <a:endParaRPr lang="en-GB" dirty="0" smtClean="0"/>
                    </a:p>
                  </a:txBody>
                  <a:tcPr/>
                </a:tc>
                <a:tc>
                  <a:txBody>
                    <a:bodyPr/>
                    <a:lstStyle/>
                    <a:p>
                      <a:r>
                        <a:rPr lang="en-GB" dirty="0" smtClean="0"/>
                        <a:t>XXXX</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$2E</a:t>
            </a:r>
            <a:endParaRPr lang="en-GB" sz="2000" dirty="0">
              <a:solidFill>
                <a:schemeClr val="tx1"/>
              </a:solidFill>
            </a:endParaRPr>
          </a:p>
        </p:txBody>
      </p:sp>
      <p:sp>
        <p:nvSpPr>
          <p:cNvPr id="11" name="TextBox 10"/>
          <p:cNvSpPr txBox="1"/>
          <p:nvPr/>
        </p:nvSpPr>
        <p:spPr>
          <a:xfrm>
            <a:off x="4125183" y="1187768"/>
            <a:ext cx="944297" cy="369332"/>
          </a:xfrm>
          <a:prstGeom prst="rect">
            <a:avLst/>
          </a:prstGeom>
          <a:noFill/>
        </p:spPr>
        <p:txBody>
          <a:bodyPr wrap="none" rtlCol="0">
            <a:spAutoFit/>
          </a:bodyPr>
          <a:lstStyle/>
          <a:p>
            <a:pPr algn="ctr"/>
            <a:r>
              <a:rPr lang="en-GB" dirty="0" smtClean="0"/>
              <a:t>Request</a:t>
            </a:r>
            <a:endParaRPr lang="en-GB" dirty="0"/>
          </a:p>
        </p:txBody>
      </p:sp>
    </p:spTree>
    <p:extLst>
      <p:ext uri="{BB962C8B-B14F-4D97-AF65-F5344CB8AC3E}">
        <p14:creationId xmlns:p14="http://schemas.microsoft.com/office/powerpoint/2010/main" val="18551106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WriteDataByIdentifier</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79</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2183928848"/>
              </p:ext>
            </p:extLst>
          </p:nvPr>
        </p:nvGraphicFramePr>
        <p:xfrm>
          <a:off x="1524000" y="1556792"/>
          <a:ext cx="5898613" cy="175260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WriteDataByIdentifier</a:t>
                      </a:r>
                      <a:r>
                        <a:rPr lang="en-GB" baseline="0" dirty="0" smtClean="0"/>
                        <a:t> </a:t>
                      </a:r>
                      <a:r>
                        <a:rPr lang="en-GB" dirty="0" smtClean="0"/>
                        <a:t>Request Service Id &amp; $40</a:t>
                      </a:r>
                      <a:endParaRPr lang="en-GB" dirty="0"/>
                    </a:p>
                  </a:txBody>
                  <a:tcPr/>
                </a:tc>
                <a:tc>
                  <a:txBody>
                    <a:bodyPr/>
                    <a:lstStyle/>
                    <a:p>
                      <a:r>
                        <a:rPr lang="en-GB" dirty="0" smtClean="0"/>
                        <a:t>6E</a:t>
                      </a:r>
                      <a:endParaRPr lang="en-GB" dirty="0"/>
                    </a:p>
                  </a:txBody>
                  <a:tcPr/>
                </a:tc>
              </a:tr>
              <a:tr h="370840">
                <a:tc>
                  <a:txBody>
                    <a:bodyPr/>
                    <a:lstStyle/>
                    <a:p>
                      <a:r>
                        <a:rPr lang="en-GB" dirty="0" smtClean="0"/>
                        <a:t>2</a:t>
                      </a:r>
                      <a:endParaRPr lang="en-GB" dirty="0"/>
                    </a:p>
                  </a:txBody>
                  <a:tcPr/>
                </a:tc>
                <a:tc>
                  <a:txBody>
                    <a:bodyPr/>
                    <a:lstStyle/>
                    <a:p>
                      <a:r>
                        <a:rPr lang="en-GB" dirty="0" err="1" smtClean="0"/>
                        <a:t>dataIdentifier</a:t>
                      </a:r>
                      <a:r>
                        <a:rPr lang="en-GB" dirty="0" smtClean="0"/>
                        <a:t> MSB</a:t>
                      </a:r>
                      <a:endParaRPr lang="en-GB" dirty="0"/>
                    </a:p>
                  </a:txBody>
                  <a:tcPr/>
                </a:tc>
                <a:tc>
                  <a:txBody>
                    <a:bodyPr/>
                    <a:lstStyle/>
                    <a:p>
                      <a:r>
                        <a:rPr lang="en-GB" dirty="0" smtClean="0"/>
                        <a:t>XX</a:t>
                      </a:r>
                      <a:endParaRPr lang="en-GB" dirty="0"/>
                    </a:p>
                  </a:txBody>
                  <a:tcPr/>
                </a:tc>
              </a:tr>
              <a:tr h="370840">
                <a:tc>
                  <a:txBody>
                    <a:bodyPr/>
                    <a:lstStyle/>
                    <a:p>
                      <a:r>
                        <a:rPr lang="en-GB" dirty="0" smtClean="0"/>
                        <a:t>3</a:t>
                      </a:r>
                      <a:endParaRPr lang="en-GB" dirty="0"/>
                    </a:p>
                  </a:txBody>
                  <a:tcPr/>
                </a:tc>
                <a:tc>
                  <a:txBody>
                    <a:bodyPr/>
                    <a:lstStyle/>
                    <a:p>
                      <a:r>
                        <a:rPr lang="en-GB" dirty="0" err="1" smtClean="0"/>
                        <a:t>dataIdentifier</a:t>
                      </a:r>
                      <a:r>
                        <a:rPr lang="en-GB" dirty="0" smtClean="0"/>
                        <a:t> LSB</a:t>
                      </a:r>
                      <a:endParaRPr lang="en-GB" dirty="0"/>
                    </a:p>
                  </a:txBody>
                  <a:tcPr/>
                </a:tc>
                <a:tc>
                  <a:txBody>
                    <a:bodyPr/>
                    <a:lstStyle/>
                    <a:p>
                      <a:r>
                        <a:rPr lang="en-GB" dirty="0" smtClean="0"/>
                        <a:t>XX</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$2E</a:t>
            </a:r>
            <a:endParaRPr lang="en-GB" sz="2000" dirty="0">
              <a:solidFill>
                <a:schemeClr val="tx1"/>
              </a:solidFill>
            </a:endParaRPr>
          </a:p>
        </p:txBody>
      </p:sp>
      <p:sp>
        <p:nvSpPr>
          <p:cNvPr id="10" name="TextBox 9"/>
          <p:cNvSpPr txBox="1"/>
          <p:nvPr/>
        </p:nvSpPr>
        <p:spPr>
          <a:xfrm>
            <a:off x="3667272" y="1187768"/>
            <a:ext cx="1860126" cy="369332"/>
          </a:xfrm>
          <a:prstGeom prst="rect">
            <a:avLst/>
          </a:prstGeom>
          <a:noFill/>
        </p:spPr>
        <p:txBody>
          <a:bodyPr wrap="none" rtlCol="0">
            <a:spAutoFit/>
          </a:bodyPr>
          <a:lstStyle/>
          <a:p>
            <a:pPr algn="ctr"/>
            <a:r>
              <a:rPr lang="en-GB" dirty="0" smtClean="0"/>
              <a:t>Positive Response</a:t>
            </a:r>
            <a:endParaRPr lang="en-GB" dirty="0"/>
          </a:p>
        </p:txBody>
      </p:sp>
    </p:spTree>
    <p:extLst>
      <p:ext uri="{BB962C8B-B14F-4D97-AF65-F5344CB8AC3E}">
        <p14:creationId xmlns:p14="http://schemas.microsoft.com/office/powerpoint/2010/main" val="47228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smtClean="0"/>
              <a:t>ISO 14229 Diagnostic Services</a:t>
            </a:r>
            <a:endParaRPr lang="en-US" dirty="0" smtClean="0"/>
          </a:p>
        </p:txBody>
      </p:sp>
      <p:sp>
        <p:nvSpPr>
          <p:cNvPr id="16387" name="Rectangle 3"/>
          <p:cNvSpPr>
            <a:spLocks noGrp="1" noChangeArrowheads="1"/>
          </p:cNvSpPr>
          <p:nvPr>
            <p:ph type="body" idx="1"/>
          </p:nvPr>
        </p:nvSpPr>
        <p:spPr/>
        <p:txBody>
          <a:bodyPr>
            <a:normAutofit lnSpcReduction="10000"/>
          </a:bodyPr>
          <a:lstStyle/>
          <a:p>
            <a:r>
              <a:rPr lang="en-GB" dirty="0" smtClean="0"/>
              <a:t>Definition: “An information exchange initiated by a client in order to acquire diagnostic information from a server and/or to modify its behaviour for diagnostic purposes.”</a:t>
            </a:r>
          </a:p>
          <a:p>
            <a:pPr lvl="1"/>
            <a:r>
              <a:rPr lang="en-GB" dirty="0" smtClean="0"/>
              <a:t>25 diagnostic services</a:t>
            </a:r>
          </a:p>
          <a:p>
            <a:pPr lvl="1"/>
            <a:r>
              <a:rPr lang="en-GB" dirty="0" smtClean="0"/>
              <a:t>many have subfunctions and parameters</a:t>
            </a:r>
          </a:p>
          <a:p>
            <a:pPr lvl="1"/>
            <a:r>
              <a:rPr lang="en-GB" dirty="0" smtClean="0"/>
              <a:t>some mandatory, some optional</a:t>
            </a:r>
          </a:p>
          <a:p>
            <a:pPr lvl="1"/>
            <a:r>
              <a:rPr lang="en-GB" dirty="0" smtClean="0"/>
              <a:t>positive and negative response</a:t>
            </a:r>
          </a:p>
        </p:txBody>
      </p:sp>
      <p:sp>
        <p:nvSpPr>
          <p:cNvPr id="2" name="Footer Placeholder 1"/>
          <p:cNvSpPr>
            <a:spLocks noGrp="1"/>
          </p:cNvSpPr>
          <p:nvPr>
            <p:ph type="ftr" sz="quarter" idx="11"/>
          </p:nvPr>
        </p:nvSpPr>
        <p:spPr/>
        <p:txBody>
          <a:bodyPr/>
          <a:lstStyle/>
          <a:p>
            <a:r>
              <a:rPr lang="en-GB" smtClean="0"/>
              <a:t>WMG</a:t>
            </a:r>
            <a:endParaRPr lang="en-GB"/>
          </a:p>
        </p:txBody>
      </p:sp>
      <p:sp>
        <p:nvSpPr>
          <p:cNvPr id="10" name="Slide Number Placeholder 9"/>
          <p:cNvSpPr>
            <a:spLocks noGrp="1"/>
          </p:cNvSpPr>
          <p:nvPr>
            <p:ph type="sldNum" sz="quarter" idx="12"/>
          </p:nvPr>
        </p:nvSpPr>
        <p:spPr/>
        <p:txBody>
          <a:bodyPr/>
          <a:lstStyle/>
          <a:p>
            <a:fld id="{99FB13C6-6EAB-4C4E-B47E-EB78F907128E}" type="slidenum">
              <a:rPr lang="en-GB" smtClean="0"/>
              <a:t>8</a:t>
            </a:fld>
            <a:endParaRPr lang="en-GB"/>
          </a:p>
        </p:txBody>
      </p:sp>
    </p:spTree>
    <p:extLst>
      <p:ext uri="{BB962C8B-B14F-4D97-AF65-F5344CB8AC3E}">
        <p14:creationId xmlns:p14="http://schemas.microsoft.com/office/powerpoint/2010/main" val="3619168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smtClean="0"/>
              <a:t>InputOutputControlByIdentifier</a:t>
            </a:r>
            <a:endParaRPr lang="en-US" dirty="0" smtClean="0"/>
          </a:p>
        </p:txBody>
      </p:sp>
      <p:sp>
        <p:nvSpPr>
          <p:cNvPr id="38915" name="Rectangle 3"/>
          <p:cNvSpPr>
            <a:spLocks noGrp="1" noChangeArrowheads="1"/>
          </p:cNvSpPr>
          <p:nvPr>
            <p:ph idx="1"/>
          </p:nvPr>
        </p:nvSpPr>
        <p:spPr/>
        <p:txBody>
          <a:bodyPr>
            <a:normAutofit/>
          </a:bodyPr>
          <a:lstStyle/>
          <a:p>
            <a:r>
              <a:rPr lang="en-GB" dirty="0" smtClean="0"/>
              <a:t>Some DIDs may be “controlled” to simulate specific states</a:t>
            </a:r>
          </a:p>
          <a:p>
            <a:pPr lvl="1"/>
            <a:r>
              <a:rPr lang="en-GB" dirty="0" smtClean="0"/>
              <a:t>input state, output state, internal state</a:t>
            </a:r>
          </a:p>
          <a:p>
            <a:r>
              <a:rPr lang="en-GB" dirty="0" smtClean="0"/>
              <a:t>Especially useful for driving outputs</a:t>
            </a:r>
          </a:p>
          <a:p>
            <a:r>
              <a:rPr lang="en-GB" dirty="0" smtClean="0"/>
              <a:t>May require specific diagnostic session and/or security access (per DID)</a:t>
            </a:r>
          </a:p>
          <a:p>
            <a:r>
              <a:rPr lang="en-GB" dirty="0" smtClean="0"/>
              <a:t>This service requests control access to one or more DIDs</a:t>
            </a:r>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$2F</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80</a:t>
            </a:fld>
            <a:endParaRPr lang="en-GB"/>
          </a:p>
        </p:txBody>
      </p:sp>
    </p:spTree>
    <p:extLst>
      <p:ext uri="{BB962C8B-B14F-4D97-AF65-F5344CB8AC3E}">
        <p14:creationId xmlns:p14="http://schemas.microsoft.com/office/powerpoint/2010/main" val="34792598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InputOutputControlByIdentifier</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81</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725553788"/>
              </p:ext>
            </p:extLst>
          </p:nvPr>
        </p:nvGraphicFramePr>
        <p:xfrm>
          <a:off x="1524000" y="1556792"/>
          <a:ext cx="5898613" cy="313436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InputOutputControlByIdentifier</a:t>
                      </a:r>
                      <a:r>
                        <a:rPr lang="en-GB" dirty="0" smtClean="0"/>
                        <a:t> Request Service Id</a:t>
                      </a:r>
                      <a:endParaRPr lang="en-GB" dirty="0"/>
                    </a:p>
                  </a:txBody>
                  <a:tcPr/>
                </a:tc>
                <a:tc>
                  <a:txBody>
                    <a:bodyPr/>
                    <a:lstStyle/>
                    <a:p>
                      <a:r>
                        <a:rPr lang="en-GB" dirty="0" smtClean="0"/>
                        <a:t>2F</a:t>
                      </a:r>
                      <a:endParaRPr lang="en-GB" dirty="0"/>
                    </a:p>
                  </a:txBody>
                  <a:tcPr/>
                </a:tc>
              </a:tr>
              <a:tr h="370840">
                <a:tc>
                  <a:txBody>
                    <a:bodyPr/>
                    <a:lstStyle/>
                    <a:p>
                      <a:r>
                        <a:rPr lang="en-GB" dirty="0" smtClean="0"/>
                        <a:t>2</a:t>
                      </a:r>
                      <a:endParaRPr lang="en-GB" dirty="0"/>
                    </a:p>
                  </a:txBody>
                  <a:tcPr/>
                </a:tc>
                <a:tc>
                  <a:txBody>
                    <a:bodyPr/>
                    <a:lstStyle/>
                    <a:p>
                      <a:r>
                        <a:rPr lang="en-GB" dirty="0" err="1" smtClean="0"/>
                        <a:t>dataIdentifier</a:t>
                      </a:r>
                      <a:r>
                        <a:rPr lang="en-GB" dirty="0" smtClean="0"/>
                        <a:t> MSB</a:t>
                      </a:r>
                      <a:endParaRPr lang="en-GB" dirty="0"/>
                    </a:p>
                  </a:txBody>
                  <a:tcPr/>
                </a:tc>
                <a:tc>
                  <a:txBody>
                    <a:bodyPr/>
                    <a:lstStyle/>
                    <a:p>
                      <a:r>
                        <a:rPr lang="en-GB" dirty="0" smtClean="0"/>
                        <a:t>XX</a:t>
                      </a:r>
                      <a:endParaRPr lang="en-GB" dirty="0"/>
                    </a:p>
                  </a:txBody>
                  <a:tcPr/>
                </a:tc>
              </a:tr>
              <a:tr h="370840">
                <a:tc>
                  <a:txBody>
                    <a:bodyPr/>
                    <a:lstStyle/>
                    <a:p>
                      <a:r>
                        <a:rPr lang="en-GB" dirty="0" smtClean="0"/>
                        <a:t>3</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dataIdentifier</a:t>
                      </a:r>
                      <a:r>
                        <a:rPr lang="en-GB" dirty="0" smtClean="0"/>
                        <a:t> LSB</a:t>
                      </a:r>
                    </a:p>
                  </a:txBody>
                  <a:tcPr/>
                </a:tc>
                <a:tc>
                  <a:txBody>
                    <a:bodyPr/>
                    <a:lstStyle/>
                    <a:p>
                      <a:r>
                        <a:rPr lang="en-GB" dirty="0" smtClean="0"/>
                        <a:t>XX</a:t>
                      </a:r>
                      <a:endParaRPr lang="en-GB" dirty="0"/>
                    </a:p>
                  </a:txBody>
                  <a:tcPr/>
                </a:tc>
              </a:tr>
              <a:tr h="370840">
                <a:tc>
                  <a:txBody>
                    <a:bodyPr/>
                    <a:lstStyle/>
                    <a:p>
                      <a:r>
                        <a:rPr lang="en-GB" dirty="0" smtClean="0"/>
                        <a:t>4-X</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controlOptionRecord</a:t>
                      </a:r>
                      <a:endParaRPr lang="en-GB" dirty="0" smtClean="0"/>
                    </a:p>
                  </a:txBody>
                  <a:tcPr/>
                </a:tc>
                <a:tc>
                  <a:txBody>
                    <a:bodyPr/>
                    <a:lstStyle/>
                    <a:p>
                      <a:r>
                        <a:rPr lang="en-GB" dirty="0" smtClean="0"/>
                        <a:t>XXXX</a:t>
                      </a:r>
                      <a:endParaRPr lang="en-GB" dirty="0"/>
                    </a:p>
                  </a:txBody>
                  <a:tcPr/>
                </a:tc>
              </a:tr>
              <a:tr h="370840">
                <a:tc>
                  <a:txBody>
                    <a:bodyPr/>
                    <a:lstStyle/>
                    <a:p>
                      <a:r>
                        <a:rPr lang="en-GB" dirty="0" smtClean="0"/>
                        <a:t>X+1-Y</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controlEnableMaskRecord</a:t>
                      </a:r>
                      <a:endParaRPr lang="en-GB" dirty="0" smtClean="0"/>
                    </a:p>
                  </a:txBody>
                  <a:tcPr/>
                </a:tc>
                <a:tc>
                  <a:txBody>
                    <a:bodyPr/>
                    <a:lstStyle/>
                    <a:p>
                      <a:r>
                        <a:rPr lang="en-GB" dirty="0" smtClean="0"/>
                        <a:t>XXXX</a:t>
                      </a:r>
                      <a:endParaRPr lang="en-GB" dirty="0"/>
                    </a:p>
                  </a:txBody>
                  <a:tcPr/>
                </a:tc>
              </a:tr>
              <a:tr h="370840">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2-Y may be repeated</a:t>
                      </a:r>
                    </a:p>
                  </a:txBody>
                  <a:tcPr/>
                </a:tc>
                <a:tc>
                  <a:txBody>
                    <a:bodyPr/>
                    <a:lstStyle/>
                    <a:p>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$2F</a:t>
            </a:r>
            <a:endParaRPr lang="en-GB" sz="2000" dirty="0">
              <a:solidFill>
                <a:schemeClr val="tx1"/>
              </a:solidFill>
            </a:endParaRPr>
          </a:p>
        </p:txBody>
      </p:sp>
      <p:sp>
        <p:nvSpPr>
          <p:cNvPr id="11" name="TextBox 10"/>
          <p:cNvSpPr txBox="1"/>
          <p:nvPr/>
        </p:nvSpPr>
        <p:spPr>
          <a:xfrm>
            <a:off x="4125183" y="1187768"/>
            <a:ext cx="944297" cy="369332"/>
          </a:xfrm>
          <a:prstGeom prst="rect">
            <a:avLst/>
          </a:prstGeom>
          <a:noFill/>
        </p:spPr>
        <p:txBody>
          <a:bodyPr wrap="none" rtlCol="0">
            <a:spAutoFit/>
          </a:bodyPr>
          <a:lstStyle/>
          <a:p>
            <a:pPr algn="ctr"/>
            <a:r>
              <a:rPr lang="en-GB" dirty="0" smtClean="0"/>
              <a:t>Request</a:t>
            </a:r>
            <a:endParaRPr lang="en-GB" dirty="0"/>
          </a:p>
        </p:txBody>
      </p:sp>
    </p:spTree>
    <p:extLst>
      <p:ext uri="{BB962C8B-B14F-4D97-AF65-F5344CB8AC3E}">
        <p14:creationId xmlns:p14="http://schemas.microsoft.com/office/powerpoint/2010/main" val="81360122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InputOutputControlByIdentifier</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82</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3137265731"/>
              </p:ext>
            </p:extLst>
          </p:nvPr>
        </p:nvGraphicFramePr>
        <p:xfrm>
          <a:off x="1524000" y="1556792"/>
          <a:ext cx="5898613" cy="249428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InputOutputControlByIdentifier</a:t>
                      </a:r>
                      <a:r>
                        <a:rPr lang="en-GB" dirty="0" smtClean="0"/>
                        <a:t> Request Service Id &amp; $40</a:t>
                      </a:r>
                      <a:endParaRPr lang="en-GB" dirty="0"/>
                    </a:p>
                  </a:txBody>
                  <a:tcPr/>
                </a:tc>
                <a:tc>
                  <a:txBody>
                    <a:bodyPr/>
                    <a:lstStyle/>
                    <a:p>
                      <a:r>
                        <a:rPr lang="en-GB" dirty="0" smtClean="0"/>
                        <a:t>6F</a:t>
                      </a:r>
                      <a:endParaRPr lang="en-GB" dirty="0"/>
                    </a:p>
                  </a:txBody>
                  <a:tcPr/>
                </a:tc>
              </a:tr>
              <a:tr h="370840">
                <a:tc>
                  <a:txBody>
                    <a:bodyPr/>
                    <a:lstStyle/>
                    <a:p>
                      <a:r>
                        <a:rPr lang="en-GB" dirty="0" smtClean="0"/>
                        <a:t>2</a:t>
                      </a:r>
                      <a:endParaRPr lang="en-GB" dirty="0"/>
                    </a:p>
                  </a:txBody>
                  <a:tcPr/>
                </a:tc>
                <a:tc>
                  <a:txBody>
                    <a:bodyPr/>
                    <a:lstStyle/>
                    <a:p>
                      <a:r>
                        <a:rPr lang="en-GB" dirty="0" err="1" smtClean="0"/>
                        <a:t>dataIdentifier</a:t>
                      </a:r>
                      <a:r>
                        <a:rPr lang="en-GB" dirty="0" smtClean="0"/>
                        <a:t> MSB</a:t>
                      </a:r>
                      <a:endParaRPr lang="en-GB" dirty="0"/>
                    </a:p>
                  </a:txBody>
                  <a:tcPr/>
                </a:tc>
                <a:tc>
                  <a:txBody>
                    <a:bodyPr/>
                    <a:lstStyle/>
                    <a:p>
                      <a:r>
                        <a:rPr lang="en-GB" dirty="0" smtClean="0"/>
                        <a:t>XX</a:t>
                      </a:r>
                      <a:endParaRPr lang="en-GB" dirty="0"/>
                    </a:p>
                  </a:txBody>
                  <a:tcPr/>
                </a:tc>
              </a:tr>
              <a:tr h="370840">
                <a:tc>
                  <a:txBody>
                    <a:bodyPr/>
                    <a:lstStyle/>
                    <a:p>
                      <a:r>
                        <a:rPr lang="en-GB" dirty="0" smtClean="0"/>
                        <a:t>3</a:t>
                      </a:r>
                      <a:endParaRPr lang="en-GB" dirty="0"/>
                    </a:p>
                  </a:txBody>
                  <a:tcPr/>
                </a:tc>
                <a:tc>
                  <a:txBody>
                    <a:bodyPr/>
                    <a:lstStyle/>
                    <a:p>
                      <a:r>
                        <a:rPr lang="en-GB" dirty="0" err="1" smtClean="0"/>
                        <a:t>dataIdentifier</a:t>
                      </a:r>
                      <a:r>
                        <a:rPr lang="en-GB" dirty="0" smtClean="0"/>
                        <a:t> LSB</a:t>
                      </a:r>
                      <a:endParaRPr lang="en-GB" dirty="0"/>
                    </a:p>
                  </a:txBody>
                  <a:tcPr/>
                </a:tc>
                <a:tc>
                  <a:txBody>
                    <a:bodyPr/>
                    <a:lstStyle/>
                    <a:p>
                      <a:r>
                        <a:rPr lang="en-GB" dirty="0" smtClean="0"/>
                        <a:t>XX</a:t>
                      </a:r>
                      <a:endParaRPr lang="en-GB" dirty="0"/>
                    </a:p>
                  </a:txBody>
                  <a:tcPr/>
                </a:tc>
              </a:tr>
              <a:tr h="370840">
                <a:tc>
                  <a:txBody>
                    <a:bodyPr/>
                    <a:lstStyle/>
                    <a:p>
                      <a:r>
                        <a:rPr lang="en-GB" dirty="0" smtClean="0"/>
                        <a:t>4-X</a:t>
                      </a:r>
                      <a:endParaRPr lang="en-GB" dirty="0"/>
                    </a:p>
                  </a:txBody>
                  <a:tcPr/>
                </a:tc>
                <a:tc>
                  <a:txBody>
                    <a:bodyPr/>
                    <a:lstStyle/>
                    <a:p>
                      <a:r>
                        <a:rPr lang="en-GB" dirty="0" err="1" smtClean="0"/>
                        <a:t>controlStatusRecord</a:t>
                      </a:r>
                      <a:endParaRPr lang="en-GB" dirty="0"/>
                    </a:p>
                  </a:txBody>
                  <a:tcPr/>
                </a:tc>
                <a:tc>
                  <a:txBody>
                    <a:bodyPr/>
                    <a:lstStyle/>
                    <a:p>
                      <a:r>
                        <a:rPr lang="en-GB" dirty="0" smtClean="0"/>
                        <a:t>XXXX</a:t>
                      </a:r>
                      <a:endParaRPr lang="en-GB" dirty="0"/>
                    </a:p>
                  </a:txBody>
                  <a:tcPr/>
                </a:tc>
              </a:tr>
              <a:tr h="370840">
                <a:tc>
                  <a:txBody>
                    <a:bodyPr/>
                    <a:lstStyle/>
                    <a:p>
                      <a:endParaRPr lang="en-GB" dirty="0"/>
                    </a:p>
                  </a:txBody>
                  <a:tcPr/>
                </a:tc>
                <a:tc>
                  <a:txBody>
                    <a:bodyPr/>
                    <a:lstStyle/>
                    <a:p>
                      <a:r>
                        <a:rPr lang="en-GB" dirty="0" smtClean="0"/>
                        <a:t>2-X may be repeated</a:t>
                      </a:r>
                      <a:endParaRPr lang="en-GB" dirty="0"/>
                    </a:p>
                  </a:txBody>
                  <a:tcPr/>
                </a:tc>
                <a:tc>
                  <a:txBody>
                    <a:bodyPr/>
                    <a:lstStyle/>
                    <a:p>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$2F</a:t>
            </a:r>
            <a:endParaRPr lang="en-GB" sz="2000" dirty="0">
              <a:solidFill>
                <a:schemeClr val="tx1"/>
              </a:solidFill>
            </a:endParaRPr>
          </a:p>
        </p:txBody>
      </p:sp>
      <p:sp>
        <p:nvSpPr>
          <p:cNvPr id="10" name="TextBox 9"/>
          <p:cNvSpPr txBox="1"/>
          <p:nvPr/>
        </p:nvSpPr>
        <p:spPr>
          <a:xfrm>
            <a:off x="3667272" y="1187768"/>
            <a:ext cx="1860126" cy="369332"/>
          </a:xfrm>
          <a:prstGeom prst="rect">
            <a:avLst/>
          </a:prstGeom>
          <a:noFill/>
        </p:spPr>
        <p:txBody>
          <a:bodyPr wrap="none" rtlCol="0">
            <a:spAutoFit/>
          </a:bodyPr>
          <a:lstStyle/>
          <a:p>
            <a:pPr algn="ctr"/>
            <a:r>
              <a:rPr lang="en-GB" dirty="0" smtClean="0"/>
              <a:t>Positive Response</a:t>
            </a:r>
            <a:endParaRPr lang="en-GB" dirty="0"/>
          </a:p>
        </p:txBody>
      </p:sp>
    </p:spTree>
    <p:extLst>
      <p:ext uri="{BB962C8B-B14F-4D97-AF65-F5344CB8AC3E}">
        <p14:creationId xmlns:p14="http://schemas.microsoft.com/office/powerpoint/2010/main" val="352053311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smtClean="0"/>
              <a:t>ReadMemoryByAddress</a:t>
            </a:r>
            <a:endParaRPr lang="en-US" dirty="0" smtClean="0"/>
          </a:p>
        </p:txBody>
      </p:sp>
      <p:sp>
        <p:nvSpPr>
          <p:cNvPr id="38915" name="Rectangle 3"/>
          <p:cNvSpPr>
            <a:spLocks noGrp="1" noChangeArrowheads="1"/>
          </p:cNvSpPr>
          <p:nvPr>
            <p:ph idx="1"/>
          </p:nvPr>
        </p:nvSpPr>
        <p:spPr/>
        <p:txBody>
          <a:bodyPr>
            <a:normAutofit/>
          </a:bodyPr>
          <a:lstStyle/>
          <a:p>
            <a:r>
              <a:rPr lang="en-GB" dirty="0" smtClean="0"/>
              <a:t>Requests the data from a specified memory area</a:t>
            </a:r>
          </a:p>
          <a:p>
            <a:pPr lvl="1"/>
            <a:r>
              <a:rPr lang="en-GB" dirty="0" smtClean="0"/>
              <a:t>specified by address and data length</a:t>
            </a:r>
          </a:p>
          <a:p>
            <a:r>
              <a:rPr lang="en-GB" dirty="0" smtClean="0"/>
              <a:t>May require specific diagnostic session and/or security access</a:t>
            </a:r>
          </a:p>
          <a:p>
            <a:endParaRPr lang="en-GB" dirty="0" smtClean="0"/>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$23</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83</a:t>
            </a:fld>
            <a:endParaRPr lang="en-GB"/>
          </a:p>
        </p:txBody>
      </p:sp>
    </p:spTree>
    <p:extLst>
      <p:ext uri="{BB962C8B-B14F-4D97-AF65-F5344CB8AC3E}">
        <p14:creationId xmlns:p14="http://schemas.microsoft.com/office/powerpoint/2010/main" val="58898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ReadMemoryByAddress</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84</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1324004752"/>
              </p:ext>
            </p:extLst>
          </p:nvPr>
        </p:nvGraphicFramePr>
        <p:xfrm>
          <a:off x="1524000" y="1556792"/>
          <a:ext cx="5898613" cy="212344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ReadMemoryByAddress</a:t>
                      </a:r>
                      <a:r>
                        <a:rPr lang="en-GB" dirty="0" smtClean="0"/>
                        <a:t> Request Service Id</a:t>
                      </a:r>
                      <a:endParaRPr lang="en-GB" dirty="0"/>
                    </a:p>
                  </a:txBody>
                  <a:tcPr/>
                </a:tc>
                <a:tc>
                  <a:txBody>
                    <a:bodyPr/>
                    <a:lstStyle/>
                    <a:p>
                      <a:r>
                        <a:rPr lang="en-GB" dirty="0" smtClean="0"/>
                        <a:t>23</a:t>
                      </a:r>
                      <a:endParaRPr lang="en-GB" dirty="0"/>
                    </a:p>
                  </a:txBody>
                  <a:tcPr/>
                </a:tc>
              </a:tr>
              <a:tr h="370840">
                <a:tc>
                  <a:txBody>
                    <a:bodyPr/>
                    <a:lstStyle/>
                    <a:p>
                      <a:r>
                        <a:rPr lang="en-GB" dirty="0" smtClean="0"/>
                        <a:t>2</a:t>
                      </a:r>
                      <a:endParaRPr lang="en-GB" dirty="0"/>
                    </a:p>
                  </a:txBody>
                  <a:tcPr/>
                </a:tc>
                <a:tc>
                  <a:txBody>
                    <a:bodyPr/>
                    <a:lstStyle/>
                    <a:p>
                      <a:r>
                        <a:rPr lang="en-GB" dirty="0" err="1" smtClean="0"/>
                        <a:t>addressAndLengthFormatIdentifier</a:t>
                      </a:r>
                      <a:endParaRPr lang="en-GB" dirty="0"/>
                    </a:p>
                  </a:txBody>
                  <a:tcPr/>
                </a:tc>
                <a:tc>
                  <a:txBody>
                    <a:bodyPr/>
                    <a:lstStyle/>
                    <a:p>
                      <a:r>
                        <a:rPr lang="en-GB" dirty="0" smtClean="0"/>
                        <a:t>XX</a:t>
                      </a:r>
                      <a:endParaRPr lang="en-GB" dirty="0"/>
                    </a:p>
                  </a:txBody>
                  <a:tcPr/>
                </a:tc>
              </a:tr>
              <a:tr h="370840">
                <a:tc>
                  <a:txBody>
                    <a:bodyPr/>
                    <a:lstStyle/>
                    <a:p>
                      <a:r>
                        <a:rPr lang="en-GB" dirty="0" smtClean="0"/>
                        <a:t>3-X</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memoryAddress</a:t>
                      </a:r>
                      <a:endParaRPr lang="en-GB" dirty="0" smtClean="0"/>
                    </a:p>
                  </a:txBody>
                  <a:tcPr/>
                </a:tc>
                <a:tc>
                  <a:txBody>
                    <a:bodyPr/>
                    <a:lstStyle/>
                    <a:p>
                      <a:r>
                        <a:rPr lang="en-GB" dirty="0" smtClean="0"/>
                        <a:t>XXXX</a:t>
                      </a:r>
                      <a:endParaRPr lang="en-GB" dirty="0"/>
                    </a:p>
                  </a:txBody>
                  <a:tcPr/>
                </a:tc>
              </a:tr>
              <a:tr h="370840">
                <a:tc>
                  <a:txBody>
                    <a:bodyPr/>
                    <a:lstStyle/>
                    <a:p>
                      <a:r>
                        <a:rPr lang="en-GB" dirty="0" smtClean="0"/>
                        <a:t>X+1-Y</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memorySize</a:t>
                      </a:r>
                      <a:endParaRPr lang="en-GB" dirty="0" smtClean="0"/>
                    </a:p>
                  </a:txBody>
                  <a:tcPr/>
                </a:tc>
                <a:tc>
                  <a:txBody>
                    <a:bodyPr/>
                    <a:lstStyle/>
                    <a:p>
                      <a:r>
                        <a:rPr lang="en-GB" dirty="0" smtClean="0"/>
                        <a:t>XXXX</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$23</a:t>
            </a:r>
            <a:endParaRPr lang="en-GB" sz="2000" dirty="0">
              <a:solidFill>
                <a:schemeClr val="tx1"/>
              </a:solidFill>
            </a:endParaRPr>
          </a:p>
        </p:txBody>
      </p:sp>
      <p:sp>
        <p:nvSpPr>
          <p:cNvPr id="11" name="TextBox 10"/>
          <p:cNvSpPr txBox="1"/>
          <p:nvPr/>
        </p:nvSpPr>
        <p:spPr>
          <a:xfrm>
            <a:off x="4125183" y="1187768"/>
            <a:ext cx="944297" cy="369332"/>
          </a:xfrm>
          <a:prstGeom prst="rect">
            <a:avLst/>
          </a:prstGeom>
          <a:noFill/>
        </p:spPr>
        <p:txBody>
          <a:bodyPr wrap="none" rtlCol="0">
            <a:spAutoFit/>
          </a:bodyPr>
          <a:lstStyle/>
          <a:p>
            <a:pPr algn="ctr"/>
            <a:r>
              <a:rPr lang="en-GB" dirty="0" smtClean="0"/>
              <a:t>Request</a:t>
            </a:r>
            <a:endParaRPr lang="en-GB" dirty="0"/>
          </a:p>
        </p:txBody>
      </p:sp>
    </p:spTree>
    <p:extLst>
      <p:ext uri="{BB962C8B-B14F-4D97-AF65-F5344CB8AC3E}">
        <p14:creationId xmlns:p14="http://schemas.microsoft.com/office/powerpoint/2010/main" val="107071685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ReadMemoryByAddress</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85</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3681504323"/>
              </p:ext>
            </p:extLst>
          </p:nvPr>
        </p:nvGraphicFramePr>
        <p:xfrm>
          <a:off x="1524000" y="1556792"/>
          <a:ext cx="5898613" cy="138176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ReadMemoryByAddress</a:t>
                      </a:r>
                      <a:r>
                        <a:rPr lang="en-GB" dirty="0" smtClean="0"/>
                        <a:t> Request Service Id &amp; $40</a:t>
                      </a:r>
                      <a:endParaRPr lang="en-GB" dirty="0"/>
                    </a:p>
                  </a:txBody>
                  <a:tcPr/>
                </a:tc>
                <a:tc>
                  <a:txBody>
                    <a:bodyPr/>
                    <a:lstStyle/>
                    <a:p>
                      <a:r>
                        <a:rPr lang="en-GB" dirty="0" smtClean="0"/>
                        <a:t>63</a:t>
                      </a:r>
                      <a:endParaRPr lang="en-GB" dirty="0"/>
                    </a:p>
                  </a:txBody>
                  <a:tcPr/>
                </a:tc>
              </a:tr>
              <a:tr h="370840">
                <a:tc>
                  <a:txBody>
                    <a:bodyPr/>
                    <a:lstStyle/>
                    <a:p>
                      <a:r>
                        <a:rPr lang="en-GB" dirty="0" smtClean="0"/>
                        <a:t>2-X</a:t>
                      </a:r>
                      <a:endParaRPr lang="en-GB" dirty="0"/>
                    </a:p>
                  </a:txBody>
                  <a:tcPr/>
                </a:tc>
                <a:tc>
                  <a:txBody>
                    <a:bodyPr/>
                    <a:lstStyle/>
                    <a:p>
                      <a:r>
                        <a:rPr lang="en-GB" dirty="0" err="1" smtClean="0"/>
                        <a:t>dataRecord</a:t>
                      </a:r>
                      <a:endParaRPr lang="en-GB" dirty="0"/>
                    </a:p>
                  </a:txBody>
                  <a:tcPr/>
                </a:tc>
                <a:tc>
                  <a:txBody>
                    <a:bodyPr/>
                    <a:lstStyle/>
                    <a:p>
                      <a:r>
                        <a:rPr lang="en-GB" dirty="0" smtClean="0"/>
                        <a:t>XXXX</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$23</a:t>
            </a:r>
            <a:endParaRPr lang="en-GB" sz="2000" dirty="0">
              <a:solidFill>
                <a:schemeClr val="tx1"/>
              </a:solidFill>
            </a:endParaRPr>
          </a:p>
        </p:txBody>
      </p:sp>
      <p:sp>
        <p:nvSpPr>
          <p:cNvPr id="10" name="TextBox 9"/>
          <p:cNvSpPr txBox="1"/>
          <p:nvPr/>
        </p:nvSpPr>
        <p:spPr>
          <a:xfrm>
            <a:off x="3667272" y="1187768"/>
            <a:ext cx="1860126" cy="369332"/>
          </a:xfrm>
          <a:prstGeom prst="rect">
            <a:avLst/>
          </a:prstGeom>
          <a:noFill/>
        </p:spPr>
        <p:txBody>
          <a:bodyPr wrap="none" rtlCol="0">
            <a:spAutoFit/>
          </a:bodyPr>
          <a:lstStyle/>
          <a:p>
            <a:pPr algn="ctr"/>
            <a:r>
              <a:rPr lang="en-GB" dirty="0" smtClean="0"/>
              <a:t>Positive Response</a:t>
            </a:r>
            <a:endParaRPr lang="en-GB" dirty="0"/>
          </a:p>
        </p:txBody>
      </p:sp>
    </p:spTree>
    <p:extLst>
      <p:ext uri="{BB962C8B-B14F-4D97-AF65-F5344CB8AC3E}">
        <p14:creationId xmlns:p14="http://schemas.microsoft.com/office/powerpoint/2010/main" val="401004373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smtClean="0"/>
              <a:t>WriteMemoryByAddress</a:t>
            </a:r>
            <a:endParaRPr lang="en-US" dirty="0" smtClean="0"/>
          </a:p>
        </p:txBody>
      </p:sp>
      <p:sp>
        <p:nvSpPr>
          <p:cNvPr id="38915" name="Rectangle 3"/>
          <p:cNvSpPr>
            <a:spLocks noGrp="1" noChangeArrowheads="1"/>
          </p:cNvSpPr>
          <p:nvPr>
            <p:ph idx="1"/>
          </p:nvPr>
        </p:nvSpPr>
        <p:spPr/>
        <p:txBody>
          <a:bodyPr>
            <a:normAutofit/>
          </a:bodyPr>
          <a:lstStyle/>
          <a:p>
            <a:r>
              <a:rPr lang="en-GB" dirty="0" smtClean="0"/>
              <a:t>Writes the data to one or more specified memory areas</a:t>
            </a:r>
          </a:p>
          <a:p>
            <a:pPr lvl="1"/>
            <a:r>
              <a:rPr lang="en-GB" dirty="0" smtClean="0"/>
              <a:t>specified by address and data length</a:t>
            </a:r>
          </a:p>
          <a:p>
            <a:r>
              <a:rPr lang="en-GB" dirty="0" smtClean="0"/>
              <a:t>May require specific diagnostic session and/or security access</a:t>
            </a:r>
          </a:p>
          <a:p>
            <a:endParaRPr lang="en-GB" dirty="0" smtClean="0"/>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$3D</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86</a:t>
            </a:fld>
            <a:endParaRPr lang="en-GB"/>
          </a:p>
        </p:txBody>
      </p:sp>
    </p:spTree>
    <p:extLst>
      <p:ext uri="{BB962C8B-B14F-4D97-AF65-F5344CB8AC3E}">
        <p14:creationId xmlns:p14="http://schemas.microsoft.com/office/powerpoint/2010/main" val="2754868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WriteMemoryByAddress</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87</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3435863937"/>
              </p:ext>
            </p:extLst>
          </p:nvPr>
        </p:nvGraphicFramePr>
        <p:xfrm>
          <a:off x="1524000" y="1556792"/>
          <a:ext cx="5898613" cy="313436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WriteMemoryByAddress</a:t>
                      </a:r>
                      <a:r>
                        <a:rPr lang="en-GB" dirty="0" smtClean="0"/>
                        <a:t> Request Service Id</a:t>
                      </a:r>
                      <a:endParaRPr lang="en-GB" dirty="0"/>
                    </a:p>
                  </a:txBody>
                  <a:tcPr/>
                </a:tc>
                <a:tc>
                  <a:txBody>
                    <a:bodyPr/>
                    <a:lstStyle/>
                    <a:p>
                      <a:r>
                        <a:rPr lang="en-GB" dirty="0" smtClean="0"/>
                        <a:t>3D</a:t>
                      </a:r>
                      <a:endParaRPr lang="en-GB" dirty="0"/>
                    </a:p>
                  </a:txBody>
                  <a:tcPr/>
                </a:tc>
              </a:tr>
              <a:tr h="370840">
                <a:tc>
                  <a:txBody>
                    <a:bodyPr/>
                    <a:lstStyle/>
                    <a:p>
                      <a:r>
                        <a:rPr lang="en-GB" dirty="0" smtClean="0"/>
                        <a:t>2</a:t>
                      </a:r>
                      <a:endParaRPr lang="en-GB" dirty="0"/>
                    </a:p>
                  </a:txBody>
                  <a:tcPr/>
                </a:tc>
                <a:tc>
                  <a:txBody>
                    <a:bodyPr/>
                    <a:lstStyle/>
                    <a:p>
                      <a:r>
                        <a:rPr lang="en-GB" dirty="0" err="1" smtClean="0"/>
                        <a:t>addressAndLengthFormatIdentifier</a:t>
                      </a:r>
                      <a:endParaRPr lang="en-GB" dirty="0"/>
                    </a:p>
                  </a:txBody>
                  <a:tcPr/>
                </a:tc>
                <a:tc>
                  <a:txBody>
                    <a:bodyPr/>
                    <a:lstStyle/>
                    <a:p>
                      <a:r>
                        <a:rPr lang="en-GB" dirty="0" smtClean="0"/>
                        <a:t>XX</a:t>
                      </a:r>
                      <a:endParaRPr lang="en-GB" dirty="0"/>
                    </a:p>
                  </a:txBody>
                  <a:tcPr/>
                </a:tc>
              </a:tr>
              <a:tr h="370840">
                <a:tc>
                  <a:txBody>
                    <a:bodyPr/>
                    <a:lstStyle/>
                    <a:p>
                      <a:r>
                        <a:rPr lang="en-GB" dirty="0" smtClean="0"/>
                        <a:t>3-X</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memoryAddress</a:t>
                      </a:r>
                      <a:endParaRPr lang="en-GB" dirty="0" smtClean="0"/>
                    </a:p>
                  </a:txBody>
                  <a:tcPr/>
                </a:tc>
                <a:tc>
                  <a:txBody>
                    <a:bodyPr/>
                    <a:lstStyle/>
                    <a:p>
                      <a:r>
                        <a:rPr lang="en-GB" dirty="0" smtClean="0"/>
                        <a:t>XXXX</a:t>
                      </a:r>
                      <a:endParaRPr lang="en-GB" dirty="0"/>
                    </a:p>
                  </a:txBody>
                  <a:tcPr/>
                </a:tc>
              </a:tr>
              <a:tr h="370840">
                <a:tc>
                  <a:txBody>
                    <a:bodyPr/>
                    <a:lstStyle/>
                    <a:p>
                      <a:r>
                        <a:rPr lang="en-GB" dirty="0" smtClean="0"/>
                        <a:t>X+1-Y</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memorySize</a:t>
                      </a:r>
                      <a:endParaRPr lang="en-GB" dirty="0" smtClean="0"/>
                    </a:p>
                  </a:txBody>
                  <a:tcPr/>
                </a:tc>
                <a:tc>
                  <a:txBody>
                    <a:bodyPr/>
                    <a:lstStyle/>
                    <a:p>
                      <a:r>
                        <a:rPr lang="en-GB" dirty="0" smtClean="0"/>
                        <a:t>XXXX</a:t>
                      </a:r>
                      <a:endParaRPr lang="en-GB" dirty="0"/>
                    </a:p>
                  </a:txBody>
                  <a:tcPr/>
                </a:tc>
              </a:tr>
              <a:tr h="370840">
                <a:tc>
                  <a:txBody>
                    <a:bodyPr/>
                    <a:lstStyle/>
                    <a:p>
                      <a:r>
                        <a:rPr lang="en-GB" dirty="0" smtClean="0"/>
                        <a:t>Y+1-Z</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dataRecord</a:t>
                      </a:r>
                      <a:endParaRPr lang="en-GB" dirty="0" smtClean="0"/>
                    </a:p>
                  </a:txBody>
                  <a:tcPr/>
                </a:tc>
                <a:tc>
                  <a:txBody>
                    <a:bodyPr/>
                    <a:lstStyle/>
                    <a:p>
                      <a:r>
                        <a:rPr lang="en-GB" dirty="0" smtClean="0"/>
                        <a:t>XXXX</a:t>
                      </a:r>
                      <a:endParaRPr lang="en-GB" dirty="0"/>
                    </a:p>
                  </a:txBody>
                  <a:tcPr/>
                </a:tc>
              </a:tr>
              <a:tr h="370840">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3-Z may be repeated</a:t>
                      </a:r>
                    </a:p>
                  </a:txBody>
                  <a:tcPr/>
                </a:tc>
                <a:tc>
                  <a:txBody>
                    <a:bodyPr/>
                    <a:lstStyle/>
                    <a:p>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$3D</a:t>
            </a:r>
            <a:endParaRPr lang="en-GB" sz="2000" dirty="0">
              <a:solidFill>
                <a:schemeClr val="tx1"/>
              </a:solidFill>
            </a:endParaRPr>
          </a:p>
        </p:txBody>
      </p:sp>
      <p:sp>
        <p:nvSpPr>
          <p:cNvPr id="11" name="TextBox 10"/>
          <p:cNvSpPr txBox="1"/>
          <p:nvPr/>
        </p:nvSpPr>
        <p:spPr>
          <a:xfrm>
            <a:off x="4125183" y="1187768"/>
            <a:ext cx="944297" cy="369332"/>
          </a:xfrm>
          <a:prstGeom prst="rect">
            <a:avLst/>
          </a:prstGeom>
          <a:noFill/>
        </p:spPr>
        <p:txBody>
          <a:bodyPr wrap="none" rtlCol="0">
            <a:spAutoFit/>
          </a:bodyPr>
          <a:lstStyle/>
          <a:p>
            <a:pPr algn="ctr"/>
            <a:r>
              <a:rPr lang="en-GB" dirty="0" smtClean="0"/>
              <a:t>Request</a:t>
            </a:r>
            <a:endParaRPr lang="en-GB" dirty="0"/>
          </a:p>
        </p:txBody>
      </p:sp>
    </p:spTree>
    <p:extLst>
      <p:ext uri="{BB962C8B-B14F-4D97-AF65-F5344CB8AC3E}">
        <p14:creationId xmlns:p14="http://schemas.microsoft.com/office/powerpoint/2010/main" val="285344521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WriteMemoryByAddress</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88</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4108078706"/>
              </p:ext>
            </p:extLst>
          </p:nvPr>
        </p:nvGraphicFramePr>
        <p:xfrm>
          <a:off x="1524000" y="1556792"/>
          <a:ext cx="5898613" cy="239268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WriteMemoryByAddress</a:t>
                      </a:r>
                      <a:r>
                        <a:rPr lang="en-GB" dirty="0" smtClean="0"/>
                        <a:t> Request Service Id &amp; $40</a:t>
                      </a:r>
                      <a:endParaRPr lang="en-GB" dirty="0"/>
                    </a:p>
                  </a:txBody>
                  <a:tcPr/>
                </a:tc>
                <a:tc>
                  <a:txBody>
                    <a:bodyPr/>
                    <a:lstStyle/>
                    <a:p>
                      <a:r>
                        <a:rPr lang="en-GB" dirty="0" smtClean="0"/>
                        <a:t>7D</a:t>
                      </a:r>
                      <a:endParaRPr lang="en-GB" dirty="0"/>
                    </a:p>
                  </a:txBody>
                  <a:tcPr/>
                </a:tc>
              </a:tr>
              <a:tr h="370840">
                <a:tc>
                  <a:txBody>
                    <a:bodyPr/>
                    <a:lstStyle/>
                    <a:p>
                      <a:r>
                        <a:rPr lang="en-GB" dirty="0" smtClean="0"/>
                        <a:t>2</a:t>
                      </a:r>
                      <a:endParaRPr lang="en-GB" dirty="0"/>
                    </a:p>
                  </a:txBody>
                  <a:tcPr/>
                </a:tc>
                <a:tc>
                  <a:txBody>
                    <a:bodyPr/>
                    <a:lstStyle/>
                    <a:p>
                      <a:r>
                        <a:rPr lang="en-GB" dirty="0" err="1" smtClean="0"/>
                        <a:t>addressAndLengthFormatIdentifier</a:t>
                      </a:r>
                      <a:endParaRPr lang="en-GB" dirty="0"/>
                    </a:p>
                  </a:txBody>
                  <a:tcPr/>
                </a:tc>
                <a:tc>
                  <a:txBody>
                    <a:bodyPr/>
                    <a:lstStyle/>
                    <a:p>
                      <a:r>
                        <a:rPr lang="en-GB" dirty="0" smtClean="0"/>
                        <a:t>XX</a:t>
                      </a:r>
                      <a:endParaRPr lang="en-GB" dirty="0"/>
                    </a:p>
                  </a:txBody>
                  <a:tcPr/>
                </a:tc>
              </a:tr>
              <a:tr h="370840">
                <a:tc>
                  <a:txBody>
                    <a:bodyPr/>
                    <a:lstStyle/>
                    <a:p>
                      <a:r>
                        <a:rPr lang="en-GB" dirty="0" smtClean="0"/>
                        <a:t>3-X</a:t>
                      </a:r>
                      <a:endParaRPr lang="en-GB" dirty="0"/>
                    </a:p>
                  </a:txBody>
                  <a:tcPr/>
                </a:tc>
                <a:tc>
                  <a:txBody>
                    <a:bodyPr/>
                    <a:lstStyle/>
                    <a:p>
                      <a:r>
                        <a:rPr lang="en-GB" dirty="0" err="1" smtClean="0"/>
                        <a:t>memoryAddress</a:t>
                      </a:r>
                      <a:endParaRPr lang="en-GB" dirty="0"/>
                    </a:p>
                  </a:txBody>
                  <a:tcPr/>
                </a:tc>
                <a:tc>
                  <a:txBody>
                    <a:bodyPr/>
                    <a:lstStyle/>
                    <a:p>
                      <a:r>
                        <a:rPr lang="en-GB" dirty="0" smtClean="0"/>
                        <a:t>XXXX</a:t>
                      </a:r>
                      <a:endParaRPr lang="en-GB" dirty="0"/>
                    </a:p>
                  </a:txBody>
                  <a:tcPr/>
                </a:tc>
              </a:tr>
              <a:tr h="370840">
                <a:tc>
                  <a:txBody>
                    <a:bodyPr/>
                    <a:lstStyle/>
                    <a:p>
                      <a:r>
                        <a:rPr lang="en-GB" dirty="0" smtClean="0"/>
                        <a:t>X+1-Y</a:t>
                      </a:r>
                      <a:endParaRPr lang="en-GB" dirty="0"/>
                    </a:p>
                  </a:txBody>
                  <a:tcPr/>
                </a:tc>
                <a:tc>
                  <a:txBody>
                    <a:bodyPr/>
                    <a:lstStyle/>
                    <a:p>
                      <a:r>
                        <a:rPr lang="en-GB" dirty="0" err="1" smtClean="0"/>
                        <a:t>memorySize</a:t>
                      </a:r>
                      <a:endParaRPr lang="en-GB" dirty="0"/>
                    </a:p>
                  </a:txBody>
                  <a:tcPr/>
                </a:tc>
                <a:tc>
                  <a:txBody>
                    <a:bodyPr/>
                    <a:lstStyle/>
                    <a:p>
                      <a:r>
                        <a:rPr lang="en-GB" dirty="0" smtClean="0"/>
                        <a:t>XXXX</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$3D</a:t>
            </a:r>
            <a:endParaRPr lang="en-GB" sz="2000" dirty="0">
              <a:solidFill>
                <a:schemeClr val="tx1"/>
              </a:solidFill>
            </a:endParaRPr>
          </a:p>
        </p:txBody>
      </p:sp>
      <p:sp>
        <p:nvSpPr>
          <p:cNvPr id="10" name="TextBox 9"/>
          <p:cNvSpPr txBox="1"/>
          <p:nvPr/>
        </p:nvSpPr>
        <p:spPr>
          <a:xfrm>
            <a:off x="3667272" y="1187768"/>
            <a:ext cx="1860126" cy="369332"/>
          </a:xfrm>
          <a:prstGeom prst="rect">
            <a:avLst/>
          </a:prstGeom>
          <a:noFill/>
        </p:spPr>
        <p:txBody>
          <a:bodyPr wrap="none" rtlCol="0">
            <a:spAutoFit/>
          </a:bodyPr>
          <a:lstStyle/>
          <a:p>
            <a:pPr algn="ctr"/>
            <a:r>
              <a:rPr lang="en-GB" dirty="0" smtClean="0"/>
              <a:t>Positive Response</a:t>
            </a:r>
            <a:endParaRPr lang="en-GB" dirty="0"/>
          </a:p>
        </p:txBody>
      </p:sp>
    </p:spTree>
    <p:extLst>
      <p:ext uri="{BB962C8B-B14F-4D97-AF65-F5344CB8AC3E}">
        <p14:creationId xmlns:p14="http://schemas.microsoft.com/office/powerpoint/2010/main" val="416270245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smtClean="0"/>
              <a:t>RoutineControl</a:t>
            </a:r>
            <a:endParaRPr lang="en-US" dirty="0" smtClean="0"/>
          </a:p>
        </p:txBody>
      </p:sp>
      <p:sp>
        <p:nvSpPr>
          <p:cNvPr id="38915" name="Rectangle 3"/>
          <p:cNvSpPr>
            <a:spLocks noGrp="1" noChangeArrowheads="1"/>
          </p:cNvSpPr>
          <p:nvPr>
            <p:ph idx="1"/>
          </p:nvPr>
        </p:nvSpPr>
        <p:spPr/>
        <p:txBody>
          <a:bodyPr>
            <a:normAutofit/>
          </a:bodyPr>
          <a:lstStyle/>
          <a:p>
            <a:r>
              <a:rPr lang="en-GB" dirty="0" smtClean="0"/>
              <a:t>ECU-based routines carry out specific actions</a:t>
            </a:r>
          </a:p>
          <a:p>
            <a:r>
              <a:rPr lang="en-GB" dirty="0" smtClean="0"/>
              <a:t>Often used instead of tester routines</a:t>
            </a:r>
          </a:p>
          <a:p>
            <a:r>
              <a:rPr lang="en-GB" dirty="0" smtClean="0"/>
              <a:t>May require specific diagnostic session and/or security access</a:t>
            </a:r>
          </a:p>
          <a:p>
            <a:r>
              <a:rPr lang="en-GB" dirty="0" smtClean="0"/>
              <a:t>This service requests a routine to start, stop, or return results</a:t>
            </a:r>
          </a:p>
          <a:p>
            <a:pPr lvl="1"/>
            <a:r>
              <a:rPr lang="en-GB" dirty="0" smtClean="0"/>
              <a:t>some routines run until explicitly stopped</a:t>
            </a:r>
          </a:p>
          <a:p>
            <a:pPr lvl="1"/>
            <a:r>
              <a:rPr lang="en-GB" dirty="0" smtClean="0"/>
              <a:t>some routines do not return data</a:t>
            </a:r>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$31</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89</a:t>
            </a:fld>
            <a:endParaRPr lang="en-GB"/>
          </a:p>
        </p:txBody>
      </p:sp>
    </p:spTree>
    <p:extLst>
      <p:ext uri="{BB962C8B-B14F-4D97-AF65-F5344CB8AC3E}">
        <p14:creationId xmlns:p14="http://schemas.microsoft.com/office/powerpoint/2010/main" val="599567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ISO 14229 Diagnostic Services</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9</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2095160095"/>
              </p:ext>
            </p:extLst>
          </p:nvPr>
        </p:nvGraphicFramePr>
        <p:xfrm>
          <a:off x="1187624" y="1556792"/>
          <a:ext cx="7272808" cy="4915930"/>
        </p:xfrm>
        <a:graphic>
          <a:graphicData uri="http://schemas.openxmlformats.org/drawingml/2006/table">
            <a:tbl>
              <a:tblPr firstRow="1" bandRow="1">
                <a:tableStyleId>{5C22544A-7EE6-4342-B048-85BDC9FD1C3A}</a:tableStyleId>
              </a:tblPr>
              <a:tblGrid>
                <a:gridCol w="576064"/>
                <a:gridCol w="3024336"/>
                <a:gridCol w="3672408"/>
              </a:tblGrid>
              <a:tr h="279709">
                <a:tc>
                  <a:txBody>
                    <a:bodyPr/>
                    <a:lstStyle/>
                    <a:p>
                      <a:r>
                        <a:rPr lang="en-GB" dirty="0" smtClean="0"/>
                        <a:t>hex</a:t>
                      </a:r>
                      <a:endParaRPr lang="en-GB" dirty="0"/>
                    </a:p>
                  </a:txBody>
                  <a:tcPr marL="90000" marR="90000" marT="18000" marB="18000"/>
                </a:tc>
                <a:tc>
                  <a:txBody>
                    <a:bodyPr/>
                    <a:lstStyle/>
                    <a:p>
                      <a:r>
                        <a:rPr lang="en-GB" dirty="0" smtClean="0"/>
                        <a:t>service name</a:t>
                      </a:r>
                      <a:endParaRPr lang="en-GB" dirty="0"/>
                    </a:p>
                  </a:txBody>
                  <a:tcPr marL="90000" marR="90000" marT="18000" marB="18000"/>
                </a:tc>
                <a:tc>
                  <a:txBody>
                    <a:bodyPr/>
                    <a:lstStyle/>
                    <a:p>
                      <a:r>
                        <a:rPr lang="en-GB" dirty="0" smtClean="0"/>
                        <a:t>subfunction</a:t>
                      </a:r>
                      <a:r>
                        <a:rPr lang="en-GB" baseline="0" dirty="0" smtClean="0"/>
                        <a:t> / parameter</a:t>
                      </a:r>
                      <a:endParaRPr lang="en-GB" dirty="0"/>
                    </a:p>
                  </a:txBody>
                  <a:tcPr marL="90000" marR="90000" marT="18000" marB="18000"/>
                </a:tc>
              </a:tr>
              <a:tr h="482786">
                <a:tc>
                  <a:txBody>
                    <a:bodyPr/>
                    <a:lstStyle/>
                    <a:p>
                      <a:r>
                        <a:rPr lang="en-GB" dirty="0" smtClean="0"/>
                        <a:t>10</a:t>
                      </a:r>
                      <a:endParaRPr lang="en-GB" dirty="0"/>
                    </a:p>
                  </a:txBody>
                  <a:tcPr marL="90000" marR="90000" marT="18000" marB="18000"/>
                </a:tc>
                <a:tc>
                  <a:txBody>
                    <a:bodyPr/>
                    <a:lstStyle/>
                    <a:p>
                      <a:r>
                        <a:rPr lang="en-GB" dirty="0" err="1" smtClean="0"/>
                        <a:t>DiagnosticSessionControl</a:t>
                      </a:r>
                      <a:endParaRPr lang="en-GB" dirty="0"/>
                    </a:p>
                  </a:txBody>
                  <a:tcPr marL="90000" marR="90000" marT="18000" marB="18000"/>
                </a:tc>
                <a:tc>
                  <a:txBody>
                    <a:bodyPr/>
                    <a:lstStyle/>
                    <a:p>
                      <a:r>
                        <a:rPr lang="en-GB" sz="1200" dirty="0" err="1" smtClean="0"/>
                        <a:t>diagnosticSessionType</a:t>
                      </a:r>
                      <a:endParaRPr lang="en-GB" sz="1200" dirty="0"/>
                    </a:p>
                  </a:txBody>
                  <a:tcPr marL="90000" marR="90000" marT="18000" marB="18000"/>
                </a:tc>
              </a:tr>
              <a:tr h="279709">
                <a:tc>
                  <a:txBody>
                    <a:bodyPr/>
                    <a:lstStyle/>
                    <a:p>
                      <a:r>
                        <a:rPr lang="en-GB" dirty="0" smtClean="0"/>
                        <a:t>11</a:t>
                      </a:r>
                      <a:endParaRPr lang="en-GB" dirty="0"/>
                    </a:p>
                  </a:txBody>
                  <a:tcPr marL="90000" marR="90000" marT="18000" marB="18000"/>
                </a:tc>
                <a:tc>
                  <a:txBody>
                    <a:bodyPr/>
                    <a:lstStyle/>
                    <a:p>
                      <a:r>
                        <a:rPr lang="en-GB" dirty="0" err="1" smtClean="0"/>
                        <a:t>ECUReset</a:t>
                      </a:r>
                      <a:endParaRPr lang="en-GB" dirty="0"/>
                    </a:p>
                  </a:txBody>
                  <a:tcPr marL="90000" marR="90000" marT="18000" marB="18000"/>
                </a:tc>
                <a:tc>
                  <a:txBody>
                    <a:bodyPr/>
                    <a:lstStyle/>
                    <a:p>
                      <a:r>
                        <a:rPr lang="en-GB" sz="1200" dirty="0" err="1" smtClean="0"/>
                        <a:t>resetType</a:t>
                      </a:r>
                      <a:endParaRPr lang="en-GB" sz="1200" dirty="0"/>
                    </a:p>
                  </a:txBody>
                  <a:tcPr marL="90000" marR="90000" marT="18000" marB="18000"/>
                </a:tc>
              </a:tr>
              <a:tr h="279709">
                <a:tc>
                  <a:txBody>
                    <a:bodyPr/>
                    <a:lstStyle/>
                    <a:p>
                      <a:r>
                        <a:rPr lang="en-GB" dirty="0" smtClean="0"/>
                        <a:t>27</a:t>
                      </a:r>
                      <a:endParaRPr lang="en-GB" dirty="0"/>
                    </a:p>
                  </a:txBody>
                  <a:tcPr marL="90000" marR="90000" marT="18000" marB="18000"/>
                </a:tc>
                <a:tc>
                  <a:txBody>
                    <a:bodyPr/>
                    <a:lstStyle/>
                    <a:p>
                      <a:r>
                        <a:rPr lang="en-GB" dirty="0" err="1" smtClean="0"/>
                        <a:t>SecurityAccess</a:t>
                      </a:r>
                      <a:endParaRPr lang="en-GB" dirty="0"/>
                    </a:p>
                  </a:txBody>
                  <a:tcPr marL="90000" marR="90000" marT="18000" marB="18000"/>
                </a:tc>
                <a:tc>
                  <a:txBody>
                    <a:bodyPr/>
                    <a:lstStyle/>
                    <a:p>
                      <a:r>
                        <a:rPr lang="en-GB" sz="1200" dirty="0" err="1" smtClean="0"/>
                        <a:t>securityAccessType</a:t>
                      </a:r>
                      <a:r>
                        <a:rPr lang="en-GB" sz="1200" dirty="0" smtClean="0"/>
                        <a:t/>
                      </a:r>
                      <a:br>
                        <a:rPr lang="en-GB" sz="1200" dirty="0" smtClean="0"/>
                      </a:br>
                      <a:r>
                        <a:rPr lang="en-GB" sz="1200" dirty="0" err="1" smtClean="0"/>
                        <a:t>securityAccessDataRecord</a:t>
                      </a:r>
                      <a:endParaRPr lang="en-GB" sz="1200" dirty="0"/>
                    </a:p>
                  </a:txBody>
                  <a:tcPr marL="90000" marR="90000" marT="18000" marB="18000"/>
                </a:tc>
              </a:tr>
              <a:tr h="482786">
                <a:tc>
                  <a:txBody>
                    <a:bodyPr/>
                    <a:lstStyle/>
                    <a:p>
                      <a:r>
                        <a:rPr lang="en-GB" dirty="0" smtClean="0"/>
                        <a:t>28</a:t>
                      </a:r>
                      <a:endParaRPr lang="en-GB" dirty="0"/>
                    </a:p>
                  </a:txBody>
                  <a:tcPr marL="90000" marR="90000" marT="18000" marB="18000"/>
                </a:tc>
                <a:tc>
                  <a:txBody>
                    <a:bodyPr/>
                    <a:lstStyle/>
                    <a:p>
                      <a:r>
                        <a:rPr lang="en-GB" dirty="0" err="1" smtClean="0"/>
                        <a:t>CommunicationControl</a:t>
                      </a:r>
                      <a:endParaRPr lang="en-GB" dirty="0"/>
                    </a:p>
                  </a:txBody>
                  <a:tcPr marL="90000" marR="90000" marT="18000" marB="18000"/>
                </a:tc>
                <a:tc>
                  <a:txBody>
                    <a:bodyPr/>
                    <a:lstStyle/>
                    <a:p>
                      <a:r>
                        <a:rPr lang="en-GB" sz="1200" dirty="0" err="1" smtClean="0"/>
                        <a:t>controlType</a:t>
                      </a:r>
                      <a:r>
                        <a:rPr lang="en-GB" sz="1200" dirty="0" smtClean="0"/>
                        <a:t/>
                      </a:r>
                      <a:br>
                        <a:rPr lang="en-GB" sz="1200" dirty="0" smtClean="0"/>
                      </a:br>
                      <a:r>
                        <a:rPr lang="en-GB" sz="1200" dirty="0" err="1" smtClean="0"/>
                        <a:t>communicationType</a:t>
                      </a:r>
                      <a:endParaRPr lang="en-GB" sz="1200" dirty="0"/>
                    </a:p>
                  </a:txBody>
                  <a:tcPr marL="90000" marR="90000" marT="18000" marB="18000"/>
                </a:tc>
              </a:tr>
              <a:tr h="279709">
                <a:tc>
                  <a:txBody>
                    <a:bodyPr/>
                    <a:lstStyle/>
                    <a:p>
                      <a:r>
                        <a:rPr lang="en-GB" dirty="0" smtClean="0"/>
                        <a:t>3E</a:t>
                      </a:r>
                      <a:endParaRPr lang="en-GB" dirty="0"/>
                    </a:p>
                  </a:txBody>
                  <a:tcPr marL="90000" marR="90000" marT="18000" marB="18000"/>
                </a:tc>
                <a:tc>
                  <a:txBody>
                    <a:bodyPr/>
                    <a:lstStyle/>
                    <a:p>
                      <a:r>
                        <a:rPr lang="en-GB" dirty="0" err="1" smtClean="0"/>
                        <a:t>TesterPresent</a:t>
                      </a:r>
                      <a:endParaRPr lang="en-GB" dirty="0"/>
                    </a:p>
                  </a:txBody>
                  <a:tcPr marL="90000" marR="90000" marT="18000" marB="18000"/>
                </a:tc>
                <a:tc>
                  <a:txBody>
                    <a:bodyPr/>
                    <a:lstStyle/>
                    <a:p>
                      <a:r>
                        <a:rPr lang="en-GB" sz="1200" dirty="0" err="1" smtClean="0"/>
                        <a:t>zeroSubFunction</a:t>
                      </a:r>
                      <a:endParaRPr lang="en-GB" sz="1200" dirty="0"/>
                    </a:p>
                  </a:txBody>
                  <a:tcPr marL="90000" marR="90000" marT="18000" marB="18000"/>
                </a:tc>
              </a:tr>
              <a:tr h="482786">
                <a:tc>
                  <a:txBody>
                    <a:bodyPr/>
                    <a:lstStyle/>
                    <a:p>
                      <a:r>
                        <a:rPr lang="en-GB" dirty="0" smtClean="0"/>
                        <a:t>83</a:t>
                      </a:r>
                      <a:endParaRPr lang="en-GB" dirty="0"/>
                    </a:p>
                  </a:txBody>
                  <a:tcPr marL="90000" marR="90000" marT="18000" marB="18000"/>
                </a:tc>
                <a:tc>
                  <a:txBody>
                    <a:bodyPr/>
                    <a:lstStyle/>
                    <a:p>
                      <a:r>
                        <a:rPr lang="en-GB" dirty="0" err="1" smtClean="0"/>
                        <a:t>AccessTimingParameter</a:t>
                      </a:r>
                      <a:endParaRPr lang="en-GB" dirty="0"/>
                    </a:p>
                  </a:txBody>
                  <a:tcPr marL="90000" marR="90000" marT="18000" marB="18000"/>
                </a:tc>
                <a:tc>
                  <a:txBody>
                    <a:bodyPr/>
                    <a:lstStyle/>
                    <a:p>
                      <a:r>
                        <a:rPr lang="en-GB" sz="1200" dirty="0" err="1" smtClean="0"/>
                        <a:t>timingParameterAccessType</a:t>
                      </a:r>
                      <a:r>
                        <a:rPr lang="en-GB" sz="1200" dirty="0" smtClean="0"/>
                        <a:t/>
                      </a:r>
                      <a:br>
                        <a:rPr lang="en-GB" sz="1200" dirty="0" smtClean="0"/>
                      </a:br>
                      <a:r>
                        <a:rPr lang="en-GB" sz="1200" dirty="0" err="1" smtClean="0"/>
                        <a:t>timingParameterRequestRecord</a:t>
                      </a:r>
                      <a:endParaRPr lang="en-GB" sz="1200" dirty="0"/>
                    </a:p>
                  </a:txBody>
                  <a:tcPr marL="90000" marR="90000" marT="18000" marB="18000"/>
                </a:tc>
              </a:tr>
              <a:tr h="482786">
                <a:tc>
                  <a:txBody>
                    <a:bodyPr/>
                    <a:lstStyle/>
                    <a:p>
                      <a:r>
                        <a:rPr lang="en-GB" dirty="0" smtClean="0"/>
                        <a:t>84</a:t>
                      </a:r>
                      <a:endParaRPr lang="en-GB" dirty="0"/>
                    </a:p>
                  </a:txBody>
                  <a:tcPr marL="90000" marR="90000" marT="18000" marB="18000"/>
                </a:tc>
                <a:tc>
                  <a:txBody>
                    <a:bodyPr/>
                    <a:lstStyle/>
                    <a:p>
                      <a:r>
                        <a:rPr lang="en-GB" dirty="0" err="1" smtClean="0"/>
                        <a:t>SecuredDataTransmission</a:t>
                      </a:r>
                      <a:endParaRPr lang="en-GB" dirty="0"/>
                    </a:p>
                  </a:txBody>
                  <a:tcPr marL="90000" marR="90000" marT="18000" marB="18000"/>
                </a:tc>
                <a:tc>
                  <a:txBody>
                    <a:bodyPr/>
                    <a:lstStyle/>
                    <a:p>
                      <a:r>
                        <a:rPr lang="en-GB" sz="1200" dirty="0" err="1" smtClean="0"/>
                        <a:t>securityDataRequestRecord</a:t>
                      </a:r>
                      <a:endParaRPr lang="en-GB" sz="1200" dirty="0"/>
                    </a:p>
                  </a:txBody>
                  <a:tcPr marL="90000" marR="90000" marT="18000" marB="18000"/>
                </a:tc>
              </a:tr>
              <a:tr h="482786">
                <a:tc>
                  <a:txBody>
                    <a:bodyPr/>
                    <a:lstStyle/>
                    <a:p>
                      <a:r>
                        <a:rPr lang="en-GB" dirty="0" smtClean="0"/>
                        <a:t>85</a:t>
                      </a:r>
                      <a:endParaRPr lang="en-GB" dirty="0"/>
                    </a:p>
                  </a:txBody>
                  <a:tcPr marL="90000" marR="90000" marT="18000" marB="18000"/>
                </a:tc>
                <a:tc>
                  <a:txBody>
                    <a:bodyPr/>
                    <a:lstStyle/>
                    <a:p>
                      <a:r>
                        <a:rPr lang="en-GB" dirty="0" err="1" smtClean="0"/>
                        <a:t>ControlDTCSetting</a:t>
                      </a:r>
                      <a:endParaRPr lang="en-GB" dirty="0"/>
                    </a:p>
                  </a:txBody>
                  <a:tcPr marL="90000" marR="90000" marT="18000" marB="18000"/>
                </a:tc>
                <a:tc>
                  <a:txBody>
                    <a:bodyPr/>
                    <a:lstStyle/>
                    <a:p>
                      <a:r>
                        <a:rPr lang="en-GB" sz="1200" dirty="0" err="1" smtClean="0"/>
                        <a:t>DTCSettingType</a:t>
                      </a:r>
                      <a:r>
                        <a:rPr lang="en-GB" sz="1200" dirty="0" smtClean="0"/>
                        <a:t/>
                      </a:r>
                      <a:br>
                        <a:rPr lang="en-GB" sz="1200" dirty="0" smtClean="0"/>
                      </a:br>
                      <a:r>
                        <a:rPr lang="en-GB" sz="1200" dirty="0" err="1" smtClean="0"/>
                        <a:t>DTCSettingControlOptionRecord</a:t>
                      </a:r>
                      <a:endParaRPr lang="en-GB" sz="1200" dirty="0"/>
                    </a:p>
                  </a:txBody>
                  <a:tcPr marL="90000" marR="90000" marT="18000" marB="18000"/>
                </a:tc>
              </a:tr>
              <a:tr h="482786">
                <a:tc>
                  <a:txBody>
                    <a:bodyPr/>
                    <a:lstStyle/>
                    <a:p>
                      <a:r>
                        <a:rPr lang="en-GB" dirty="0" smtClean="0"/>
                        <a:t>86</a:t>
                      </a:r>
                      <a:endParaRPr lang="en-GB" dirty="0"/>
                    </a:p>
                  </a:txBody>
                  <a:tcPr marL="90000" marR="90000" marT="18000" marB="18000"/>
                </a:tc>
                <a:tc>
                  <a:txBody>
                    <a:bodyPr/>
                    <a:lstStyle/>
                    <a:p>
                      <a:r>
                        <a:rPr lang="en-GB" dirty="0" err="1" smtClean="0"/>
                        <a:t>ResponseOnEvent</a:t>
                      </a:r>
                      <a:endParaRPr lang="en-GB" dirty="0"/>
                    </a:p>
                  </a:txBody>
                  <a:tcPr marL="90000" marR="90000" marT="18000" marB="18000"/>
                </a:tc>
                <a:tc>
                  <a:txBody>
                    <a:bodyPr/>
                    <a:lstStyle/>
                    <a:p>
                      <a:r>
                        <a:rPr lang="en-GB" sz="1200" dirty="0" err="1" smtClean="0"/>
                        <a:t>eventType</a:t>
                      </a:r>
                      <a:r>
                        <a:rPr lang="en-GB" sz="1200" dirty="0" smtClean="0"/>
                        <a:t/>
                      </a:r>
                      <a:br>
                        <a:rPr lang="en-GB" sz="1200" dirty="0" smtClean="0"/>
                      </a:br>
                      <a:r>
                        <a:rPr lang="en-GB" sz="1200" dirty="0" err="1" smtClean="0"/>
                        <a:t>eventWindowTime</a:t>
                      </a:r>
                      <a:r>
                        <a:rPr lang="en-GB" sz="1200" dirty="0" smtClean="0"/>
                        <a:t/>
                      </a:r>
                      <a:br>
                        <a:rPr lang="en-GB" sz="1200" dirty="0" smtClean="0"/>
                      </a:br>
                      <a:r>
                        <a:rPr lang="en-GB" sz="1200" dirty="0" err="1" smtClean="0"/>
                        <a:t>eventTypeRecord</a:t>
                      </a:r>
                      <a:r>
                        <a:rPr lang="en-GB" sz="1200" dirty="0" smtClean="0"/>
                        <a:t/>
                      </a:r>
                      <a:br>
                        <a:rPr lang="en-GB" sz="1200" dirty="0" smtClean="0"/>
                      </a:br>
                      <a:r>
                        <a:rPr lang="en-GB" sz="1200" dirty="0" err="1" smtClean="0"/>
                        <a:t>serviceToRespondToRecord</a:t>
                      </a:r>
                      <a:endParaRPr lang="en-GB" sz="1200" dirty="0"/>
                    </a:p>
                  </a:txBody>
                  <a:tcPr marL="90000" marR="90000" marT="18000" marB="18000"/>
                </a:tc>
              </a:tr>
              <a:tr h="279709">
                <a:tc>
                  <a:txBody>
                    <a:bodyPr/>
                    <a:lstStyle/>
                    <a:p>
                      <a:r>
                        <a:rPr lang="en-GB" dirty="0" smtClean="0"/>
                        <a:t>87</a:t>
                      </a:r>
                      <a:endParaRPr lang="en-GB" dirty="0"/>
                    </a:p>
                  </a:txBody>
                  <a:tcPr marL="90000" marR="90000" marT="18000" marB="18000"/>
                </a:tc>
                <a:tc>
                  <a:txBody>
                    <a:bodyPr/>
                    <a:lstStyle/>
                    <a:p>
                      <a:r>
                        <a:rPr lang="en-GB" dirty="0" err="1" smtClean="0"/>
                        <a:t>LinkControl</a:t>
                      </a:r>
                      <a:endParaRPr lang="en-GB" dirty="0"/>
                    </a:p>
                  </a:txBody>
                  <a:tcPr marL="90000" marR="90000" marT="18000" marB="18000"/>
                </a:tc>
                <a:tc>
                  <a:txBody>
                    <a:bodyPr/>
                    <a:lstStyle/>
                    <a:p>
                      <a:r>
                        <a:rPr lang="en-GB" sz="1200" dirty="0" err="1" smtClean="0"/>
                        <a:t>linkControlType</a:t>
                      </a:r>
                      <a:r>
                        <a:rPr lang="en-GB" sz="1200" dirty="0" smtClean="0"/>
                        <a:t/>
                      </a:r>
                      <a:br>
                        <a:rPr lang="en-GB" sz="1200" dirty="0" smtClean="0"/>
                      </a:br>
                      <a:r>
                        <a:rPr lang="en-GB" sz="1200" dirty="0" err="1" smtClean="0"/>
                        <a:t>baudrateIdentifier</a:t>
                      </a:r>
                      <a:endParaRPr lang="en-GB" sz="1200" dirty="0"/>
                    </a:p>
                  </a:txBody>
                  <a:tcPr marL="90000" marR="90000" marT="18000" marB="18000"/>
                </a:tc>
              </a:tr>
            </a:tbl>
          </a:graphicData>
        </a:graphic>
      </p:graphicFrame>
      <p:sp>
        <p:nvSpPr>
          <p:cNvPr id="7" name="TextBox 6"/>
          <p:cNvSpPr txBox="1"/>
          <p:nvPr/>
        </p:nvSpPr>
        <p:spPr>
          <a:xfrm>
            <a:off x="1979712" y="1187768"/>
            <a:ext cx="5235216" cy="369332"/>
          </a:xfrm>
          <a:prstGeom prst="rect">
            <a:avLst/>
          </a:prstGeom>
          <a:noFill/>
        </p:spPr>
        <p:txBody>
          <a:bodyPr wrap="none" rtlCol="0">
            <a:spAutoFit/>
          </a:bodyPr>
          <a:lstStyle/>
          <a:p>
            <a:pPr algn="ctr"/>
            <a:r>
              <a:rPr lang="en-GB" dirty="0" smtClean="0"/>
              <a:t>Diagnostic and Communication Management Services</a:t>
            </a:r>
            <a:endParaRPr lang="en-GB" dirty="0"/>
          </a:p>
        </p:txBody>
      </p:sp>
    </p:spTree>
    <p:extLst>
      <p:ext uri="{BB962C8B-B14F-4D97-AF65-F5344CB8AC3E}">
        <p14:creationId xmlns:p14="http://schemas.microsoft.com/office/powerpoint/2010/main" val="305329573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RoutineControl</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90</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1271929993"/>
              </p:ext>
            </p:extLst>
          </p:nvPr>
        </p:nvGraphicFramePr>
        <p:xfrm>
          <a:off x="1524000" y="1556792"/>
          <a:ext cx="5898613" cy="185420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RoutineControl</a:t>
                      </a:r>
                      <a:r>
                        <a:rPr lang="en-GB" dirty="0" smtClean="0"/>
                        <a:t> Request Service Id</a:t>
                      </a:r>
                      <a:endParaRPr lang="en-GB" dirty="0"/>
                    </a:p>
                  </a:txBody>
                  <a:tcPr/>
                </a:tc>
                <a:tc>
                  <a:txBody>
                    <a:bodyPr/>
                    <a:lstStyle/>
                    <a:p>
                      <a:r>
                        <a:rPr lang="en-GB" dirty="0" smtClean="0"/>
                        <a:t>31</a:t>
                      </a:r>
                      <a:endParaRPr lang="en-GB" dirty="0"/>
                    </a:p>
                  </a:txBody>
                  <a:tcPr/>
                </a:tc>
              </a:tr>
              <a:tr h="370840">
                <a:tc>
                  <a:txBody>
                    <a:bodyPr/>
                    <a:lstStyle/>
                    <a:p>
                      <a:r>
                        <a:rPr lang="en-GB" dirty="0" smtClean="0"/>
                        <a:t>2</a:t>
                      </a:r>
                      <a:endParaRPr lang="en-GB" dirty="0"/>
                    </a:p>
                  </a:txBody>
                  <a:tcPr/>
                </a:tc>
                <a:tc>
                  <a:txBody>
                    <a:bodyPr/>
                    <a:lstStyle/>
                    <a:p>
                      <a:r>
                        <a:rPr lang="en-GB" dirty="0" err="1" smtClean="0"/>
                        <a:t>routineControlType</a:t>
                      </a:r>
                      <a:endParaRPr lang="en-GB" dirty="0"/>
                    </a:p>
                  </a:txBody>
                  <a:tcPr/>
                </a:tc>
                <a:tc>
                  <a:txBody>
                    <a:bodyPr/>
                    <a:lstStyle/>
                    <a:p>
                      <a:r>
                        <a:rPr lang="en-GB" dirty="0" smtClean="0"/>
                        <a:t>XX</a:t>
                      </a:r>
                      <a:endParaRPr lang="en-GB" dirty="0"/>
                    </a:p>
                  </a:txBody>
                  <a:tcPr/>
                </a:tc>
              </a:tr>
              <a:tr h="370840">
                <a:tc>
                  <a:txBody>
                    <a:bodyPr/>
                    <a:lstStyle/>
                    <a:p>
                      <a:r>
                        <a:rPr lang="en-GB" dirty="0" smtClean="0"/>
                        <a:t>3, 4</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routineIdentifier</a:t>
                      </a:r>
                      <a:endParaRPr lang="en-GB" dirty="0" smtClean="0"/>
                    </a:p>
                  </a:txBody>
                  <a:tcPr/>
                </a:tc>
                <a:tc>
                  <a:txBody>
                    <a:bodyPr/>
                    <a:lstStyle/>
                    <a:p>
                      <a:r>
                        <a:rPr lang="en-GB" dirty="0" smtClean="0"/>
                        <a:t>XXXX</a:t>
                      </a:r>
                      <a:endParaRPr lang="en-GB" dirty="0"/>
                    </a:p>
                  </a:txBody>
                  <a:tcPr/>
                </a:tc>
              </a:tr>
              <a:tr h="370840">
                <a:tc>
                  <a:txBody>
                    <a:bodyPr/>
                    <a:lstStyle/>
                    <a:p>
                      <a:r>
                        <a:rPr lang="en-GB" dirty="0" smtClean="0"/>
                        <a:t>5-X</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routineControlOptionRecord</a:t>
                      </a:r>
                      <a:endParaRPr lang="en-GB" dirty="0" smtClean="0"/>
                    </a:p>
                  </a:txBody>
                  <a:tcPr/>
                </a:tc>
                <a:tc>
                  <a:txBody>
                    <a:bodyPr/>
                    <a:lstStyle/>
                    <a:p>
                      <a:r>
                        <a:rPr lang="en-GB" dirty="0" smtClean="0"/>
                        <a:t>XXXX</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$31</a:t>
            </a:r>
            <a:endParaRPr lang="en-GB" sz="2000" dirty="0">
              <a:solidFill>
                <a:schemeClr val="tx1"/>
              </a:solidFill>
            </a:endParaRPr>
          </a:p>
        </p:txBody>
      </p:sp>
      <p:sp>
        <p:nvSpPr>
          <p:cNvPr id="11" name="TextBox 10"/>
          <p:cNvSpPr txBox="1"/>
          <p:nvPr/>
        </p:nvSpPr>
        <p:spPr>
          <a:xfrm>
            <a:off x="4125183" y="1187768"/>
            <a:ext cx="944297" cy="369332"/>
          </a:xfrm>
          <a:prstGeom prst="rect">
            <a:avLst/>
          </a:prstGeom>
          <a:noFill/>
        </p:spPr>
        <p:txBody>
          <a:bodyPr wrap="none" rtlCol="0">
            <a:spAutoFit/>
          </a:bodyPr>
          <a:lstStyle/>
          <a:p>
            <a:pPr algn="ctr"/>
            <a:r>
              <a:rPr lang="en-GB" dirty="0" smtClean="0"/>
              <a:t>Request</a:t>
            </a:r>
            <a:endParaRPr lang="en-GB" dirty="0"/>
          </a:p>
        </p:txBody>
      </p:sp>
    </p:spTree>
    <p:extLst>
      <p:ext uri="{BB962C8B-B14F-4D97-AF65-F5344CB8AC3E}">
        <p14:creationId xmlns:p14="http://schemas.microsoft.com/office/powerpoint/2010/main" val="204429072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RoutineControl</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91</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1653886069"/>
              </p:ext>
            </p:extLst>
          </p:nvPr>
        </p:nvGraphicFramePr>
        <p:xfrm>
          <a:off x="1524000" y="1556792"/>
          <a:ext cx="5898613" cy="185420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RoutineControl</a:t>
                      </a:r>
                      <a:r>
                        <a:rPr lang="en-GB" dirty="0" smtClean="0"/>
                        <a:t> Request Service Id &amp; $40</a:t>
                      </a:r>
                      <a:endParaRPr lang="en-GB" dirty="0"/>
                    </a:p>
                  </a:txBody>
                  <a:tcPr/>
                </a:tc>
                <a:tc>
                  <a:txBody>
                    <a:bodyPr/>
                    <a:lstStyle/>
                    <a:p>
                      <a:r>
                        <a:rPr lang="en-GB" dirty="0" smtClean="0"/>
                        <a:t>71</a:t>
                      </a:r>
                      <a:endParaRPr lang="en-GB" dirty="0"/>
                    </a:p>
                  </a:txBody>
                  <a:tcPr/>
                </a:tc>
              </a:tr>
              <a:tr h="370840">
                <a:tc>
                  <a:txBody>
                    <a:bodyPr/>
                    <a:lstStyle/>
                    <a:p>
                      <a:r>
                        <a:rPr lang="en-GB" dirty="0" smtClean="0"/>
                        <a:t>2</a:t>
                      </a:r>
                      <a:endParaRPr lang="en-GB" dirty="0"/>
                    </a:p>
                  </a:txBody>
                  <a:tcPr/>
                </a:tc>
                <a:tc>
                  <a:txBody>
                    <a:bodyPr/>
                    <a:lstStyle/>
                    <a:p>
                      <a:r>
                        <a:rPr lang="en-GB" dirty="0" err="1" smtClean="0"/>
                        <a:t>routineControlType</a:t>
                      </a:r>
                      <a:endParaRPr lang="en-GB" dirty="0"/>
                    </a:p>
                  </a:txBody>
                  <a:tcPr/>
                </a:tc>
                <a:tc>
                  <a:txBody>
                    <a:bodyPr/>
                    <a:lstStyle/>
                    <a:p>
                      <a:r>
                        <a:rPr lang="en-GB" dirty="0" smtClean="0"/>
                        <a:t>XX</a:t>
                      </a:r>
                      <a:endParaRPr lang="en-GB" dirty="0"/>
                    </a:p>
                  </a:txBody>
                  <a:tcPr/>
                </a:tc>
              </a:tr>
              <a:tr h="370840">
                <a:tc>
                  <a:txBody>
                    <a:bodyPr/>
                    <a:lstStyle/>
                    <a:p>
                      <a:r>
                        <a:rPr lang="en-GB" dirty="0" smtClean="0"/>
                        <a:t>3, 4</a:t>
                      </a:r>
                      <a:endParaRPr lang="en-GB" dirty="0"/>
                    </a:p>
                  </a:txBody>
                  <a:tcPr/>
                </a:tc>
                <a:tc>
                  <a:txBody>
                    <a:bodyPr/>
                    <a:lstStyle/>
                    <a:p>
                      <a:r>
                        <a:rPr lang="en-GB" dirty="0" err="1" smtClean="0"/>
                        <a:t>routineIdentifier</a:t>
                      </a:r>
                      <a:endParaRPr lang="en-GB" dirty="0"/>
                    </a:p>
                  </a:txBody>
                  <a:tcPr/>
                </a:tc>
                <a:tc>
                  <a:txBody>
                    <a:bodyPr/>
                    <a:lstStyle/>
                    <a:p>
                      <a:r>
                        <a:rPr lang="en-GB" dirty="0" smtClean="0"/>
                        <a:t>XXXX</a:t>
                      </a:r>
                      <a:endParaRPr lang="en-GB" dirty="0"/>
                    </a:p>
                  </a:txBody>
                  <a:tcPr/>
                </a:tc>
              </a:tr>
              <a:tr h="370840">
                <a:tc>
                  <a:txBody>
                    <a:bodyPr/>
                    <a:lstStyle/>
                    <a:p>
                      <a:r>
                        <a:rPr lang="en-GB" dirty="0" smtClean="0"/>
                        <a:t>5-X</a:t>
                      </a:r>
                      <a:endParaRPr lang="en-GB" dirty="0"/>
                    </a:p>
                  </a:txBody>
                  <a:tcPr/>
                </a:tc>
                <a:tc>
                  <a:txBody>
                    <a:bodyPr/>
                    <a:lstStyle/>
                    <a:p>
                      <a:r>
                        <a:rPr lang="en-GB" dirty="0" err="1" smtClean="0"/>
                        <a:t>routineStatusRecord</a:t>
                      </a:r>
                      <a:endParaRPr lang="en-GB" dirty="0"/>
                    </a:p>
                  </a:txBody>
                  <a:tcPr/>
                </a:tc>
                <a:tc>
                  <a:txBody>
                    <a:bodyPr/>
                    <a:lstStyle/>
                    <a:p>
                      <a:r>
                        <a:rPr lang="en-GB" dirty="0" smtClean="0"/>
                        <a:t>XXXX</a:t>
                      </a:r>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$31</a:t>
            </a:r>
            <a:endParaRPr lang="en-GB" sz="2000" dirty="0">
              <a:solidFill>
                <a:schemeClr val="tx1"/>
              </a:solidFill>
            </a:endParaRPr>
          </a:p>
        </p:txBody>
      </p:sp>
      <p:sp>
        <p:nvSpPr>
          <p:cNvPr id="10" name="TextBox 9"/>
          <p:cNvSpPr txBox="1"/>
          <p:nvPr/>
        </p:nvSpPr>
        <p:spPr>
          <a:xfrm>
            <a:off x="3667272" y="1187768"/>
            <a:ext cx="1860126" cy="369332"/>
          </a:xfrm>
          <a:prstGeom prst="rect">
            <a:avLst/>
          </a:prstGeom>
          <a:noFill/>
        </p:spPr>
        <p:txBody>
          <a:bodyPr wrap="none" rtlCol="0">
            <a:spAutoFit/>
          </a:bodyPr>
          <a:lstStyle/>
          <a:p>
            <a:pPr algn="ctr"/>
            <a:r>
              <a:rPr lang="en-GB" dirty="0" smtClean="0"/>
              <a:t>Positive Response</a:t>
            </a:r>
            <a:endParaRPr lang="en-GB" dirty="0"/>
          </a:p>
        </p:txBody>
      </p:sp>
    </p:spTree>
    <p:extLst>
      <p:ext uri="{BB962C8B-B14F-4D97-AF65-F5344CB8AC3E}">
        <p14:creationId xmlns:p14="http://schemas.microsoft.com/office/powerpoint/2010/main" val="179830453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smtClean="0"/>
              <a:t>RoutineControl</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92</a:t>
            </a:fld>
            <a:endParaRPr lang="en-GB"/>
          </a:p>
        </p:txBody>
      </p:sp>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$31</a:t>
            </a:r>
            <a:endParaRPr lang="en-GB" sz="2000" dirty="0">
              <a:solidFill>
                <a:schemeClr val="tx1"/>
              </a:solidFill>
            </a:endParaRPr>
          </a:p>
        </p:txBody>
      </p:sp>
      <p:sp>
        <p:nvSpPr>
          <p:cNvPr id="10" name="TextBox 9"/>
          <p:cNvSpPr txBox="1"/>
          <p:nvPr/>
        </p:nvSpPr>
        <p:spPr>
          <a:xfrm>
            <a:off x="3716776" y="1187768"/>
            <a:ext cx="1761124" cy="369332"/>
          </a:xfrm>
          <a:prstGeom prst="rect">
            <a:avLst/>
          </a:prstGeom>
          <a:noFill/>
        </p:spPr>
        <p:txBody>
          <a:bodyPr wrap="none" rtlCol="0">
            <a:spAutoFit/>
          </a:bodyPr>
          <a:lstStyle/>
          <a:p>
            <a:pPr algn="ctr"/>
            <a:r>
              <a:rPr lang="en-GB" dirty="0" smtClean="0"/>
              <a:t>Routine Example</a:t>
            </a:r>
            <a:endParaRPr lang="en-GB" dirty="0"/>
          </a:p>
        </p:txBody>
      </p:sp>
      <p:sp>
        <p:nvSpPr>
          <p:cNvPr id="8" name="Rectangle 7"/>
          <p:cNvSpPr/>
          <p:nvPr/>
        </p:nvSpPr>
        <p:spPr>
          <a:xfrm>
            <a:off x="1043608" y="2132856"/>
            <a:ext cx="504403" cy="648072"/>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31</a:t>
            </a:r>
            <a:endParaRPr lang="en-GB" dirty="0">
              <a:solidFill>
                <a:schemeClr val="tx1"/>
              </a:solidFill>
            </a:endParaRPr>
          </a:p>
        </p:txBody>
      </p:sp>
      <p:sp>
        <p:nvSpPr>
          <p:cNvPr id="11" name="Rectangle 10"/>
          <p:cNvSpPr/>
          <p:nvPr/>
        </p:nvSpPr>
        <p:spPr>
          <a:xfrm>
            <a:off x="2051720" y="2132856"/>
            <a:ext cx="1008459" cy="648072"/>
          </a:xfrm>
          <a:prstGeom prst="rect">
            <a:avLst/>
          </a:prstGeom>
          <a:solidFill>
            <a:schemeClr val="accent2">
              <a:lumMod val="60000"/>
              <a:lumOff val="40000"/>
            </a:schemeClr>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02 01</a:t>
            </a:r>
            <a:endParaRPr lang="en-GB" dirty="0">
              <a:solidFill>
                <a:schemeClr val="tx1"/>
              </a:solidFill>
            </a:endParaRPr>
          </a:p>
        </p:txBody>
      </p:sp>
      <p:sp>
        <p:nvSpPr>
          <p:cNvPr id="12" name="Rectangle 11"/>
          <p:cNvSpPr/>
          <p:nvPr/>
        </p:nvSpPr>
        <p:spPr>
          <a:xfrm>
            <a:off x="3852267" y="2132856"/>
            <a:ext cx="504403" cy="648072"/>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71</a:t>
            </a:r>
            <a:endParaRPr lang="en-GB" dirty="0">
              <a:solidFill>
                <a:schemeClr val="tx1"/>
              </a:solidFill>
            </a:endParaRPr>
          </a:p>
        </p:txBody>
      </p:sp>
      <p:sp>
        <p:nvSpPr>
          <p:cNvPr id="13" name="Rectangle 12"/>
          <p:cNvSpPr/>
          <p:nvPr/>
        </p:nvSpPr>
        <p:spPr>
          <a:xfrm>
            <a:off x="4860032" y="2132856"/>
            <a:ext cx="1008459" cy="648072"/>
          </a:xfrm>
          <a:prstGeom prst="rect">
            <a:avLst/>
          </a:prstGeom>
          <a:solidFill>
            <a:schemeClr val="accent2">
              <a:lumMod val="60000"/>
              <a:lumOff val="40000"/>
            </a:schemeClr>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02 01</a:t>
            </a:r>
            <a:endParaRPr lang="en-GB" dirty="0">
              <a:solidFill>
                <a:schemeClr val="tx1"/>
              </a:solidFill>
            </a:endParaRPr>
          </a:p>
        </p:txBody>
      </p:sp>
      <p:sp>
        <p:nvSpPr>
          <p:cNvPr id="23" name="Rectangle 22"/>
          <p:cNvSpPr/>
          <p:nvPr/>
        </p:nvSpPr>
        <p:spPr>
          <a:xfrm>
            <a:off x="1043608" y="3284984"/>
            <a:ext cx="2520280" cy="648072"/>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31 – </a:t>
            </a:r>
            <a:r>
              <a:rPr lang="en-GB" dirty="0" err="1" smtClean="0">
                <a:solidFill>
                  <a:schemeClr val="tx1"/>
                </a:solidFill>
              </a:rPr>
              <a:t>RoutineControl</a:t>
            </a:r>
            <a:endParaRPr lang="en-GB" dirty="0">
              <a:solidFill>
                <a:schemeClr val="tx1"/>
              </a:solidFill>
            </a:endParaRPr>
          </a:p>
        </p:txBody>
      </p:sp>
      <p:sp>
        <p:nvSpPr>
          <p:cNvPr id="24" name="Rectangle 23"/>
          <p:cNvSpPr/>
          <p:nvPr/>
        </p:nvSpPr>
        <p:spPr>
          <a:xfrm>
            <a:off x="3852267" y="3284984"/>
            <a:ext cx="2520280" cy="648072"/>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71 – </a:t>
            </a:r>
            <a:r>
              <a:rPr lang="en-GB" dirty="0" err="1" smtClean="0">
                <a:solidFill>
                  <a:schemeClr val="tx1"/>
                </a:solidFill>
              </a:rPr>
              <a:t>RoutineControl</a:t>
            </a:r>
            <a:r>
              <a:rPr lang="en-GB" dirty="0" smtClean="0">
                <a:solidFill>
                  <a:schemeClr val="tx1"/>
                </a:solidFill>
              </a:rPr>
              <a:t> PR</a:t>
            </a:r>
            <a:endParaRPr lang="en-GB" dirty="0">
              <a:solidFill>
                <a:schemeClr val="tx1"/>
              </a:solidFill>
            </a:endParaRPr>
          </a:p>
        </p:txBody>
      </p:sp>
      <p:sp>
        <p:nvSpPr>
          <p:cNvPr id="25" name="Rectangle 24"/>
          <p:cNvSpPr/>
          <p:nvPr/>
        </p:nvSpPr>
        <p:spPr>
          <a:xfrm>
            <a:off x="1043608" y="4005064"/>
            <a:ext cx="2520280" cy="648072"/>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01 – Start Routine</a:t>
            </a:r>
            <a:endParaRPr lang="en-GB" dirty="0">
              <a:solidFill>
                <a:schemeClr val="tx1"/>
              </a:solidFill>
            </a:endParaRPr>
          </a:p>
        </p:txBody>
      </p:sp>
      <p:sp>
        <p:nvSpPr>
          <p:cNvPr id="26" name="Rectangle 25"/>
          <p:cNvSpPr/>
          <p:nvPr/>
        </p:nvSpPr>
        <p:spPr>
          <a:xfrm>
            <a:off x="1043608" y="4725144"/>
            <a:ext cx="2520974" cy="648072"/>
          </a:xfrm>
          <a:prstGeom prst="rect">
            <a:avLst/>
          </a:prstGeom>
          <a:solidFill>
            <a:schemeClr val="accent2">
              <a:lumMod val="60000"/>
              <a:lumOff val="40000"/>
            </a:schemeClr>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02 01 – Test Routine</a:t>
            </a:r>
            <a:endParaRPr lang="en-GB" dirty="0">
              <a:solidFill>
                <a:schemeClr val="tx1"/>
              </a:solidFill>
            </a:endParaRPr>
          </a:p>
        </p:txBody>
      </p:sp>
      <p:sp>
        <p:nvSpPr>
          <p:cNvPr id="31" name="Rectangle 30"/>
          <p:cNvSpPr/>
          <p:nvPr/>
        </p:nvSpPr>
        <p:spPr>
          <a:xfrm>
            <a:off x="1547664" y="2132856"/>
            <a:ext cx="504403" cy="648072"/>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01</a:t>
            </a:r>
            <a:endParaRPr lang="en-GB" dirty="0">
              <a:solidFill>
                <a:schemeClr val="tx1"/>
              </a:solidFill>
            </a:endParaRPr>
          </a:p>
        </p:txBody>
      </p:sp>
      <p:sp>
        <p:nvSpPr>
          <p:cNvPr id="32" name="Rectangle 31"/>
          <p:cNvSpPr/>
          <p:nvPr/>
        </p:nvSpPr>
        <p:spPr>
          <a:xfrm>
            <a:off x="4355976" y="2132856"/>
            <a:ext cx="504403" cy="648072"/>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01</a:t>
            </a:r>
            <a:endParaRPr lang="en-GB" dirty="0">
              <a:solidFill>
                <a:schemeClr val="tx1"/>
              </a:solidFill>
            </a:endParaRPr>
          </a:p>
        </p:txBody>
      </p:sp>
    </p:spTree>
    <p:extLst>
      <p:ext uri="{BB962C8B-B14F-4D97-AF65-F5344CB8AC3E}">
        <p14:creationId xmlns:p14="http://schemas.microsoft.com/office/powerpoint/2010/main" val="79845596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smtClean="0"/>
              <a:t>RoutineControl</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93</a:t>
            </a:fld>
            <a:endParaRPr lang="en-GB"/>
          </a:p>
        </p:txBody>
      </p:sp>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$31</a:t>
            </a:r>
            <a:endParaRPr lang="en-GB" sz="2000" dirty="0">
              <a:solidFill>
                <a:schemeClr val="tx1"/>
              </a:solidFill>
            </a:endParaRPr>
          </a:p>
        </p:txBody>
      </p:sp>
      <p:sp>
        <p:nvSpPr>
          <p:cNvPr id="10" name="TextBox 9"/>
          <p:cNvSpPr txBox="1"/>
          <p:nvPr/>
        </p:nvSpPr>
        <p:spPr>
          <a:xfrm>
            <a:off x="3716776" y="1187768"/>
            <a:ext cx="1761124" cy="369332"/>
          </a:xfrm>
          <a:prstGeom prst="rect">
            <a:avLst/>
          </a:prstGeom>
          <a:noFill/>
        </p:spPr>
        <p:txBody>
          <a:bodyPr wrap="none" rtlCol="0">
            <a:spAutoFit/>
          </a:bodyPr>
          <a:lstStyle/>
          <a:p>
            <a:pPr algn="ctr"/>
            <a:r>
              <a:rPr lang="en-GB" dirty="0" smtClean="0"/>
              <a:t>Routine Example</a:t>
            </a:r>
            <a:endParaRPr lang="en-GB" dirty="0"/>
          </a:p>
        </p:txBody>
      </p:sp>
      <p:sp>
        <p:nvSpPr>
          <p:cNvPr id="23" name="Rectangle 22"/>
          <p:cNvSpPr/>
          <p:nvPr/>
        </p:nvSpPr>
        <p:spPr>
          <a:xfrm>
            <a:off x="1043608" y="3284984"/>
            <a:ext cx="2520280" cy="648072"/>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31 – </a:t>
            </a:r>
            <a:r>
              <a:rPr lang="en-GB" dirty="0" err="1" smtClean="0">
                <a:solidFill>
                  <a:schemeClr val="tx1"/>
                </a:solidFill>
              </a:rPr>
              <a:t>RoutineControl</a:t>
            </a:r>
            <a:endParaRPr lang="en-GB" dirty="0">
              <a:solidFill>
                <a:schemeClr val="tx1"/>
              </a:solidFill>
            </a:endParaRPr>
          </a:p>
        </p:txBody>
      </p:sp>
      <p:sp>
        <p:nvSpPr>
          <p:cNvPr id="24" name="Rectangle 23"/>
          <p:cNvSpPr/>
          <p:nvPr/>
        </p:nvSpPr>
        <p:spPr>
          <a:xfrm>
            <a:off x="3852267" y="3284984"/>
            <a:ext cx="2520280" cy="648072"/>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71 – </a:t>
            </a:r>
            <a:r>
              <a:rPr lang="en-GB" dirty="0" err="1" smtClean="0">
                <a:solidFill>
                  <a:schemeClr val="tx1"/>
                </a:solidFill>
              </a:rPr>
              <a:t>RoutineControl</a:t>
            </a:r>
            <a:r>
              <a:rPr lang="en-GB" dirty="0" smtClean="0">
                <a:solidFill>
                  <a:schemeClr val="tx1"/>
                </a:solidFill>
              </a:rPr>
              <a:t> PR</a:t>
            </a:r>
            <a:endParaRPr lang="en-GB" dirty="0">
              <a:solidFill>
                <a:schemeClr val="tx1"/>
              </a:solidFill>
            </a:endParaRPr>
          </a:p>
        </p:txBody>
      </p:sp>
      <p:sp>
        <p:nvSpPr>
          <p:cNvPr id="26" name="Rectangle 25"/>
          <p:cNvSpPr/>
          <p:nvPr/>
        </p:nvSpPr>
        <p:spPr>
          <a:xfrm>
            <a:off x="1043608" y="4725144"/>
            <a:ext cx="2520974" cy="648072"/>
          </a:xfrm>
          <a:prstGeom prst="rect">
            <a:avLst/>
          </a:prstGeom>
          <a:solidFill>
            <a:schemeClr val="accent2">
              <a:lumMod val="60000"/>
              <a:lumOff val="40000"/>
            </a:schemeClr>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02 01 – Test Routine</a:t>
            </a:r>
            <a:endParaRPr lang="en-GB" dirty="0">
              <a:solidFill>
                <a:schemeClr val="tx1"/>
              </a:solidFill>
            </a:endParaRPr>
          </a:p>
        </p:txBody>
      </p:sp>
      <p:sp>
        <p:nvSpPr>
          <p:cNvPr id="33" name="Rectangle 32"/>
          <p:cNvSpPr/>
          <p:nvPr/>
        </p:nvSpPr>
        <p:spPr>
          <a:xfrm>
            <a:off x="1043608" y="2132856"/>
            <a:ext cx="504403" cy="648072"/>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31</a:t>
            </a:r>
            <a:endParaRPr lang="en-GB" dirty="0">
              <a:solidFill>
                <a:schemeClr val="tx1"/>
              </a:solidFill>
            </a:endParaRPr>
          </a:p>
        </p:txBody>
      </p:sp>
      <p:sp>
        <p:nvSpPr>
          <p:cNvPr id="34" name="Rectangle 33"/>
          <p:cNvSpPr/>
          <p:nvPr/>
        </p:nvSpPr>
        <p:spPr>
          <a:xfrm>
            <a:off x="2051720" y="2132856"/>
            <a:ext cx="1008459" cy="648072"/>
          </a:xfrm>
          <a:prstGeom prst="rect">
            <a:avLst/>
          </a:prstGeom>
          <a:solidFill>
            <a:schemeClr val="accent2">
              <a:lumMod val="60000"/>
              <a:lumOff val="40000"/>
            </a:schemeClr>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02 01</a:t>
            </a:r>
            <a:endParaRPr lang="en-GB" dirty="0">
              <a:solidFill>
                <a:schemeClr val="tx1"/>
              </a:solidFill>
            </a:endParaRPr>
          </a:p>
        </p:txBody>
      </p:sp>
      <p:sp>
        <p:nvSpPr>
          <p:cNvPr id="35" name="Rectangle 34"/>
          <p:cNvSpPr/>
          <p:nvPr/>
        </p:nvSpPr>
        <p:spPr>
          <a:xfrm>
            <a:off x="3852267" y="2132856"/>
            <a:ext cx="504403" cy="648072"/>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71</a:t>
            </a:r>
            <a:endParaRPr lang="en-GB" dirty="0">
              <a:solidFill>
                <a:schemeClr val="tx1"/>
              </a:solidFill>
            </a:endParaRPr>
          </a:p>
        </p:txBody>
      </p:sp>
      <p:sp>
        <p:nvSpPr>
          <p:cNvPr id="36" name="Rectangle 35"/>
          <p:cNvSpPr/>
          <p:nvPr/>
        </p:nvSpPr>
        <p:spPr>
          <a:xfrm>
            <a:off x="4860032" y="2132856"/>
            <a:ext cx="1008459" cy="648072"/>
          </a:xfrm>
          <a:prstGeom prst="rect">
            <a:avLst/>
          </a:prstGeom>
          <a:solidFill>
            <a:schemeClr val="accent2">
              <a:lumMod val="60000"/>
              <a:lumOff val="40000"/>
            </a:schemeClr>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02 01</a:t>
            </a:r>
            <a:endParaRPr lang="en-GB" dirty="0">
              <a:solidFill>
                <a:schemeClr val="tx1"/>
              </a:solidFill>
            </a:endParaRPr>
          </a:p>
        </p:txBody>
      </p:sp>
      <p:sp>
        <p:nvSpPr>
          <p:cNvPr id="37" name="Rectangle 36"/>
          <p:cNvSpPr/>
          <p:nvPr/>
        </p:nvSpPr>
        <p:spPr>
          <a:xfrm>
            <a:off x="1547664" y="2132856"/>
            <a:ext cx="504403" cy="648072"/>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02</a:t>
            </a:r>
            <a:endParaRPr lang="en-GB" dirty="0">
              <a:solidFill>
                <a:schemeClr val="tx1"/>
              </a:solidFill>
            </a:endParaRPr>
          </a:p>
        </p:txBody>
      </p:sp>
      <p:sp>
        <p:nvSpPr>
          <p:cNvPr id="38" name="Rectangle 37"/>
          <p:cNvSpPr/>
          <p:nvPr/>
        </p:nvSpPr>
        <p:spPr>
          <a:xfrm>
            <a:off x="4355976" y="2132856"/>
            <a:ext cx="504403" cy="648072"/>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02</a:t>
            </a:r>
            <a:endParaRPr lang="en-GB" dirty="0">
              <a:solidFill>
                <a:schemeClr val="tx1"/>
              </a:solidFill>
            </a:endParaRPr>
          </a:p>
        </p:txBody>
      </p:sp>
      <p:sp>
        <p:nvSpPr>
          <p:cNvPr id="39" name="Rectangle 38"/>
          <p:cNvSpPr/>
          <p:nvPr/>
        </p:nvSpPr>
        <p:spPr>
          <a:xfrm>
            <a:off x="1043608" y="4005064"/>
            <a:ext cx="2520280" cy="648072"/>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02 – Stop Routine</a:t>
            </a:r>
            <a:endParaRPr lang="en-GB" dirty="0">
              <a:solidFill>
                <a:schemeClr val="tx1"/>
              </a:solidFill>
            </a:endParaRPr>
          </a:p>
        </p:txBody>
      </p:sp>
    </p:spTree>
    <p:extLst>
      <p:ext uri="{BB962C8B-B14F-4D97-AF65-F5344CB8AC3E}">
        <p14:creationId xmlns:p14="http://schemas.microsoft.com/office/powerpoint/2010/main" val="383417528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smtClean="0"/>
              <a:t>RoutineControl</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94</a:t>
            </a:fld>
            <a:endParaRPr lang="en-GB"/>
          </a:p>
        </p:txBody>
      </p:sp>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$31</a:t>
            </a:r>
            <a:endParaRPr lang="en-GB" sz="2000" dirty="0">
              <a:solidFill>
                <a:schemeClr val="tx1"/>
              </a:solidFill>
            </a:endParaRPr>
          </a:p>
        </p:txBody>
      </p:sp>
      <p:sp>
        <p:nvSpPr>
          <p:cNvPr id="10" name="TextBox 9"/>
          <p:cNvSpPr txBox="1"/>
          <p:nvPr/>
        </p:nvSpPr>
        <p:spPr>
          <a:xfrm>
            <a:off x="3716776" y="1187768"/>
            <a:ext cx="1761124" cy="369332"/>
          </a:xfrm>
          <a:prstGeom prst="rect">
            <a:avLst/>
          </a:prstGeom>
          <a:noFill/>
        </p:spPr>
        <p:txBody>
          <a:bodyPr wrap="none" rtlCol="0">
            <a:spAutoFit/>
          </a:bodyPr>
          <a:lstStyle/>
          <a:p>
            <a:pPr algn="ctr"/>
            <a:r>
              <a:rPr lang="en-GB" dirty="0" smtClean="0"/>
              <a:t>Routine Example</a:t>
            </a:r>
            <a:endParaRPr lang="en-GB" dirty="0"/>
          </a:p>
        </p:txBody>
      </p:sp>
      <p:sp>
        <p:nvSpPr>
          <p:cNvPr id="23" name="Rectangle 22"/>
          <p:cNvSpPr/>
          <p:nvPr/>
        </p:nvSpPr>
        <p:spPr>
          <a:xfrm>
            <a:off x="1043608" y="3284984"/>
            <a:ext cx="2520280" cy="648072"/>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31 – </a:t>
            </a:r>
            <a:r>
              <a:rPr lang="en-GB" dirty="0" err="1" smtClean="0">
                <a:solidFill>
                  <a:schemeClr val="tx1"/>
                </a:solidFill>
              </a:rPr>
              <a:t>RoutineControl</a:t>
            </a:r>
            <a:endParaRPr lang="en-GB" dirty="0">
              <a:solidFill>
                <a:schemeClr val="tx1"/>
              </a:solidFill>
            </a:endParaRPr>
          </a:p>
        </p:txBody>
      </p:sp>
      <p:sp>
        <p:nvSpPr>
          <p:cNvPr id="24" name="Rectangle 23"/>
          <p:cNvSpPr/>
          <p:nvPr/>
        </p:nvSpPr>
        <p:spPr>
          <a:xfrm>
            <a:off x="3852267" y="3284984"/>
            <a:ext cx="2520280" cy="648072"/>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71 – </a:t>
            </a:r>
            <a:r>
              <a:rPr lang="en-GB" dirty="0" err="1" smtClean="0">
                <a:solidFill>
                  <a:schemeClr val="tx1"/>
                </a:solidFill>
              </a:rPr>
              <a:t>RoutineControl</a:t>
            </a:r>
            <a:r>
              <a:rPr lang="en-GB" dirty="0" smtClean="0">
                <a:solidFill>
                  <a:schemeClr val="tx1"/>
                </a:solidFill>
              </a:rPr>
              <a:t> PR</a:t>
            </a:r>
            <a:endParaRPr lang="en-GB" dirty="0">
              <a:solidFill>
                <a:schemeClr val="tx1"/>
              </a:solidFill>
            </a:endParaRPr>
          </a:p>
        </p:txBody>
      </p:sp>
      <p:sp>
        <p:nvSpPr>
          <p:cNvPr id="26" name="Rectangle 25"/>
          <p:cNvSpPr/>
          <p:nvPr/>
        </p:nvSpPr>
        <p:spPr>
          <a:xfrm>
            <a:off x="1043608" y="4725144"/>
            <a:ext cx="2520974" cy="648072"/>
          </a:xfrm>
          <a:prstGeom prst="rect">
            <a:avLst/>
          </a:prstGeom>
          <a:solidFill>
            <a:schemeClr val="accent2">
              <a:lumMod val="60000"/>
              <a:lumOff val="40000"/>
            </a:schemeClr>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02 01 – Test Routine</a:t>
            </a:r>
            <a:endParaRPr lang="en-GB" dirty="0">
              <a:solidFill>
                <a:schemeClr val="tx1"/>
              </a:solidFill>
            </a:endParaRPr>
          </a:p>
        </p:txBody>
      </p:sp>
      <p:sp>
        <p:nvSpPr>
          <p:cNvPr id="27" name="Rectangle 26"/>
          <p:cNvSpPr/>
          <p:nvPr/>
        </p:nvSpPr>
        <p:spPr>
          <a:xfrm>
            <a:off x="3851920" y="4005064"/>
            <a:ext cx="2520627" cy="648072"/>
          </a:xfrm>
          <a:prstGeom prst="rect">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XX </a:t>
            </a:r>
            <a:r>
              <a:rPr lang="en-GB" dirty="0" err="1" smtClean="0">
                <a:solidFill>
                  <a:schemeClr val="tx1"/>
                </a:solidFill>
              </a:rPr>
              <a:t>XX</a:t>
            </a:r>
            <a:r>
              <a:rPr lang="en-GB" dirty="0" smtClean="0">
                <a:solidFill>
                  <a:schemeClr val="tx1"/>
                </a:solidFill>
              </a:rPr>
              <a:t> </a:t>
            </a:r>
            <a:r>
              <a:rPr lang="en-GB" dirty="0" err="1" smtClean="0">
                <a:solidFill>
                  <a:schemeClr val="tx1"/>
                </a:solidFill>
              </a:rPr>
              <a:t>XX</a:t>
            </a:r>
            <a:r>
              <a:rPr lang="en-GB" dirty="0" smtClean="0">
                <a:solidFill>
                  <a:schemeClr val="tx1"/>
                </a:solidFill>
              </a:rPr>
              <a:t> </a:t>
            </a:r>
            <a:r>
              <a:rPr lang="en-GB" dirty="0" err="1" smtClean="0">
                <a:solidFill>
                  <a:schemeClr val="tx1"/>
                </a:solidFill>
              </a:rPr>
              <a:t>XX</a:t>
            </a:r>
            <a:r>
              <a:rPr lang="en-GB" dirty="0" smtClean="0">
                <a:solidFill>
                  <a:schemeClr val="tx1"/>
                </a:solidFill>
              </a:rPr>
              <a:t> – results</a:t>
            </a:r>
            <a:endParaRPr lang="en-GB" dirty="0">
              <a:solidFill>
                <a:schemeClr val="tx1"/>
              </a:solidFill>
            </a:endParaRPr>
          </a:p>
        </p:txBody>
      </p:sp>
      <p:sp>
        <p:nvSpPr>
          <p:cNvPr id="33" name="Rectangle 32"/>
          <p:cNvSpPr/>
          <p:nvPr/>
        </p:nvSpPr>
        <p:spPr>
          <a:xfrm>
            <a:off x="1043608" y="2132856"/>
            <a:ext cx="504403" cy="648072"/>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31</a:t>
            </a:r>
            <a:endParaRPr lang="en-GB" dirty="0">
              <a:solidFill>
                <a:schemeClr val="tx1"/>
              </a:solidFill>
            </a:endParaRPr>
          </a:p>
        </p:txBody>
      </p:sp>
      <p:sp>
        <p:nvSpPr>
          <p:cNvPr id="34" name="Rectangle 33"/>
          <p:cNvSpPr/>
          <p:nvPr/>
        </p:nvSpPr>
        <p:spPr>
          <a:xfrm>
            <a:off x="2051720" y="2132856"/>
            <a:ext cx="1008459" cy="648072"/>
          </a:xfrm>
          <a:prstGeom prst="rect">
            <a:avLst/>
          </a:prstGeom>
          <a:solidFill>
            <a:schemeClr val="accent2">
              <a:lumMod val="60000"/>
              <a:lumOff val="40000"/>
            </a:schemeClr>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02 01</a:t>
            </a:r>
            <a:endParaRPr lang="en-GB" dirty="0">
              <a:solidFill>
                <a:schemeClr val="tx1"/>
              </a:solidFill>
            </a:endParaRPr>
          </a:p>
        </p:txBody>
      </p:sp>
      <p:sp>
        <p:nvSpPr>
          <p:cNvPr id="35" name="Rectangle 34"/>
          <p:cNvSpPr/>
          <p:nvPr/>
        </p:nvSpPr>
        <p:spPr>
          <a:xfrm>
            <a:off x="3852267" y="2132856"/>
            <a:ext cx="504403" cy="648072"/>
          </a:xfrm>
          <a:prstGeom prst="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71</a:t>
            </a:r>
            <a:endParaRPr lang="en-GB" dirty="0">
              <a:solidFill>
                <a:schemeClr val="tx1"/>
              </a:solidFill>
            </a:endParaRPr>
          </a:p>
        </p:txBody>
      </p:sp>
      <p:sp>
        <p:nvSpPr>
          <p:cNvPr id="36" name="Rectangle 35"/>
          <p:cNvSpPr/>
          <p:nvPr/>
        </p:nvSpPr>
        <p:spPr>
          <a:xfrm>
            <a:off x="4860032" y="2132856"/>
            <a:ext cx="1008459" cy="648072"/>
          </a:xfrm>
          <a:prstGeom prst="rect">
            <a:avLst/>
          </a:prstGeom>
          <a:solidFill>
            <a:schemeClr val="accent2">
              <a:lumMod val="60000"/>
              <a:lumOff val="40000"/>
            </a:schemeClr>
          </a:solidFill>
          <a:ln w="127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02 01</a:t>
            </a:r>
            <a:endParaRPr lang="en-GB" dirty="0">
              <a:solidFill>
                <a:schemeClr val="tx1"/>
              </a:solidFill>
            </a:endParaRPr>
          </a:p>
        </p:txBody>
      </p:sp>
      <p:sp>
        <p:nvSpPr>
          <p:cNvPr id="37" name="Rectangle 36"/>
          <p:cNvSpPr/>
          <p:nvPr/>
        </p:nvSpPr>
        <p:spPr>
          <a:xfrm>
            <a:off x="1547664" y="2132856"/>
            <a:ext cx="504403" cy="648072"/>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03</a:t>
            </a:r>
            <a:endParaRPr lang="en-GB" dirty="0">
              <a:solidFill>
                <a:schemeClr val="tx1"/>
              </a:solidFill>
            </a:endParaRPr>
          </a:p>
        </p:txBody>
      </p:sp>
      <p:sp>
        <p:nvSpPr>
          <p:cNvPr id="38" name="Rectangle 37"/>
          <p:cNvSpPr/>
          <p:nvPr/>
        </p:nvSpPr>
        <p:spPr>
          <a:xfrm>
            <a:off x="4355976" y="2132856"/>
            <a:ext cx="504403" cy="648072"/>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02</a:t>
            </a:r>
            <a:endParaRPr lang="en-GB" dirty="0">
              <a:solidFill>
                <a:schemeClr val="tx1"/>
              </a:solidFill>
            </a:endParaRPr>
          </a:p>
        </p:txBody>
      </p:sp>
      <p:sp>
        <p:nvSpPr>
          <p:cNvPr id="39" name="Rectangle 38"/>
          <p:cNvSpPr/>
          <p:nvPr/>
        </p:nvSpPr>
        <p:spPr>
          <a:xfrm>
            <a:off x="1043608" y="4005064"/>
            <a:ext cx="2520280" cy="648072"/>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smtClean="0">
                <a:solidFill>
                  <a:schemeClr val="tx1"/>
                </a:solidFill>
              </a:rPr>
              <a:t>03 – Return Results</a:t>
            </a:r>
            <a:endParaRPr lang="en-GB" dirty="0">
              <a:solidFill>
                <a:schemeClr val="tx1"/>
              </a:solidFill>
            </a:endParaRPr>
          </a:p>
        </p:txBody>
      </p:sp>
      <p:sp>
        <p:nvSpPr>
          <p:cNvPr id="21" name="Rectangle 20"/>
          <p:cNvSpPr/>
          <p:nvPr/>
        </p:nvSpPr>
        <p:spPr>
          <a:xfrm>
            <a:off x="5868144" y="2132856"/>
            <a:ext cx="2520627" cy="648072"/>
          </a:xfrm>
          <a:prstGeom prst="rect">
            <a:avLst/>
          </a:prstGeom>
          <a:solidFill>
            <a:schemeClr val="accent3">
              <a:lumMod val="60000"/>
              <a:lumOff val="4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XX </a:t>
            </a:r>
            <a:r>
              <a:rPr lang="en-GB" dirty="0" err="1" smtClean="0">
                <a:solidFill>
                  <a:schemeClr val="tx1"/>
                </a:solidFill>
              </a:rPr>
              <a:t>XX</a:t>
            </a:r>
            <a:r>
              <a:rPr lang="en-GB" dirty="0" smtClean="0">
                <a:solidFill>
                  <a:schemeClr val="tx1"/>
                </a:solidFill>
              </a:rPr>
              <a:t> </a:t>
            </a:r>
            <a:r>
              <a:rPr lang="en-GB" dirty="0" err="1" smtClean="0">
                <a:solidFill>
                  <a:schemeClr val="tx1"/>
                </a:solidFill>
              </a:rPr>
              <a:t>XX</a:t>
            </a:r>
            <a:r>
              <a:rPr lang="en-GB" dirty="0" smtClean="0">
                <a:solidFill>
                  <a:schemeClr val="tx1"/>
                </a:solidFill>
              </a:rPr>
              <a:t> </a:t>
            </a:r>
            <a:r>
              <a:rPr lang="en-GB" dirty="0" err="1" smtClean="0">
                <a:solidFill>
                  <a:schemeClr val="tx1"/>
                </a:solidFill>
              </a:rPr>
              <a:t>XX</a:t>
            </a:r>
            <a:endParaRPr lang="en-GB" dirty="0">
              <a:solidFill>
                <a:schemeClr val="tx1"/>
              </a:solidFill>
            </a:endParaRPr>
          </a:p>
        </p:txBody>
      </p:sp>
    </p:spTree>
    <p:extLst>
      <p:ext uri="{BB962C8B-B14F-4D97-AF65-F5344CB8AC3E}">
        <p14:creationId xmlns:p14="http://schemas.microsoft.com/office/powerpoint/2010/main" val="96043768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Review</a:t>
            </a:r>
            <a:endParaRPr lang="en-GB" dirty="0"/>
          </a:p>
        </p:txBody>
      </p:sp>
      <p:sp>
        <p:nvSpPr>
          <p:cNvPr id="3" name="Content Placeholder 2"/>
          <p:cNvSpPr>
            <a:spLocks noGrp="1"/>
          </p:cNvSpPr>
          <p:nvPr>
            <p:ph idx="1"/>
          </p:nvPr>
        </p:nvSpPr>
        <p:spPr/>
        <p:txBody>
          <a:bodyPr/>
          <a:lstStyle/>
          <a:p>
            <a:r>
              <a:rPr lang="en-GB" dirty="0" smtClean="0"/>
              <a:t>what additional information might you need when reading a DID?</a:t>
            </a:r>
          </a:p>
          <a:p>
            <a:r>
              <a:rPr lang="en-GB" dirty="0" smtClean="0"/>
              <a:t>What do you need to know when writing data to memory?</a:t>
            </a:r>
          </a:p>
          <a:p>
            <a:r>
              <a:rPr lang="en-GB" dirty="0" smtClean="0"/>
              <a:t>How do you get data back from a routine?</a:t>
            </a:r>
            <a:endParaRPr lang="en-GB" dirty="0"/>
          </a:p>
          <a:p>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95</a:t>
            </a:fld>
            <a:endParaRPr lang="en-GB"/>
          </a:p>
        </p:txBody>
      </p:sp>
      <p:sp>
        <p:nvSpPr>
          <p:cNvPr id="6" name="TextBox 5"/>
          <p:cNvSpPr txBox="1"/>
          <p:nvPr/>
        </p:nvSpPr>
        <p:spPr>
          <a:xfrm>
            <a:off x="1722279" y="1187768"/>
            <a:ext cx="5750100" cy="369332"/>
          </a:xfrm>
          <a:prstGeom prst="rect">
            <a:avLst/>
          </a:prstGeom>
          <a:noFill/>
        </p:spPr>
        <p:txBody>
          <a:bodyPr wrap="none" rtlCol="0">
            <a:spAutoFit/>
          </a:bodyPr>
          <a:lstStyle/>
          <a:p>
            <a:pPr algn="ctr"/>
            <a:r>
              <a:rPr lang="en-GB" dirty="0"/>
              <a:t>Data Transmission, </a:t>
            </a:r>
            <a:r>
              <a:rPr lang="en-GB" dirty="0" err="1"/>
              <a:t>InputOutput</a:t>
            </a:r>
            <a:r>
              <a:rPr lang="en-GB" dirty="0"/>
              <a:t> Control, Remote Activation</a:t>
            </a:r>
          </a:p>
        </p:txBody>
      </p:sp>
    </p:spTree>
    <p:extLst>
      <p:ext uri="{BB962C8B-B14F-4D97-AF65-F5344CB8AC3E}">
        <p14:creationId xmlns:p14="http://schemas.microsoft.com/office/powerpoint/2010/main" val="303330309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ISO 14229 Diagnostic Services</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96</a:t>
            </a:fld>
            <a:endParaRPr lang="en-GB"/>
          </a:p>
        </p:txBody>
      </p:sp>
      <p:graphicFrame>
        <p:nvGraphicFramePr>
          <p:cNvPr id="6" name="Table 5"/>
          <p:cNvGraphicFramePr>
            <a:graphicFrameLocks noGrp="1"/>
          </p:cNvGraphicFramePr>
          <p:nvPr>
            <p:extLst>
              <p:ext uri="{D42A27DB-BD31-4B8C-83A1-F6EECF244321}">
                <p14:modId xmlns:p14="http://schemas.microsoft.com/office/powerpoint/2010/main" val="1308317297"/>
              </p:ext>
            </p:extLst>
          </p:nvPr>
        </p:nvGraphicFramePr>
        <p:xfrm>
          <a:off x="2771800" y="1556792"/>
          <a:ext cx="3816424" cy="1551600"/>
        </p:xfrm>
        <a:graphic>
          <a:graphicData uri="http://schemas.openxmlformats.org/drawingml/2006/table">
            <a:tbl>
              <a:tblPr firstRow="1" bandRow="1">
                <a:tableStyleId>{5C22544A-7EE6-4342-B048-85BDC9FD1C3A}</a:tableStyleId>
              </a:tblPr>
              <a:tblGrid>
                <a:gridCol w="576064"/>
                <a:gridCol w="3240360"/>
              </a:tblGrid>
              <a:tr h="235663">
                <a:tc>
                  <a:txBody>
                    <a:bodyPr/>
                    <a:lstStyle/>
                    <a:p>
                      <a:r>
                        <a:rPr lang="en-GB" dirty="0" smtClean="0"/>
                        <a:t>hex</a:t>
                      </a:r>
                      <a:endParaRPr lang="en-GB" dirty="0"/>
                    </a:p>
                  </a:txBody>
                  <a:tcPr marL="90000" marR="90000" marT="18000" marB="18000"/>
                </a:tc>
                <a:tc>
                  <a:txBody>
                    <a:bodyPr/>
                    <a:lstStyle/>
                    <a:p>
                      <a:r>
                        <a:rPr lang="en-GB" dirty="0" smtClean="0"/>
                        <a:t>service name</a:t>
                      </a:r>
                      <a:endParaRPr lang="en-GB" dirty="0"/>
                    </a:p>
                  </a:txBody>
                  <a:tcPr marL="90000" marR="90000" marT="18000" marB="18000"/>
                </a:tc>
              </a:tr>
              <a:tr h="235663">
                <a:tc>
                  <a:txBody>
                    <a:bodyPr/>
                    <a:lstStyle/>
                    <a:p>
                      <a:r>
                        <a:rPr lang="en-GB" dirty="0" smtClean="0"/>
                        <a:t>34</a:t>
                      </a:r>
                      <a:endParaRPr lang="en-GB" dirty="0"/>
                    </a:p>
                  </a:txBody>
                  <a:tcPr marL="90000" marR="90000" marT="18000" marB="18000">
                    <a:solidFill>
                      <a:srgbClr val="FFC000"/>
                    </a:solidFill>
                  </a:tcPr>
                </a:tc>
                <a:tc>
                  <a:txBody>
                    <a:bodyPr/>
                    <a:lstStyle/>
                    <a:p>
                      <a:r>
                        <a:rPr lang="en-GB" dirty="0" err="1" smtClean="0"/>
                        <a:t>RequestDownload</a:t>
                      </a:r>
                      <a:endParaRPr lang="en-GB" dirty="0"/>
                    </a:p>
                  </a:txBody>
                  <a:tcPr marL="90000" marR="90000" marT="18000" marB="18000"/>
                </a:tc>
              </a:tr>
              <a:tr h="235663">
                <a:tc>
                  <a:txBody>
                    <a:bodyPr/>
                    <a:lstStyle/>
                    <a:p>
                      <a:r>
                        <a:rPr lang="en-GB" dirty="0" smtClean="0"/>
                        <a:t>35</a:t>
                      </a:r>
                      <a:endParaRPr lang="en-GB" dirty="0"/>
                    </a:p>
                  </a:txBody>
                  <a:tcPr marL="90000" marR="90000" marT="18000" marB="18000">
                    <a:solidFill>
                      <a:srgbClr val="FFC000"/>
                    </a:solidFill>
                  </a:tcPr>
                </a:tc>
                <a:tc>
                  <a:txBody>
                    <a:bodyPr/>
                    <a:lstStyle/>
                    <a:p>
                      <a:r>
                        <a:rPr lang="en-GB" dirty="0" err="1" smtClean="0"/>
                        <a:t>RequestUpload</a:t>
                      </a:r>
                      <a:endParaRPr lang="en-GB" dirty="0"/>
                    </a:p>
                  </a:txBody>
                  <a:tcPr marL="90000" marR="90000" marT="18000" marB="18000"/>
                </a:tc>
              </a:tr>
              <a:tr h="235663">
                <a:tc>
                  <a:txBody>
                    <a:bodyPr/>
                    <a:lstStyle/>
                    <a:p>
                      <a:r>
                        <a:rPr lang="en-GB" dirty="0" smtClean="0"/>
                        <a:t>36</a:t>
                      </a:r>
                      <a:endParaRPr lang="en-GB" dirty="0"/>
                    </a:p>
                  </a:txBody>
                  <a:tcPr marL="90000" marR="90000" marT="18000" marB="18000">
                    <a:solidFill>
                      <a:srgbClr val="FFC000"/>
                    </a:solidFill>
                  </a:tcPr>
                </a:tc>
                <a:tc>
                  <a:txBody>
                    <a:bodyPr/>
                    <a:lstStyle/>
                    <a:p>
                      <a:r>
                        <a:rPr lang="en-GB" dirty="0" err="1" smtClean="0"/>
                        <a:t>TransferData</a:t>
                      </a:r>
                      <a:endParaRPr lang="en-GB" dirty="0"/>
                    </a:p>
                  </a:txBody>
                  <a:tcPr marL="90000" marR="90000" marT="18000" marB="18000"/>
                </a:tc>
              </a:tr>
              <a:tr h="235663">
                <a:tc>
                  <a:txBody>
                    <a:bodyPr/>
                    <a:lstStyle/>
                    <a:p>
                      <a:r>
                        <a:rPr lang="en-GB" dirty="0" smtClean="0"/>
                        <a:t>37</a:t>
                      </a:r>
                      <a:endParaRPr lang="en-GB" dirty="0"/>
                    </a:p>
                  </a:txBody>
                  <a:tcPr marL="90000" marR="90000" marT="18000" marB="18000">
                    <a:solidFill>
                      <a:srgbClr val="FFC000"/>
                    </a:solidFill>
                  </a:tcPr>
                </a:tc>
                <a:tc>
                  <a:txBody>
                    <a:bodyPr/>
                    <a:lstStyle/>
                    <a:p>
                      <a:r>
                        <a:rPr lang="en-GB" dirty="0" err="1" smtClean="0"/>
                        <a:t>RequestTransferExit</a:t>
                      </a:r>
                      <a:endParaRPr lang="en-GB" dirty="0"/>
                    </a:p>
                  </a:txBody>
                  <a:tcPr marL="90000" marR="90000" marT="18000" marB="18000"/>
                </a:tc>
              </a:tr>
            </a:tbl>
          </a:graphicData>
        </a:graphic>
      </p:graphicFrame>
      <p:sp>
        <p:nvSpPr>
          <p:cNvPr id="7" name="TextBox 6"/>
          <p:cNvSpPr txBox="1"/>
          <p:nvPr/>
        </p:nvSpPr>
        <p:spPr>
          <a:xfrm>
            <a:off x="3661468" y="1187768"/>
            <a:ext cx="1871731" cy="369332"/>
          </a:xfrm>
          <a:prstGeom prst="rect">
            <a:avLst/>
          </a:prstGeom>
          <a:noFill/>
        </p:spPr>
        <p:txBody>
          <a:bodyPr wrap="none" rtlCol="0">
            <a:spAutoFit/>
          </a:bodyPr>
          <a:lstStyle/>
          <a:p>
            <a:pPr algn="ctr"/>
            <a:r>
              <a:rPr lang="en-GB" dirty="0" smtClean="0"/>
              <a:t>Upload Download</a:t>
            </a:r>
            <a:endParaRPr lang="en-GB" dirty="0"/>
          </a:p>
        </p:txBody>
      </p:sp>
    </p:spTree>
    <p:extLst>
      <p:ext uri="{BB962C8B-B14F-4D97-AF65-F5344CB8AC3E}">
        <p14:creationId xmlns:p14="http://schemas.microsoft.com/office/powerpoint/2010/main" val="22561717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smtClean="0"/>
              <a:t>Upload Download Overview</a:t>
            </a:r>
            <a:endParaRPr lang="en-US" dirty="0" smtClean="0"/>
          </a:p>
        </p:txBody>
      </p:sp>
      <p:sp>
        <p:nvSpPr>
          <p:cNvPr id="38915" name="Rectangle 3"/>
          <p:cNvSpPr>
            <a:spLocks noGrp="1" noChangeArrowheads="1"/>
          </p:cNvSpPr>
          <p:nvPr>
            <p:ph idx="1"/>
          </p:nvPr>
        </p:nvSpPr>
        <p:spPr/>
        <p:txBody>
          <a:bodyPr>
            <a:normAutofit/>
          </a:bodyPr>
          <a:lstStyle/>
          <a:p>
            <a:r>
              <a:rPr lang="en-GB" dirty="0" smtClean="0"/>
              <a:t>Three-stage handshake process</a:t>
            </a:r>
          </a:p>
          <a:p>
            <a:r>
              <a:rPr lang="en-GB" dirty="0" smtClean="0"/>
              <a:t>Initiate – Transfer – Terminate</a:t>
            </a:r>
          </a:p>
        </p:txBody>
      </p:sp>
      <p:sp>
        <p:nvSpPr>
          <p:cNvPr id="2" name="Footer Placeholder 1"/>
          <p:cNvSpPr>
            <a:spLocks noGrp="1"/>
          </p:cNvSpPr>
          <p:nvPr>
            <p:ph type="ftr" sz="quarter" idx="11"/>
          </p:nvPr>
        </p:nvSpPr>
        <p:spPr/>
        <p:txBody>
          <a:bodyPr/>
          <a:lstStyle/>
          <a:p>
            <a:r>
              <a:rPr lang="en-GB" smtClean="0"/>
              <a:t>WMG</a:t>
            </a:r>
            <a:endParaRPr lang="en-GB"/>
          </a:p>
        </p:txBody>
      </p:sp>
      <p:sp>
        <p:nvSpPr>
          <p:cNvPr id="12" name="Slide Number Placeholder 11"/>
          <p:cNvSpPr>
            <a:spLocks noGrp="1"/>
          </p:cNvSpPr>
          <p:nvPr>
            <p:ph type="sldNum" sz="quarter" idx="12"/>
          </p:nvPr>
        </p:nvSpPr>
        <p:spPr/>
        <p:txBody>
          <a:bodyPr/>
          <a:lstStyle/>
          <a:p>
            <a:fld id="{99FB13C6-6EAB-4C4E-B47E-EB78F907128E}" type="slidenum">
              <a:rPr lang="en-GB" smtClean="0"/>
              <a:t>97</a:t>
            </a:fld>
            <a:endParaRPr lang="en-GB"/>
          </a:p>
        </p:txBody>
      </p:sp>
      <p:pic>
        <p:nvPicPr>
          <p:cNvPr id="7" name="Picture 4" descr="DownloadUpload_Service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2688279"/>
            <a:ext cx="5471184" cy="369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7612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a:bodyPr>
          <a:lstStyle/>
          <a:p>
            <a:r>
              <a:rPr lang="en-GB" dirty="0" err="1"/>
              <a:t>RequestDownload</a:t>
            </a:r>
            <a:endParaRPr lang="en-US" dirty="0" smtClean="0"/>
          </a:p>
        </p:txBody>
      </p:sp>
      <p:sp>
        <p:nvSpPr>
          <p:cNvPr id="38915" name="Rectangle 3"/>
          <p:cNvSpPr>
            <a:spLocks noGrp="1" noChangeArrowheads="1"/>
          </p:cNvSpPr>
          <p:nvPr>
            <p:ph idx="1"/>
          </p:nvPr>
        </p:nvSpPr>
        <p:spPr/>
        <p:txBody>
          <a:bodyPr>
            <a:normAutofit/>
          </a:bodyPr>
          <a:lstStyle/>
          <a:p>
            <a:r>
              <a:rPr lang="en-GB" dirty="0" smtClean="0"/>
              <a:t>Requests the initiation of a data transfer</a:t>
            </a:r>
          </a:p>
          <a:p>
            <a:r>
              <a:rPr lang="en-GB" dirty="0" smtClean="0"/>
              <a:t>Data is transferred from the tester to the ECU</a:t>
            </a:r>
          </a:p>
          <a:p>
            <a:r>
              <a:rPr lang="en-GB" dirty="0" smtClean="0"/>
              <a:t>ECU must confirm readiness with positive response</a:t>
            </a:r>
          </a:p>
        </p:txBody>
      </p:sp>
      <p:sp>
        <p:nvSpPr>
          <p:cNvPr id="2" name="Footer Placeholder 1"/>
          <p:cNvSpPr>
            <a:spLocks noGrp="1"/>
          </p:cNvSpPr>
          <p:nvPr>
            <p:ph type="ftr" sz="quarter" idx="11"/>
          </p:nvPr>
        </p:nvSpPr>
        <p:spPr/>
        <p:txBody>
          <a:bodyPr/>
          <a:lstStyle/>
          <a:p>
            <a:r>
              <a:rPr lang="en-GB" smtClean="0"/>
              <a:t>WMG</a:t>
            </a:r>
            <a:endParaRPr lang="en-GB"/>
          </a:p>
        </p:txBody>
      </p:sp>
      <p:sp>
        <p:nvSpPr>
          <p:cNvPr id="11" name="Rounded Rectangle 10"/>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$34</a:t>
            </a:r>
            <a:endParaRPr lang="en-GB" sz="2000" dirty="0">
              <a:solidFill>
                <a:schemeClr val="tx1"/>
              </a:solidFill>
            </a:endParaRPr>
          </a:p>
        </p:txBody>
      </p:sp>
      <p:sp>
        <p:nvSpPr>
          <p:cNvPr id="12" name="Slide Number Placeholder 11"/>
          <p:cNvSpPr>
            <a:spLocks noGrp="1"/>
          </p:cNvSpPr>
          <p:nvPr>
            <p:ph type="sldNum" sz="quarter" idx="12"/>
          </p:nvPr>
        </p:nvSpPr>
        <p:spPr/>
        <p:txBody>
          <a:bodyPr/>
          <a:lstStyle/>
          <a:p>
            <a:fld id="{99FB13C6-6EAB-4C4E-B47E-EB78F907128E}" type="slidenum">
              <a:rPr lang="en-GB" smtClean="0"/>
              <a:t>98</a:t>
            </a:fld>
            <a:endParaRPr lang="en-GB"/>
          </a:p>
        </p:txBody>
      </p:sp>
    </p:spTree>
    <p:extLst>
      <p:ext uri="{BB962C8B-B14F-4D97-AF65-F5344CB8AC3E}">
        <p14:creationId xmlns:p14="http://schemas.microsoft.com/office/powerpoint/2010/main" val="2709806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err="1"/>
              <a:t>RequestDownload</a:t>
            </a:r>
            <a:endParaRPr lang="en-GB" dirty="0"/>
          </a:p>
        </p:txBody>
      </p:sp>
      <p:sp>
        <p:nvSpPr>
          <p:cNvPr id="4" name="Footer Placeholder 3"/>
          <p:cNvSpPr>
            <a:spLocks noGrp="1"/>
          </p:cNvSpPr>
          <p:nvPr>
            <p:ph type="ftr" sz="quarter" idx="11"/>
          </p:nvPr>
        </p:nvSpPr>
        <p:spPr/>
        <p:txBody>
          <a:bodyPr/>
          <a:lstStyle/>
          <a:p>
            <a:r>
              <a:rPr lang="en-GB" smtClean="0"/>
              <a:t>WMG</a:t>
            </a:r>
            <a:endParaRPr lang="en-GB"/>
          </a:p>
        </p:txBody>
      </p:sp>
      <p:sp>
        <p:nvSpPr>
          <p:cNvPr id="5" name="Slide Number Placeholder 4"/>
          <p:cNvSpPr>
            <a:spLocks noGrp="1"/>
          </p:cNvSpPr>
          <p:nvPr>
            <p:ph type="sldNum" sz="quarter" idx="12"/>
          </p:nvPr>
        </p:nvSpPr>
        <p:spPr/>
        <p:txBody>
          <a:bodyPr/>
          <a:lstStyle/>
          <a:p>
            <a:fld id="{99FB13C6-6EAB-4C4E-B47E-EB78F907128E}" type="slidenum">
              <a:rPr lang="en-GB" smtClean="0"/>
              <a:t>99</a:t>
            </a:fld>
            <a:endParaRPr lang="en-GB"/>
          </a:p>
        </p:txBody>
      </p:sp>
      <p:graphicFrame>
        <p:nvGraphicFramePr>
          <p:cNvPr id="7" name="Table 6"/>
          <p:cNvGraphicFramePr>
            <a:graphicFrameLocks noGrp="1"/>
          </p:cNvGraphicFramePr>
          <p:nvPr>
            <p:extLst>
              <p:ext uri="{D42A27DB-BD31-4B8C-83A1-F6EECF244321}">
                <p14:modId xmlns:p14="http://schemas.microsoft.com/office/powerpoint/2010/main" val="1690722106"/>
              </p:ext>
            </p:extLst>
          </p:nvPr>
        </p:nvGraphicFramePr>
        <p:xfrm>
          <a:off x="1524000" y="1556792"/>
          <a:ext cx="5898613" cy="2865120"/>
        </p:xfrm>
        <a:graphic>
          <a:graphicData uri="http://schemas.openxmlformats.org/drawingml/2006/table">
            <a:tbl>
              <a:tblPr firstRow="1" bandRow="1">
                <a:tableStyleId>{5C22544A-7EE6-4342-B048-85BDC9FD1C3A}</a:tableStyleId>
              </a:tblPr>
              <a:tblGrid>
                <a:gridCol w="661607"/>
                <a:gridCol w="4474625"/>
                <a:gridCol w="762381"/>
              </a:tblGrid>
              <a:tr h="370840">
                <a:tc>
                  <a:txBody>
                    <a:bodyPr/>
                    <a:lstStyle/>
                    <a:p>
                      <a:r>
                        <a:rPr lang="en-GB" dirty="0" smtClean="0"/>
                        <a:t>Byte</a:t>
                      </a:r>
                      <a:endParaRPr lang="en-GB" dirty="0"/>
                    </a:p>
                  </a:txBody>
                  <a:tcPr/>
                </a:tc>
                <a:tc>
                  <a:txBody>
                    <a:bodyPr/>
                    <a:lstStyle/>
                    <a:p>
                      <a:r>
                        <a:rPr lang="en-GB" dirty="0" smtClean="0"/>
                        <a:t>Description</a:t>
                      </a:r>
                      <a:endParaRPr lang="en-GB" dirty="0"/>
                    </a:p>
                  </a:txBody>
                  <a:tcPr/>
                </a:tc>
                <a:tc>
                  <a:txBody>
                    <a:bodyPr/>
                    <a:lstStyle/>
                    <a:p>
                      <a:r>
                        <a:rPr lang="en-GB" dirty="0" smtClean="0"/>
                        <a:t>Value</a:t>
                      </a:r>
                      <a:endParaRPr lang="en-GB" dirty="0"/>
                    </a:p>
                  </a:txBody>
                  <a:tcPr/>
                </a:tc>
              </a:tr>
              <a:tr h="370840">
                <a:tc>
                  <a:txBody>
                    <a:bodyPr/>
                    <a:lstStyle/>
                    <a:p>
                      <a:r>
                        <a:rPr lang="en-GB" dirty="0" smtClean="0"/>
                        <a:t>1</a:t>
                      </a:r>
                      <a:endParaRPr lang="en-GB" dirty="0"/>
                    </a:p>
                  </a:txBody>
                  <a:tcPr/>
                </a:tc>
                <a:tc>
                  <a:txBody>
                    <a:bodyPr/>
                    <a:lstStyle/>
                    <a:p>
                      <a:r>
                        <a:rPr lang="en-GB" dirty="0" err="1" smtClean="0"/>
                        <a:t>RequestDownload</a:t>
                      </a:r>
                      <a:r>
                        <a:rPr lang="en-GB" dirty="0" smtClean="0"/>
                        <a:t> Request Service Id</a:t>
                      </a:r>
                      <a:endParaRPr lang="en-GB" dirty="0"/>
                    </a:p>
                  </a:txBody>
                  <a:tcPr/>
                </a:tc>
                <a:tc>
                  <a:txBody>
                    <a:bodyPr/>
                    <a:lstStyle/>
                    <a:p>
                      <a:r>
                        <a:rPr lang="en-GB" dirty="0" smtClean="0"/>
                        <a:t>34</a:t>
                      </a:r>
                      <a:endParaRPr lang="en-GB" dirty="0"/>
                    </a:p>
                  </a:txBody>
                  <a:tcPr/>
                </a:tc>
              </a:tr>
              <a:tr h="370840">
                <a:tc>
                  <a:txBody>
                    <a:bodyPr/>
                    <a:lstStyle/>
                    <a:p>
                      <a:r>
                        <a:rPr lang="en-GB" dirty="0" smtClean="0"/>
                        <a:t>2</a:t>
                      </a:r>
                      <a:endParaRPr lang="en-GB" dirty="0"/>
                    </a:p>
                  </a:txBody>
                  <a:tcPr/>
                </a:tc>
                <a:tc>
                  <a:txBody>
                    <a:bodyPr/>
                    <a:lstStyle/>
                    <a:p>
                      <a:r>
                        <a:rPr lang="en-GB" dirty="0" err="1" smtClean="0"/>
                        <a:t>dataFormatIdentifier</a:t>
                      </a:r>
                      <a:endParaRPr lang="en-GB" dirty="0"/>
                    </a:p>
                  </a:txBody>
                  <a:tcPr/>
                </a:tc>
                <a:tc>
                  <a:txBody>
                    <a:bodyPr/>
                    <a:lstStyle/>
                    <a:p>
                      <a:r>
                        <a:rPr lang="en-GB" dirty="0" smtClean="0"/>
                        <a:t>XX</a:t>
                      </a:r>
                      <a:endParaRPr lang="en-GB" dirty="0"/>
                    </a:p>
                  </a:txBody>
                  <a:tcPr/>
                </a:tc>
              </a:tr>
              <a:tr h="370840">
                <a:tc>
                  <a:txBody>
                    <a:bodyPr/>
                    <a:lstStyle/>
                    <a:p>
                      <a:r>
                        <a:rPr lang="en-GB" dirty="0" smtClean="0"/>
                        <a:t>3</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addressAndLengthFormatIdentifier</a:t>
                      </a:r>
                      <a:endParaRPr lang="en-GB" dirty="0" smtClean="0"/>
                    </a:p>
                  </a:txBody>
                  <a:tcPr/>
                </a:tc>
                <a:tc>
                  <a:txBody>
                    <a:bodyPr/>
                    <a:lstStyle/>
                    <a:p>
                      <a:r>
                        <a:rPr lang="en-GB" dirty="0" smtClean="0"/>
                        <a:t>XX</a:t>
                      </a:r>
                      <a:endParaRPr lang="en-GB" dirty="0"/>
                    </a:p>
                  </a:txBody>
                  <a:tcPr/>
                </a:tc>
              </a:tr>
              <a:tr h="370840">
                <a:tc>
                  <a:txBody>
                    <a:bodyPr/>
                    <a:lstStyle/>
                    <a:p>
                      <a:r>
                        <a:rPr lang="en-GB" dirty="0" smtClean="0"/>
                        <a:t>4-X</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memoryAddress</a:t>
                      </a:r>
                      <a:endParaRPr lang="en-GB" dirty="0" smtClean="0"/>
                    </a:p>
                  </a:txBody>
                  <a:tcPr/>
                </a:tc>
                <a:tc>
                  <a:txBody>
                    <a:bodyPr/>
                    <a:lstStyle/>
                    <a:p>
                      <a:r>
                        <a:rPr lang="en-GB" dirty="0" smtClean="0"/>
                        <a:t>XXXX</a:t>
                      </a:r>
                      <a:endParaRPr lang="en-GB" dirty="0"/>
                    </a:p>
                  </a:txBody>
                  <a:tcPr/>
                </a:tc>
              </a:tr>
              <a:tr h="370840">
                <a:tc>
                  <a:txBody>
                    <a:bodyPr/>
                    <a:lstStyle/>
                    <a:p>
                      <a:r>
                        <a:rPr lang="en-GB" dirty="0" smtClean="0"/>
                        <a:t>X+1-Y</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memorySize</a:t>
                      </a:r>
                      <a:endParaRPr lang="en-GB" dirty="0" smtClean="0"/>
                    </a:p>
                  </a:txBody>
                  <a:tcPr/>
                </a:tc>
                <a:tc>
                  <a:txBody>
                    <a:bodyPr/>
                    <a:lstStyle/>
                    <a:p>
                      <a:r>
                        <a:rPr lang="en-GB" dirty="0" smtClean="0"/>
                        <a:t>XXXX</a:t>
                      </a:r>
                      <a:endParaRPr lang="en-GB" dirty="0"/>
                    </a:p>
                  </a:txBody>
                  <a:tcPr/>
                </a:tc>
              </a:tr>
              <a:tr h="370840">
                <a:tc>
                  <a:txBody>
                    <a:bodyPr/>
                    <a:lstStyle/>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4-Y may be repeated</a:t>
                      </a:r>
                    </a:p>
                  </a:txBody>
                  <a:tcPr/>
                </a:tc>
                <a:tc>
                  <a:txBody>
                    <a:bodyPr/>
                    <a:lstStyle/>
                    <a:p>
                      <a:endParaRPr lang="en-GB" dirty="0"/>
                    </a:p>
                  </a:txBody>
                  <a:tcPr/>
                </a:tc>
              </a:tr>
            </a:tbl>
          </a:graphicData>
        </a:graphic>
      </p:graphicFrame>
      <p:sp>
        <p:nvSpPr>
          <p:cNvPr id="9" name="Rounded Rectangle 8"/>
          <p:cNvSpPr/>
          <p:nvPr/>
        </p:nvSpPr>
        <p:spPr>
          <a:xfrm>
            <a:off x="8172400" y="5949280"/>
            <a:ext cx="864096" cy="576064"/>
          </a:xfrm>
          <a:prstGeom prst="roundRect">
            <a:avLst/>
          </a:prstGeom>
          <a:solidFill>
            <a:schemeClr val="accent1">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smtClean="0">
                <a:solidFill>
                  <a:schemeClr val="tx1"/>
                </a:solidFill>
              </a:rPr>
              <a:t>$34</a:t>
            </a:r>
            <a:endParaRPr lang="en-GB" sz="2000" dirty="0">
              <a:solidFill>
                <a:schemeClr val="tx1"/>
              </a:solidFill>
            </a:endParaRPr>
          </a:p>
        </p:txBody>
      </p:sp>
      <p:sp>
        <p:nvSpPr>
          <p:cNvPr id="11" name="TextBox 10"/>
          <p:cNvSpPr txBox="1"/>
          <p:nvPr/>
        </p:nvSpPr>
        <p:spPr>
          <a:xfrm>
            <a:off x="4125183" y="1187768"/>
            <a:ext cx="944297" cy="369332"/>
          </a:xfrm>
          <a:prstGeom prst="rect">
            <a:avLst/>
          </a:prstGeom>
          <a:noFill/>
        </p:spPr>
        <p:txBody>
          <a:bodyPr wrap="none" rtlCol="0">
            <a:spAutoFit/>
          </a:bodyPr>
          <a:lstStyle/>
          <a:p>
            <a:pPr algn="ctr"/>
            <a:r>
              <a:rPr lang="en-GB" dirty="0" smtClean="0"/>
              <a:t>Request</a:t>
            </a:r>
            <a:endParaRPr lang="en-GB" dirty="0"/>
          </a:p>
        </p:txBody>
      </p:sp>
    </p:spTree>
    <p:extLst>
      <p:ext uri="{BB962C8B-B14F-4D97-AF65-F5344CB8AC3E}">
        <p14:creationId xmlns:p14="http://schemas.microsoft.com/office/powerpoint/2010/main" val="3051975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2117</TotalTime>
  <Words>5724</Words>
  <Application>Microsoft Office PowerPoint</Application>
  <PresentationFormat>On-screen Show (4:3)</PresentationFormat>
  <Paragraphs>1884</Paragraphs>
  <Slides>114</Slides>
  <Notes>93</Notes>
  <HiddenSlides>0</HiddenSlides>
  <MMClips>0</MMClips>
  <ScaleCrop>false</ScaleCrop>
  <HeadingPairs>
    <vt:vector size="4" baseType="variant">
      <vt:variant>
        <vt:lpstr>Theme</vt:lpstr>
      </vt:variant>
      <vt:variant>
        <vt:i4>1</vt:i4>
      </vt:variant>
      <vt:variant>
        <vt:lpstr>Slide Titles</vt:lpstr>
      </vt:variant>
      <vt:variant>
        <vt:i4>114</vt:i4>
      </vt:variant>
    </vt:vector>
  </HeadingPairs>
  <TitlesOfParts>
    <vt:vector size="115" baseType="lpstr">
      <vt:lpstr>Office Theme</vt:lpstr>
      <vt:lpstr>Diagnostics Course</vt:lpstr>
      <vt:lpstr>Content</vt:lpstr>
      <vt:lpstr>Hexadecimal Format</vt:lpstr>
      <vt:lpstr>ISO 14229</vt:lpstr>
      <vt:lpstr>ISO 14229</vt:lpstr>
      <vt:lpstr>Application of ISO 14229</vt:lpstr>
      <vt:lpstr>What ISO 14229 Does Not Do</vt:lpstr>
      <vt:lpstr>ISO 14229 Diagnostic Services</vt:lpstr>
      <vt:lpstr>ISO 14229 Diagnostic Services</vt:lpstr>
      <vt:lpstr>ISO 14229 Diagnostic Services</vt:lpstr>
      <vt:lpstr>ISO 14229 Diagnostic Services</vt:lpstr>
      <vt:lpstr>ISO 14229 Diagnostic Services</vt:lpstr>
      <vt:lpstr>ISO 14229 Diagnostic Services</vt:lpstr>
      <vt:lpstr>Diagnostic Sessions</vt:lpstr>
      <vt:lpstr>Service Request</vt:lpstr>
      <vt:lpstr>Positive and Negative Response</vt:lpstr>
      <vt:lpstr>Positive Response</vt:lpstr>
      <vt:lpstr>Positive Response Suppression</vt:lpstr>
      <vt:lpstr>Negative Response</vt:lpstr>
      <vt:lpstr>Negative Response</vt:lpstr>
      <vt:lpstr>Negative Response</vt:lpstr>
      <vt:lpstr>Response Pending NRC</vt:lpstr>
      <vt:lpstr>Review</vt:lpstr>
      <vt:lpstr>Diagnostic Services</vt:lpstr>
      <vt:lpstr>Diagnostic Services</vt:lpstr>
      <vt:lpstr>ISO 14229 Diagnostic Services</vt:lpstr>
      <vt:lpstr>DiagnosticSessionControl</vt:lpstr>
      <vt:lpstr>DiagnosticSessionControl</vt:lpstr>
      <vt:lpstr>DiagnosticSessionControl</vt:lpstr>
      <vt:lpstr>DiagnosticSessionControl</vt:lpstr>
      <vt:lpstr>DiagnosticSessionControl</vt:lpstr>
      <vt:lpstr>DiagnosticSessionControl</vt:lpstr>
      <vt:lpstr>ECUReset</vt:lpstr>
      <vt:lpstr>ECUReset</vt:lpstr>
      <vt:lpstr>SecurityAccess</vt:lpstr>
      <vt:lpstr>SecurityAccess</vt:lpstr>
      <vt:lpstr>SecurityAccess</vt:lpstr>
      <vt:lpstr>SecurityAccess</vt:lpstr>
      <vt:lpstr>SecurityAccess</vt:lpstr>
      <vt:lpstr>SecurityAccess</vt:lpstr>
      <vt:lpstr>TesterPresent</vt:lpstr>
      <vt:lpstr>SecurityAccess</vt:lpstr>
      <vt:lpstr>Other Services</vt:lpstr>
      <vt:lpstr>Review</vt:lpstr>
      <vt:lpstr>ISO 14229 Diagnostic Services</vt:lpstr>
      <vt:lpstr>ClearDiagnosticInformation</vt:lpstr>
      <vt:lpstr>ClearDiagnosticInformation</vt:lpstr>
      <vt:lpstr>ClearDiagnosticInformation</vt:lpstr>
      <vt:lpstr>ReadDTCInformation</vt:lpstr>
      <vt:lpstr>ReadDTCInformation</vt:lpstr>
      <vt:lpstr>DTC Status (review)</vt:lpstr>
      <vt:lpstr>DTC Status Mask</vt:lpstr>
      <vt:lpstr>ReadDTCInformation</vt:lpstr>
      <vt:lpstr>ReadDTCInformation</vt:lpstr>
      <vt:lpstr>ReadDTCInformation</vt:lpstr>
      <vt:lpstr>ReadDTCInformation</vt:lpstr>
      <vt:lpstr>ReadDTCInformation</vt:lpstr>
      <vt:lpstr>Snapshot Data Example</vt:lpstr>
      <vt:lpstr>Extended Data Example</vt:lpstr>
      <vt:lpstr>ReadDTCInformation</vt:lpstr>
      <vt:lpstr>Review</vt:lpstr>
      <vt:lpstr>ISO 14229 Diagnostic Services</vt:lpstr>
      <vt:lpstr>ReadDataByIdentifier</vt:lpstr>
      <vt:lpstr>ReadDataByIdentifier</vt:lpstr>
      <vt:lpstr>ReadDataByIdentifier</vt:lpstr>
      <vt:lpstr>ReadDataByPeriodicIdentifier</vt:lpstr>
      <vt:lpstr>ReadDataByPeriodicIdentifier</vt:lpstr>
      <vt:lpstr>ReadDataByPeriodicIdentifier</vt:lpstr>
      <vt:lpstr>DynamicallyDefineDataIdentifier</vt:lpstr>
      <vt:lpstr>DynamicallyDefineDataIdentifier</vt:lpstr>
      <vt:lpstr>DynamicallyDefineDataIdentifier</vt:lpstr>
      <vt:lpstr>DynamicallyDefineDataIdentifier</vt:lpstr>
      <vt:lpstr>ReadScalingDataByIdentifier</vt:lpstr>
      <vt:lpstr>ReadScalingDataByIdentifier</vt:lpstr>
      <vt:lpstr>ReadScalingDataByIdentifier</vt:lpstr>
      <vt:lpstr>ReadScalingDataByIdentifier</vt:lpstr>
      <vt:lpstr>WriteDataByIdentifier</vt:lpstr>
      <vt:lpstr>WriteDataByIdentifier</vt:lpstr>
      <vt:lpstr>WriteDataByIdentifier</vt:lpstr>
      <vt:lpstr>InputOutputControlByIdentifier</vt:lpstr>
      <vt:lpstr>InputOutputControlByIdentifier</vt:lpstr>
      <vt:lpstr>InputOutputControlByIdentifier</vt:lpstr>
      <vt:lpstr>ReadMemoryByAddress</vt:lpstr>
      <vt:lpstr>ReadMemoryByAddress</vt:lpstr>
      <vt:lpstr>ReadMemoryByAddress</vt:lpstr>
      <vt:lpstr>WriteMemoryByAddress</vt:lpstr>
      <vt:lpstr>WriteMemoryByAddress</vt:lpstr>
      <vt:lpstr>WriteMemoryByAddress</vt:lpstr>
      <vt:lpstr>RoutineControl</vt:lpstr>
      <vt:lpstr>RoutineControl</vt:lpstr>
      <vt:lpstr>RoutineControl</vt:lpstr>
      <vt:lpstr>RoutineControl</vt:lpstr>
      <vt:lpstr>RoutineControl</vt:lpstr>
      <vt:lpstr>RoutineControl</vt:lpstr>
      <vt:lpstr>Review</vt:lpstr>
      <vt:lpstr>ISO 14229 Diagnostic Services</vt:lpstr>
      <vt:lpstr>Upload Download Overview</vt:lpstr>
      <vt:lpstr>RequestDownload</vt:lpstr>
      <vt:lpstr>RequestDownload</vt:lpstr>
      <vt:lpstr>RequestDownload</vt:lpstr>
      <vt:lpstr>RequestUpload</vt:lpstr>
      <vt:lpstr>RequestUpload</vt:lpstr>
      <vt:lpstr>RequestUpload</vt:lpstr>
      <vt:lpstr>TransferData</vt:lpstr>
      <vt:lpstr>TransferData</vt:lpstr>
      <vt:lpstr>TransferData</vt:lpstr>
      <vt:lpstr>RequestTransferExit</vt:lpstr>
      <vt:lpstr>RequestTransferExit</vt:lpstr>
      <vt:lpstr>RequestTransferExit</vt:lpstr>
      <vt:lpstr>Review</vt:lpstr>
      <vt:lpstr>ISO 14229 Diagnostic Services </vt:lpstr>
      <vt:lpstr>Summary</vt:lpstr>
      <vt:lpstr>Feedback – Can the session be improved?</vt:lpstr>
      <vt:lpstr>Questions</vt:lpstr>
    </vt:vector>
  </TitlesOfParts>
  <Company>SPX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Diagnostics</dc:title>
  <dc:creator>Philpot, Julian</dc:creator>
  <cp:lastModifiedBy>Philpot, Julian</cp:lastModifiedBy>
  <cp:revision>147</cp:revision>
  <dcterms:created xsi:type="dcterms:W3CDTF">2012-04-13T12:55:01Z</dcterms:created>
  <dcterms:modified xsi:type="dcterms:W3CDTF">2013-07-08T09:38:42Z</dcterms:modified>
</cp:coreProperties>
</file>