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9" r:id="rId6"/>
    <p:sldId id="258"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964791"/>
          </a:xfrm>
        </p:spPr>
        <p:txBody>
          <a:bodyPr>
            <a:normAutofit fontScale="90000"/>
          </a:bodyPr>
          <a:lstStyle/>
          <a:p>
            <a:r>
              <a:rPr lang="en-US" sz="4400" dirty="0">
                <a:solidFill>
                  <a:schemeClr val="tx1"/>
                </a:solidFill>
              </a:rPr>
              <a:t>Squared Circle Daily</a:t>
            </a:r>
            <a:br>
              <a:rPr lang="en-US" sz="4400" dirty="0">
                <a:solidFill>
                  <a:schemeClr val="tx1"/>
                </a:solidFill>
              </a:rPr>
            </a:b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320249"/>
            <a:ext cx="4775075" cy="1455937"/>
          </a:xfrm>
        </p:spPr>
        <p:txBody>
          <a:bodyPr>
            <a:normAutofit lnSpcReduction="10000"/>
          </a:bodyPr>
          <a:lstStyle/>
          <a:p>
            <a:pPr>
              <a:spcAft>
                <a:spcPts val="600"/>
              </a:spcAft>
            </a:pPr>
            <a:r>
              <a:rPr lang="en-US" dirty="0">
                <a:solidFill>
                  <a:schemeClr val="tx1"/>
                </a:solidFill>
              </a:rPr>
              <a:t>Brendan Treynor</a:t>
            </a:r>
          </a:p>
          <a:p>
            <a:pPr>
              <a:spcAft>
                <a:spcPts val="600"/>
              </a:spcAft>
            </a:pPr>
            <a:r>
              <a:rPr lang="en-US" dirty="0">
                <a:solidFill>
                  <a:schemeClr val="tx1"/>
                </a:solidFill>
              </a:rPr>
              <a:t>CIS265 2VB1</a:t>
            </a:r>
          </a:p>
          <a:p>
            <a:pPr>
              <a:spcAft>
                <a:spcPts val="600"/>
              </a:spcAft>
            </a:pPr>
            <a:r>
              <a:rPr lang="en-US" dirty="0">
                <a:solidFill>
                  <a:schemeClr val="tx1"/>
                </a:solidFill>
              </a:rPr>
              <a:t>Professor Anderson</a:t>
            </a:r>
          </a:p>
          <a:p>
            <a:pPr>
              <a:spcAft>
                <a:spcPts val="600"/>
              </a:spcAft>
            </a:pPr>
            <a:r>
              <a:rPr lang="en-US" dirty="0">
                <a:solidFill>
                  <a:schemeClr val="tx1"/>
                </a:solidFill>
              </a:rPr>
              <a:t>April 20, 2021</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40AF-3A4B-414B-8589-65A61F83F0C2}"/>
              </a:ext>
            </a:extLst>
          </p:cNvPr>
          <p:cNvSpPr>
            <a:spLocks noGrp="1"/>
          </p:cNvSpPr>
          <p:nvPr>
            <p:ph type="title"/>
          </p:nvPr>
        </p:nvSpPr>
        <p:spPr>
          <a:xfrm>
            <a:off x="8458200" y="607392"/>
            <a:ext cx="3161963" cy="1645920"/>
          </a:xfrm>
        </p:spPr>
        <p:txBody>
          <a:bodyPr anchor="b">
            <a:normAutofit/>
          </a:bodyPr>
          <a:lstStyle/>
          <a:p>
            <a:r>
              <a:rPr lang="en-US" dirty="0"/>
              <a:t>Thank You!</a:t>
            </a:r>
          </a:p>
        </p:txBody>
      </p:sp>
      <p:pic>
        <p:nvPicPr>
          <p:cNvPr id="5" name="Graphic 4" descr="Remote learning language outline">
            <a:extLst>
              <a:ext uri="{FF2B5EF4-FFF2-40B4-BE49-F238E27FC236}">
                <a16:creationId xmlns:a16="http://schemas.microsoft.com/office/drawing/2014/main" id="{DF2F9532-810A-46CC-9C33-C5F96FA515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47800" y="609600"/>
            <a:ext cx="5334000" cy="5334000"/>
          </a:xfrm>
          <a:prstGeom prst="rect">
            <a:avLst/>
          </a:prstGeom>
        </p:spPr>
      </p:pic>
      <p:sp>
        <p:nvSpPr>
          <p:cNvPr id="3" name="Content Placeholder 2">
            <a:extLst>
              <a:ext uri="{FF2B5EF4-FFF2-40B4-BE49-F238E27FC236}">
                <a16:creationId xmlns:a16="http://schemas.microsoft.com/office/drawing/2014/main" id="{D822B3B7-CEBF-4499-AD5B-8CD44266E56E}"/>
              </a:ext>
            </a:extLst>
          </p:cNvPr>
          <p:cNvSpPr>
            <a:spLocks noGrp="1"/>
          </p:cNvSpPr>
          <p:nvPr>
            <p:ph type="body" sz="half" idx="2"/>
          </p:nvPr>
        </p:nvSpPr>
        <p:spPr>
          <a:xfrm>
            <a:off x="8458200" y="2336800"/>
            <a:ext cx="3161963" cy="3606800"/>
          </a:xfrm>
        </p:spPr>
        <p:txBody>
          <a:bodyPr>
            <a:normAutofit/>
          </a:bodyPr>
          <a:lstStyle/>
          <a:p>
            <a:r>
              <a:rPr lang="en-US" dirty="0"/>
              <a:t>Thank you for your time!</a:t>
            </a:r>
          </a:p>
          <a:p>
            <a:r>
              <a:rPr lang="en-US" dirty="0"/>
              <a:t>I really enjoyed this project.  The ability to create something and see it work on screen has been something that I thoroughly enjoyed doing!</a:t>
            </a:r>
          </a:p>
        </p:txBody>
      </p:sp>
    </p:spTree>
    <p:extLst>
      <p:ext uri="{BB962C8B-B14F-4D97-AF65-F5344CB8AC3E}">
        <p14:creationId xmlns:p14="http://schemas.microsoft.com/office/powerpoint/2010/main" val="3862580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3915-4F1E-4A12-B434-3B56630FD3A2}"/>
              </a:ext>
            </a:extLst>
          </p:cNvPr>
          <p:cNvSpPr>
            <a:spLocks noGrp="1"/>
          </p:cNvSpPr>
          <p:nvPr>
            <p:ph type="title"/>
          </p:nvPr>
        </p:nvSpPr>
        <p:spPr/>
        <p:txBody>
          <a:bodyPr/>
          <a:lstStyle/>
          <a:p>
            <a:r>
              <a:rPr lang="en-US" dirty="0"/>
              <a:t>Final Project Outline – aka “Part One”</a:t>
            </a:r>
          </a:p>
        </p:txBody>
      </p:sp>
      <p:sp>
        <p:nvSpPr>
          <p:cNvPr id="3" name="Content Placeholder 2">
            <a:extLst>
              <a:ext uri="{FF2B5EF4-FFF2-40B4-BE49-F238E27FC236}">
                <a16:creationId xmlns:a16="http://schemas.microsoft.com/office/drawing/2014/main" id="{212A1387-669F-4AB3-915B-F90B173B4953}"/>
              </a:ext>
            </a:extLst>
          </p:cNvPr>
          <p:cNvSpPr>
            <a:spLocks noGrp="1"/>
          </p:cNvSpPr>
          <p:nvPr>
            <p:ph sz="half" idx="1"/>
          </p:nvPr>
        </p:nvSpPr>
        <p:spPr/>
        <p:txBody>
          <a:bodyPr>
            <a:normAutofit fontScale="92500" lnSpcReduction="20000"/>
          </a:bodyPr>
          <a:lstStyle/>
          <a:p>
            <a:r>
              <a:rPr lang="en-US" dirty="0"/>
              <a:t>Purpose?</a:t>
            </a:r>
          </a:p>
          <a:p>
            <a:pPr lvl="1"/>
            <a:r>
              <a:rPr lang="en-US" dirty="0"/>
              <a:t>Entertain individuals that have a love for fantasy, wrestling, and sports entertainment.</a:t>
            </a:r>
          </a:p>
          <a:p>
            <a:r>
              <a:rPr lang="en-US" dirty="0"/>
              <a:t>Goals?</a:t>
            </a:r>
          </a:p>
          <a:p>
            <a:pPr lvl="1"/>
            <a:r>
              <a:rPr lang="en-US" dirty="0"/>
              <a:t>Provide a fun and interactive website.</a:t>
            </a:r>
          </a:p>
          <a:p>
            <a:pPr lvl="1"/>
            <a:r>
              <a:rPr lang="en-US" dirty="0"/>
              <a:t> Pique interest in fantasy wrestling/sports entertainment.</a:t>
            </a:r>
          </a:p>
          <a:p>
            <a:r>
              <a:rPr lang="en-US" dirty="0"/>
              <a:t>Target Audience?</a:t>
            </a:r>
          </a:p>
          <a:p>
            <a:pPr lvl="1"/>
            <a:r>
              <a:rPr lang="en-US" dirty="0"/>
              <a:t>Children – High Priority</a:t>
            </a:r>
          </a:p>
          <a:p>
            <a:pPr lvl="2"/>
            <a:r>
              <a:rPr lang="en-US" dirty="0"/>
              <a:t>Male demographic ages 6 - 59</a:t>
            </a:r>
          </a:p>
        </p:txBody>
      </p:sp>
      <p:sp>
        <p:nvSpPr>
          <p:cNvPr id="4" name="Content Placeholder 3">
            <a:extLst>
              <a:ext uri="{FF2B5EF4-FFF2-40B4-BE49-F238E27FC236}">
                <a16:creationId xmlns:a16="http://schemas.microsoft.com/office/drawing/2014/main" id="{42FE6D30-E5CF-4485-AA95-56A48366FB36}"/>
              </a:ext>
            </a:extLst>
          </p:cNvPr>
          <p:cNvSpPr>
            <a:spLocks noGrp="1"/>
          </p:cNvSpPr>
          <p:nvPr>
            <p:ph sz="half" idx="2"/>
          </p:nvPr>
        </p:nvSpPr>
        <p:spPr/>
        <p:txBody>
          <a:bodyPr>
            <a:normAutofit fontScale="92500" lnSpcReduction="20000"/>
          </a:bodyPr>
          <a:lstStyle/>
          <a:p>
            <a:r>
              <a:rPr lang="en-US" dirty="0"/>
              <a:t>Opportunity?</a:t>
            </a:r>
          </a:p>
          <a:p>
            <a:pPr lvl="1"/>
            <a:r>
              <a:rPr lang="en-US" dirty="0"/>
              <a:t>Provides opportunity to catch up on favorite characters.</a:t>
            </a:r>
          </a:p>
          <a:p>
            <a:pPr lvl="1"/>
            <a:r>
              <a:rPr lang="en-US" dirty="0"/>
              <a:t>Win faux prizes</a:t>
            </a:r>
          </a:p>
          <a:p>
            <a:pPr lvl="1"/>
            <a:r>
              <a:rPr lang="en-US" dirty="0"/>
              <a:t>Be featured in events</a:t>
            </a:r>
          </a:p>
          <a:p>
            <a:pPr lvl="1"/>
            <a:r>
              <a:rPr lang="en-US" dirty="0"/>
              <a:t>Autographs and meet-and-greets</a:t>
            </a:r>
          </a:p>
          <a:p>
            <a:r>
              <a:rPr lang="en-US" dirty="0"/>
              <a:t>Media?</a:t>
            </a:r>
          </a:p>
          <a:p>
            <a:pPr lvl="1"/>
            <a:r>
              <a:rPr lang="en-US" dirty="0"/>
              <a:t>YouTube videos (Cartoon Network, WWE2k14 simulation)</a:t>
            </a:r>
          </a:p>
          <a:p>
            <a:pPr lvl="1"/>
            <a:r>
              <a:rPr lang="en-US" dirty="0"/>
              <a:t>Podcast audio (provided by wrestlingaudio.com)</a:t>
            </a:r>
          </a:p>
          <a:p>
            <a:pPr lvl="1"/>
            <a:r>
              <a:rPr lang="en-US" dirty="0"/>
              <a:t>Sprites, favicon, font color changes</a:t>
            </a:r>
          </a:p>
          <a:p>
            <a:pPr lvl="1"/>
            <a:r>
              <a:rPr lang="en-US" dirty="0"/>
              <a:t>Cartoon wrestling/miscellaneous character pictures.</a:t>
            </a:r>
          </a:p>
          <a:p>
            <a:pPr lvl="1"/>
            <a:r>
              <a:rPr lang="en-US" dirty="0"/>
              <a:t>Bright colors with easy-to-read interface</a:t>
            </a:r>
          </a:p>
        </p:txBody>
      </p:sp>
    </p:spTree>
    <p:extLst>
      <p:ext uri="{BB962C8B-B14F-4D97-AF65-F5344CB8AC3E}">
        <p14:creationId xmlns:p14="http://schemas.microsoft.com/office/powerpoint/2010/main" val="2017893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F29B5C-ACC8-4A5D-87C4-7E189D527F85}"/>
              </a:ext>
            </a:extLst>
          </p:cNvPr>
          <p:cNvSpPr>
            <a:spLocks noGrp="1"/>
          </p:cNvSpPr>
          <p:nvPr>
            <p:ph type="title"/>
          </p:nvPr>
        </p:nvSpPr>
        <p:spPr>
          <a:xfrm>
            <a:off x="8458200" y="607392"/>
            <a:ext cx="3161963" cy="1645920"/>
          </a:xfrm>
        </p:spPr>
        <p:txBody>
          <a:bodyPr anchor="b">
            <a:normAutofit/>
          </a:bodyPr>
          <a:lstStyle/>
          <a:p>
            <a:r>
              <a:rPr lang="en-US" dirty="0"/>
              <a:t>“Part Two”</a:t>
            </a:r>
          </a:p>
        </p:txBody>
      </p:sp>
      <p:pic>
        <p:nvPicPr>
          <p:cNvPr id="6" name="Picture Placeholder 5" descr="A picture containing diagram&#10;&#10;Description automatically generated">
            <a:extLst>
              <a:ext uri="{FF2B5EF4-FFF2-40B4-BE49-F238E27FC236}">
                <a16:creationId xmlns:a16="http://schemas.microsoft.com/office/drawing/2014/main" id="{9A0BA1ED-D3B6-48C7-9820-B054FEA245B3}"/>
              </a:ext>
            </a:extLst>
          </p:cNvPr>
          <p:cNvPicPr>
            <a:picLocks noGrp="1" noChangeAspect="1"/>
          </p:cNvPicPr>
          <p:nvPr>
            <p:ph idx="1"/>
          </p:nvPr>
        </p:nvPicPr>
        <p:blipFill>
          <a:blip r:embed="rId2"/>
          <a:stretch>
            <a:fillRect/>
          </a:stretch>
        </p:blipFill>
        <p:spPr>
          <a:xfrm>
            <a:off x="125261" y="263046"/>
            <a:ext cx="7738128" cy="6250487"/>
          </a:xfrm>
          <a:noFill/>
        </p:spPr>
      </p:pic>
      <p:sp>
        <p:nvSpPr>
          <p:cNvPr id="4" name="Text Placeholder 3">
            <a:extLst>
              <a:ext uri="{FF2B5EF4-FFF2-40B4-BE49-F238E27FC236}">
                <a16:creationId xmlns:a16="http://schemas.microsoft.com/office/drawing/2014/main" id="{48480C7A-0099-4C8C-92D4-FFCA3C048B5E}"/>
              </a:ext>
            </a:extLst>
          </p:cNvPr>
          <p:cNvSpPr>
            <a:spLocks noGrp="1"/>
          </p:cNvSpPr>
          <p:nvPr>
            <p:ph type="body" sz="half" idx="2"/>
          </p:nvPr>
        </p:nvSpPr>
        <p:spPr>
          <a:xfrm>
            <a:off x="8458200" y="2336800"/>
            <a:ext cx="3161963" cy="3913808"/>
          </a:xfrm>
        </p:spPr>
        <p:txBody>
          <a:bodyPr>
            <a:normAutofit fontScale="92500"/>
          </a:bodyPr>
          <a:lstStyle/>
          <a:p>
            <a:pPr marL="342900" indent="-342900">
              <a:lnSpc>
                <a:spcPct val="90000"/>
              </a:lnSpc>
              <a:buFont typeface="+mj-lt"/>
              <a:buAutoNum type="arabicPeriod"/>
            </a:pPr>
            <a:r>
              <a:rPr lang="en-US" sz="1400" dirty="0"/>
              <a:t>Chapter 4  </a:t>
            </a:r>
          </a:p>
          <a:p>
            <a:pPr marL="742950" lvl="1" indent="-285750">
              <a:lnSpc>
                <a:spcPct val="90000"/>
              </a:lnSpc>
              <a:buFont typeface="+mj-lt"/>
              <a:buAutoNum type="alphaUcPeriod"/>
            </a:pPr>
            <a:r>
              <a:rPr lang="en-US" sz="1400" b="1" dirty="0"/>
              <a:t>Text Shadow on H2 tags, win class, DD tags and navigation text</a:t>
            </a:r>
          </a:p>
          <a:p>
            <a:pPr marL="742950" lvl="1" indent="-285750">
              <a:lnSpc>
                <a:spcPct val="90000"/>
              </a:lnSpc>
              <a:buFont typeface="+mj-lt"/>
              <a:buAutoNum type="alphaUcPeriod"/>
            </a:pPr>
            <a:r>
              <a:rPr lang="en-US" sz="1400" dirty="0"/>
              <a:t>Image as Hyperlink with gallery on bottom of page</a:t>
            </a:r>
          </a:p>
          <a:p>
            <a:pPr marL="742950" lvl="1" indent="-285750">
              <a:lnSpc>
                <a:spcPct val="90000"/>
              </a:lnSpc>
              <a:buFont typeface="+mj-lt"/>
              <a:buAutoNum type="alphaUcPeriod"/>
            </a:pPr>
            <a:r>
              <a:rPr lang="en-US" sz="1400" b="1" dirty="0"/>
              <a:t>Linear-gradient throughout</a:t>
            </a:r>
          </a:p>
          <a:p>
            <a:pPr marL="342900" indent="-342900">
              <a:lnSpc>
                <a:spcPct val="90000"/>
              </a:lnSpc>
              <a:buFont typeface="+mj-lt"/>
              <a:buAutoNum type="arabicPeriod"/>
            </a:pPr>
            <a:r>
              <a:rPr lang="en-US" sz="1400" dirty="0"/>
              <a:t>Chapter 6</a:t>
            </a:r>
          </a:p>
          <a:p>
            <a:pPr marL="742950" lvl="1" indent="-285750">
              <a:lnSpc>
                <a:spcPct val="90000"/>
              </a:lnSpc>
              <a:buFont typeface="+mj-lt"/>
              <a:buAutoNum type="alphaUcPeriod"/>
            </a:pPr>
            <a:r>
              <a:rPr lang="en-US" sz="1400" b="1" dirty="0"/>
              <a:t>2 column layout throughout</a:t>
            </a:r>
          </a:p>
          <a:p>
            <a:pPr marL="742950" lvl="1" indent="-285750">
              <a:lnSpc>
                <a:spcPct val="90000"/>
              </a:lnSpc>
              <a:buFont typeface="+mj-lt"/>
              <a:buAutoNum type="alphaUcPeriod"/>
            </a:pPr>
            <a:r>
              <a:rPr lang="en-US" sz="1400" dirty="0"/>
              <a:t>Image gallery on bottom of page – hover shows captions</a:t>
            </a:r>
          </a:p>
          <a:p>
            <a:pPr marL="342900" indent="-342900">
              <a:lnSpc>
                <a:spcPct val="90000"/>
              </a:lnSpc>
              <a:buFont typeface="+mj-lt"/>
              <a:buAutoNum type="arabicPeriod"/>
            </a:pPr>
            <a:r>
              <a:rPr lang="en-US" sz="1400" dirty="0"/>
              <a:t>Chapter 7</a:t>
            </a:r>
          </a:p>
          <a:p>
            <a:pPr marL="742950" lvl="1" indent="-285750">
              <a:lnSpc>
                <a:spcPct val="90000"/>
              </a:lnSpc>
              <a:buFont typeface="+mj-lt"/>
              <a:buAutoNum type="alphaUcPeriod"/>
            </a:pPr>
            <a:r>
              <a:rPr lang="en-US" sz="1400" b="1" dirty="0"/>
              <a:t>Sprite – on navigation bar throughout</a:t>
            </a:r>
          </a:p>
          <a:p>
            <a:pPr marL="742950" lvl="1" indent="-285750">
              <a:lnSpc>
                <a:spcPct val="90000"/>
              </a:lnSpc>
              <a:buFont typeface="+mj-lt"/>
              <a:buAutoNum type="alphaUcPeriod"/>
            </a:pPr>
            <a:r>
              <a:rPr lang="en-US" sz="1400" dirty="0"/>
              <a:t>Page displayed properly on phone/tablet</a:t>
            </a:r>
          </a:p>
          <a:p>
            <a:pPr marL="742950" lvl="1" indent="-285750">
              <a:lnSpc>
                <a:spcPct val="90000"/>
              </a:lnSpc>
              <a:buFont typeface="Arial" panose="020B0604020202020204" pitchFamily="34" charset="0"/>
              <a:buChar char="•"/>
            </a:pPr>
            <a:endParaRPr lang="en-US" sz="1100" dirty="0"/>
          </a:p>
        </p:txBody>
      </p:sp>
    </p:spTree>
    <p:extLst>
      <p:ext uri="{BB962C8B-B14F-4D97-AF65-F5344CB8AC3E}">
        <p14:creationId xmlns:p14="http://schemas.microsoft.com/office/powerpoint/2010/main" val="789236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icture containing website&#10;&#10;Description automatically generated">
            <a:extLst>
              <a:ext uri="{FF2B5EF4-FFF2-40B4-BE49-F238E27FC236}">
                <a16:creationId xmlns:a16="http://schemas.microsoft.com/office/drawing/2014/main" id="{3313E352-52FB-4880-8840-81A7BD838BB0}"/>
              </a:ext>
            </a:extLst>
          </p:cNvPr>
          <p:cNvPicPr>
            <a:picLocks noGrp="1" noChangeAspect="1"/>
          </p:cNvPicPr>
          <p:nvPr>
            <p:ph type="pic" idx="1"/>
          </p:nvPr>
        </p:nvPicPr>
        <p:blipFill>
          <a:blip r:embed="rId2"/>
          <a:srcRect l="13467" r="13467"/>
          <a:stretch>
            <a:fillRect/>
          </a:stretch>
        </p:blipFill>
        <p:spPr>
          <a:xfrm>
            <a:off x="247649" y="180975"/>
            <a:ext cx="7591426" cy="3676650"/>
          </a:xfrm>
        </p:spPr>
      </p:pic>
      <p:sp>
        <p:nvSpPr>
          <p:cNvPr id="3" name="Title 2">
            <a:extLst>
              <a:ext uri="{FF2B5EF4-FFF2-40B4-BE49-F238E27FC236}">
                <a16:creationId xmlns:a16="http://schemas.microsoft.com/office/drawing/2014/main" id="{7B22DBFF-FA66-45E9-884E-D4F734743B97}"/>
              </a:ext>
            </a:extLst>
          </p:cNvPr>
          <p:cNvSpPr>
            <a:spLocks noGrp="1"/>
          </p:cNvSpPr>
          <p:nvPr>
            <p:ph type="title"/>
          </p:nvPr>
        </p:nvSpPr>
        <p:spPr/>
        <p:txBody>
          <a:bodyPr/>
          <a:lstStyle/>
          <a:p>
            <a:r>
              <a:rPr lang="en-US" dirty="0"/>
              <a:t>Part Two </a:t>
            </a:r>
            <a:r>
              <a:rPr lang="en-US" dirty="0" err="1"/>
              <a:t>Cnt’d</a:t>
            </a:r>
            <a:endParaRPr lang="en-US" dirty="0"/>
          </a:p>
        </p:txBody>
      </p:sp>
      <p:sp>
        <p:nvSpPr>
          <p:cNvPr id="4" name="Text Placeholder 3">
            <a:extLst>
              <a:ext uri="{FF2B5EF4-FFF2-40B4-BE49-F238E27FC236}">
                <a16:creationId xmlns:a16="http://schemas.microsoft.com/office/drawing/2014/main" id="{DC922597-1D03-46FE-9906-4D89D22CD0E9}"/>
              </a:ext>
            </a:extLst>
          </p:cNvPr>
          <p:cNvSpPr>
            <a:spLocks noGrp="1"/>
          </p:cNvSpPr>
          <p:nvPr>
            <p:ph type="body" sz="half" idx="2"/>
          </p:nvPr>
        </p:nvSpPr>
        <p:spPr>
          <a:xfrm>
            <a:off x="8477250" y="2386583"/>
            <a:ext cx="3144774" cy="3978705"/>
          </a:xfrm>
        </p:spPr>
        <p:txBody>
          <a:bodyPr>
            <a:normAutofit lnSpcReduction="10000"/>
          </a:bodyPr>
          <a:lstStyle/>
          <a:p>
            <a:pPr marL="342900" indent="-342900">
              <a:lnSpc>
                <a:spcPct val="90000"/>
              </a:lnSpc>
              <a:buFont typeface="+mj-lt"/>
              <a:buAutoNum type="arabicPeriod"/>
            </a:pPr>
            <a:r>
              <a:rPr lang="en-US" sz="1500" dirty="0"/>
              <a:t>Chapter 4  </a:t>
            </a:r>
          </a:p>
          <a:p>
            <a:pPr marL="742950" lvl="1" indent="-285750">
              <a:lnSpc>
                <a:spcPct val="90000"/>
              </a:lnSpc>
              <a:buFont typeface="+mj-lt"/>
              <a:buAutoNum type="alphaUcPeriod"/>
            </a:pPr>
            <a:r>
              <a:rPr lang="en-US" sz="1500" dirty="0"/>
              <a:t>Text Shadow on H2 tags, win class, DD tags and navigation text</a:t>
            </a:r>
          </a:p>
          <a:p>
            <a:pPr marL="742950" lvl="1" indent="-285750">
              <a:lnSpc>
                <a:spcPct val="90000"/>
              </a:lnSpc>
              <a:buFont typeface="+mj-lt"/>
              <a:buAutoNum type="alphaUcPeriod"/>
            </a:pPr>
            <a:r>
              <a:rPr lang="en-US" sz="1500" b="1" dirty="0"/>
              <a:t>Image as Hyperlink with gallery on bottom of page – when clicked hyperlink displays image larger</a:t>
            </a:r>
          </a:p>
          <a:p>
            <a:pPr marL="742950" lvl="1" indent="-285750">
              <a:lnSpc>
                <a:spcPct val="90000"/>
              </a:lnSpc>
              <a:buFont typeface="+mj-lt"/>
              <a:buAutoNum type="alphaUcPeriod"/>
            </a:pPr>
            <a:r>
              <a:rPr lang="en-US" sz="1500" dirty="0"/>
              <a:t>Linear-gradient throughout</a:t>
            </a:r>
          </a:p>
          <a:p>
            <a:pPr marL="342900" indent="-342900">
              <a:lnSpc>
                <a:spcPct val="90000"/>
              </a:lnSpc>
              <a:buFont typeface="+mj-lt"/>
              <a:buAutoNum type="arabicPeriod"/>
            </a:pPr>
            <a:r>
              <a:rPr lang="en-US" sz="1500" dirty="0"/>
              <a:t>Chapter 6</a:t>
            </a:r>
          </a:p>
          <a:p>
            <a:pPr marL="742950" lvl="1" indent="-285750">
              <a:lnSpc>
                <a:spcPct val="90000"/>
              </a:lnSpc>
              <a:buFont typeface="+mj-lt"/>
              <a:buAutoNum type="alphaUcPeriod"/>
            </a:pPr>
            <a:r>
              <a:rPr lang="en-US" sz="1500" dirty="0"/>
              <a:t>2 column layout throughout</a:t>
            </a:r>
          </a:p>
          <a:p>
            <a:pPr marL="742950" lvl="1" indent="-285750">
              <a:lnSpc>
                <a:spcPct val="90000"/>
              </a:lnSpc>
              <a:buFont typeface="+mj-lt"/>
              <a:buAutoNum type="alphaUcPeriod"/>
            </a:pPr>
            <a:r>
              <a:rPr lang="en-US" sz="1500" b="1" dirty="0"/>
              <a:t>Image gallery on bottom of page – hover shows captions</a:t>
            </a:r>
          </a:p>
        </p:txBody>
      </p:sp>
      <p:pic>
        <p:nvPicPr>
          <p:cNvPr id="10" name="Picture 9">
            <a:extLst>
              <a:ext uri="{FF2B5EF4-FFF2-40B4-BE49-F238E27FC236}">
                <a16:creationId xmlns:a16="http://schemas.microsoft.com/office/drawing/2014/main" id="{6FB1EA22-10B4-406C-884C-D66405402371}"/>
              </a:ext>
            </a:extLst>
          </p:cNvPr>
          <p:cNvPicPr>
            <a:picLocks noChangeAspect="1"/>
          </p:cNvPicPr>
          <p:nvPr/>
        </p:nvPicPr>
        <p:blipFill>
          <a:blip r:embed="rId3"/>
          <a:stretch>
            <a:fillRect/>
          </a:stretch>
        </p:blipFill>
        <p:spPr>
          <a:xfrm>
            <a:off x="247648" y="3908180"/>
            <a:ext cx="7591426" cy="2928327"/>
          </a:xfrm>
          <a:prstGeom prst="rect">
            <a:avLst/>
          </a:prstGeom>
        </p:spPr>
      </p:pic>
    </p:spTree>
    <p:extLst>
      <p:ext uri="{BB962C8B-B14F-4D97-AF65-F5344CB8AC3E}">
        <p14:creationId xmlns:p14="http://schemas.microsoft.com/office/powerpoint/2010/main" val="3568627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23E4C6-E796-44D9-9EC9-B2FB06A32054}"/>
              </a:ext>
            </a:extLst>
          </p:cNvPr>
          <p:cNvSpPr>
            <a:spLocks noGrp="1"/>
          </p:cNvSpPr>
          <p:nvPr>
            <p:ph type="title"/>
          </p:nvPr>
        </p:nvSpPr>
        <p:spPr/>
        <p:txBody>
          <a:bodyPr/>
          <a:lstStyle/>
          <a:p>
            <a:r>
              <a:rPr lang="en-US" dirty="0"/>
              <a:t>Part Two </a:t>
            </a:r>
            <a:r>
              <a:rPr lang="en-US" dirty="0" err="1"/>
              <a:t>Cnt’d</a:t>
            </a:r>
            <a:endParaRPr lang="en-US" dirty="0"/>
          </a:p>
        </p:txBody>
      </p:sp>
      <p:sp>
        <p:nvSpPr>
          <p:cNvPr id="4" name="Text Placeholder 3">
            <a:extLst>
              <a:ext uri="{FF2B5EF4-FFF2-40B4-BE49-F238E27FC236}">
                <a16:creationId xmlns:a16="http://schemas.microsoft.com/office/drawing/2014/main" id="{A155A6C0-F686-43FE-AB1B-ED00FAF0DD63}"/>
              </a:ext>
            </a:extLst>
          </p:cNvPr>
          <p:cNvSpPr>
            <a:spLocks noGrp="1"/>
          </p:cNvSpPr>
          <p:nvPr>
            <p:ph type="body" sz="half" idx="2"/>
          </p:nvPr>
        </p:nvSpPr>
        <p:spPr/>
        <p:txBody>
          <a:bodyPr>
            <a:normAutofit lnSpcReduction="10000"/>
          </a:bodyPr>
          <a:lstStyle/>
          <a:p>
            <a:pPr marL="342900" indent="-342900">
              <a:lnSpc>
                <a:spcPct val="90000"/>
              </a:lnSpc>
              <a:buFont typeface="+mj-lt"/>
              <a:buAutoNum type="arabicPeriod" startAt="3"/>
            </a:pPr>
            <a:r>
              <a:rPr lang="en-US" sz="1700" dirty="0"/>
              <a:t>Chapter 7</a:t>
            </a:r>
          </a:p>
          <a:p>
            <a:pPr marL="742950" lvl="1" indent="-285750">
              <a:lnSpc>
                <a:spcPct val="90000"/>
              </a:lnSpc>
              <a:buFont typeface="+mj-lt"/>
              <a:buAutoNum type="alphaUcPeriod"/>
            </a:pPr>
            <a:r>
              <a:rPr lang="en-US" sz="1700" dirty="0"/>
              <a:t>Sprite – on navigation bar throughout</a:t>
            </a:r>
          </a:p>
          <a:p>
            <a:pPr marL="742950" lvl="1" indent="-285750">
              <a:lnSpc>
                <a:spcPct val="90000"/>
              </a:lnSpc>
              <a:buFont typeface="+mj-lt"/>
              <a:buAutoNum type="alphaUcPeriod"/>
            </a:pPr>
            <a:r>
              <a:rPr lang="en-US" sz="1700" b="1" dirty="0"/>
              <a:t>Page displayed properly on phone/tablet – page configures to size</a:t>
            </a:r>
          </a:p>
          <a:p>
            <a:pPr marL="285750" indent="-285750">
              <a:lnSpc>
                <a:spcPct val="90000"/>
              </a:lnSpc>
              <a:buFont typeface="+mj-lt"/>
              <a:buAutoNum type="arabicPeriod" startAt="3"/>
            </a:pPr>
            <a:r>
              <a:rPr lang="en-US" sz="1700" dirty="0"/>
              <a:t>Chapter 8</a:t>
            </a:r>
          </a:p>
          <a:p>
            <a:pPr marL="800100" lvl="1" indent="-342900">
              <a:lnSpc>
                <a:spcPct val="90000"/>
              </a:lnSpc>
              <a:buFont typeface="+mj-lt"/>
              <a:buAutoNum type="alphaUcPeriod"/>
            </a:pPr>
            <a:r>
              <a:rPr lang="en-US" sz="1700" b="1" dirty="0"/>
              <a:t>Table with a cell that spans multiple columns or rows</a:t>
            </a:r>
          </a:p>
          <a:p>
            <a:pPr marL="742950" lvl="1" indent="-285750">
              <a:lnSpc>
                <a:spcPct val="90000"/>
              </a:lnSpc>
              <a:buFont typeface="+mj-lt"/>
              <a:buAutoNum type="alphaUcPeriod"/>
            </a:pPr>
            <a:r>
              <a:rPr lang="en-US" sz="1700" b="1" dirty="0"/>
              <a:t>CSS to configure table</a:t>
            </a:r>
          </a:p>
          <a:p>
            <a:pPr marL="285750" indent="-285750">
              <a:lnSpc>
                <a:spcPct val="90000"/>
              </a:lnSpc>
              <a:buFont typeface="+mj-lt"/>
              <a:buAutoNum type="arabicPeriod" startAt="3"/>
            </a:pPr>
            <a:endParaRPr lang="en-US" sz="1700" dirty="0"/>
          </a:p>
        </p:txBody>
      </p:sp>
      <p:pic>
        <p:nvPicPr>
          <p:cNvPr id="8" name="Picture 7" descr="Graphical user interface, application&#10;&#10;Description automatically generated">
            <a:extLst>
              <a:ext uri="{FF2B5EF4-FFF2-40B4-BE49-F238E27FC236}">
                <a16:creationId xmlns:a16="http://schemas.microsoft.com/office/drawing/2014/main" id="{78E4197F-8641-4A51-993B-8EB68EE14D23}"/>
              </a:ext>
            </a:extLst>
          </p:cNvPr>
          <p:cNvPicPr>
            <a:picLocks noChangeAspect="1"/>
          </p:cNvPicPr>
          <p:nvPr/>
        </p:nvPicPr>
        <p:blipFill>
          <a:blip r:embed="rId2"/>
          <a:stretch>
            <a:fillRect/>
          </a:stretch>
        </p:blipFill>
        <p:spPr>
          <a:xfrm>
            <a:off x="276224" y="104776"/>
            <a:ext cx="2362201" cy="3191256"/>
          </a:xfrm>
          <a:prstGeom prst="rect">
            <a:avLst/>
          </a:prstGeom>
        </p:spPr>
      </p:pic>
      <p:pic>
        <p:nvPicPr>
          <p:cNvPr id="10" name="Picture 9" descr="Graphical user interface, website&#10;&#10;Description automatically generated">
            <a:extLst>
              <a:ext uri="{FF2B5EF4-FFF2-40B4-BE49-F238E27FC236}">
                <a16:creationId xmlns:a16="http://schemas.microsoft.com/office/drawing/2014/main" id="{31A182B2-7745-4257-85E8-F49FD66D2796}"/>
              </a:ext>
            </a:extLst>
          </p:cNvPr>
          <p:cNvPicPr>
            <a:picLocks noChangeAspect="1"/>
          </p:cNvPicPr>
          <p:nvPr/>
        </p:nvPicPr>
        <p:blipFill>
          <a:blip r:embed="rId3"/>
          <a:stretch>
            <a:fillRect/>
          </a:stretch>
        </p:blipFill>
        <p:spPr>
          <a:xfrm>
            <a:off x="2764402" y="104776"/>
            <a:ext cx="2607698" cy="3191256"/>
          </a:xfrm>
          <a:prstGeom prst="rect">
            <a:avLst/>
          </a:prstGeom>
        </p:spPr>
      </p:pic>
      <p:pic>
        <p:nvPicPr>
          <p:cNvPr id="12" name="Picture 11" descr="Graphical user interface, text&#10;&#10;Description automatically generated">
            <a:extLst>
              <a:ext uri="{FF2B5EF4-FFF2-40B4-BE49-F238E27FC236}">
                <a16:creationId xmlns:a16="http://schemas.microsoft.com/office/drawing/2014/main" id="{D9D4D635-55A4-419B-B242-60EF6AC41136}"/>
              </a:ext>
            </a:extLst>
          </p:cNvPr>
          <p:cNvPicPr>
            <a:picLocks noChangeAspect="1"/>
          </p:cNvPicPr>
          <p:nvPr/>
        </p:nvPicPr>
        <p:blipFill>
          <a:blip r:embed="rId4"/>
          <a:stretch>
            <a:fillRect/>
          </a:stretch>
        </p:blipFill>
        <p:spPr>
          <a:xfrm>
            <a:off x="5498077" y="104776"/>
            <a:ext cx="2474348" cy="3191256"/>
          </a:xfrm>
          <a:prstGeom prst="rect">
            <a:avLst/>
          </a:prstGeom>
        </p:spPr>
      </p:pic>
      <p:sp>
        <p:nvSpPr>
          <p:cNvPr id="13" name="Arrow: Left-Right 12">
            <a:extLst>
              <a:ext uri="{FF2B5EF4-FFF2-40B4-BE49-F238E27FC236}">
                <a16:creationId xmlns:a16="http://schemas.microsoft.com/office/drawing/2014/main" id="{6AC5AFDC-235E-4AD4-9B4E-66498226BAC2}"/>
              </a:ext>
            </a:extLst>
          </p:cNvPr>
          <p:cNvSpPr/>
          <p:nvPr/>
        </p:nvSpPr>
        <p:spPr>
          <a:xfrm>
            <a:off x="2021452" y="2799840"/>
            <a:ext cx="3848100" cy="27183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9545D5B-C3DF-40BF-BF6F-06DC8A16D923}"/>
              </a:ext>
            </a:extLst>
          </p:cNvPr>
          <p:cNvSpPr txBox="1"/>
          <p:nvPr/>
        </p:nvSpPr>
        <p:spPr>
          <a:xfrm>
            <a:off x="3711063" y="2548690"/>
            <a:ext cx="479197" cy="369332"/>
          </a:xfrm>
          <a:prstGeom prst="rect">
            <a:avLst/>
          </a:prstGeom>
          <a:noFill/>
        </p:spPr>
        <p:txBody>
          <a:bodyPr wrap="square" rtlCol="0">
            <a:spAutoFit/>
          </a:bodyPr>
          <a:lstStyle/>
          <a:p>
            <a:r>
              <a:rPr lang="en-US" dirty="0"/>
              <a:t>3b</a:t>
            </a:r>
          </a:p>
        </p:txBody>
      </p:sp>
      <p:pic>
        <p:nvPicPr>
          <p:cNvPr id="24" name="Picture Placeholder 23" descr="Graphical user interface&#10;&#10;Description automatically generated">
            <a:extLst>
              <a:ext uri="{FF2B5EF4-FFF2-40B4-BE49-F238E27FC236}">
                <a16:creationId xmlns:a16="http://schemas.microsoft.com/office/drawing/2014/main" id="{53B9B1D6-A073-4F67-8289-A50C3C666896}"/>
              </a:ext>
            </a:extLst>
          </p:cNvPr>
          <p:cNvPicPr>
            <a:picLocks noGrp="1" noChangeAspect="1"/>
          </p:cNvPicPr>
          <p:nvPr>
            <p:ph type="pic" idx="1"/>
          </p:nvPr>
        </p:nvPicPr>
        <p:blipFill>
          <a:blip r:embed="rId5"/>
          <a:srcRect l="11004" r="11004"/>
          <a:stretch>
            <a:fillRect/>
          </a:stretch>
        </p:blipFill>
        <p:spPr>
          <a:xfrm>
            <a:off x="220150" y="3429000"/>
            <a:ext cx="7696201" cy="3191256"/>
          </a:xfrm>
        </p:spPr>
      </p:pic>
      <p:sp>
        <p:nvSpPr>
          <p:cNvPr id="25" name="TextBox 24">
            <a:extLst>
              <a:ext uri="{FF2B5EF4-FFF2-40B4-BE49-F238E27FC236}">
                <a16:creationId xmlns:a16="http://schemas.microsoft.com/office/drawing/2014/main" id="{7906C4DA-84B3-4670-BB9B-F22E7FFD2557}"/>
              </a:ext>
            </a:extLst>
          </p:cNvPr>
          <p:cNvSpPr txBox="1"/>
          <p:nvPr/>
        </p:nvSpPr>
        <p:spPr>
          <a:xfrm>
            <a:off x="6174512" y="4660534"/>
            <a:ext cx="1500326" cy="369332"/>
          </a:xfrm>
          <a:prstGeom prst="rect">
            <a:avLst/>
          </a:prstGeom>
          <a:noFill/>
        </p:spPr>
        <p:txBody>
          <a:bodyPr wrap="square" rtlCol="0">
            <a:spAutoFit/>
          </a:bodyPr>
          <a:lstStyle/>
          <a:p>
            <a:r>
              <a:rPr lang="en-US" dirty="0"/>
              <a:t>4a and 4b</a:t>
            </a:r>
          </a:p>
        </p:txBody>
      </p:sp>
    </p:spTree>
    <p:extLst>
      <p:ext uri="{BB962C8B-B14F-4D97-AF65-F5344CB8AC3E}">
        <p14:creationId xmlns:p14="http://schemas.microsoft.com/office/powerpoint/2010/main" val="887642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76CACB0-CD08-4756-99F4-57B5DCC83F07}"/>
              </a:ext>
            </a:extLst>
          </p:cNvPr>
          <p:cNvSpPr>
            <a:spLocks noGrp="1"/>
          </p:cNvSpPr>
          <p:nvPr>
            <p:ph type="title"/>
          </p:nvPr>
        </p:nvSpPr>
        <p:spPr>
          <a:xfrm>
            <a:off x="1066800" y="642594"/>
            <a:ext cx="10058400" cy="1371600"/>
          </a:xfrm>
        </p:spPr>
        <p:txBody>
          <a:bodyPr/>
          <a:lstStyle/>
          <a:p>
            <a:r>
              <a:rPr lang="en-US" dirty="0"/>
              <a:t>Part Two Continued</a:t>
            </a:r>
          </a:p>
        </p:txBody>
      </p:sp>
      <p:pic>
        <p:nvPicPr>
          <p:cNvPr id="6" name="Picture Placeholder 5" descr="Text&#10;&#10;Description automatically generated">
            <a:extLst>
              <a:ext uri="{FF2B5EF4-FFF2-40B4-BE49-F238E27FC236}">
                <a16:creationId xmlns:a16="http://schemas.microsoft.com/office/drawing/2014/main" id="{D54F4609-B0DE-48F6-B603-EABA3BD02C1A}"/>
              </a:ext>
            </a:extLst>
          </p:cNvPr>
          <p:cNvPicPr>
            <a:picLocks noGrp="1" noChangeAspect="1"/>
          </p:cNvPicPr>
          <p:nvPr>
            <p:ph sz="half" idx="2"/>
          </p:nvPr>
        </p:nvPicPr>
        <p:blipFill rotWithShape="1">
          <a:blip r:embed="rId2"/>
          <a:srcRect r="3087" b="2"/>
          <a:stretch/>
        </p:blipFill>
        <p:spPr>
          <a:xfrm>
            <a:off x="1069848" y="2074334"/>
            <a:ext cx="4663440" cy="3881963"/>
          </a:xfrm>
          <a:noFill/>
        </p:spPr>
      </p:pic>
      <p:sp>
        <p:nvSpPr>
          <p:cNvPr id="4" name="Text Placeholder 3">
            <a:extLst>
              <a:ext uri="{FF2B5EF4-FFF2-40B4-BE49-F238E27FC236}">
                <a16:creationId xmlns:a16="http://schemas.microsoft.com/office/drawing/2014/main" id="{69D39F8F-98ED-4EF1-AC82-677FCCFDE928}"/>
              </a:ext>
            </a:extLst>
          </p:cNvPr>
          <p:cNvSpPr>
            <a:spLocks noGrp="1"/>
          </p:cNvSpPr>
          <p:nvPr>
            <p:ph sz="quarter" idx="4"/>
          </p:nvPr>
        </p:nvSpPr>
        <p:spPr>
          <a:xfrm>
            <a:off x="6458712" y="2074333"/>
            <a:ext cx="4663440" cy="3882647"/>
          </a:xfrm>
        </p:spPr>
        <p:txBody>
          <a:bodyPr>
            <a:normAutofit/>
          </a:bodyPr>
          <a:lstStyle/>
          <a:p>
            <a:pPr marL="342900" indent="-342900">
              <a:buFont typeface="+mj-lt"/>
              <a:buAutoNum type="arabicPeriod" startAt="5"/>
            </a:pPr>
            <a:r>
              <a:rPr lang="en-US" dirty="0"/>
              <a:t>Chapter 11</a:t>
            </a:r>
          </a:p>
          <a:p>
            <a:pPr marL="800100" lvl="1" indent="-342900">
              <a:buFont typeface="+mj-lt"/>
              <a:buAutoNum type="alphaUcPeriod"/>
            </a:pPr>
            <a:r>
              <a:rPr lang="en-US" sz="1800" b="1" dirty="0"/>
              <a:t>Configure a Details and Summary element</a:t>
            </a:r>
          </a:p>
          <a:p>
            <a:pPr indent="0">
              <a:buNone/>
            </a:pPr>
            <a:endParaRPr lang="en-US" dirty="0"/>
          </a:p>
          <a:p>
            <a:pPr indent="0">
              <a:buNone/>
            </a:pPr>
            <a:r>
              <a:rPr lang="en-US" dirty="0"/>
              <a:t>All the above as specified included on at least one of your pages is confirmed for the “index.html”. “You do not have to include all of the above elements on all four of the pages in your website.”</a:t>
            </a:r>
          </a:p>
          <a:p>
            <a:pPr indent="0">
              <a:buNone/>
            </a:pPr>
            <a:endParaRPr lang="en-US" sz="1200" b="1" dirty="0"/>
          </a:p>
          <a:p>
            <a:pPr marL="800100" lvl="1" indent="-342900">
              <a:buFont typeface="+mj-lt"/>
              <a:buAutoNum type="alphaUcPeriod"/>
            </a:pPr>
            <a:endParaRPr lang="en-US" sz="1800" b="1" dirty="0"/>
          </a:p>
          <a:p>
            <a:pPr indent="0">
              <a:buNone/>
            </a:pPr>
            <a:endParaRPr lang="en-US" sz="2000" b="1" dirty="0"/>
          </a:p>
        </p:txBody>
      </p:sp>
    </p:spTree>
    <p:extLst>
      <p:ext uri="{BB962C8B-B14F-4D97-AF65-F5344CB8AC3E}">
        <p14:creationId xmlns:p14="http://schemas.microsoft.com/office/powerpoint/2010/main" val="45085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aphical user interface, website&#10;&#10;Description automatically generated">
            <a:extLst>
              <a:ext uri="{FF2B5EF4-FFF2-40B4-BE49-F238E27FC236}">
                <a16:creationId xmlns:a16="http://schemas.microsoft.com/office/drawing/2014/main" id="{97489B93-E2E2-4864-83EB-94BACC9E958C}"/>
              </a:ext>
            </a:extLst>
          </p:cNvPr>
          <p:cNvPicPr>
            <a:picLocks noGrp="1" noChangeAspect="1"/>
          </p:cNvPicPr>
          <p:nvPr>
            <p:ph type="pic" idx="1"/>
          </p:nvPr>
        </p:nvPicPr>
        <p:blipFill>
          <a:blip r:embed="rId2"/>
          <a:srcRect l="12530" r="12530"/>
          <a:stretch>
            <a:fillRect/>
          </a:stretch>
        </p:blipFill>
        <p:spPr>
          <a:xfrm>
            <a:off x="228599" y="237744"/>
            <a:ext cx="7696201" cy="3191256"/>
          </a:xfrm>
        </p:spPr>
      </p:pic>
      <p:sp>
        <p:nvSpPr>
          <p:cNvPr id="3" name="Title 2">
            <a:extLst>
              <a:ext uri="{FF2B5EF4-FFF2-40B4-BE49-F238E27FC236}">
                <a16:creationId xmlns:a16="http://schemas.microsoft.com/office/drawing/2014/main" id="{114C3FB9-3668-43AE-BEE2-4A8D31B31670}"/>
              </a:ext>
            </a:extLst>
          </p:cNvPr>
          <p:cNvSpPr>
            <a:spLocks noGrp="1"/>
          </p:cNvSpPr>
          <p:nvPr>
            <p:ph type="title"/>
          </p:nvPr>
        </p:nvSpPr>
        <p:spPr/>
        <p:txBody>
          <a:bodyPr/>
          <a:lstStyle/>
          <a:p>
            <a:r>
              <a:rPr lang="en-US" dirty="0"/>
              <a:t>Image Gallery Extras</a:t>
            </a:r>
          </a:p>
        </p:txBody>
      </p:sp>
      <p:sp>
        <p:nvSpPr>
          <p:cNvPr id="4" name="Text Placeholder 3">
            <a:extLst>
              <a:ext uri="{FF2B5EF4-FFF2-40B4-BE49-F238E27FC236}">
                <a16:creationId xmlns:a16="http://schemas.microsoft.com/office/drawing/2014/main" id="{0BF69625-1990-4649-B2B6-5E52ECBA44D4}"/>
              </a:ext>
            </a:extLst>
          </p:cNvPr>
          <p:cNvSpPr>
            <a:spLocks noGrp="1"/>
          </p:cNvSpPr>
          <p:nvPr>
            <p:ph type="body" sz="half" idx="2"/>
          </p:nvPr>
        </p:nvSpPr>
        <p:spPr/>
        <p:txBody>
          <a:bodyPr/>
          <a:lstStyle/>
          <a:p>
            <a:r>
              <a:rPr lang="en-US" dirty="0"/>
              <a:t>This Image Gallery is more interactive.  When mouse hovers over each picture they fade into focus.  Original King Picture remains faded in background.</a:t>
            </a:r>
          </a:p>
        </p:txBody>
      </p:sp>
      <p:pic>
        <p:nvPicPr>
          <p:cNvPr id="8" name="Picture 7" descr="Graphical user interface, website&#10;&#10;Description automatically generated">
            <a:extLst>
              <a:ext uri="{FF2B5EF4-FFF2-40B4-BE49-F238E27FC236}">
                <a16:creationId xmlns:a16="http://schemas.microsoft.com/office/drawing/2014/main" id="{32ADFCC9-F4F6-40C3-99E3-C90B8BDE8D90}"/>
              </a:ext>
            </a:extLst>
          </p:cNvPr>
          <p:cNvPicPr>
            <a:picLocks noChangeAspect="1"/>
          </p:cNvPicPr>
          <p:nvPr/>
        </p:nvPicPr>
        <p:blipFill>
          <a:blip r:embed="rId3"/>
          <a:stretch>
            <a:fillRect/>
          </a:stretch>
        </p:blipFill>
        <p:spPr>
          <a:xfrm>
            <a:off x="228598" y="3429001"/>
            <a:ext cx="7696201" cy="3191255"/>
          </a:xfrm>
          <a:prstGeom prst="rect">
            <a:avLst/>
          </a:prstGeom>
        </p:spPr>
      </p:pic>
    </p:spTree>
    <p:extLst>
      <p:ext uri="{BB962C8B-B14F-4D97-AF65-F5344CB8AC3E}">
        <p14:creationId xmlns:p14="http://schemas.microsoft.com/office/powerpoint/2010/main" val="976966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A76DAEB4-8F8B-4A54-AC04-4330E8DAF6A8}"/>
              </a:ext>
            </a:extLst>
          </p:cNvPr>
          <p:cNvSpPr>
            <a:spLocks noGrp="1"/>
          </p:cNvSpPr>
          <p:nvPr>
            <p:ph type="title"/>
          </p:nvPr>
        </p:nvSpPr>
        <p:spPr>
          <a:xfrm>
            <a:off x="1066800" y="642594"/>
            <a:ext cx="10058400" cy="1371600"/>
          </a:xfrm>
        </p:spPr>
        <p:txBody>
          <a:bodyPr/>
          <a:lstStyle/>
          <a:p>
            <a:r>
              <a:rPr lang="en-US" dirty="0"/>
              <a:t>Miscellaneous</a:t>
            </a:r>
          </a:p>
        </p:txBody>
      </p:sp>
      <p:pic>
        <p:nvPicPr>
          <p:cNvPr id="6" name="Picture Placeholder 5" descr="Graphical user interface&#10;&#10;Description automatically generated">
            <a:extLst>
              <a:ext uri="{FF2B5EF4-FFF2-40B4-BE49-F238E27FC236}">
                <a16:creationId xmlns:a16="http://schemas.microsoft.com/office/drawing/2014/main" id="{328905A1-D56D-4DA8-BA27-77542010DC55}"/>
              </a:ext>
            </a:extLst>
          </p:cNvPr>
          <p:cNvPicPr>
            <a:picLocks noGrp="1" noChangeAspect="1"/>
          </p:cNvPicPr>
          <p:nvPr>
            <p:ph sz="half" idx="2"/>
          </p:nvPr>
        </p:nvPicPr>
        <p:blipFill rotWithShape="1">
          <a:blip r:embed="rId2"/>
          <a:srcRect l="4559" r="4" b="4"/>
          <a:stretch/>
        </p:blipFill>
        <p:spPr>
          <a:xfrm>
            <a:off x="1066800" y="2403673"/>
            <a:ext cx="4663440" cy="3942103"/>
          </a:xfrm>
          <a:noFill/>
        </p:spPr>
      </p:pic>
      <p:sp>
        <p:nvSpPr>
          <p:cNvPr id="17" name="Content Placeholder 5">
            <a:extLst>
              <a:ext uri="{FF2B5EF4-FFF2-40B4-BE49-F238E27FC236}">
                <a16:creationId xmlns:a16="http://schemas.microsoft.com/office/drawing/2014/main" id="{7A6A3DF2-8576-4E41-A987-9E68F1CA249A}"/>
              </a:ext>
            </a:extLst>
          </p:cNvPr>
          <p:cNvSpPr>
            <a:spLocks noGrp="1"/>
          </p:cNvSpPr>
          <p:nvPr>
            <p:ph sz="quarter" idx="4"/>
          </p:nvPr>
        </p:nvSpPr>
        <p:spPr>
          <a:xfrm>
            <a:off x="6458712" y="2792471"/>
            <a:ext cx="4663440" cy="3164509"/>
          </a:xfrm>
        </p:spPr>
        <p:txBody>
          <a:bodyPr/>
          <a:lstStyle/>
          <a:p>
            <a:r>
              <a:rPr lang="en-US" dirty="0"/>
              <a:t>Details and summary tags configured with CSS.</a:t>
            </a:r>
          </a:p>
          <a:p>
            <a:r>
              <a:rPr lang="en-US" dirty="0"/>
              <a:t>Picture rotated, with figure caption and box shadow</a:t>
            </a:r>
          </a:p>
        </p:txBody>
      </p:sp>
    </p:spTree>
    <p:extLst>
      <p:ext uri="{BB962C8B-B14F-4D97-AF65-F5344CB8AC3E}">
        <p14:creationId xmlns:p14="http://schemas.microsoft.com/office/powerpoint/2010/main" val="1952871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7F0B775-7900-4DA2-A5B4-4E9004412C89}"/>
              </a:ext>
            </a:extLst>
          </p:cNvPr>
          <p:cNvSpPr>
            <a:spLocks noGrp="1"/>
          </p:cNvSpPr>
          <p:nvPr>
            <p:ph type="title"/>
          </p:nvPr>
        </p:nvSpPr>
        <p:spPr>
          <a:xfrm>
            <a:off x="8458200" y="607392"/>
            <a:ext cx="3161963" cy="1645920"/>
          </a:xfrm>
        </p:spPr>
        <p:txBody>
          <a:bodyPr/>
          <a:lstStyle/>
          <a:p>
            <a:r>
              <a:rPr lang="en-US" dirty="0"/>
              <a:t>Miscellaneous Continued</a:t>
            </a:r>
          </a:p>
        </p:txBody>
      </p:sp>
      <p:pic>
        <p:nvPicPr>
          <p:cNvPr id="6" name="Picture Placeholder 5" descr="A picture containing text&#10;&#10;Description automatically generated">
            <a:extLst>
              <a:ext uri="{FF2B5EF4-FFF2-40B4-BE49-F238E27FC236}">
                <a16:creationId xmlns:a16="http://schemas.microsoft.com/office/drawing/2014/main" id="{5CD5DFE1-7D6E-411B-BAEC-6DD38F5CC236}"/>
              </a:ext>
            </a:extLst>
          </p:cNvPr>
          <p:cNvPicPr>
            <a:picLocks noGrp="1" noChangeAspect="1"/>
          </p:cNvPicPr>
          <p:nvPr>
            <p:ph idx="1"/>
          </p:nvPr>
        </p:nvPicPr>
        <p:blipFill rotWithShape="1">
          <a:blip r:embed="rId2"/>
          <a:srcRect l="5354" r="10432" b="1"/>
          <a:stretch/>
        </p:blipFill>
        <p:spPr>
          <a:xfrm>
            <a:off x="685800" y="609600"/>
            <a:ext cx="6858000" cy="5334000"/>
          </a:xfrm>
          <a:noFill/>
        </p:spPr>
      </p:pic>
      <p:sp>
        <p:nvSpPr>
          <p:cNvPr id="13" name="Text Placeholder 3">
            <a:extLst>
              <a:ext uri="{FF2B5EF4-FFF2-40B4-BE49-F238E27FC236}">
                <a16:creationId xmlns:a16="http://schemas.microsoft.com/office/drawing/2014/main" id="{6FD56DF9-3686-46FA-9DF8-169AEE375B05}"/>
              </a:ext>
            </a:extLst>
          </p:cNvPr>
          <p:cNvSpPr>
            <a:spLocks noGrp="1"/>
          </p:cNvSpPr>
          <p:nvPr>
            <p:ph type="body" sz="half" idx="2"/>
          </p:nvPr>
        </p:nvSpPr>
        <p:spPr>
          <a:xfrm>
            <a:off x="8458200" y="2336800"/>
            <a:ext cx="3161963" cy="3606800"/>
          </a:xfrm>
        </p:spPr>
        <p:txBody>
          <a:bodyPr/>
          <a:lstStyle/>
          <a:p>
            <a:endParaRPr lang="en-US" dirty="0"/>
          </a:p>
          <a:p>
            <a:endParaRPr lang="en-US" dirty="0"/>
          </a:p>
          <a:p>
            <a:endParaRPr lang="en-US" dirty="0"/>
          </a:p>
          <a:p>
            <a:r>
              <a:rPr lang="en-US" dirty="0"/>
              <a:t>DT Tags configure text to change colors on their own</a:t>
            </a:r>
          </a:p>
        </p:txBody>
      </p:sp>
    </p:spTree>
    <p:extLst>
      <p:ext uri="{BB962C8B-B14F-4D97-AF65-F5344CB8AC3E}">
        <p14:creationId xmlns:p14="http://schemas.microsoft.com/office/powerpoint/2010/main" val="1764960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{37B242E9-E779-404E-A0E7-0CB545306EE6}tf78438558_win32</Template>
  <TotalTime>154</TotalTime>
  <Words>439</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Garamond</vt:lpstr>
      <vt:lpstr>SavonVTI</vt:lpstr>
      <vt:lpstr>Squared Circle Daily </vt:lpstr>
      <vt:lpstr>Final Project Outline – aka “Part One”</vt:lpstr>
      <vt:lpstr>“Part Two”</vt:lpstr>
      <vt:lpstr>Part Two Cnt’d</vt:lpstr>
      <vt:lpstr>Part Two Cnt’d</vt:lpstr>
      <vt:lpstr>Part Two Continued</vt:lpstr>
      <vt:lpstr>Image Gallery Extras</vt:lpstr>
      <vt:lpstr>Miscellaneous</vt:lpstr>
      <vt:lpstr>Miscellaneous Continued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Squared Circle Daily </dc:title>
  <dc:creator>Tanya Puccio</dc:creator>
  <cp:lastModifiedBy>Tanya Puccio</cp:lastModifiedBy>
  <cp:revision>15</cp:revision>
  <dcterms:created xsi:type="dcterms:W3CDTF">2021-04-20T21:38:52Z</dcterms:created>
  <dcterms:modified xsi:type="dcterms:W3CDTF">2021-04-21T00:13:07Z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