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70" r:id="rId5"/>
    <p:sldId id="269" r:id="rId6"/>
    <p:sldId id="262" r:id="rId7"/>
    <p:sldId id="263" r:id="rId8"/>
    <p:sldId id="264" r:id="rId9"/>
    <p:sldId id="265" r:id="rId10"/>
    <p:sldId id="266" r:id="rId11"/>
    <p:sldId id="267" r:id="rId12"/>
    <p:sldId id="257" r:id="rId13"/>
    <p:sldId id="258" r:id="rId14"/>
    <p:sldId id="25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6EDF-E2F3-44A2-9A56-95B0CDEAC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F5C4678D-16B6-4653-B3D2-DA3FA3109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0C3AF66A-AD07-445A-B4FE-876DDF799536}"/>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8911C0CB-B0C0-4945-A5ED-435C03A1A18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4973833-9759-466C-9438-C1C7E5FD6A57}"/>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37251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B938-F767-4C9C-9751-24BC02D347B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E69EACF-CD49-4180-B662-E176574E5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42B70FC-B608-40C7-B13D-7EB5BC46C789}"/>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5D28B36C-627D-43DF-B3C2-E3D0F070082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DDFCEF1-C92B-49DE-901C-8347A034CC75}"/>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98770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459CF-CB0E-42C1-9F1D-492E1C1117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4B27B08-C350-49E9-BF86-774E9C526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002AACE-A142-45D0-AE41-A6531BBF4498}"/>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CEA391FC-C813-4A91-AF71-B6E14CAAE30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52B9433-19EF-44EF-B314-35EE926947A6}"/>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123135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5AED-A082-4195-AE9B-60A95B5748D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CF94702-DE23-4FBA-9AE7-3D1EA7B5A4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FFBB236-0A29-40B8-BE96-750B243B13B2}"/>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0C7E307A-820A-4B25-BC10-34AF90118A3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B508F2A-4CB3-4D1E-9622-52F03C801B70}"/>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355119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E17D-0D3A-44E1-B9DD-A6029A3FD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9DF8FC3-9E29-44D3-9620-3700E3738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BB20C3-89F9-4727-B7DE-BCC656E607A5}"/>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422A44B9-2B39-49AB-814F-5A2A79D9FBA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C981EB0-8093-4DE4-ABEE-CCF58EEF5144}"/>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315480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30BF-E9FF-40CF-8106-55E355BED96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8AA7EE1-E03B-44E7-8CA3-E621C20B7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8539644-592E-4B15-93C9-A4B60E6A5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9E1797EB-32AA-4D43-B329-C3F6B2E95251}"/>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6" name="Footer Placeholder 5">
            <a:extLst>
              <a:ext uri="{FF2B5EF4-FFF2-40B4-BE49-F238E27FC236}">
                <a16:creationId xmlns:a16="http://schemas.microsoft.com/office/drawing/2014/main" id="{C7858499-1B8C-4425-98FB-ED2C829A950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7EA0D06-1F63-4395-BDED-1DF000C43B4E}"/>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211522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283E-D4BA-4CDE-B5BB-DF6A12C34D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17D8B46-480C-4EA2-A5C2-C4B88BC78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97D7-03FE-4B2B-AC62-892F3BDFA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F69AD96-40A9-4808-9212-CCAD7559A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75826-32D3-461B-99CB-1F0867283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C943E58-9072-43F5-BF13-D25C5B423C41}"/>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8" name="Footer Placeholder 7">
            <a:extLst>
              <a:ext uri="{FF2B5EF4-FFF2-40B4-BE49-F238E27FC236}">
                <a16:creationId xmlns:a16="http://schemas.microsoft.com/office/drawing/2014/main" id="{C985BBD8-9D70-45B8-822F-0BC2C801AD9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4964EF2-61E8-48F9-961E-0E61D2DB537B}"/>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373330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65A9-7760-4EBB-AA35-90AAB3532A5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4364A00-D0D3-48AE-B6C9-A307949A2652}"/>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4" name="Footer Placeholder 3">
            <a:extLst>
              <a:ext uri="{FF2B5EF4-FFF2-40B4-BE49-F238E27FC236}">
                <a16:creationId xmlns:a16="http://schemas.microsoft.com/office/drawing/2014/main" id="{0E08B684-3C0E-491C-BE44-68390E8F4090}"/>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C370F604-3A0C-466F-8982-C5434D63252E}"/>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12936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550C1-03E3-4DE7-830A-4C941DEC9952}"/>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3" name="Footer Placeholder 2">
            <a:extLst>
              <a:ext uri="{FF2B5EF4-FFF2-40B4-BE49-F238E27FC236}">
                <a16:creationId xmlns:a16="http://schemas.microsoft.com/office/drawing/2014/main" id="{B74356A1-00BC-4607-A171-61FCC46B9B5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CBA6B0E-AC5F-4300-87AC-1021AB1860FF}"/>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190475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8710-E86B-41A8-B486-67401A148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5BEC8BA-7135-4830-A8A6-F7A9CABFA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615D654-312F-4F05-8400-E05E9043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7C044-432C-4CD6-B5AB-D4CBA2AF5E71}"/>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6" name="Footer Placeholder 5">
            <a:extLst>
              <a:ext uri="{FF2B5EF4-FFF2-40B4-BE49-F238E27FC236}">
                <a16:creationId xmlns:a16="http://schemas.microsoft.com/office/drawing/2014/main" id="{AA2E1B67-55CE-4D2F-B5A4-512BA534182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EF85EB1-5B9B-4416-8019-7188C7F0C289}"/>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7758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A479-2B05-4615-BCCD-1BDA42EBD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68DA3F7D-B25B-4EBC-9392-3778F02C1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71D3749-0CC1-493F-99A7-904389ED2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7F7BA-0B49-43CD-8109-076141A75CB4}"/>
              </a:ext>
            </a:extLst>
          </p:cNvPr>
          <p:cNvSpPr>
            <a:spLocks noGrp="1"/>
          </p:cNvSpPr>
          <p:nvPr>
            <p:ph type="dt" sz="half" idx="10"/>
          </p:nvPr>
        </p:nvSpPr>
        <p:spPr/>
        <p:txBody>
          <a:bodyPr/>
          <a:lstStyle/>
          <a:p>
            <a:fld id="{C571852D-C1DE-4C82-B8E1-65C870251E7C}" type="datetimeFigureOut">
              <a:rPr lang="en-NZ" smtClean="0"/>
              <a:t>25/09/2020</a:t>
            </a:fld>
            <a:endParaRPr lang="en-NZ"/>
          </a:p>
        </p:txBody>
      </p:sp>
      <p:sp>
        <p:nvSpPr>
          <p:cNvPr id="6" name="Footer Placeholder 5">
            <a:extLst>
              <a:ext uri="{FF2B5EF4-FFF2-40B4-BE49-F238E27FC236}">
                <a16:creationId xmlns:a16="http://schemas.microsoft.com/office/drawing/2014/main" id="{B9CA89B7-6C5E-4B81-8F14-B277C736ACB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9766566-D12E-489D-ABDA-82A82EB9E0D6}"/>
              </a:ext>
            </a:extLst>
          </p:cNvPr>
          <p:cNvSpPr>
            <a:spLocks noGrp="1"/>
          </p:cNvSpPr>
          <p:nvPr>
            <p:ph type="sldNum" sz="quarter" idx="12"/>
          </p:nvPr>
        </p:nvSpPr>
        <p:spPr/>
        <p:txBody>
          <a:bodyPr/>
          <a:lstStyle/>
          <a:p>
            <a:fld id="{4B4930C5-1F74-4082-AE23-AEE37CFAF0D8}" type="slidenum">
              <a:rPr lang="en-NZ" smtClean="0"/>
              <a:t>‹#›</a:t>
            </a:fld>
            <a:endParaRPr lang="en-NZ"/>
          </a:p>
        </p:txBody>
      </p:sp>
    </p:spTree>
    <p:extLst>
      <p:ext uri="{BB962C8B-B14F-4D97-AF65-F5344CB8AC3E}">
        <p14:creationId xmlns:p14="http://schemas.microsoft.com/office/powerpoint/2010/main" val="35415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AF634-F0FB-4354-98E4-FB06813CB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3ACCBB1-E4F4-4A5F-8E00-950C3CED9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10F509-6B05-4172-8C4A-83E088A92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1852D-C1DE-4C82-B8E1-65C870251E7C}" type="datetimeFigureOut">
              <a:rPr lang="en-NZ" smtClean="0"/>
              <a:t>25/09/2020</a:t>
            </a:fld>
            <a:endParaRPr lang="en-NZ"/>
          </a:p>
        </p:txBody>
      </p:sp>
      <p:sp>
        <p:nvSpPr>
          <p:cNvPr id="5" name="Footer Placeholder 4">
            <a:extLst>
              <a:ext uri="{FF2B5EF4-FFF2-40B4-BE49-F238E27FC236}">
                <a16:creationId xmlns:a16="http://schemas.microsoft.com/office/drawing/2014/main" id="{4972A228-C8B3-4603-8906-244844389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F188A9E4-4DB5-412B-93E0-5A64FE963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930C5-1F74-4082-AE23-AEE37CFAF0D8}" type="slidenum">
              <a:rPr lang="en-NZ" smtClean="0"/>
              <a:t>‹#›</a:t>
            </a:fld>
            <a:endParaRPr lang="en-NZ"/>
          </a:p>
        </p:txBody>
      </p:sp>
    </p:spTree>
    <p:extLst>
      <p:ext uri="{BB962C8B-B14F-4D97-AF65-F5344CB8AC3E}">
        <p14:creationId xmlns:p14="http://schemas.microsoft.com/office/powerpoint/2010/main" val="383169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tri623labtest.azurewebsites.net/api/HttpTrigger1?code=pRQD5oVQRKnYVTvEkP1mHgG3AAm3Nji5FVGjwBXD/ndMmJzgxL/6Yw==&amp;cfu=88"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tri623/labtes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btri623/labtes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646331"/>
          </a:xfrm>
          <a:prstGeom prst="rect">
            <a:avLst/>
          </a:prstGeom>
          <a:noFill/>
        </p:spPr>
        <p:txBody>
          <a:bodyPr wrap="square" rtlCol="0">
            <a:spAutoFit/>
          </a:bodyPr>
          <a:lstStyle/>
          <a:p>
            <a:r>
              <a:rPr lang="en-NZ" dirty="0"/>
              <a:t>Task1: Why mixed reality?</a:t>
            </a:r>
          </a:p>
          <a:p>
            <a:endParaRPr lang="en-NZ" dirty="0"/>
          </a:p>
        </p:txBody>
      </p:sp>
      <p:sp>
        <p:nvSpPr>
          <p:cNvPr id="5" name="TextBox 4">
            <a:extLst>
              <a:ext uri="{FF2B5EF4-FFF2-40B4-BE49-F238E27FC236}">
                <a16:creationId xmlns:a16="http://schemas.microsoft.com/office/drawing/2014/main" id="{2B7419DA-828A-43AC-9709-3DA494570A5E}"/>
              </a:ext>
            </a:extLst>
          </p:cNvPr>
          <p:cNvSpPr txBox="1"/>
          <p:nvPr/>
        </p:nvSpPr>
        <p:spPr>
          <a:xfrm>
            <a:off x="884712" y="1276597"/>
            <a:ext cx="10481953" cy="5170646"/>
          </a:xfrm>
          <a:prstGeom prst="rect">
            <a:avLst/>
          </a:prstGeom>
          <a:noFill/>
        </p:spPr>
        <p:txBody>
          <a:bodyPr wrap="square" rtlCol="0">
            <a:spAutoFit/>
          </a:bodyPr>
          <a:lstStyle/>
          <a:p>
            <a:r>
              <a:rPr lang="en-NZ" sz="1100" dirty="0"/>
              <a:t>Mixed reality is the wrong choice for this use case. </a:t>
            </a:r>
            <a:br>
              <a:rPr lang="en-NZ" sz="1100" dirty="0"/>
            </a:br>
            <a:r>
              <a:rPr lang="en-NZ" sz="1100" dirty="0"/>
              <a:t>The use case identifies a few key functions the proposed system must perform:</a:t>
            </a:r>
            <a:br>
              <a:rPr lang="en-NZ" sz="1100" dirty="0"/>
            </a:br>
            <a:r>
              <a:rPr lang="en-NZ" sz="1100" dirty="0"/>
              <a:t>1. Record water samples</a:t>
            </a:r>
            <a:br>
              <a:rPr lang="en-NZ" sz="1100" dirty="0"/>
            </a:br>
            <a:r>
              <a:rPr lang="en-NZ" sz="1100" dirty="0"/>
              <a:t>2. Allow interaction with the water sample in a lab environment.</a:t>
            </a:r>
          </a:p>
          <a:p>
            <a:r>
              <a:rPr lang="en-NZ" sz="1100" dirty="0"/>
              <a:t>Regarding point 1, it is assumed that the recordings will be done by IoT devices (as per Task 6); in this situation an augmented or virtual reality application makes no sense as the task is fully automated and there is no human involvement. However, it is possible that recordings may need to be done manually, if this is the case a worker will need to find a location to place the device and make a measurement. Again, this does not require a mixed reality solution as the researcher is simply identifying a location to take the measurement, without existing measurements there is no meaningful data that can be displayed to the user to assist them with this task. There is a third option for data collection here which will be addressed at the end.</a:t>
            </a:r>
          </a:p>
          <a:p>
            <a:r>
              <a:rPr lang="en-NZ" sz="1100" dirty="0"/>
              <a:t>Regarding point 2, the water sample is in a lab environment. Data has already been recorded by the IoT device mentioned in case 1 thus everything has already been recorded and is in a digital format. There is no reason provide researchers with mixed reality in this case as there is no additional understanding that a physical representation of the data could offer, i.e. there is no reason to display what the data looks like in any medium other than text. </a:t>
            </a:r>
          </a:p>
          <a:p>
            <a:r>
              <a:rPr lang="en-NZ" sz="1100" dirty="0"/>
              <a:t>In order to see where the data comes from it is acceptable to simply display a map on a computer screen as a bird’s eye view of Auckland and its bodies of water is entirely 2D and thus fits on a 2D display. </a:t>
            </a:r>
          </a:p>
          <a:p>
            <a:r>
              <a:rPr lang="en-NZ" sz="1100" dirty="0"/>
              <a:t>In order to physically examine any physical samples a researcher would need to use a machine and could not use augmented reality to accomplish this task. </a:t>
            </a:r>
          </a:p>
          <a:p>
            <a:r>
              <a:rPr lang="en-NZ" sz="1100" dirty="0"/>
              <a:t> </a:t>
            </a:r>
          </a:p>
          <a:p>
            <a:r>
              <a:rPr lang="en-NZ" sz="1100" dirty="0"/>
              <a:t>Mixed reality makes most sense when a user needs to interact with a digitized representation of a complex system in a way that would not be practical with the physical system itself. Creating a 3D digital representation of a system allows a user to explore interactions between components that would have been hidden or impossible to replicate in a physical system.</a:t>
            </a:r>
          </a:p>
          <a:p>
            <a:r>
              <a:rPr lang="en-NZ" sz="1100" dirty="0"/>
              <a:t>In this situation there is no underlying complexity that cannot be represented in a 2D format, we aren’t interested in what Auckland’s waterways look like – we are interested in pollution and there is no virtual representation that we can create that makes more sense than 2D graphs, maps, or regular text. </a:t>
            </a:r>
          </a:p>
          <a:p>
            <a:r>
              <a:rPr lang="en-NZ" sz="1100" dirty="0"/>
              <a:t> </a:t>
            </a:r>
          </a:p>
          <a:p>
            <a:r>
              <a:rPr lang="en-NZ" sz="1100" dirty="0"/>
              <a:t>Despite MR being the wrong choice for this project, the task does ask to list the benefits of an MR solution and not whether MR makes sense in this use case.</a:t>
            </a:r>
          </a:p>
          <a:p>
            <a:r>
              <a:rPr lang="en-NZ" sz="1100" dirty="0"/>
              <a:t>So…</a:t>
            </a:r>
            <a:br>
              <a:rPr lang="en-NZ" sz="1100" dirty="0"/>
            </a:br>
            <a:r>
              <a:rPr lang="en-NZ" sz="1100" b="1" dirty="0"/>
              <a:t>Benefit 1</a:t>
            </a:r>
            <a:r>
              <a:rPr lang="en-NZ" sz="1100" dirty="0"/>
              <a:t>: Make maps that can be viewed on the ground in a larger format than they could be on a screen. </a:t>
            </a:r>
          </a:p>
          <a:p>
            <a:r>
              <a:rPr lang="en-NZ" sz="1100" b="1" dirty="0"/>
              <a:t>Benefit 2</a:t>
            </a:r>
            <a:r>
              <a:rPr lang="en-NZ" sz="1100" dirty="0"/>
              <a:t>: Make graphs that can be physically projected against a wall in a larger format than they could be on a screen.</a:t>
            </a:r>
          </a:p>
          <a:p>
            <a:r>
              <a:rPr lang="en-NZ" sz="1100" b="1" dirty="0"/>
              <a:t>Benefit 3</a:t>
            </a:r>
            <a:r>
              <a:rPr lang="en-NZ" sz="1100" dirty="0"/>
              <a:t>: Explore data collection sites (assuming you have existing images you can interact with)</a:t>
            </a:r>
          </a:p>
          <a:p>
            <a:r>
              <a:rPr lang="en-NZ" sz="1100" b="1" dirty="0"/>
              <a:t>Benefit 4</a:t>
            </a:r>
            <a:r>
              <a:rPr lang="en-NZ" sz="1100" dirty="0"/>
              <a:t>: Use robots to collect data and interact with surroundings (this is literally the only meaningful case that can be accomplished using MR that could not be better represented on a conventional monitor). If using robots to collect data, then the robots will likely not be autonomous and thus will require a pilot. Interacting with an environment is easier when the environment is in 3D. </a:t>
            </a:r>
          </a:p>
        </p:txBody>
      </p:sp>
    </p:spTree>
    <p:extLst>
      <p:ext uri="{BB962C8B-B14F-4D97-AF65-F5344CB8AC3E}">
        <p14:creationId xmlns:p14="http://schemas.microsoft.com/office/powerpoint/2010/main" val="384582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F3755AFD-E07F-4675-89F1-49D434C6DFDF}"/>
              </a:ext>
            </a:extLst>
          </p:cNvPr>
          <p:cNvSpPr txBox="1"/>
          <p:nvPr/>
        </p:nvSpPr>
        <p:spPr>
          <a:xfrm>
            <a:off x="7105403" y="1803852"/>
            <a:ext cx="4498769" cy="1754326"/>
          </a:xfrm>
          <a:prstGeom prst="rect">
            <a:avLst/>
          </a:prstGeom>
          <a:noFill/>
        </p:spPr>
        <p:txBody>
          <a:bodyPr wrap="square" rtlCol="0">
            <a:spAutoFit/>
          </a:bodyPr>
          <a:lstStyle/>
          <a:p>
            <a:r>
              <a:rPr lang="en-NZ" dirty="0"/>
              <a:t>This relationship should be “Is one of” however this cannot be represented in my ERD diagramming tool. As it stands it is a perfectly logical assertion that a person is BOTH a surveyor and a </a:t>
            </a:r>
            <a:r>
              <a:rPr lang="en-NZ" dirty="0" err="1"/>
              <a:t>labtech</a:t>
            </a:r>
            <a:r>
              <a:rPr lang="en-NZ" dirty="0"/>
              <a:t> instead of being EITHER a </a:t>
            </a:r>
            <a:r>
              <a:rPr lang="en-NZ" dirty="0" err="1"/>
              <a:t>labtech</a:t>
            </a:r>
            <a:r>
              <a:rPr lang="en-NZ" dirty="0"/>
              <a:t> or a surveyor.</a:t>
            </a:r>
          </a:p>
        </p:txBody>
      </p:sp>
      <p:pic>
        <p:nvPicPr>
          <p:cNvPr id="2" name="Picture 1">
            <a:extLst>
              <a:ext uri="{FF2B5EF4-FFF2-40B4-BE49-F238E27FC236}">
                <a16:creationId xmlns:a16="http://schemas.microsoft.com/office/drawing/2014/main" id="{BF517A55-5C8B-4AA4-B584-F6BCF914638C}"/>
              </a:ext>
            </a:extLst>
          </p:cNvPr>
          <p:cNvPicPr>
            <a:picLocks noChangeAspect="1"/>
          </p:cNvPicPr>
          <p:nvPr/>
        </p:nvPicPr>
        <p:blipFill>
          <a:blip r:embed="rId2"/>
          <a:stretch>
            <a:fillRect/>
          </a:stretch>
        </p:blipFill>
        <p:spPr>
          <a:xfrm>
            <a:off x="1358116" y="1657598"/>
            <a:ext cx="4286250" cy="3352800"/>
          </a:xfrm>
          <a:prstGeom prst="rect">
            <a:avLst/>
          </a:prstGeom>
        </p:spPr>
      </p:pic>
    </p:spTree>
    <p:extLst>
      <p:ext uri="{BB962C8B-B14F-4D97-AF65-F5344CB8AC3E}">
        <p14:creationId xmlns:p14="http://schemas.microsoft.com/office/powerpoint/2010/main" val="11950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F3755AFD-E07F-4675-89F1-49D434C6DFDF}"/>
              </a:ext>
            </a:extLst>
          </p:cNvPr>
          <p:cNvSpPr txBox="1"/>
          <p:nvPr/>
        </p:nvSpPr>
        <p:spPr>
          <a:xfrm>
            <a:off x="7885216" y="1803852"/>
            <a:ext cx="3718956" cy="3970318"/>
          </a:xfrm>
          <a:prstGeom prst="rect">
            <a:avLst/>
          </a:prstGeom>
          <a:noFill/>
        </p:spPr>
        <p:txBody>
          <a:bodyPr wrap="square" rtlCol="0">
            <a:spAutoFit/>
          </a:bodyPr>
          <a:lstStyle/>
          <a:p>
            <a:r>
              <a:rPr lang="en-NZ" dirty="0"/>
              <a:t>A </a:t>
            </a:r>
            <a:r>
              <a:rPr lang="en-NZ" dirty="0" err="1"/>
              <a:t>sample_test</a:t>
            </a:r>
            <a:r>
              <a:rPr lang="en-NZ" dirty="0"/>
              <a:t> is associated with a particular test type, the test types need to be replicable each time. A test can find more than one contaminant however it is generally expected that it would be a one to one </a:t>
            </a:r>
            <a:r>
              <a:rPr lang="en-NZ" dirty="0" err="1"/>
              <a:t>reltationship</a:t>
            </a:r>
            <a:r>
              <a:rPr lang="en-NZ" dirty="0"/>
              <a:t> between the two. We should not code a one to one relationship though as this locks us in to that particular structure in the future. </a:t>
            </a:r>
          </a:p>
          <a:p>
            <a:r>
              <a:rPr lang="en-NZ" dirty="0"/>
              <a:t>A sample test can have one or more contaminants depending on the test that was run.  </a:t>
            </a:r>
          </a:p>
        </p:txBody>
      </p:sp>
      <p:pic>
        <p:nvPicPr>
          <p:cNvPr id="5" name="Picture 4">
            <a:extLst>
              <a:ext uri="{FF2B5EF4-FFF2-40B4-BE49-F238E27FC236}">
                <a16:creationId xmlns:a16="http://schemas.microsoft.com/office/drawing/2014/main" id="{761DDAD3-311D-403D-A423-29E6737C4FC6}"/>
              </a:ext>
            </a:extLst>
          </p:cNvPr>
          <p:cNvPicPr>
            <a:picLocks noChangeAspect="1"/>
          </p:cNvPicPr>
          <p:nvPr/>
        </p:nvPicPr>
        <p:blipFill>
          <a:blip r:embed="rId2"/>
          <a:stretch>
            <a:fillRect/>
          </a:stretch>
        </p:blipFill>
        <p:spPr>
          <a:xfrm>
            <a:off x="1318656" y="1558327"/>
            <a:ext cx="4495800" cy="3895725"/>
          </a:xfrm>
          <a:prstGeom prst="rect">
            <a:avLst/>
          </a:prstGeom>
        </p:spPr>
      </p:pic>
    </p:spTree>
    <p:extLst>
      <p:ext uri="{BB962C8B-B14F-4D97-AF65-F5344CB8AC3E}">
        <p14:creationId xmlns:p14="http://schemas.microsoft.com/office/powerpoint/2010/main" val="60810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0DC60-4477-41B9-A3F2-639167816939}"/>
              </a:ext>
            </a:extLst>
          </p:cNvPr>
          <p:cNvPicPr/>
          <p:nvPr/>
        </p:nvPicPr>
        <p:blipFill>
          <a:blip r:embed="rId2"/>
          <a:stretch>
            <a:fillRect/>
          </a:stretch>
        </p:blipFill>
        <p:spPr>
          <a:xfrm>
            <a:off x="475170" y="781944"/>
            <a:ext cx="5731510" cy="5460365"/>
          </a:xfrm>
          <a:prstGeom prst="rect">
            <a:avLst/>
          </a:prstGeom>
        </p:spPr>
      </p:pic>
      <p:sp>
        <p:nvSpPr>
          <p:cNvPr id="4" name="TextBox 3">
            <a:extLst>
              <a:ext uri="{FF2B5EF4-FFF2-40B4-BE49-F238E27FC236}">
                <a16:creationId xmlns:a16="http://schemas.microsoft.com/office/drawing/2014/main" id="{1F596364-3024-4F0A-A806-BAC555179C9A}"/>
              </a:ext>
            </a:extLst>
          </p:cNvPr>
          <p:cNvSpPr txBox="1"/>
          <p:nvPr/>
        </p:nvSpPr>
        <p:spPr>
          <a:xfrm>
            <a:off x="6929251" y="1859339"/>
            <a:ext cx="4292931" cy="3139321"/>
          </a:xfrm>
          <a:prstGeom prst="rect">
            <a:avLst/>
          </a:prstGeom>
          <a:noFill/>
        </p:spPr>
        <p:txBody>
          <a:bodyPr wrap="square" rtlCol="0">
            <a:spAutoFit/>
          </a:bodyPr>
          <a:lstStyle/>
          <a:p>
            <a:r>
              <a:rPr lang="en-NZ" dirty="0"/>
              <a:t>I actually changed my mind re: docker when I realised I needed to set up a registry etc, so went for a regular web app running on a windows machine. Not an ideal situation but we’re getting graded on whether we can create a  function and not whether it will cost a fortune to run in a prod environment… Also I changed the region to Australia SE to handle latency issues though these will be trivial. </a:t>
            </a:r>
          </a:p>
          <a:p>
            <a:endParaRPr lang="en-NZ" dirty="0"/>
          </a:p>
        </p:txBody>
      </p:sp>
      <p:cxnSp>
        <p:nvCxnSpPr>
          <p:cNvPr id="6" name="Straight Arrow Connector 5">
            <a:extLst>
              <a:ext uri="{FF2B5EF4-FFF2-40B4-BE49-F238E27FC236}">
                <a16:creationId xmlns:a16="http://schemas.microsoft.com/office/drawing/2014/main" id="{7EB1E0DC-9C99-4AFB-B925-410444F8B170}"/>
              </a:ext>
            </a:extLst>
          </p:cNvPr>
          <p:cNvCxnSpPr>
            <a:cxnSpLocks/>
          </p:cNvCxnSpPr>
          <p:nvPr/>
        </p:nvCxnSpPr>
        <p:spPr>
          <a:xfrm flipH="1">
            <a:off x="4037610" y="2695699"/>
            <a:ext cx="2766951" cy="1644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E08FC8-1BC0-48DA-9D9E-AFF809CEEC7B}"/>
              </a:ext>
            </a:extLst>
          </p:cNvPr>
          <p:cNvCxnSpPr/>
          <p:nvPr/>
        </p:nvCxnSpPr>
        <p:spPr>
          <a:xfrm flipH="1">
            <a:off x="4862945" y="4162301"/>
            <a:ext cx="2066306" cy="46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E40286B-8F5A-4174-8B2E-5CFD792B499C}"/>
              </a:ext>
            </a:extLst>
          </p:cNvPr>
          <p:cNvSpPr txBox="1"/>
          <p:nvPr/>
        </p:nvSpPr>
        <p:spPr>
          <a:xfrm>
            <a:off x="682830" y="302821"/>
            <a:ext cx="2582881" cy="369332"/>
          </a:xfrm>
          <a:prstGeom prst="rect">
            <a:avLst/>
          </a:prstGeom>
          <a:noFill/>
        </p:spPr>
        <p:txBody>
          <a:bodyPr wrap="square" rtlCol="0">
            <a:spAutoFit/>
          </a:bodyPr>
          <a:lstStyle/>
          <a:p>
            <a:r>
              <a:rPr lang="en-NZ" dirty="0"/>
              <a:t>Task2: Azure functions</a:t>
            </a:r>
          </a:p>
        </p:txBody>
      </p:sp>
    </p:spTree>
    <p:extLst>
      <p:ext uri="{BB962C8B-B14F-4D97-AF65-F5344CB8AC3E}">
        <p14:creationId xmlns:p14="http://schemas.microsoft.com/office/powerpoint/2010/main" val="308586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96FD1-DF1F-423B-BC03-6AACDAAB98A1}"/>
              </a:ext>
            </a:extLst>
          </p:cNvPr>
          <p:cNvSpPr txBox="1"/>
          <p:nvPr/>
        </p:nvSpPr>
        <p:spPr>
          <a:xfrm>
            <a:off x="682830" y="302821"/>
            <a:ext cx="2582881" cy="369332"/>
          </a:xfrm>
          <a:prstGeom prst="rect">
            <a:avLst/>
          </a:prstGeom>
          <a:noFill/>
        </p:spPr>
        <p:txBody>
          <a:bodyPr wrap="square" rtlCol="0">
            <a:spAutoFit/>
          </a:bodyPr>
          <a:lstStyle/>
          <a:p>
            <a:r>
              <a:rPr lang="en-NZ" dirty="0"/>
              <a:t>Task2: Azure functions</a:t>
            </a:r>
          </a:p>
        </p:txBody>
      </p:sp>
      <p:pic>
        <p:nvPicPr>
          <p:cNvPr id="3" name="Picture 2">
            <a:extLst>
              <a:ext uri="{FF2B5EF4-FFF2-40B4-BE49-F238E27FC236}">
                <a16:creationId xmlns:a16="http://schemas.microsoft.com/office/drawing/2014/main" id="{886F360A-B511-4E0B-9FA1-858220CF4111}"/>
              </a:ext>
            </a:extLst>
          </p:cNvPr>
          <p:cNvPicPr/>
          <p:nvPr/>
        </p:nvPicPr>
        <p:blipFill>
          <a:blip r:embed="rId2"/>
          <a:stretch>
            <a:fillRect/>
          </a:stretch>
        </p:blipFill>
        <p:spPr>
          <a:xfrm>
            <a:off x="837367" y="881862"/>
            <a:ext cx="5731510" cy="6186805"/>
          </a:xfrm>
          <a:prstGeom prst="rect">
            <a:avLst/>
          </a:prstGeom>
        </p:spPr>
      </p:pic>
      <p:pic>
        <p:nvPicPr>
          <p:cNvPr id="4" name="Picture 3">
            <a:extLst>
              <a:ext uri="{FF2B5EF4-FFF2-40B4-BE49-F238E27FC236}">
                <a16:creationId xmlns:a16="http://schemas.microsoft.com/office/drawing/2014/main" id="{483348BF-FABA-40A7-AD16-51C682B3B790}"/>
              </a:ext>
            </a:extLst>
          </p:cNvPr>
          <p:cNvPicPr/>
          <p:nvPr/>
        </p:nvPicPr>
        <p:blipFill>
          <a:blip r:embed="rId3"/>
          <a:stretch>
            <a:fillRect/>
          </a:stretch>
        </p:blipFill>
        <p:spPr>
          <a:xfrm>
            <a:off x="6264390" y="487487"/>
            <a:ext cx="5731510" cy="5965190"/>
          </a:xfrm>
          <a:prstGeom prst="rect">
            <a:avLst/>
          </a:prstGeom>
        </p:spPr>
      </p:pic>
      <p:cxnSp>
        <p:nvCxnSpPr>
          <p:cNvPr id="6" name="Straight Connector 5">
            <a:extLst>
              <a:ext uri="{FF2B5EF4-FFF2-40B4-BE49-F238E27FC236}">
                <a16:creationId xmlns:a16="http://schemas.microsoft.com/office/drawing/2014/main" id="{69C59C5B-CD89-47E4-ADF5-8AA344985FC0}"/>
              </a:ext>
            </a:extLst>
          </p:cNvPr>
          <p:cNvCxnSpPr/>
          <p:nvPr/>
        </p:nvCxnSpPr>
        <p:spPr>
          <a:xfrm>
            <a:off x="6264390" y="421574"/>
            <a:ext cx="0" cy="59020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20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D8812-C197-4772-ABFC-059280355712}"/>
              </a:ext>
            </a:extLst>
          </p:cNvPr>
          <p:cNvPicPr/>
          <p:nvPr/>
        </p:nvPicPr>
        <p:blipFill>
          <a:blip r:embed="rId2"/>
          <a:stretch>
            <a:fillRect/>
          </a:stretch>
        </p:blipFill>
        <p:spPr>
          <a:xfrm>
            <a:off x="611736" y="1055629"/>
            <a:ext cx="5731510" cy="2169795"/>
          </a:xfrm>
          <a:prstGeom prst="rect">
            <a:avLst/>
          </a:prstGeom>
        </p:spPr>
      </p:pic>
      <p:sp>
        <p:nvSpPr>
          <p:cNvPr id="4" name="TextBox 3">
            <a:extLst>
              <a:ext uri="{FF2B5EF4-FFF2-40B4-BE49-F238E27FC236}">
                <a16:creationId xmlns:a16="http://schemas.microsoft.com/office/drawing/2014/main" id="{8859200B-E0A5-4005-AC65-AD00D6A2BF67}"/>
              </a:ext>
            </a:extLst>
          </p:cNvPr>
          <p:cNvSpPr txBox="1"/>
          <p:nvPr/>
        </p:nvSpPr>
        <p:spPr>
          <a:xfrm>
            <a:off x="7558643" y="1217221"/>
            <a:ext cx="3467595" cy="4801314"/>
          </a:xfrm>
          <a:prstGeom prst="rect">
            <a:avLst/>
          </a:prstGeom>
          <a:noFill/>
        </p:spPr>
        <p:txBody>
          <a:bodyPr wrap="square" rtlCol="0">
            <a:spAutoFit/>
          </a:bodyPr>
          <a:lstStyle/>
          <a:p>
            <a:r>
              <a:rPr lang="en-NZ" dirty="0"/>
              <a:t>Code being used in the function. A bit hacky and not best practice with the multiple return statements here. A controller method should only have the one return and should be creating the message separately. Also anything that cannot be parsed as an integer will throw an error which will not be handled gracefully, but I am assuming that the calling application is aware of this and will be responsible for ensuring integers are provided. This is arguably a feature as it explicitly disallows non </a:t>
            </a:r>
            <a:r>
              <a:rPr lang="en-NZ" dirty="0" err="1"/>
              <a:t>parsable</a:t>
            </a:r>
            <a:r>
              <a:rPr lang="en-NZ" dirty="0"/>
              <a:t> values </a:t>
            </a:r>
          </a:p>
          <a:p>
            <a:r>
              <a:rPr lang="en-NZ" dirty="0"/>
              <a:t>/s </a:t>
            </a:r>
          </a:p>
        </p:txBody>
      </p:sp>
      <p:sp>
        <p:nvSpPr>
          <p:cNvPr id="5" name="TextBox 4">
            <a:extLst>
              <a:ext uri="{FF2B5EF4-FFF2-40B4-BE49-F238E27FC236}">
                <a16:creationId xmlns:a16="http://schemas.microsoft.com/office/drawing/2014/main" id="{4E303702-8DE6-4329-AD3A-DA401FA8B679}"/>
              </a:ext>
            </a:extLst>
          </p:cNvPr>
          <p:cNvSpPr txBox="1"/>
          <p:nvPr/>
        </p:nvSpPr>
        <p:spPr>
          <a:xfrm>
            <a:off x="914400" y="4542312"/>
            <a:ext cx="4411683" cy="2031325"/>
          </a:xfrm>
          <a:prstGeom prst="rect">
            <a:avLst/>
          </a:prstGeom>
          <a:noFill/>
        </p:spPr>
        <p:txBody>
          <a:bodyPr wrap="square" rtlCol="0">
            <a:spAutoFit/>
          </a:bodyPr>
          <a:lstStyle/>
          <a:p>
            <a:r>
              <a:rPr lang="en-NZ" dirty="0"/>
              <a:t>I will keep the function running for the foreseeable future so you can test:</a:t>
            </a:r>
          </a:p>
          <a:p>
            <a:r>
              <a:rPr lang="en-NZ" u="sng" dirty="0">
                <a:hlinkClick r:id="rId3"/>
              </a:rPr>
              <a:t>https://btri623labtest.azurewebsites.net/api/HttpTrigger1?code=pRQD5oVQRKnYVTvEkP1mHgG3AAm3Nji5FVGjwBXD/ndMmJzgxL/6Yw==&amp;cfu=88</a:t>
            </a:r>
            <a:r>
              <a:rPr lang="en-NZ" dirty="0"/>
              <a:t> </a:t>
            </a:r>
          </a:p>
          <a:p>
            <a:endParaRPr lang="en-NZ" dirty="0"/>
          </a:p>
        </p:txBody>
      </p:sp>
      <p:sp>
        <p:nvSpPr>
          <p:cNvPr id="6" name="TextBox 5">
            <a:extLst>
              <a:ext uri="{FF2B5EF4-FFF2-40B4-BE49-F238E27FC236}">
                <a16:creationId xmlns:a16="http://schemas.microsoft.com/office/drawing/2014/main" id="{96E60197-00E0-472D-A6C7-1573B5EB7120}"/>
              </a:ext>
            </a:extLst>
          </p:cNvPr>
          <p:cNvSpPr txBox="1"/>
          <p:nvPr/>
        </p:nvSpPr>
        <p:spPr>
          <a:xfrm>
            <a:off x="682830" y="302821"/>
            <a:ext cx="2582881" cy="369332"/>
          </a:xfrm>
          <a:prstGeom prst="rect">
            <a:avLst/>
          </a:prstGeom>
          <a:noFill/>
        </p:spPr>
        <p:txBody>
          <a:bodyPr wrap="square" rtlCol="0">
            <a:spAutoFit/>
          </a:bodyPr>
          <a:lstStyle/>
          <a:p>
            <a:r>
              <a:rPr lang="en-NZ" dirty="0"/>
              <a:t>Task2: Azure functions</a:t>
            </a:r>
          </a:p>
        </p:txBody>
      </p:sp>
    </p:spTree>
    <p:extLst>
      <p:ext uri="{BB962C8B-B14F-4D97-AF65-F5344CB8AC3E}">
        <p14:creationId xmlns:p14="http://schemas.microsoft.com/office/powerpoint/2010/main" val="105376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CBBE4F-8723-4D92-9DDB-092EFB5AE7B1}"/>
              </a:ext>
            </a:extLst>
          </p:cNvPr>
          <p:cNvPicPr/>
          <p:nvPr/>
        </p:nvPicPr>
        <p:blipFill>
          <a:blip r:embed="rId2"/>
          <a:stretch>
            <a:fillRect/>
          </a:stretch>
        </p:blipFill>
        <p:spPr>
          <a:xfrm>
            <a:off x="682831" y="1685348"/>
            <a:ext cx="5731510" cy="1492250"/>
          </a:xfrm>
          <a:prstGeom prst="rect">
            <a:avLst/>
          </a:prstGeom>
        </p:spPr>
      </p:pic>
      <p:pic>
        <p:nvPicPr>
          <p:cNvPr id="8" name="Picture 7">
            <a:extLst>
              <a:ext uri="{FF2B5EF4-FFF2-40B4-BE49-F238E27FC236}">
                <a16:creationId xmlns:a16="http://schemas.microsoft.com/office/drawing/2014/main" id="{92FC4BF2-1E28-4B7B-867D-F347A72F9F2C}"/>
              </a:ext>
            </a:extLst>
          </p:cNvPr>
          <p:cNvPicPr/>
          <p:nvPr/>
        </p:nvPicPr>
        <p:blipFill>
          <a:blip r:embed="rId3"/>
          <a:stretch>
            <a:fillRect/>
          </a:stretch>
        </p:blipFill>
        <p:spPr>
          <a:xfrm>
            <a:off x="772053" y="2807602"/>
            <a:ext cx="5731510" cy="2955290"/>
          </a:xfrm>
          <a:prstGeom prst="rect">
            <a:avLst/>
          </a:prstGeom>
        </p:spPr>
      </p:pic>
      <p:pic>
        <p:nvPicPr>
          <p:cNvPr id="7" name="Picture 6">
            <a:extLst>
              <a:ext uri="{FF2B5EF4-FFF2-40B4-BE49-F238E27FC236}">
                <a16:creationId xmlns:a16="http://schemas.microsoft.com/office/drawing/2014/main" id="{2D9669C3-729F-4082-AEC8-B6D5ADDF1AF0}"/>
              </a:ext>
            </a:extLst>
          </p:cNvPr>
          <p:cNvPicPr/>
          <p:nvPr/>
        </p:nvPicPr>
        <p:blipFill>
          <a:blip r:embed="rId4"/>
          <a:stretch>
            <a:fillRect/>
          </a:stretch>
        </p:blipFill>
        <p:spPr>
          <a:xfrm>
            <a:off x="772053" y="4265441"/>
            <a:ext cx="5731510" cy="2797810"/>
          </a:xfrm>
          <a:prstGeom prst="rect">
            <a:avLst/>
          </a:prstGeom>
        </p:spPr>
      </p:pic>
      <p:pic>
        <p:nvPicPr>
          <p:cNvPr id="6" name="Picture 5">
            <a:extLst>
              <a:ext uri="{FF2B5EF4-FFF2-40B4-BE49-F238E27FC236}">
                <a16:creationId xmlns:a16="http://schemas.microsoft.com/office/drawing/2014/main" id="{82C8F99F-A817-47A6-AA03-2C913FB93424}"/>
              </a:ext>
            </a:extLst>
          </p:cNvPr>
          <p:cNvPicPr/>
          <p:nvPr/>
        </p:nvPicPr>
        <p:blipFill>
          <a:blip r:embed="rId5"/>
          <a:stretch>
            <a:fillRect/>
          </a:stretch>
        </p:blipFill>
        <p:spPr>
          <a:xfrm>
            <a:off x="682831" y="5664346"/>
            <a:ext cx="5731510" cy="1329690"/>
          </a:xfrm>
          <a:prstGeom prst="rect">
            <a:avLst/>
          </a:prstGeom>
        </p:spPr>
      </p:pic>
      <p:sp>
        <p:nvSpPr>
          <p:cNvPr id="3" name="TextBox 2">
            <a:extLst>
              <a:ext uri="{FF2B5EF4-FFF2-40B4-BE49-F238E27FC236}">
                <a16:creationId xmlns:a16="http://schemas.microsoft.com/office/drawing/2014/main" id="{D35A7B57-15A8-45C8-92F0-EB0983D230D0}"/>
              </a:ext>
            </a:extLst>
          </p:cNvPr>
          <p:cNvSpPr txBox="1"/>
          <p:nvPr/>
        </p:nvSpPr>
        <p:spPr>
          <a:xfrm>
            <a:off x="1561605" y="672153"/>
            <a:ext cx="1442852" cy="369332"/>
          </a:xfrm>
          <a:prstGeom prst="rect">
            <a:avLst/>
          </a:prstGeom>
          <a:noFill/>
        </p:spPr>
        <p:txBody>
          <a:bodyPr wrap="square" rtlCol="0">
            <a:spAutoFit/>
          </a:bodyPr>
          <a:lstStyle/>
          <a:p>
            <a:r>
              <a:rPr lang="en-NZ" dirty="0"/>
              <a:t>Tests:</a:t>
            </a:r>
          </a:p>
        </p:txBody>
      </p:sp>
      <p:sp>
        <p:nvSpPr>
          <p:cNvPr id="5" name="TextBox 4">
            <a:extLst>
              <a:ext uri="{FF2B5EF4-FFF2-40B4-BE49-F238E27FC236}">
                <a16:creationId xmlns:a16="http://schemas.microsoft.com/office/drawing/2014/main" id="{6EF4D2DC-8F90-42D1-B2BB-AD61CD7CF704}"/>
              </a:ext>
            </a:extLst>
          </p:cNvPr>
          <p:cNvSpPr txBox="1"/>
          <p:nvPr/>
        </p:nvSpPr>
        <p:spPr>
          <a:xfrm>
            <a:off x="682831" y="1140031"/>
            <a:ext cx="9096499" cy="4524315"/>
          </a:xfrm>
          <a:prstGeom prst="rect">
            <a:avLst/>
          </a:prstGeom>
          <a:noFill/>
        </p:spPr>
        <p:txBody>
          <a:bodyPr wrap="square" rtlCol="0">
            <a:spAutoFit/>
          </a:bodyPr>
          <a:lstStyle/>
          <a:p>
            <a:r>
              <a:rPr lang="en-NZ" dirty="0"/>
              <a:t>Function_SwimmingOk_WhenCfuIs88</a:t>
            </a:r>
          </a:p>
          <a:p>
            <a:endParaRPr lang="en-NZ" dirty="0"/>
          </a:p>
          <a:p>
            <a:endParaRPr lang="en-NZ" dirty="0"/>
          </a:p>
          <a:p>
            <a:endParaRPr lang="en-NZ" dirty="0"/>
          </a:p>
          <a:p>
            <a:endParaRPr lang="en-NZ" dirty="0"/>
          </a:p>
          <a:p>
            <a:r>
              <a:rPr lang="en-NZ" dirty="0"/>
              <a:t>Function_ </a:t>
            </a:r>
            <a:r>
              <a:rPr lang="en-NZ" dirty="0" err="1"/>
              <a:t>ShouldReturnSwimmingNotAdvised</a:t>
            </a:r>
            <a:r>
              <a:rPr lang="en-NZ" dirty="0"/>
              <a:t> _WhenCfuIs89</a:t>
            </a:r>
          </a:p>
          <a:p>
            <a:endParaRPr lang="en-NZ" dirty="0"/>
          </a:p>
          <a:p>
            <a:endParaRPr lang="en-NZ" dirty="0"/>
          </a:p>
          <a:p>
            <a:endParaRPr lang="en-NZ" dirty="0"/>
          </a:p>
          <a:p>
            <a:endParaRPr lang="en-NZ" dirty="0"/>
          </a:p>
          <a:p>
            <a:r>
              <a:rPr lang="en-NZ" dirty="0"/>
              <a:t>Function_ShouldReturnSwimmingNotAdvised_WhenCfuIs406</a:t>
            </a:r>
          </a:p>
          <a:p>
            <a:endParaRPr lang="en-NZ" dirty="0"/>
          </a:p>
          <a:p>
            <a:endParaRPr lang="en-NZ" dirty="0"/>
          </a:p>
          <a:p>
            <a:endParaRPr lang="en-NZ" dirty="0"/>
          </a:p>
          <a:p>
            <a:endParaRPr lang="en-NZ" dirty="0"/>
          </a:p>
          <a:p>
            <a:r>
              <a:rPr lang="en-NZ" dirty="0"/>
              <a:t>Function_ShouldReturnNoSwimmingUnderAnyCircumstances_WhenCfuIs407</a:t>
            </a:r>
          </a:p>
        </p:txBody>
      </p:sp>
      <p:sp>
        <p:nvSpPr>
          <p:cNvPr id="9" name="TextBox 8">
            <a:extLst>
              <a:ext uri="{FF2B5EF4-FFF2-40B4-BE49-F238E27FC236}">
                <a16:creationId xmlns:a16="http://schemas.microsoft.com/office/drawing/2014/main" id="{C02E99E2-4BE4-4DC9-8E3C-1D8AB02311C6}"/>
              </a:ext>
            </a:extLst>
          </p:cNvPr>
          <p:cNvSpPr txBox="1"/>
          <p:nvPr/>
        </p:nvSpPr>
        <p:spPr>
          <a:xfrm>
            <a:off x="682830" y="302821"/>
            <a:ext cx="2582881" cy="369332"/>
          </a:xfrm>
          <a:prstGeom prst="rect">
            <a:avLst/>
          </a:prstGeom>
          <a:noFill/>
        </p:spPr>
        <p:txBody>
          <a:bodyPr wrap="square" rtlCol="0">
            <a:spAutoFit/>
          </a:bodyPr>
          <a:lstStyle/>
          <a:p>
            <a:r>
              <a:rPr lang="en-NZ" dirty="0"/>
              <a:t>Task2: Azure functions</a:t>
            </a:r>
          </a:p>
        </p:txBody>
      </p:sp>
    </p:spTree>
    <p:extLst>
      <p:ext uri="{BB962C8B-B14F-4D97-AF65-F5344CB8AC3E}">
        <p14:creationId xmlns:p14="http://schemas.microsoft.com/office/powerpoint/2010/main" val="164120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646331"/>
          </a:xfrm>
          <a:prstGeom prst="rect">
            <a:avLst/>
          </a:prstGeom>
          <a:noFill/>
        </p:spPr>
        <p:txBody>
          <a:bodyPr wrap="square" rtlCol="0">
            <a:spAutoFit/>
          </a:bodyPr>
          <a:lstStyle/>
          <a:p>
            <a:r>
              <a:rPr lang="en-NZ" dirty="0"/>
              <a:t>Task1: Why mixed reality?</a:t>
            </a:r>
          </a:p>
          <a:p>
            <a:endParaRPr lang="en-NZ" dirty="0"/>
          </a:p>
        </p:txBody>
      </p:sp>
      <p:sp>
        <p:nvSpPr>
          <p:cNvPr id="5" name="TextBox 4">
            <a:extLst>
              <a:ext uri="{FF2B5EF4-FFF2-40B4-BE49-F238E27FC236}">
                <a16:creationId xmlns:a16="http://schemas.microsoft.com/office/drawing/2014/main" id="{2B7419DA-828A-43AC-9709-3DA494570A5E}"/>
              </a:ext>
            </a:extLst>
          </p:cNvPr>
          <p:cNvSpPr txBox="1"/>
          <p:nvPr/>
        </p:nvSpPr>
        <p:spPr>
          <a:xfrm>
            <a:off x="884712" y="1276597"/>
            <a:ext cx="10481953" cy="430887"/>
          </a:xfrm>
          <a:prstGeom prst="rect">
            <a:avLst/>
          </a:prstGeom>
          <a:noFill/>
        </p:spPr>
        <p:txBody>
          <a:bodyPr wrap="square" rtlCol="0">
            <a:spAutoFit/>
          </a:bodyPr>
          <a:lstStyle/>
          <a:p>
            <a:r>
              <a:rPr lang="en-NZ" sz="1100" dirty="0"/>
              <a:t>Based on the choices I have made previously I will be designing this MR application as if it was for a robot gathering water samples. </a:t>
            </a:r>
            <a:br>
              <a:rPr lang="en-NZ" sz="1100" dirty="0"/>
            </a:br>
            <a:r>
              <a:rPr lang="en-NZ" sz="1100" dirty="0"/>
              <a:t>Creating an interactive map or graphing data just doesn’t make sense here.</a:t>
            </a:r>
          </a:p>
        </p:txBody>
      </p:sp>
    </p:spTree>
    <p:extLst>
      <p:ext uri="{BB962C8B-B14F-4D97-AF65-F5344CB8AC3E}">
        <p14:creationId xmlns:p14="http://schemas.microsoft.com/office/powerpoint/2010/main" val="274936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Task2/4: Unity project </a:t>
            </a:r>
            <a:r>
              <a:rPr lang="en-NZ" dirty="0">
                <a:hlinkClick r:id="rId2"/>
              </a:rPr>
              <a:t>https://github.com/btri623/labtest</a:t>
            </a:r>
            <a:r>
              <a:rPr lang="en-NZ" dirty="0"/>
              <a:t> </a:t>
            </a:r>
          </a:p>
        </p:txBody>
      </p:sp>
      <p:sp>
        <p:nvSpPr>
          <p:cNvPr id="5" name="TextBox 4">
            <a:extLst>
              <a:ext uri="{FF2B5EF4-FFF2-40B4-BE49-F238E27FC236}">
                <a16:creationId xmlns:a16="http://schemas.microsoft.com/office/drawing/2014/main" id="{2B7419DA-828A-43AC-9709-3DA494570A5E}"/>
              </a:ext>
            </a:extLst>
          </p:cNvPr>
          <p:cNvSpPr txBox="1"/>
          <p:nvPr/>
        </p:nvSpPr>
        <p:spPr>
          <a:xfrm>
            <a:off x="884712" y="1276597"/>
            <a:ext cx="10481953" cy="261610"/>
          </a:xfrm>
          <a:prstGeom prst="rect">
            <a:avLst/>
          </a:prstGeom>
          <a:noFill/>
        </p:spPr>
        <p:txBody>
          <a:bodyPr wrap="square" rtlCol="0">
            <a:spAutoFit/>
          </a:bodyPr>
          <a:lstStyle/>
          <a:p>
            <a:r>
              <a:rPr lang="en-NZ" sz="1100" dirty="0"/>
              <a:t>Using </a:t>
            </a:r>
            <a:r>
              <a:rPr lang="en-NZ" sz="1100" dirty="0" err="1"/>
              <a:t>github</a:t>
            </a:r>
            <a:r>
              <a:rPr lang="en-NZ" sz="1100" dirty="0"/>
              <a:t> because it is better for both of us - I hope I am not marked down for using version control here. </a:t>
            </a:r>
          </a:p>
        </p:txBody>
      </p:sp>
      <p:pic>
        <p:nvPicPr>
          <p:cNvPr id="2" name="Picture 1">
            <a:extLst>
              <a:ext uri="{FF2B5EF4-FFF2-40B4-BE49-F238E27FC236}">
                <a16:creationId xmlns:a16="http://schemas.microsoft.com/office/drawing/2014/main" id="{51AE2F02-1609-4BAB-8454-DB6578B5C2D8}"/>
              </a:ext>
            </a:extLst>
          </p:cNvPr>
          <p:cNvPicPr>
            <a:picLocks noChangeAspect="1"/>
          </p:cNvPicPr>
          <p:nvPr/>
        </p:nvPicPr>
        <p:blipFill>
          <a:blip r:embed="rId3"/>
          <a:stretch>
            <a:fillRect/>
          </a:stretch>
        </p:blipFill>
        <p:spPr>
          <a:xfrm>
            <a:off x="178130" y="1630974"/>
            <a:ext cx="10048504" cy="4571143"/>
          </a:xfrm>
          <a:prstGeom prst="rect">
            <a:avLst/>
          </a:prstGeom>
        </p:spPr>
      </p:pic>
    </p:spTree>
    <p:extLst>
      <p:ext uri="{BB962C8B-B14F-4D97-AF65-F5344CB8AC3E}">
        <p14:creationId xmlns:p14="http://schemas.microsoft.com/office/powerpoint/2010/main" val="273819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Task2/4: Unity project </a:t>
            </a:r>
            <a:r>
              <a:rPr lang="en-NZ" dirty="0">
                <a:hlinkClick r:id="rId2"/>
              </a:rPr>
              <a:t>https://github.com/btri623/labtest</a:t>
            </a:r>
            <a:r>
              <a:rPr lang="en-NZ" dirty="0"/>
              <a:t> </a:t>
            </a:r>
          </a:p>
        </p:txBody>
      </p:sp>
      <p:sp>
        <p:nvSpPr>
          <p:cNvPr id="5" name="TextBox 4">
            <a:extLst>
              <a:ext uri="{FF2B5EF4-FFF2-40B4-BE49-F238E27FC236}">
                <a16:creationId xmlns:a16="http://schemas.microsoft.com/office/drawing/2014/main" id="{2B7419DA-828A-43AC-9709-3DA494570A5E}"/>
              </a:ext>
            </a:extLst>
          </p:cNvPr>
          <p:cNvSpPr txBox="1"/>
          <p:nvPr/>
        </p:nvSpPr>
        <p:spPr>
          <a:xfrm>
            <a:off x="884712" y="1276597"/>
            <a:ext cx="10481953" cy="938719"/>
          </a:xfrm>
          <a:prstGeom prst="rect">
            <a:avLst/>
          </a:prstGeom>
          <a:noFill/>
        </p:spPr>
        <p:txBody>
          <a:bodyPr wrap="square" rtlCol="0">
            <a:spAutoFit/>
          </a:bodyPr>
          <a:lstStyle/>
          <a:p>
            <a:r>
              <a:rPr lang="en-NZ" sz="1100" dirty="0"/>
              <a:t>I have a cube which is representative of a house object</a:t>
            </a:r>
          </a:p>
          <a:p>
            <a:r>
              <a:rPr lang="en-NZ" sz="1100" dirty="0"/>
              <a:t>I have trees I imported from Asset Store I placed multiple of these to indicate a forest </a:t>
            </a:r>
            <a:r>
              <a:rPr lang="en-NZ" sz="1100"/>
              <a:t>is growing.</a:t>
            </a:r>
            <a:endParaRPr lang="en-NZ" sz="1100" dirty="0"/>
          </a:p>
          <a:p>
            <a:r>
              <a:rPr lang="en-NZ" sz="1100" dirty="0"/>
              <a:t>I have the mars rover which is substituting for the robot that will be collecting samples </a:t>
            </a:r>
          </a:p>
          <a:p>
            <a:r>
              <a:rPr lang="en-NZ" sz="1100" dirty="0"/>
              <a:t>I created a 2D plane which is representative of water</a:t>
            </a:r>
          </a:p>
          <a:p>
            <a:r>
              <a:rPr lang="en-NZ" sz="1100" dirty="0"/>
              <a:t>I created text which is a way point so users can see locations of interest</a:t>
            </a:r>
          </a:p>
        </p:txBody>
      </p:sp>
      <p:pic>
        <p:nvPicPr>
          <p:cNvPr id="3" name="Picture 2">
            <a:extLst>
              <a:ext uri="{FF2B5EF4-FFF2-40B4-BE49-F238E27FC236}">
                <a16:creationId xmlns:a16="http://schemas.microsoft.com/office/drawing/2014/main" id="{98C9BC19-51FE-428B-973F-FA98713704FA}"/>
              </a:ext>
            </a:extLst>
          </p:cNvPr>
          <p:cNvPicPr>
            <a:picLocks noChangeAspect="1"/>
          </p:cNvPicPr>
          <p:nvPr/>
        </p:nvPicPr>
        <p:blipFill>
          <a:blip r:embed="rId3"/>
          <a:stretch>
            <a:fillRect/>
          </a:stretch>
        </p:blipFill>
        <p:spPr>
          <a:xfrm>
            <a:off x="3344573" y="2301648"/>
            <a:ext cx="7248525" cy="3952875"/>
          </a:xfrm>
          <a:prstGeom prst="rect">
            <a:avLst/>
          </a:prstGeom>
        </p:spPr>
      </p:pic>
    </p:spTree>
    <p:extLst>
      <p:ext uri="{BB962C8B-B14F-4D97-AF65-F5344CB8AC3E}">
        <p14:creationId xmlns:p14="http://schemas.microsoft.com/office/powerpoint/2010/main" val="11459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Task3/4: A 2D app used in conjunction with MR.</a:t>
            </a:r>
          </a:p>
        </p:txBody>
      </p:sp>
      <p:sp>
        <p:nvSpPr>
          <p:cNvPr id="5" name="TextBox 4">
            <a:extLst>
              <a:ext uri="{FF2B5EF4-FFF2-40B4-BE49-F238E27FC236}">
                <a16:creationId xmlns:a16="http://schemas.microsoft.com/office/drawing/2014/main" id="{2B7419DA-828A-43AC-9709-3DA494570A5E}"/>
              </a:ext>
            </a:extLst>
          </p:cNvPr>
          <p:cNvSpPr txBox="1"/>
          <p:nvPr/>
        </p:nvSpPr>
        <p:spPr>
          <a:xfrm>
            <a:off x="777836" y="1335973"/>
            <a:ext cx="2309750" cy="1446550"/>
          </a:xfrm>
          <a:prstGeom prst="rect">
            <a:avLst/>
          </a:prstGeom>
          <a:noFill/>
        </p:spPr>
        <p:txBody>
          <a:bodyPr wrap="square" rtlCol="0">
            <a:spAutoFit/>
          </a:bodyPr>
          <a:lstStyle/>
          <a:p>
            <a:r>
              <a:rPr lang="en-NZ" sz="1100" dirty="0"/>
              <a:t>This is where a graphical representation of water pollution levels makes sense.</a:t>
            </a:r>
            <a:br>
              <a:rPr lang="en-NZ" sz="1100" dirty="0"/>
            </a:br>
            <a:r>
              <a:rPr lang="en-NZ" sz="1100" dirty="0"/>
              <a:t>A 2D map can be used to show pollution throughout New Zealand as per the attached image. </a:t>
            </a:r>
          </a:p>
          <a:p>
            <a:r>
              <a:rPr lang="en-NZ" sz="1100" dirty="0"/>
              <a:t>Clicking on a pollutant will display the heatmap for that given substance.</a:t>
            </a:r>
          </a:p>
        </p:txBody>
      </p:sp>
      <p:pic>
        <p:nvPicPr>
          <p:cNvPr id="2" name="Picture 1">
            <a:extLst>
              <a:ext uri="{FF2B5EF4-FFF2-40B4-BE49-F238E27FC236}">
                <a16:creationId xmlns:a16="http://schemas.microsoft.com/office/drawing/2014/main" id="{1A0456E3-9FB4-4137-BF7A-795D8DA07019}"/>
              </a:ext>
            </a:extLst>
          </p:cNvPr>
          <p:cNvPicPr>
            <a:picLocks noChangeAspect="1"/>
          </p:cNvPicPr>
          <p:nvPr/>
        </p:nvPicPr>
        <p:blipFill>
          <a:blip r:embed="rId2"/>
          <a:stretch>
            <a:fillRect/>
          </a:stretch>
        </p:blipFill>
        <p:spPr>
          <a:xfrm>
            <a:off x="7069486" y="1531916"/>
            <a:ext cx="1792121" cy="2689762"/>
          </a:xfrm>
          <a:prstGeom prst="rect">
            <a:avLst/>
          </a:prstGeom>
        </p:spPr>
      </p:pic>
      <p:pic>
        <p:nvPicPr>
          <p:cNvPr id="1026" name="Picture 2" descr="Computer Monitor PNG Transparent Images | PNG All">
            <a:extLst>
              <a:ext uri="{FF2B5EF4-FFF2-40B4-BE49-F238E27FC236}">
                <a16:creationId xmlns:a16="http://schemas.microsoft.com/office/drawing/2014/main" id="{50F8219F-78E4-43FB-BF41-278E853C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086" y="1267114"/>
            <a:ext cx="4876800" cy="3714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1ACD475-DC0D-4AB8-BECA-085C0F599D3C}"/>
              </a:ext>
            </a:extLst>
          </p:cNvPr>
          <p:cNvSpPr/>
          <p:nvPr/>
        </p:nvSpPr>
        <p:spPr>
          <a:xfrm>
            <a:off x="4851070" y="1448790"/>
            <a:ext cx="2143496" cy="2594758"/>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Z" dirty="0"/>
          </a:p>
        </p:txBody>
      </p:sp>
      <p:sp>
        <p:nvSpPr>
          <p:cNvPr id="8" name="TextBox 7">
            <a:extLst>
              <a:ext uri="{FF2B5EF4-FFF2-40B4-BE49-F238E27FC236}">
                <a16:creationId xmlns:a16="http://schemas.microsoft.com/office/drawing/2014/main" id="{422AB6D4-7204-42E1-A7FB-1E5F09AE98FE}"/>
              </a:ext>
            </a:extLst>
          </p:cNvPr>
          <p:cNvSpPr txBox="1"/>
          <p:nvPr/>
        </p:nvSpPr>
        <p:spPr>
          <a:xfrm>
            <a:off x="4976394" y="1643896"/>
            <a:ext cx="1946919" cy="615553"/>
          </a:xfrm>
          <a:prstGeom prst="rect">
            <a:avLst/>
          </a:prstGeom>
          <a:noFill/>
        </p:spPr>
        <p:txBody>
          <a:bodyPr wrap="square" rtlCol="0">
            <a:spAutoFit/>
          </a:bodyPr>
          <a:lstStyle/>
          <a:p>
            <a:r>
              <a:rPr lang="en-NZ" sz="700" dirty="0"/>
              <a:t>Pollution levels:</a:t>
            </a:r>
          </a:p>
          <a:p>
            <a:r>
              <a:rPr lang="en-NZ" sz="900" dirty="0"/>
              <a:t>x</a:t>
            </a:r>
            <a:r>
              <a:rPr lang="en-NZ" sz="700" dirty="0"/>
              <a:t> dissolved reactive phosphorous</a:t>
            </a:r>
            <a:br>
              <a:rPr lang="en-NZ" sz="700" dirty="0"/>
            </a:br>
            <a:r>
              <a:rPr lang="en-NZ" sz="900" dirty="0"/>
              <a:t>o</a:t>
            </a:r>
            <a:r>
              <a:rPr lang="en-NZ" sz="700" dirty="0"/>
              <a:t> e coli</a:t>
            </a:r>
            <a:br>
              <a:rPr lang="en-NZ" sz="700" dirty="0"/>
            </a:br>
            <a:r>
              <a:rPr lang="en-NZ" sz="900" dirty="0"/>
              <a:t>o</a:t>
            </a:r>
            <a:r>
              <a:rPr lang="en-NZ" sz="700" dirty="0"/>
              <a:t> lead</a:t>
            </a:r>
          </a:p>
        </p:txBody>
      </p:sp>
    </p:spTree>
    <p:extLst>
      <p:ext uri="{BB962C8B-B14F-4D97-AF65-F5344CB8AC3E}">
        <p14:creationId xmlns:p14="http://schemas.microsoft.com/office/powerpoint/2010/main" val="121595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BC2E381-57B1-4E1C-BBB3-C1301BC5D7C2}"/>
              </a:ext>
            </a:extLst>
          </p:cNvPr>
          <p:cNvPicPr>
            <a:picLocks noChangeAspect="1"/>
          </p:cNvPicPr>
          <p:nvPr/>
        </p:nvPicPr>
        <p:blipFill>
          <a:blip r:embed="rId2"/>
          <a:stretch>
            <a:fillRect/>
          </a:stretch>
        </p:blipFill>
        <p:spPr>
          <a:xfrm>
            <a:off x="429492" y="1320286"/>
            <a:ext cx="9549740" cy="4900444"/>
          </a:xfrm>
          <a:prstGeom prst="rect">
            <a:avLst/>
          </a:prstGeom>
        </p:spPr>
      </p:pic>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2013C92B-ECD1-4C2D-B5E1-DD9731622F36}"/>
              </a:ext>
            </a:extLst>
          </p:cNvPr>
          <p:cNvSpPr txBox="1"/>
          <p:nvPr/>
        </p:nvSpPr>
        <p:spPr>
          <a:xfrm>
            <a:off x="7576457" y="290945"/>
            <a:ext cx="4186051" cy="2585323"/>
          </a:xfrm>
          <a:prstGeom prst="rect">
            <a:avLst/>
          </a:prstGeom>
          <a:noFill/>
        </p:spPr>
        <p:txBody>
          <a:bodyPr wrap="square" rtlCol="0">
            <a:spAutoFit/>
          </a:bodyPr>
          <a:lstStyle/>
          <a:p>
            <a:r>
              <a:rPr lang="en-NZ" dirty="0"/>
              <a:t>I reviewed the Information modelling notes in Canvas and respect the use of </a:t>
            </a:r>
            <a:r>
              <a:rPr lang="en-NZ" dirty="0" err="1"/>
              <a:t>PascalCase</a:t>
            </a:r>
            <a:r>
              <a:rPr lang="en-NZ" dirty="0"/>
              <a:t>, however in most databases tables and columns are represented </a:t>
            </a:r>
            <a:r>
              <a:rPr lang="en-NZ" dirty="0" err="1"/>
              <a:t>with_underscores_and_no_caps</a:t>
            </a:r>
            <a:r>
              <a:rPr lang="en-NZ" dirty="0"/>
              <a:t> so I decided to use this convention here as I feel that is best practice. </a:t>
            </a:r>
          </a:p>
          <a:p>
            <a:r>
              <a:rPr lang="en-NZ" b="1" dirty="0"/>
              <a:t>Bold</a:t>
            </a:r>
            <a:r>
              <a:rPr lang="en-NZ" dirty="0"/>
              <a:t> represents PK</a:t>
            </a:r>
          </a:p>
          <a:p>
            <a:r>
              <a:rPr lang="en-NZ" i="1" dirty="0"/>
              <a:t>Italics</a:t>
            </a:r>
            <a:r>
              <a:rPr lang="en-NZ" dirty="0"/>
              <a:t> represents FK</a:t>
            </a:r>
          </a:p>
        </p:txBody>
      </p:sp>
    </p:spTree>
    <p:extLst>
      <p:ext uri="{BB962C8B-B14F-4D97-AF65-F5344CB8AC3E}">
        <p14:creationId xmlns:p14="http://schemas.microsoft.com/office/powerpoint/2010/main" val="159723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F3755AFD-E07F-4675-89F1-49D434C6DFDF}"/>
              </a:ext>
            </a:extLst>
          </p:cNvPr>
          <p:cNvSpPr txBox="1"/>
          <p:nvPr/>
        </p:nvSpPr>
        <p:spPr>
          <a:xfrm>
            <a:off x="6169230" y="1775361"/>
            <a:ext cx="5575465" cy="4247317"/>
          </a:xfrm>
          <a:prstGeom prst="rect">
            <a:avLst/>
          </a:prstGeom>
          <a:noFill/>
        </p:spPr>
        <p:txBody>
          <a:bodyPr wrap="square" rtlCol="0">
            <a:spAutoFit/>
          </a:bodyPr>
          <a:lstStyle/>
          <a:p>
            <a:r>
              <a:rPr lang="en-NZ" dirty="0"/>
              <a:t>I have self-referenced both </a:t>
            </a:r>
            <a:r>
              <a:rPr lang="en-NZ" dirty="0" err="1"/>
              <a:t>water_body</a:t>
            </a:r>
            <a:r>
              <a:rPr lang="en-NZ" dirty="0"/>
              <a:t> and region here. A region can be part of a greater region, e.g. Manukau is part of Auckland. And the same is true for bodies of water. </a:t>
            </a:r>
          </a:p>
          <a:p>
            <a:r>
              <a:rPr lang="en-NZ" dirty="0"/>
              <a:t>A body of water can be associated with multiple different regions if it is sufficiently large and vice versa (a region can contain multiple bodies of water), I have included a </a:t>
            </a:r>
            <a:r>
              <a:rPr lang="en-NZ" dirty="0" err="1"/>
              <a:t>region_water_body</a:t>
            </a:r>
            <a:r>
              <a:rPr lang="en-NZ" dirty="0"/>
              <a:t> table as a precise mapping here to remove the many-to-many relationship. </a:t>
            </a:r>
          </a:p>
          <a:p>
            <a:r>
              <a:rPr lang="en-NZ" dirty="0" err="1"/>
              <a:t>water_body_type</a:t>
            </a:r>
            <a:r>
              <a:rPr lang="en-NZ" dirty="0"/>
              <a:t> could be replaced with an </a:t>
            </a:r>
            <a:r>
              <a:rPr lang="en-NZ" dirty="0" err="1"/>
              <a:t>enum</a:t>
            </a:r>
            <a:r>
              <a:rPr lang="en-NZ" dirty="0"/>
              <a:t> and a string representation in the database, there is no reason to reference another table here. However it is useful for clarity of the information model, each body of water has a specific classification however a classification can be given to many different bodies of water.</a:t>
            </a:r>
          </a:p>
        </p:txBody>
      </p:sp>
      <p:pic>
        <p:nvPicPr>
          <p:cNvPr id="20" name="Picture 19">
            <a:extLst>
              <a:ext uri="{FF2B5EF4-FFF2-40B4-BE49-F238E27FC236}">
                <a16:creationId xmlns:a16="http://schemas.microsoft.com/office/drawing/2014/main" id="{1FA95A76-B21C-452B-91FA-426D321068A5}"/>
              </a:ext>
            </a:extLst>
          </p:cNvPr>
          <p:cNvPicPr>
            <a:picLocks noChangeAspect="1"/>
          </p:cNvPicPr>
          <p:nvPr/>
        </p:nvPicPr>
        <p:blipFill>
          <a:blip r:embed="rId2"/>
          <a:stretch>
            <a:fillRect/>
          </a:stretch>
        </p:blipFill>
        <p:spPr>
          <a:xfrm>
            <a:off x="825335" y="1819707"/>
            <a:ext cx="4657725" cy="3800475"/>
          </a:xfrm>
          <a:prstGeom prst="rect">
            <a:avLst/>
          </a:prstGeom>
        </p:spPr>
      </p:pic>
    </p:spTree>
    <p:extLst>
      <p:ext uri="{BB962C8B-B14F-4D97-AF65-F5344CB8AC3E}">
        <p14:creationId xmlns:p14="http://schemas.microsoft.com/office/powerpoint/2010/main" val="95132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F3755AFD-E07F-4675-89F1-49D434C6DFDF}"/>
              </a:ext>
            </a:extLst>
          </p:cNvPr>
          <p:cNvSpPr txBox="1"/>
          <p:nvPr/>
        </p:nvSpPr>
        <p:spPr>
          <a:xfrm>
            <a:off x="6096000" y="718457"/>
            <a:ext cx="5575465" cy="5632311"/>
          </a:xfrm>
          <a:prstGeom prst="rect">
            <a:avLst/>
          </a:prstGeom>
          <a:noFill/>
        </p:spPr>
        <p:txBody>
          <a:bodyPr wrap="square" rtlCol="0">
            <a:spAutoFit/>
          </a:bodyPr>
          <a:lstStyle/>
          <a:p>
            <a:r>
              <a:rPr lang="en-NZ" dirty="0"/>
              <a:t>A body of water will have zero or more sample sites. (cannot be illustrated in my ERD diagramming tool unfortunately as I am showing one-to-many instead of zero-to-many).</a:t>
            </a:r>
          </a:p>
          <a:p>
            <a:r>
              <a:rPr lang="en-NZ" dirty="0"/>
              <a:t>A </a:t>
            </a:r>
            <a:r>
              <a:rPr lang="en-NZ" dirty="0" err="1"/>
              <a:t>sample_site</a:t>
            </a:r>
            <a:r>
              <a:rPr lang="en-NZ" dirty="0"/>
              <a:t> will have precise x/y/z coordinates. </a:t>
            </a:r>
          </a:p>
          <a:p>
            <a:r>
              <a:rPr lang="en-NZ" dirty="0"/>
              <a:t>A </a:t>
            </a:r>
            <a:r>
              <a:rPr lang="en-NZ" dirty="0" err="1"/>
              <a:t>sample_site</a:t>
            </a:r>
            <a:r>
              <a:rPr lang="en-NZ" dirty="0"/>
              <a:t> will have one or more samples associated with it. </a:t>
            </a:r>
          </a:p>
          <a:p>
            <a:r>
              <a:rPr lang="en-NZ" dirty="0"/>
              <a:t>This quote from the assignment can be simplified </a:t>
            </a:r>
            <a:br>
              <a:rPr lang="en-NZ" dirty="0"/>
            </a:br>
            <a:r>
              <a:rPr lang="en-NZ" i="1" dirty="0"/>
              <a:t>“</a:t>
            </a:r>
            <a:r>
              <a:rPr lang="en-US" i="1" dirty="0"/>
              <a:t>The location of a sample may be identified by either a previously defined sample site or a simple grid reference such as latitude and longitude. An example of a previously defined sample site would be Mission Bay/1. This would have been recorded in the database previously along with it's grid reference.”</a:t>
            </a:r>
          </a:p>
          <a:p>
            <a:r>
              <a:rPr lang="en-US" dirty="0"/>
              <a:t>The implementation of this detail involves creating a new </a:t>
            </a:r>
            <a:r>
              <a:rPr lang="en-US" dirty="0" err="1"/>
              <a:t>sample_site</a:t>
            </a:r>
            <a:r>
              <a:rPr lang="en-US" dirty="0"/>
              <a:t> when there is a new sample being taken instead of changing the datatype from a </a:t>
            </a:r>
            <a:r>
              <a:rPr lang="en-US" dirty="0" err="1"/>
              <a:t>sample_site_id</a:t>
            </a:r>
            <a:r>
              <a:rPr lang="en-US" dirty="0"/>
              <a:t> i.e. </a:t>
            </a:r>
            <a:r>
              <a:rPr lang="en-US" dirty="0" err="1"/>
              <a:t>MissionBay</a:t>
            </a:r>
            <a:r>
              <a:rPr lang="en-US" dirty="0"/>
              <a:t>/1 to co-</a:t>
            </a:r>
            <a:r>
              <a:rPr lang="en-US" dirty="0" err="1"/>
              <a:t>ords</a:t>
            </a:r>
            <a:r>
              <a:rPr lang="en-US" dirty="0"/>
              <a:t>, instead we will always use the </a:t>
            </a:r>
            <a:r>
              <a:rPr lang="en-US" dirty="0" err="1"/>
              <a:t>sample_site_id</a:t>
            </a:r>
            <a:r>
              <a:rPr lang="en-US" dirty="0"/>
              <a:t>. </a:t>
            </a:r>
          </a:p>
          <a:p>
            <a:r>
              <a:rPr lang="en-US" dirty="0" err="1"/>
              <a:t>recorded_at</a:t>
            </a:r>
            <a:r>
              <a:rPr lang="en-US" dirty="0"/>
              <a:t> and </a:t>
            </a:r>
            <a:r>
              <a:rPr lang="en-US" dirty="0" err="1"/>
              <a:t>received_at</a:t>
            </a:r>
            <a:r>
              <a:rPr lang="en-US" dirty="0"/>
              <a:t> </a:t>
            </a:r>
            <a:r>
              <a:rPr lang="en-US" dirty="0" err="1"/>
              <a:t>aare</a:t>
            </a:r>
            <a:r>
              <a:rPr lang="en-US" dirty="0"/>
              <a:t> both datetime objects</a:t>
            </a:r>
            <a:endParaRPr lang="en-NZ" dirty="0"/>
          </a:p>
        </p:txBody>
      </p:sp>
      <p:pic>
        <p:nvPicPr>
          <p:cNvPr id="3" name="Picture 2">
            <a:extLst>
              <a:ext uri="{FF2B5EF4-FFF2-40B4-BE49-F238E27FC236}">
                <a16:creationId xmlns:a16="http://schemas.microsoft.com/office/drawing/2014/main" id="{7AEEE5D6-7465-4DDD-9E28-1BA3F17F79E7}"/>
              </a:ext>
            </a:extLst>
          </p:cNvPr>
          <p:cNvPicPr>
            <a:picLocks noChangeAspect="1"/>
          </p:cNvPicPr>
          <p:nvPr/>
        </p:nvPicPr>
        <p:blipFill>
          <a:blip r:embed="rId2"/>
          <a:stretch>
            <a:fillRect/>
          </a:stretch>
        </p:blipFill>
        <p:spPr>
          <a:xfrm>
            <a:off x="0" y="1695450"/>
            <a:ext cx="5600700" cy="3467100"/>
          </a:xfrm>
          <a:prstGeom prst="rect">
            <a:avLst/>
          </a:prstGeom>
        </p:spPr>
      </p:pic>
    </p:spTree>
    <p:extLst>
      <p:ext uri="{BB962C8B-B14F-4D97-AF65-F5344CB8AC3E}">
        <p14:creationId xmlns:p14="http://schemas.microsoft.com/office/powerpoint/2010/main" val="417810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89BEA-3C2B-4161-9D5C-C8994923E09F}"/>
              </a:ext>
            </a:extLst>
          </p:cNvPr>
          <p:cNvSpPr txBox="1"/>
          <p:nvPr/>
        </p:nvSpPr>
        <p:spPr>
          <a:xfrm>
            <a:off x="825335" y="718457"/>
            <a:ext cx="7291449" cy="369332"/>
          </a:xfrm>
          <a:prstGeom prst="rect">
            <a:avLst/>
          </a:prstGeom>
          <a:noFill/>
        </p:spPr>
        <p:txBody>
          <a:bodyPr wrap="square" rtlCol="0">
            <a:spAutoFit/>
          </a:bodyPr>
          <a:lstStyle/>
          <a:p>
            <a:r>
              <a:rPr lang="en-NZ" dirty="0"/>
              <a:t>Task5: Information Model</a:t>
            </a:r>
          </a:p>
        </p:txBody>
      </p:sp>
      <p:sp>
        <p:nvSpPr>
          <p:cNvPr id="19" name="TextBox 18">
            <a:extLst>
              <a:ext uri="{FF2B5EF4-FFF2-40B4-BE49-F238E27FC236}">
                <a16:creationId xmlns:a16="http://schemas.microsoft.com/office/drawing/2014/main" id="{F3755AFD-E07F-4675-89F1-49D434C6DFDF}"/>
              </a:ext>
            </a:extLst>
          </p:cNvPr>
          <p:cNvSpPr txBox="1"/>
          <p:nvPr/>
        </p:nvSpPr>
        <p:spPr>
          <a:xfrm>
            <a:off x="7105403" y="1803852"/>
            <a:ext cx="4498769" cy="923330"/>
          </a:xfrm>
          <a:prstGeom prst="rect">
            <a:avLst/>
          </a:prstGeom>
          <a:noFill/>
        </p:spPr>
        <p:txBody>
          <a:bodyPr wrap="square" rtlCol="0">
            <a:spAutoFit/>
          </a:bodyPr>
          <a:lstStyle/>
          <a:p>
            <a:r>
              <a:rPr lang="en-NZ" dirty="0"/>
              <a:t>A sample may be collected by one or more surveyors and a surveyor may collect one or more samples.</a:t>
            </a:r>
          </a:p>
        </p:txBody>
      </p:sp>
      <p:pic>
        <p:nvPicPr>
          <p:cNvPr id="3" name="Picture 2">
            <a:extLst>
              <a:ext uri="{FF2B5EF4-FFF2-40B4-BE49-F238E27FC236}">
                <a16:creationId xmlns:a16="http://schemas.microsoft.com/office/drawing/2014/main" id="{A009CA59-C426-4AD0-8716-345D05F6BA05}"/>
              </a:ext>
            </a:extLst>
          </p:cNvPr>
          <p:cNvPicPr>
            <a:picLocks noChangeAspect="1"/>
          </p:cNvPicPr>
          <p:nvPr/>
        </p:nvPicPr>
        <p:blipFill>
          <a:blip r:embed="rId2"/>
          <a:stretch>
            <a:fillRect/>
          </a:stretch>
        </p:blipFill>
        <p:spPr>
          <a:xfrm>
            <a:off x="146463" y="1612251"/>
            <a:ext cx="6572250" cy="1419225"/>
          </a:xfrm>
          <a:prstGeom prst="rect">
            <a:avLst/>
          </a:prstGeom>
        </p:spPr>
      </p:pic>
      <p:sp>
        <p:nvSpPr>
          <p:cNvPr id="7" name="TextBox 6">
            <a:extLst>
              <a:ext uri="{FF2B5EF4-FFF2-40B4-BE49-F238E27FC236}">
                <a16:creationId xmlns:a16="http://schemas.microsoft.com/office/drawing/2014/main" id="{9061924C-4F09-4A07-9945-9D604A7B393B}"/>
              </a:ext>
            </a:extLst>
          </p:cNvPr>
          <p:cNvSpPr txBox="1"/>
          <p:nvPr/>
        </p:nvSpPr>
        <p:spPr>
          <a:xfrm>
            <a:off x="7251866" y="4130819"/>
            <a:ext cx="4498769" cy="923330"/>
          </a:xfrm>
          <a:prstGeom prst="rect">
            <a:avLst/>
          </a:prstGeom>
          <a:noFill/>
        </p:spPr>
        <p:txBody>
          <a:bodyPr wrap="square" rtlCol="0">
            <a:spAutoFit/>
          </a:bodyPr>
          <a:lstStyle/>
          <a:p>
            <a:r>
              <a:rPr lang="en-NZ" dirty="0"/>
              <a:t>A sample may be tested by one or more </a:t>
            </a:r>
            <a:r>
              <a:rPr lang="en-NZ" dirty="0" err="1"/>
              <a:t>labtechs</a:t>
            </a:r>
            <a:r>
              <a:rPr lang="en-NZ" dirty="0"/>
              <a:t> and a </a:t>
            </a:r>
            <a:r>
              <a:rPr lang="en-NZ" dirty="0" err="1"/>
              <a:t>labtech</a:t>
            </a:r>
            <a:r>
              <a:rPr lang="en-NZ" dirty="0"/>
              <a:t> may test one or more samples.</a:t>
            </a:r>
          </a:p>
        </p:txBody>
      </p:sp>
      <p:pic>
        <p:nvPicPr>
          <p:cNvPr id="8" name="Picture 7">
            <a:extLst>
              <a:ext uri="{FF2B5EF4-FFF2-40B4-BE49-F238E27FC236}">
                <a16:creationId xmlns:a16="http://schemas.microsoft.com/office/drawing/2014/main" id="{D6F3377E-9892-40CC-81AA-909983D76CCB}"/>
              </a:ext>
            </a:extLst>
          </p:cNvPr>
          <p:cNvPicPr>
            <a:picLocks noChangeAspect="1"/>
          </p:cNvPicPr>
          <p:nvPr/>
        </p:nvPicPr>
        <p:blipFill>
          <a:blip r:embed="rId3"/>
          <a:stretch>
            <a:fillRect/>
          </a:stretch>
        </p:blipFill>
        <p:spPr>
          <a:xfrm>
            <a:off x="113125" y="3929634"/>
            <a:ext cx="6638925" cy="1371600"/>
          </a:xfrm>
          <a:prstGeom prst="rect">
            <a:avLst/>
          </a:prstGeom>
        </p:spPr>
      </p:pic>
    </p:spTree>
    <p:extLst>
      <p:ext uri="{BB962C8B-B14F-4D97-AF65-F5344CB8AC3E}">
        <p14:creationId xmlns:p14="http://schemas.microsoft.com/office/powerpoint/2010/main" val="91159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1740</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Brendon Tribe</dc:creator>
  <cp:lastModifiedBy>Brendon Tribe</cp:lastModifiedBy>
  <cp:revision>13</cp:revision>
  <dcterms:created xsi:type="dcterms:W3CDTF">2020-09-25T02:51:26Z</dcterms:created>
  <dcterms:modified xsi:type="dcterms:W3CDTF">2020-09-25T06:55:01Z</dcterms:modified>
</cp:coreProperties>
</file>