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025F6-043F-46CD-88E1-D03C39BAA211}" v="23" dt="2021-08-03T18:53:32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5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7" indent="0" algn="ctr">
              <a:buNone/>
              <a:defRPr sz="1500"/>
            </a:lvl2pPr>
            <a:lvl3pPr marL="685814" indent="0" algn="ctr">
              <a:buNone/>
              <a:defRPr sz="1351"/>
            </a:lvl3pPr>
            <a:lvl4pPr marL="1028721" indent="0" algn="ctr">
              <a:buNone/>
              <a:defRPr sz="1200"/>
            </a:lvl4pPr>
            <a:lvl5pPr marL="1371627" indent="0" algn="ctr">
              <a:buNone/>
              <a:defRPr sz="1200"/>
            </a:lvl5pPr>
            <a:lvl6pPr marL="1714534" indent="0" algn="ctr">
              <a:buNone/>
              <a:defRPr sz="1200"/>
            </a:lvl6pPr>
            <a:lvl7pPr marL="2057441" indent="0" algn="ctr">
              <a:buNone/>
              <a:defRPr sz="1200"/>
            </a:lvl7pPr>
            <a:lvl8pPr marL="2400348" indent="0" algn="ctr">
              <a:buNone/>
              <a:defRPr sz="1200"/>
            </a:lvl8pPr>
            <a:lvl9pPr marL="274325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3A92-CAEC-40AA-8C9B-F594C7CD239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E5D6-0ACF-4D28-8AA1-559129A7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9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3A92-CAEC-40AA-8C9B-F594C7CD239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E5D6-0ACF-4D28-8AA1-559129A7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4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5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5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3A92-CAEC-40AA-8C9B-F594C7CD239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E5D6-0ACF-4D28-8AA1-559129A7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5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3A92-CAEC-40AA-8C9B-F594C7CD239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E5D6-0ACF-4D28-8AA1-559129A7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4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7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14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7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3A92-CAEC-40AA-8C9B-F594C7CD239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E5D6-0ACF-4D28-8AA1-559129A7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3A92-CAEC-40AA-8C9B-F594C7CD239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E5D6-0ACF-4D28-8AA1-559129A7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8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7" indent="0">
              <a:buNone/>
              <a:defRPr sz="1500" b="1"/>
            </a:lvl2pPr>
            <a:lvl3pPr marL="685814" indent="0">
              <a:buNone/>
              <a:defRPr sz="1351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7" indent="0">
              <a:buNone/>
              <a:defRPr sz="1500" b="1"/>
            </a:lvl2pPr>
            <a:lvl3pPr marL="685814" indent="0">
              <a:buNone/>
              <a:defRPr sz="1351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3A92-CAEC-40AA-8C9B-F594C7CD239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E5D6-0ACF-4D28-8AA1-559129A7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3A92-CAEC-40AA-8C9B-F594C7CD239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E5D6-0ACF-4D28-8AA1-559129A7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4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3A92-CAEC-40AA-8C9B-F594C7CD239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E5D6-0ACF-4D28-8AA1-559129A7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3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0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1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7" indent="0">
              <a:buNone/>
              <a:defRPr sz="1050"/>
            </a:lvl2pPr>
            <a:lvl3pPr marL="685814" indent="0">
              <a:buNone/>
              <a:defRPr sz="900"/>
            </a:lvl3pPr>
            <a:lvl4pPr marL="1028721" indent="0">
              <a:buNone/>
              <a:defRPr sz="750"/>
            </a:lvl4pPr>
            <a:lvl5pPr marL="1371627" indent="0">
              <a:buNone/>
              <a:defRPr sz="750"/>
            </a:lvl5pPr>
            <a:lvl6pPr marL="1714534" indent="0">
              <a:buNone/>
              <a:defRPr sz="750"/>
            </a:lvl6pPr>
            <a:lvl7pPr marL="2057441" indent="0">
              <a:buNone/>
              <a:defRPr sz="750"/>
            </a:lvl7pPr>
            <a:lvl8pPr marL="2400348" indent="0">
              <a:buNone/>
              <a:defRPr sz="750"/>
            </a:lvl8pPr>
            <a:lvl9pPr marL="274325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3A92-CAEC-40AA-8C9B-F594C7CD239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E5D6-0ACF-4D28-8AA1-559129A7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7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0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7" indent="0">
              <a:buNone/>
              <a:defRPr sz="2100"/>
            </a:lvl2pPr>
            <a:lvl3pPr marL="685814" indent="0">
              <a:buNone/>
              <a:defRPr sz="1800"/>
            </a:lvl3pPr>
            <a:lvl4pPr marL="1028721" indent="0">
              <a:buNone/>
              <a:defRPr sz="1500"/>
            </a:lvl4pPr>
            <a:lvl5pPr marL="1371627" indent="0">
              <a:buNone/>
              <a:defRPr sz="1500"/>
            </a:lvl5pPr>
            <a:lvl6pPr marL="1714534" indent="0">
              <a:buNone/>
              <a:defRPr sz="1500"/>
            </a:lvl6pPr>
            <a:lvl7pPr marL="2057441" indent="0">
              <a:buNone/>
              <a:defRPr sz="1500"/>
            </a:lvl7pPr>
            <a:lvl8pPr marL="2400348" indent="0">
              <a:buNone/>
              <a:defRPr sz="1500"/>
            </a:lvl8pPr>
            <a:lvl9pPr marL="2743255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1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7" indent="0">
              <a:buNone/>
              <a:defRPr sz="1050"/>
            </a:lvl2pPr>
            <a:lvl3pPr marL="685814" indent="0">
              <a:buNone/>
              <a:defRPr sz="900"/>
            </a:lvl3pPr>
            <a:lvl4pPr marL="1028721" indent="0">
              <a:buNone/>
              <a:defRPr sz="750"/>
            </a:lvl4pPr>
            <a:lvl5pPr marL="1371627" indent="0">
              <a:buNone/>
              <a:defRPr sz="750"/>
            </a:lvl5pPr>
            <a:lvl6pPr marL="1714534" indent="0">
              <a:buNone/>
              <a:defRPr sz="750"/>
            </a:lvl6pPr>
            <a:lvl7pPr marL="2057441" indent="0">
              <a:buNone/>
              <a:defRPr sz="750"/>
            </a:lvl7pPr>
            <a:lvl8pPr marL="2400348" indent="0">
              <a:buNone/>
              <a:defRPr sz="750"/>
            </a:lvl8pPr>
            <a:lvl9pPr marL="274325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3A92-CAEC-40AA-8C9B-F594C7CD239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E5D6-0ACF-4D28-8AA1-559129A7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7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3A92-CAEC-40AA-8C9B-F594C7CD239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BE5D6-0ACF-4D28-8AA1-559129A7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2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1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1" indent="-171454" algn="l" defTabSz="6858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8" indent="-171454" algn="l" defTabSz="6858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74" indent="-171454" algn="l" defTabSz="6858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1" indent="-171454" algn="l" defTabSz="6858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88" indent="-171454" algn="l" defTabSz="6858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895" indent="-171454" algn="l" defTabSz="6858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802" indent="-171454" algn="l" defTabSz="6858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709" indent="-171454" algn="l" defTabSz="6858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7" algn="l" defTabSz="68581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814" algn="l" defTabSz="68581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1" algn="l" defTabSz="68581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7" algn="l" defTabSz="68581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534" algn="l" defTabSz="68581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441" algn="l" defTabSz="68581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8" algn="l" defTabSz="68581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255" algn="l" defTabSz="68581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2F8108-3CBC-4B9B-AB4F-5723EDBD9085}"/>
              </a:ext>
            </a:extLst>
          </p:cNvPr>
          <p:cNvSpPr/>
          <p:nvPr/>
        </p:nvSpPr>
        <p:spPr>
          <a:xfrm>
            <a:off x="24262" y="83749"/>
            <a:ext cx="4247215" cy="275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BEN TROOP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E225C7-52EE-49A7-9C61-BA820584E905}"/>
              </a:ext>
            </a:extLst>
          </p:cNvPr>
          <p:cNvSpPr/>
          <p:nvPr/>
        </p:nvSpPr>
        <p:spPr>
          <a:xfrm>
            <a:off x="40858" y="2284947"/>
            <a:ext cx="2222685" cy="18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EDUCATION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AD9ECF-1AAC-4C41-BFC3-EA4FC5D4DCF6}"/>
              </a:ext>
            </a:extLst>
          </p:cNvPr>
          <p:cNvSpPr/>
          <p:nvPr/>
        </p:nvSpPr>
        <p:spPr>
          <a:xfrm>
            <a:off x="2610785" y="604729"/>
            <a:ext cx="4247215" cy="18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EXPERIENCE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B45D5B-D3D2-4DBF-877B-54077DAA8895}"/>
              </a:ext>
            </a:extLst>
          </p:cNvPr>
          <p:cNvSpPr/>
          <p:nvPr/>
        </p:nvSpPr>
        <p:spPr>
          <a:xfrm>
            <a:off x="40852" y="5033305"/>
            <a:ext cx="2222685" cy="18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SKILLSET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B46E9-2896-4C22-B452-3E769EAC476E}"/>
              </a:ext>
            </a:extLst>
          </p:cNvPr>
          <p:cNvSpPr/>
          <p:nvPr/>
        </p:nvSpPr>
        <p:spPr>
          <a:xfrm>
            <a:off x="2610785" y="865806"/>
            <a:ext cx="4247222" cy="2013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Management Consultant, Bridge Partners</a:t>
            </a: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Sr Manager, Sep 2020 – present</a:t>
            </a:r>
            <a:b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Sr Consultant, Feb 2018 - Sep 2020</a:t>
            </a: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Highlights from Fortune 50 tech company projects</a:t>
            </a:r>
            <a:endParaRPr lang="en-US" sz="800" i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  <a:p>
            <a:pPr marL="91442" indent="-91442">
              <a:lnSpc>
                <a:spcPct val="8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Improved client company’s ability to achieve sustainability strategy goals set by the office of the CSO by leading the design and implementation of a corporate-wide data, reporting and OKR management program for monitoring and tracking progress</a:t>
            </a:r>
          </a:p>
          <a:p>
            <a:pPr marL="91442" indent="-91442">
              <a:lnSpc>
                <a:spcPct val="8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Enabled 50-person organization to measure Agile performance, improve resource management and better prioritize project portfolio by utilizing product-management practices to design, develop and deliver 2 enterprise-grade, cloud-based software and reporting capabilities</a:t>
            </a:r>
          </a:p>
          <a:p>
            <a:pPr marL="91442" indent="-91442">
              <a:lnSpc>
                <a:spcPct val="8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Developed and matured a 30-person product management group’s Agile capabilities by coaching Scrum teams, creating Agile educational content, leading trainings and implementing Agile and Scrum principles and practices</a:t>
            </a:r>
          </a:p>
          <a:p>
            <a:pPr marL="91442" indent="-91442">
              <a:lnSpc>
                <a:spcPct val="8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Improved client company’s reach into target growth-customer segments by aligning and leading teams from across 8 business groups in the development and execution of a coordinated engagement and sales strategy</a:t>
            </a:r>
          </a:p>
          <a:p>
            <a:pPr>
              <a:lnSpc>
                <a:spcPct val="80000"/>
              </a:lnSpc>
              <a:spcAft>
                <a:spcPts val="400"/>
              </a:spcAft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8771F-2350-4DFA-825B-5BA7718ABE85}"/>
              </a:ext>
            </a:extLst>
          </p:cNvPr>
          <p:cNvSpPr/>
          <p:nvPr/>
        </p:nvSpPr>
        <p:spPr>
          <a:xfrm>
            <a:off x="2610785" y="3098441"/>
            <a:ext cx="4247222" cy="116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Management Consultant, Grant Thornton</a:t>
            </a: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Sr Associate, Feb 2017 - Feb 2018</a:t>
            </a: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Highlights from Fortune 50 tech company projects</a:t>
            </a:r>
            <a:endParaRPr lang="en-US" sz="800" i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  <a:p>
            <a:pPr marL="91442" indent="-91442">
              <a:lnSpc>
                <a:spcPct val="8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Influenced over $150M in revenue in its first year of incubation by scaling strategic business operations for a global, digital, modern-marketing program across 7 countries</a:t>
            </a:r>
          </a:p>
          <a:p>
            <a:pPr marL="91442" indent="-91442">
              <a:lnSpc>
                <a:spcPct val="8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Developed a global engagement program’s go-to-market strategy for onboarding existing business partners onto a new transaction platform</a:t>
            </a:r>
          </a:p>
          <a:p>
            <a:pPr marL="91442" indent="-91442">
              <a:lnSpc>
                <a:spcPct val="8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Delivered strategic recommendations for improving reporting fidelity and stakeholder trust by driving a multi-system data audit to catalog and evaluate reporting disparities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105BB-4B30-42A8-B2CF-A6F9E6479210}"/>
              </a:ext>
            </a:extLst>
          </p:cNvPr>
          <p:cNvSpPr/>
          <p:nvPr/>
        </p:nvSpPr>
        <p:spPr>
          <a:xfrm>
            <a:off x="39504" y="2700992"/>
            <a:ext cx="2148944" cy="274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MBA, Foster School of Business</a:t>
            </a: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University of Washington, 2015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F99C1-29AD-4F6C-B6F8-75E62145D80D}"/>
              </a:ext>
            </a:extLst>
          </p:cNvPr>
          <p:cNvSpPr/>
          <p:nvPr/>
        </p:nvSpPr>
        <p:spPr>
          <a:xfrm>
            <a:off x="39504" y="3100620"/>
            <a:ext cx="2148944" cy="414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BA, Studies in Environmental </a:t>
            </a:r>
            <a:b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Biology &amp; Anthropology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Seattle Pacific University,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254DA9-4D44-4F6D-A078-4531513E4FC5}"/>
              </a:ext>
            </a:extLst>
          </p:cNvPr>
          <p:cNvSpPr/>
          <p:nvPr/>
        </p:nvSpPr>
        <p:spPr>
          <a:xfrm>
            <a:off x="39502" y="3837485"/>
            <a:ext cx="2148939" cy="383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Digital Product Management, </a:t>
            </a:r>
            <a:b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Darden School of Business</a:t>
            </a: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University of Virginia, 2018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D9065B-14AF-4A33-A8B2-9BBE9239B33E}"/>
              </a:ext>
            </a:extLst>
          </p:cNvPr>
          <p:cNvSpPr/>
          <p:nvPr/>
        </p:nvSpPr>
        <p:spPr>
          <a:xfrm>
            <a:off x="39502" y="4361321"/>
            <a:ext cx="2148939" cy="26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Certified Scrum Master</a:t>
            </a: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The Scrum Alliance, 2018 (current)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504B3B-AF4C-43EF-B2DF-8E0C850ED38B}"/>
              </a:ext>
            </a:extLst>
          </p:cNvPr>
          <p:cNvSpPr/>
          <p:nvPr/>
        </p:nvSpPr>
        <p:spPr>
          <a:xfrm>
            <a:off x="39503" y="867093"/>
            <a:ext cx="2148938" cy="1022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I’m looking to solve real problems for real people by working with a high-performing team to turn innovative ideas into awesome, beautifully-designed and intelligently-built products.</a:t>
            </a: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I’m most energized when operating as a polymath—drawing upon my collection of broadly technical, multi-functional experiences, interests and skills—to deliver creative, inventive solutions that delight users.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0A77B3-7BA8-4366-8097-68A93DBBE412}"/>
              </a:ext>
            </a:extLst>
          </p:cNvPr>
          <p:cNvSpPr/>
          <p:nvPr/>
        </p:nvSpPr>
        <p:spPr>
          <a:xfrm>
            <a:off x="2346273" y="236800"/>
            <a:ext cx="3961526" cy="482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benjamintroop@gmail.com  |  206.552.0204  |  linkedin.com/in/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bentroop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5967AC-76FE-4494-8DA4-84BD298B1099}"/>
              </a:ext>
            </a:extLst>
          </p:cNvPr>
          <p:cNvSpPr/>
          <p:nvPr/>
        </p:nvSpPr>
        <p:spPr>
          <a:xfrm>
            <a:off x="39504" y="2538966"/>
            <a:ext cx="2148944" cy="194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DEGREES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10C27A-1F83-47BC-9F9B-14793A70B141}"/>
              </a:ext>
            </a:extLst>
          </p:cNvPr>
          <p:cNvSpPr/>
          <p:nvPr/>
        </p:nvSpPr>
        <p:spPr>
          <a:xfrm>
            <a:off x="39504" y="3675457"/>
            <a:ext cx="2148940" cy="156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CERTIFICATES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FC153B-A6F7-4774-B227-F2EB33D8A8CB}"/>
              </a:ext>
            </a:extLst>
          </p:cNvPr>
          <p:cNvSpPr/>
          <p:nvPr/>
        </p:nvSpPr>
        <p:spPr>
          <a:xfrm>
            <a:off x="2610785" y="4478674"/>
            <a:ext cx="4247222" cy="101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Business &amp; Strategy Consultant, Freelance</a:t>
            </a: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Dec 2015 - Feb 2017</a:t>
            </a: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Highlights from client projects</a:t>
            </a:r>
            <a:endParaRPr lang="en-US" sz="800" i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  <a:p>
            <a:pPr marL="91442" indent="-91442">
              <a:lnSpc>
                <a:spcPct val="8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Designed flagship product prototype by working with client to evaluate customers’ pain points, preferences and functional requirements</a:t>
            </a:r>
          </a:p>
          <a:p>
            <a:pPr marL="91442" indent="-91442">
              <a:lnSpc>
                <a:spcPct val="8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Increased client‘s sales leads by developing a go-to-market strategy featuring channel-specific communications emphasizing value propositions mapped to targeted customer segments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97E941-356E-4391-9255-2EC08673DF87}"/>
              </a:ext>
            </a:extLst>
          </p:cNvPr>
          <p:cNvCxnSpPr>
            <a:cxnSpLocks/>
          </p:cNvCxnSpPr>
          <p:nvPr/>
        </p:nvCxnSpPr>
        <p:spPr>
          <a:xfrm>
            <a:off x="2346273" y="604729"/>
            <a:ext cx="0" cy="842336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606C17A-1C39-4D08-867B-2943D2151A33}"/>
              </a:ext>
            </a:extLst>
          </p:cNvPr>
          <p:cNvSpPr/>
          <p:nvPr/>
        </p:nvSpPr>
        <p:spPr>
          <a:xfrm>
            <a:off x="2610785" y="5714434"/>
            <a:ext cx="4148153" cy="122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Business &amp; Strategy Consultant, 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via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Foster School of Business</a:t>
            </a: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Jan 2014 - Mar 2014</a:t>
            </a:r>
            <a:b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Oct 2014 - Mar 2015</a:t>
            </a: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Highlights from client projects</a:t>
            </a:r>
            <a:endParaRPr lang="en-US" sz="800" i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  <a:p>
            <a:pPr marL="91442" indent="-91442">
              <a:lnSpc>
                <a:spcPct val="8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Developed change recommendations for aligning client’s marketing strategy and messaging with customer needs by designing, executing and analyzing a market research study for targeted customer segments</a:t>
            </a:r>
          </a:p>
          <a:p>
            <a:pPr marL="91442" indent="-91442">
              <a:lnSpc>
                <a:spcPct val="8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Created strategy for integrating market-disrupting innovations into client’s 5-year business plan by performing due diligence and analysis of industry-adapted scenario impacts on client’s value differentiation, competitive advantage and financial goals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99121A-35EB-4AD7-BE9A-659230764AD9}"/>
              </a:ext>
            </a:extLst>
          </p:cNvPr>
          <p:cNvSpPr/>
          <p:nvPr/>
        </p:nvSpPr>
        <p:spPr>
          <a:xfrm>
            <a:off x="2610785" y="7161872"/>
            <a:ext cx="4247222" cy="617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Full-stack BI Engineer &amp; Consultant, VIR solutions</a:t>
            </a: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Jan  2013 – Jul 2013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  <a:p>
            <a:pPr marL="91442" indent="-91442">
              <a:lnSpc>
                <a:spcPct val="8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Enabled C-suite/board to evaluate executive compensation, partner relationship health and operational compliance with QMS standards and KPIs by scoping, building and delivering a full-stack BI solution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16D704-4781-49E4-8074-BE6BFD4040EF}"/>
              </a:ext>
            </a:extLst>
          </p:cNvPr>
          <p:cNvSpPr/>
          <p:nvPr/>
        </p:nvSpPr>
        <p:spPr>
          <a:xfrm>
            <a:off x="2610785" y="7999057"/>
            <a:ext cx="4247222" cy="942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Equipment Engineer &amp; Network Analyst, TTMI</a:t>
            </a: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Nov 2009 - Jan 2013</a:t>
            </a:r>
          </a:p>
          <a:p>
            <a:pPr marL="91442" indent="-91442">
              <a:lnSpc>
                <a:spcPct val="8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Enabled executive leadership to make strategic growth decisions by designing and building analysis models that forecasted projects’ equipment counts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, capex 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spending 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and ops 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budgets</a:t>
            </a:r>
          </a:p>
          <a:p>
            <a:pPr marL="91442" indent="-91442">
              <a:lnSpc>
                <a:spcPct val="8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Cut costs, reduced planning oversights and eliminated data discrepancies by developing and implementing a suite of automated software tools that streamlined 10 major engineering workflows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A822ED-7CCB-4EEE-B603-1261FBA4E383}"/>
              </a:ext>
            </a:extLst>
          </p:cNvPr>
          <p:cNvSpPr/>
          <p:nvPr/>
        </p:nvSpPr>
        <p:spPr>
          <a:xfrm>
            <a:off x="39503" y="604729"/>
            <a:ext cx="2224040" cy="18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PROFILE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444CA6-0690-448C-8CCD-CA59E084BEFA}"/>
              </a:ext>
            </a:extLst>
          </p:cNvPr>
          <p:cNvSpPr/>
          <p:nvPr/>
        </p:nvSpPr>
        <p:spPr>
          <a:xfrm>
            <a:off x="39502" y="5319719"/>
            <a:ext cx="2173549" cy="540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Data</a:t>
            </a: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Graph DB, Neo4J,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GraphQl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, SQL NoSQL; MSFT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PowerBI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, DAX,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PowerQuery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(M), MSFT Excel; Data modeling, analysis and visualization; BI dashboards; Statistical analysis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A9CD06-7632-4883-BACF-E16D6E03C82F}"/>
              </a:ext>
            </a:extLst>
          </p:cNvPr>
          <p:cNvSpPr/>
          <p:nvPr/>
        </p:nvSpPr>
        <p:spPr>
          <a:xfrm>
            <a:off x="39502" y="6021184"/>
            <a:ext cx="2148939" cy="737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Design/Development</a:t>
            </a: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Full-stack .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js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, Node.js, React.js, Apollo, HTML/CSS, Markdown; Adobe Ps/Ai/Id; Product management, backlog management, feature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roadmapping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; Design/UI/UX, A/B testing; MSFT PPT, deck design, executive pitches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05FC11-0AAB-427A-B970-68FB12AFC519}"/>
              </a:ext>
            </a:extLst>
          </p:cNvPr>
          <p:cNvSpPr/>
          <p:nvPr/>
        </p:nvSpPr>
        <p:spPr>
          <a:xfrm>
            <a:off x="39502" y="6919349"/>
            <a:ext cx="2148939" cy="540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Marketing</a:t>
            </a: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Data-driven modern, integrated marketing strategy and operations; Market research &amp; competitive analysis; Customer Voice research; Go-to-market strategy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8DBED2-B4CF-4261-9380-A3E1DD399618}"/>
              </a:ext>
            </a:extLst>
          </p:cNvPr>
          <p:cNvSpPr/>
          <p:nvPr/>
        </p:nvSpPr>
        <p:spPr>
          <a:xfrm>
            <a:off x="39502" y="7620814"/>
            <a:ext cx="2148939" cy="634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Operations</a:t>
            </a: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Agile &amp; Scrum, Azure DevOps; Program &amp; project management; Process mapping &amp; improvement; Stakeholder &amp; change management; Cross-org collaboration; Logistics planning; Quantitative modeling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BF625B-6AE8-40D9-A6EF-78E19BD57DF5}"/>
              </a:ext>
            </a:extLst>
          </p:cNvPr>
          <p:cNvSpPr/>
          <p:nvPr/>
        </p:nvSpPr>
        <p:spPr>
          <a:xfrm>
            <a:off x="39502" y="8416277"/>
            <a:ext cx="2148939" cy="540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Finance</a:t>
            </a:r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Financial modeling; Firm and project valuation; DCF analysis; Portfolio allocation; Venture funding; Capital budgeting; P&amp;L analysis</a:t>
            </a:r>
          </a:p>
        </p:txBody>
      </p:sp>
    </p:spTree>
    <p:extLst>
      <p:ext uri="{BB962C8B-B14F-4D97-AF65-F5344CB8AC3E}">
        <p14:creationId xmlns:p14="http://schemas.microsoft.com/office/powerpoint/2010/main" val="201567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781</TotalTime>
  <Words>797</Words>
  <Application>Microsoft Office PowerPoint</Application>
  <PresentationFormat>Letter Paper (8.5x11 in)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Next LT Pro</vt:lpstr>
      <vt:lpstr>Avenir Next LT Pro Demi</vt:lpstr>
      <vt:lpstr>Avenir Next LT Pro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Troop</dc:creator>
  <cp:lastModifiedBy>Ben Troop</cp:lastModifiedBy>
  <cp:revision>7</cp:revision>
  <cp:lastPrinted>2021-08-13T18:58:32Z</cp:lastPrinted>
  <dcterms:created xsi:type="dcterms:W3CDTF">2021-08-03T15:09:29Z</dcterms:created>
  <dcterms:modified xsi:type="dcterms:W3CDTF">2021-09-13T15:53:41Z</dcterms:modified>
</cp:coreProperties>
</file>