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1" r:id="rId7"/>
    <p:sldId id="270" r:id="rId8"/>
    <p:sldId id="262" r:id="rId9"/>
    <p:sldId id="263" r:id="rId10"/>
    <p:sldId id="269" r:id="rId11"/>
    <p:sldId id="266" r:id="rId12"/>
    <p:sldId id="265" r:id="rId13"/>
    <p:sldId id="267" r:id="rId14"/>
  </p:sldIdLst>
  <p:sldSz cx="9144000" cy="6858000" type="screen4x3"/>
  <p:notesSz cx="6646863" cy="97774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53"/>
    <a:srgbClr val="FFDA3F"/>
    <a:srgbClr val="42EFF8"/>
    <a:srgbClr val="99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0503-4E0C-42D7-842F-D72E55122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0"/>
            <a:ext cx="9144000" cy="6918325"/>
            <a:chOff x="0" y="0"/>
            <a:chExt cx="9144000" cy="6918325"/>
          </a:xfrm>
        </p:grpSpPr>
        <p:sp>
          <p:nvSpPr>
            <p:cNvPr id="10" name="Shape 10"/>
            <p:cNvSpPr/>
            <p:nvPr/>
          </p:nvSpPr>
          <p:spPr>
            <a:xfrm>
              <a:off x="8783636" y="444500"/>
              <a:ext cx="360362" cy="315277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hlink"/>
                </a:gs>
                <a:gs pos="50000">
                  <a:schemeClr val="hlink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9144000" cy="2133599"/>
            </a:xfrm>
            <a:custGeom>
              <a:avLst/>
              <a:gdLst/>
              <a:ahLst/>
              <a:cxnLst/>
              <a:rect l="0" t="0" r="0" b="0"/>
              <a:pathLst>
                <a:path w="5760" h="1104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1163637"/>
              <a:ext cx="9144000" cy="5694362"/>
            </a:xfrm>
            <a:custGeom>
              <a:avLst/>
              <a:gdLst/>
              <a:ahLst/>
              <a:cxnLst/>
              <a:rect l="0" t="0" r="0" b="0"/>
              <a:pathLst>
                <a:path w="5760" h="3587" extrusionOk="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292100"/>
              <a:ext cx="9144000" cy="854075"/>
            </a:xfrm>
            <a:custGeom>
              <a:avLst/>
              <a:gdLst/>
              <a:ahLst/>
              <a:cxnLst/>
              <a:rect l="0" t="0" r="0" b="0"/>
              <a:pathLst>
                <a:path w="5760" h="538" extrusionOk="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05061"/>
              <a:ext cx="9144000" cy="1069975"/>
            </a:xfrm>
            <a:custGeom>
              <a:avLst/>
              <a:gdLst/>
              <a:ahLst/>
              <a:cxnLst/>
              <a:rect l="0" t="0" r="0" b="0"/>
              <a:pathLst>
                <a:path w="5760" h="674" extrusionOk="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76500" y="1522412"/>
              <a:ext cx="6667500" cy="5335586"/>
            </a:xfrm>
            <a:custGeom>
              <a:avLst/>
              <a:gdLst/>
              <a:ahLst/>
              <a:cxnLst/>
              <a:rect l="0" t="0" r="0" b="0"/>
              <a:pathLst>
                <a:path w="4200" h="3361" extrusionOk="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3443287"/>
              <a:ext cx="9144000" cy="3055936"/>
            </a:xfrm>
            <a:custGeom>
              <a:avLst/>
              <a:gdLst/>
              <a:ahLst/>
              <a:cxnLst/>
              <a:rect l="0" t="0" r="0" b="0"/>
              <a:pathLst>
                <a:path w="5760" h="1925" extrusionOk="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3552825"/>
              <a:ext cx="6237287" cy="3365500"/>
            </a:xfrm>
            <a:custGeom>
              <a:avLst/>
              <a:gdLst/>
              <a:ahLst/>
              <a:cxnLst/>
              <a:rect l="0" t="0" r="0" b="0"/>
              <a:pathLst>
                <a:path w="4196" h="2120" extrusionOk="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>
                <a:solidFill>
                  <a:srgbClr val="99FF66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z="3600" b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b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: Introduction to Data Structures</a:t>
            </a:r>
            <a:endParaRPr lang="en-US" b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lang="en-US" sz="28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b="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32162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5029200"/>
            <a:ext cx="5943600" cy="9144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 Why so many Data Structures?</a:t>
            </a:r>
          </a:p>
        </p:txBody>
      </p:sp>
      <p:pic>
        <p:nvPicPr>
          <p:cNvPr id="6" name="Content Placeholder 5" descr="Think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990600"/>
            <a:ext cx="3429000" cy="3962400"/>
          </a:xfrm>
        </p:spPr>
      </p:pic>
    </p:spTree>
  </p:cSld>
  <p:clrMapOvr>
    <a:masterClrMapping/>
  </p:clrMapOvr>
  <p:transition spd="slow"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CFFCC"/>
                </a:solidFill>
              </a:rPr>
              <a:t> Questions</a:t>
            </a: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Questions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41549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the difference between Data and Information?    </a:t>
            </a:r>
            <a:r>
              <a:rPr lang="en" sz="2600" dirty="0"/>
              <a:t>Explain with example.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6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the difference between Linear and Non-Linear </a:t>
            </a:r>
            <a:r>
              <a:rPr lang="en" sz="2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6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6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dirty="0"/>
              <a:t> Differenciate between Sorting and Merging.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6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dirty="0"/>
              <a:t> How Searching is different from Traversing?</a:t>
            </a:r>
            <a:endParaRPr lang="en" sz="26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5847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200" b="0" i="0" u="none" strike="noStrike" cap="none" baseline="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Vs</a:t>
            </a:r>
            <a:r>
              <a:rPr lang="en" sz="3200" b="0" i="0" u="none" strike="noStrike" cap="none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Non-Linear Data Structure</a:t>
            </a:r>
            <a:endParaRPr lang="en" sz="3200" b="0" i="0" u="none" strike="noStrike" cap="none" baseline="0" dirty="0">
              <a:solidFill>
                <a:srgbClr val="FFFF5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4231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LDS is sequential in nature</a:t>
            </a:r>
            <a:r>
              <a:rPr lang="en" sz="2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i.e. every data item is related to its previous and next data item only.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600" baseline="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LDS, data can be traversed in a single run only.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6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Implementation of Non-linear DS is difficult.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6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600" b="0" i="0" u="none" strike="noStrike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" sz="2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LDS- Array, Linked List, Queue, Stack etc.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aseline="0" dirty="0"/>
              <a:t> Non-linear DS- Tree and Graphs</a:t>
            </a:r>
            <a:endParaRPr lang="en" sz="26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FFDA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2739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Terminology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Classification of Data Structures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Structure Operations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Review Questions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/>
              <a:t>Basic Terminology</a:t>
            </a:r>
            <a:endParaRPr lang="en" sz="4400" b="0" i="0" u="none" strike="noStrike" cap="none" baseline="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53091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i="0" u="none" strike="noStrike" cap="none" baseline="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Data: </a:t>
            </a:r>
            <a:r>
              <a:rPr lang="en" sz="3200" b="0" i="0" u="none" strike="noStrike" cap="none" baseline="0" dirty="0">
                <a:solidFill>
                  <a:srgbClr val="42EF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values or set of values.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42EF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42EFF8"/>
                </a:solidFill>
              </a:rPr>
              <a:t> </a:t>
            </a:r>
            <a:r>
              <a:rPr lang="en" dirty="0">
                <a:solidFill>
                  <a:schemeClr val="bg2"/>
                </a:solidFill>
              </a:rPr>
              <a:t>Data Item: </a:t>
            </a:r>
            <a:r>
              <a:rPr lang="en" dirty="0">
                <a:solidFill>
                  <a:srgbClr val="42EFF8"/>
                </a:solidFill>
              </a:rPr>
              <a:t>is a single unit of values.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dirty="0">
              <a:solidFill>
                <a:srgbClr val="42EFF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42EFF8"/>
                </a:solidFill>
              </a:rPr>
              <a:t> Data Items are divided into two categories: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dirty="0"/>
              <a:t> </a:t>
            </a:r>
            <a:r>
              <a:rPr lang="en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Group Items: </a:t>
            </a:r>
            <a:r>
              <a:rPr lang="en" dirty="0">
                <a:solidFill>
                  <a:srgbClr val="99FF66"/>
                </a:solidFill>
                <a:latin typeface="Times New Roman" pitchFamily="18" charset="0"/>
                <a:cs typeface="Times New Roman" pitchFamily="18" charset="0"/>
              </a:rPr>
              <a:t>Data items that are divided into sub-items.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dirty="0">
                <a:solidFill>
                  <a:srgbClr val="99FF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Elementary Items: </a:t>
            </a:r>
            <a:r>
              <a:rPr lang="en" dirty="0">
                <a:solidFill>
                  <a:srgbClr val="99FF66"/>
                </a:solidFill>
                <a:latin typeface="Times New Roman" pitchFamily="18" charset="0"/>
                <a:cs typeface="Times New Roman" pitchFamily="18" charset="0"/>
              </a:rPr>
              <a:t>Data items that are not divided into sub-items.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FFDA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10310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8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/>
              <a:t>Arrangement of Data to simplify the processing</a:t>
            </a:r>
            <a:endParaRPr lang="en" sz="28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153400" cy="3693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dirty="0"/>
              <a:t> Organization of data needed to solve the problem.</a:t>
            </a:r>
            <a:br>
              <a:rPr lang="en" dirty="0"/>
            </a:br>
            <a:br>
              <a:rPr lang="en" dirty="0"/>
            </a:br>
            <a:r>
              <a:rPr lang="e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“ Logical or mathematical model of a particular organization of data is called a Data Structure.”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838200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of Data Structures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11541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1295400"/>
            <a:ext cx="2667000" cy="838200"/>
          </a:xfrm>
          <a:prstGeom prst="rect">
            <a:avLst/>
          </a:prstGeom>
          <a:solidFill>
            <a:srgbClr val="42EF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2667000"/>
            <a:ext cx="2438400" cy="762000"/>
          </a:xfrm>
          <a:prstGeom prst="rect">
            <a:avLst/>
          </a:prstGeom>
          <a:solidFill>
            <a:schemeClr val="tx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Primitive 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 Structures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2667000"/>
            <a:ext cx="2209800" cy="762000"/>
          </a:xfrm>
          <a:prstGeom prst="rect">
            <a:avLst/>
          </a:prstGeom>
          <a:solidFill>
            <a:schemeClr val="tx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Non-Primitive 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 Structures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038600" y="3657600"/>
            <a:ext cx="2133600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Linear </a:t>
            </a:r>
          </a:p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0" y="3657600"/>
            <a:ext cx="2286000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Non-Linear </a:t>
            </a:r>
          </a:p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</a:p>
        </p:txBody>
      </p: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rot="16200000" flipH="1">
            <a:off x="5448300" y="1447800"/>
            <a:ext cx="533400" cy="190500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rot="5400000">
            <a:off x="3257550" y="1162050"/>
            <a:ext cx="533400" cy="247650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 rot="5400000">
            <a:off x="5772150" y="2762250"/>
            <a:ext cx="228600" cy="1562100"/>
          </a:xfrm>
          <a:prstGeom prst="straightConnector1">
            <a:avLst/>
          </a:prstGeom>
          <a:ln w="25400">
            <a:solidFill>
              <a:schemeClr val="tx1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0" idx="0"/>
          </p:cNvCxnSpPr>
          <p:nvPr/>
        </p:nvCxnSpPr>
        <p:spPr>
          <a:xfrm rot="16200000" flipH="1">
            <a:off x="7219950" y="2876550"/>
            <a:ext cx="228600" cy="1333500"/>
          </a:xfrm>
          <a:prstGeom prst="straightConnector1">
            <a:avLst/>
          </a:prstGeom>
          <a:ln w="25400">
            <a:solidFill>
              <a:schemeClr val="tx1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6800" y="3441918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Integer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Real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Character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Boolean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8600" y="4356318"/>
            <a:ext cx="213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Stack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Queue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Linked List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4343400"/>
            <a:ext cx="2133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Graph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039ED4-C211-438A-B9C7-C8353950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5280"/>
            <a:ext cx="4610100" cy="1996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5A41A1-6B9A-4513-AE7D-963D4131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476" y="2667000"/>
            <a:ext cx="4564224" cy="34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7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8200" y="221199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 Operations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458200" cy="56938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Structures are processed by using certain operations.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baseline="0" dirty="0">
                <a:solidFill>
                  <a:schemeClr val="tx1">
                    <a:lumMod val="75000"/>
                  </a:schemeClr>
                </a:solidFill>
              </a:rPr>
              <a:t>Traversing: </a:t>
            </a:r>
            <a:r>
              <a:rPr lang="en" sz="2400" baseline="0" dirty="0">
                <a:solidFill>
                  <a:srgbClr val="42EFF8"/>
                </a:solidFill>
              </a:rPr>
              <a:t>Accessing each record exactly once so that certain items in the record may be processed.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endParaRPr lang="en" sz="2800" baseline="0" dirty="0">
              <a:solidFill>
                <a:srgbClr val="42EFF8"/>
              </a:solidFill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b="0" i="0" u="none" strike="noStrike" cap="none" dirty="0">
                <a:solidFill>
                  <a:schemeClr val="tx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Searching: </a:t>
            </a:r>
            <a:r>
              <a:rPr lang="en" sz="2400" dirty="0">
                <a:solidFill>
                  <a:srgbClr val="42EFF8"/>
                </a:solidFill>
              </a:rPr>
              <a:t>Finding the location of the record with a given key value, or finding the location of all the records that satisfy one or more conditions.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endParaRPr lang="en" sz="2400" dirty="0">
              <a:solidFill>
                <a:srgbClr val="42EFF8"/>
              </a:solidFill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baseline="0" dirty="0">
                <a:solidFill>
                  <a:schemeClr val="tx1">
                    <a:lumMod val="75000"/>
                  </a:schemeClr>
                </a:solidFill>
              </a:rPr>
              <a:t>Inserting: </a:t>
            </a:r>
            <a:r>
              <a:rPr lang="en" sz="2400" dirty="0">
                <a:solidFill>
                  <a:srgbClr val="42EFF8"/>
                </a:solidFill>
              </a:rPr>
              <a:t>Adding a new record to the structure.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endParaRPr lang="en" sz="2800" b="0" i="0" u="none" strike="noStrike" cap="none" dirty="0">
              <a:solidFill>
                <a:schemeClr val="tx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b="0" i="0" u="none" strike="noStrike" cap="none" dirty="0">
                <a:solidFill>
                  <a:schemeClr val="tx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Deleting: </a:t>
            </a:r>
            <a:r>
              <a:rPr lang="en" sz="2400" dirty="0">
                <a:solidFill>
                  <a:srgbClr val="42EFF8"/>
                </a:solidFill>
              </a:rPr>
              <a:t>Removing a record from the structure.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600" b="0" i="0" u="none" strike="noStrike" cap="none" baseline="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Data Structure-Operations 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924800" cy="303155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b="0" i="0" u="none" strike="noStrike" cap="none" baseline="0" dirty="0">
                <a:solidFill>
                  <a:schemeClr val="tx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Sorting: </a:t>
            </a:r>
            <a:r>
              <a:rPr lang="en" sz="2400" b="0" i="0" u="none" strike="noStrike" cap="none" baseline="0" dirty="0">
                <a:solidFill>
                  <a:srgbClr val="42EF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Arranging the records in some logical</a:t>
            </a:r>
            <a:r>
              <a:rPr lang="en" sz="2400" b="0" i="0" u="none" strike="noStrike" cap="none" dirty="0">
                <a:solidFill>
                  <a:srgbClr val="42EF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order (Alphabetical or numerical order).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42EF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/>
              <a:t> </a:t>
            </a:r>
            <a:r>
              <a:rPr lang="en" dirty="0">
                <a:solidFill>
                  <a:schemeClr val="tx1">
                    <a:lumMod val="75000"/>
                  </a:schemeClr>
                </a:solidFill>
              </a:rPr>
              <a:t>Merging:</a:t>
            </a:r>
            <a:r>
              <a:rPr lang="en" sz="3200" b="0" i="0" u="none" strike="noStrike" cap="none" baseline="0" dirty="0">
                <a:solidFill>
                  <a:schemeClr val="tx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dirty="0">
                <a:solidFill>
                  <a:srgbClr val="42EFF8"/>
                </a:solidFill>
              </a:rPr>
              <a:t>Combining the records in two different sorted files into a single sorted file.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theme/theme1.xml><?xml version="1.0" encoding="utf-8"?>
<a:theme xmlns:a="http://schemas.openxmlformats.org/drawingml/2006/main">
  <a:themeElements>
    <a:clrScheme name="리본.pot 1">
      <a:dk1>
        <a:srgbClr val="FFFFCC"/>
      </a:dk1>
      <a:lt1>
        <a:srgbClr val="660033"/>
      </a:lt1>
      <a:dk2>
        <a:srgbClr val="FFCC00"/>
      </a:dk2>
      <a:lt2>
        <a:srgbClr val="220011"/>
      </a:lt2>
      <a:accent1>
        <a:srgbClr val="CC0099"/>
      </a:accent1>
      <a:accent2>
        <a:srgbClr val="56002B"/>
      </a:accent2>
      <a:accent3>
        <a:srgbClr val="660033"/>
      </a:accent3>
      <a:accent4>
        <a:srgbClr val="CC0099"/>
      </a:accent4>
      <a:accent5>
        <a:srgbClr val="56002B"/>
      </a:accent5>
      <a:accent6>
        <a:srgbClr val="660033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836</Words>
  <Application>Microsoft Office PowerPoint</Application>
  <PresentationFormat>On-screen Show (4:3)</PresentationFormat>
  <Paragraphs>180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/>
      <vt:lpstr>Data Structures  Lecture 1: Introduction to Data Structures</vt:lpstr>
      <vt:lpstr>Contents</vt:lpstr>
      <vt:lpstr>Basic Terminology</vt:lpstr>
      <vt:lpstr>Data Structures</vt:lpstr>
      <vt:lpstr>Data Structure</vt:lpstr>
      <vt:lpstr>Classification of Data Structures</vt:lpstr>
      <vt:lpstr>PowerPoint Presentation</vt:lpstr>
      <vt:lpstr>Data Structure Operations</vt:lpstr>
      <vt:lpstr>Special Data Structure-Operations </vt:lpstr>
      <vt:lpstr> Why so many Data Structures?</vt:lpstr>
      <vt:lpstr> Questions</vt:lpstr>
      <vt:lpstr>Review Questions</vt:lpstr>
      <vt:lpstr>Linear Vs Non-Linear Data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Ravi Kant Sahu</cp:lastModifiedBy>
  <cp:revision>50</cp:revision>
  <dcterms:modified xsi:type="dcterms:W3CDTF">2020-07-27T10:32:34Z</dcterms:modified>
</cp:coreProperties>
</file>