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302" r:id="rId3"/>
    <p:sldId id="345" r:id="rId4"/>
    <p:sldId id="319" r:id="rId5"/>
    <p:sldId id="331" r:id="rId6"/>
    <p:sldId id="336" r:id="rId7"/>
    <p:sldId id="350" r:id="rId8"/>
    <p:sldId id="343" r:id="rId9"/>
    <p:sldId id="348" r:id="rId10"/>
    <p:sldId id="346" r:id="rId11"/>
    <p:sldId id="349" r:id="rId12"/>
    <p:sldId id="300" r:id="rId13"/>
    <p:sldId id="30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A25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sz="3600" b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600" b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360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Two-Way List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Deletion in a Two-way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DEL_TWL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(INFO, 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BACK, START, AVAIL, LOC)</a:t>
            </a:r>
          </a:p>
          <a:p>
            <a:pPr>
              <a:buNone/>
            </a:pP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2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[Delete Node.]</a:t>
            </a:r>
            <a:b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Set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[BACK [LOC] ] =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[LOC] and</a:t>
            </a:r>
          </a:p>
          <a:p>
            <a:pPr>
              <a:buNone/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BACK [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[LOC] ] = BACK [LOC].</a:t>
            </a:r>
          </a:p>
          <a:p>
            <a:pPr>
              <a:buNone/>
            </a:pPr>
            <a:endParaRPr lang="en-US" sz="2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2. </a:t>
            </a:r>
            <a:r>
              <a:rPr lang="en-US" sz="22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[Return Node to AVAIL list.]</a:t>
            </a:r>
            <a:b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Set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[LOC] = AVAIL and AVAIL = LOC.</a:t>
            </a:r>
          </a:p>
          <a:p>
            <a:pPr>
              <a:buNone/>
            </a:pPr>
            <a:b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Exit.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Exercise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an algorithm to insert an item Y before X in a Two-Way Linked List.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Write an algorithm to check whether the Linked list contains loop or not?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Write an algorithm to find out the intersection of 2 linked lists.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advantage of Two-way List over Linked List?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Traversing is done in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TWL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difference between Deletion in Linked List and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TWL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TWL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more </a:t>
            </a:r>
            <a: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efficient than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Linked List in case of Searching?</a:t>
            </a: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Two-Way List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Two-Way Header List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Operations on Two-Way List 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Traversing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Searching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Deleting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Inserting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a list can be traversed in only one direction, it is called One-way List.</a:t>
            </a:r>
          </a:p>
          <a:p>
            <a:pPr marL="514350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List Pointer variable START points to the first node or header node.</a:t>
            </a:r>
          </a:p>
          <a:p>
            <a:pPr marL="514350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Next-pointer field LINK is used to point to the next node in the list.</a:t>
            </a:r>
          </a:p>
          <a:p>
            <a:pPr marL="514350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Only next node can be accessed.</a:t>
            </a:r>
          </a:p>
          <a:p>
            <a:pPr marL="514350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Don’t have access to the preceding node.</a:t>
            </a: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Two-Way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Two-Way list is a linear collection of data elements, called nodes, where each node N is divided into three parts:</a:t>
            </a:r>
          </a:p>
          <a:p>
            <a:pPr marL="514350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1. An information field 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INFO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which contains the data of N.</a:t>
            </a:r>
          </a:p>
          <a:p>
            <a:pPr marL="514350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2. A pointer field </a:t>
            </a:r>
            <a:r>
              <a:rPr lang="en-US" sz="24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which contains the location of the next node in the list.</a:t>
            </a:r>
          </a:p>
          <a:p>
            <a:pPr marL="514350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3. A pointer field 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which contains the location of the preceding node in the list.</a:t>
            </a: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Two-Way List …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Two-Way list requires two list pointer variables: </a:t>
            </a: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1. FIRST: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points to the first node in the list.</a:t>
            </a:r>
          </a:p>
          <a:p>
            <a:pPr marL="514350" indent="-51435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2. LAST: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points to the last node in the list.</a:t>
            </a:r>
          </a:p>
          <a:p>
            <a:pPr marL="514350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3505200"/>
            <a:ext cx="609600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1600" y="4419600"/>
            <a:ext cx="731520" cy="5450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7400" y="4419600"/>
            <a:ext cx="365760" cy="54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2400" y="4419600"/>
            <a:ext cx="365760" cy="54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4419600"/>
            <a:ext cx="731520" cy="545068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67400" y="4419600"/>
            <a:ext cx="365760" cy="54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86600" y="4419600"/>
            <a:ext cx="731520" cy="545068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72400" y="4419600"/>
            <a:ext cx="365760" cy="54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7" idx="3"/>
            <a:endCxn id="8" idx="1"/>
          </p:cNvCxnSpPr>
          <p:nvPr/>
        </p:nvCxnSpPr>
        <p:spPr>
          <a:xfrm>
            <a:off x="990600" y="3777734"/>
            <a:ext cx="381000" cy="91440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30880" y="4419600"/>
            <a:ext cx="731520" cy="545068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71600" y="4953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INFO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53400" y="4419600"/>
            <a:ext cx="365760" cy="545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248400" y="4419600"/>
            <a:ext cx="365760" cy="545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343400" y="4419600"/>
            <a:ext cx="365760" cy="545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38400" y="4419600"/>
            <a:ext cx="365760" cy="545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828800" y="4050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BACK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38400" y="4964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57308" y="45074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X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590800" y="4723948"/>
            <a:ext cx="609600" cy="45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572000" y="4724400"/>
            <a:ext cx="609600" cy="45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477000" y="4724400"/>
            <a:ext cx="609600" cy="45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53308" y="4495800"/>
            <a:ext cx="38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X</a:t>
            </a:r>
          </a:p>
        </p:txBody>
      </p:sp>
      <p:sp>
        <p:nvSpPr>
          <p:cNvPr id="43" name="Curved Right Arrow 42"/>
          <p:cNvSpPr/>
          <p:nvPr/>
        </p:nvSpPr>
        <p:spPr>
          <a:xfrm rot="5400000">
            <a:off x="3150380" y="3402820"/>
            <a:ext cx="457200" cy="1576360"/>
          </a:xfrm>
          <a:prstGeom prst="curvedRightArrow">
            <a:avLst>
              <a:gd name="adj1" fmla="val 25000"/>
              <a:gd name="adj2" fmla="val 5833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Right Arrow 43"/>
          <p:cNvSpPr/>
          <p:nvPr/>
        </p:nvSpPr>
        <p:spPr>
          <a:xfrm rot="5400000">
            <a:off x="5041120" y="3364721"/>
            <a:ext cx="457200" cy="1652560"/>
          </a:xfrm>
          <a:prstGeom prst="curvedRightArrow">
            <a:avLst>
              <a:gd name="adj1" fmla="val 25000"/>
              <a:gd name="adj2" fmla="val 5833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Right Arrow 44"/>
          <p:cNvSpPr/>
          <p:nvPr/>
        </p:nvSpPr>
        <p:spPr>
          <a:xfrm rot="5400000">
            <a:off x="6984220" y="3402821"/>
            <a:ext cx="457200" cy="1576360"/>
          </a:xfrm>
          <a:prstGeom prst="curvedRightArrow">
            <a:avLst>
              <a:gd name="adj1" fmla="val 25000"/>
              <a:gd name="adj2" fmla="val 5833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4800" y="3048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001000" y="2971800"/>
            <a:ext cx="609600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924800" y="2514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</a:p>
        </p:txBody>
      </p:sp>
      <p:cxnSp>
        <p:nvCxnSpPr>
          <p:cNvPr id="50" name="Straight Connector 49"/>
          <p:cNvCxnSpPr>
            <a:stCxn id="47" idx="2"/>
          </p:cNvCxnSpPr>
          <p:nvPr/>
        </p:nvCxnSpPr>
        <p:spPr>
          <a:xfrm rot="5400000">
            <a:off x="7886700" y="3935968"/>
            <a:ext cx="838200" cy="1588"/>
          </a:xfrm>
          <a:prstGeom prst="line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 animBg="1"/>
      <p:bldP spid="21" grpId="0"/>
      <p:bldP spid="25" grpId="0" animBg="1"/>
      <p:bldP spid="26" grpId="0" animBg="1"/>
      <p:bldP spid="27" grpId="0" animBg="1"/>
      <p:bldP spid="28" grpId="0" animBg="1"/>
      <p:bldP spid="31" grpId="0"/>
      <p:bldP spid="32" grpId="0"/>
      <p:bldP spid="33" grpId="0"/>
      <p:bldP spid="42" grpId="0"/>
      <p:bldP spid="43" grpId="0" animBg="1"/>
      <p:bldP spid="44" grpId="0" animBg="1"/>
      <p:bldP spid="45" grpId="0" animBg="1"/>
      <p:bldP spid="46" grpId="0"/>
      <p:bldP spid="47" grpId="0" animBg="1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Key Points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LOCA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LOCB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are the locations of node A and node B respectively, then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LOCA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LOCB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iff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BACK [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LOCB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LOCA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 way lists are maintained in memory by means of linear arrays as in one way lists.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But now we require two pointer arrays BACK and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Work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088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Two-Way Header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1534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circular because the two end nodes point back to the header node.</a:t>
            </a:r>
          </a:p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Only one list pointer variable START is required.</a:t>
            </a: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514600" y="2590800"/>
            <a:ext cx="609600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1600" y="5181600"/>
            <a:ext cx="731520" cy="5450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7400" y="5181600"/>
            <a:ext cx="365760" cy="54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2400" y="5181600"/>
            <a:ext cx="365760" cy="54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5181600"/>
            <a:ext cx="731520" cy="545068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67400" y="5181600"/>
            <a:ext cx="365760" cy="54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86600" y="5181600"/>
            <a:ext cx="731520" cy="545068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72400" y="5181600"/>
            <a:ext cx="365760" cy="54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30880" y="5181600"/>
            <a:ext cx="731520" cy="545068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71600" y="5715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INFO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53400" y="5181600"/>
            <a:ext cx="365760" cy="545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48400" y="5181600"/>
            <a:ext cx="365760" cy="545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43400" y="5181600"/>
            <a:ext cx="365760" cy="545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38400" y="5181600"/>
            <a:ext cx="365760" cy="545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267200" y="28194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 NODE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38400" y="5726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590800" y="5485948"/>
            <a:ext cx="609600" cy="45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72000" y="5486400"/>
            <a:ext cx="609600" cy="45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77000" y="5486400"/>
            <a:ext cx="609600" cy="45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rved Right Arrow 28"/>
          <p:cNvSpPr/>
          <p:nvPr/>
        </p:nvSpPr>
        <p:spPr>
          <a:xfrm rot="5400000">
            <a:off x="3150380" y="4164820"/>
            <a:ext cx="457200" cy="1576360"/>
          </a:xfrm>
          <a:prstGeom prst="curvedRightArrow">
            <a:avLst>
              <a:gd name="adj1" fmla="val 25000"/>
              <a:gd name="adj2" fmla="val 5833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Right Arrow 29"/>
          <p:cNvSpPr/>
          <p:nvPr/>
        </p:nvSpPr>
        <p:spPr>
          <a:xfrm rot="5400000">
            <a:off x="5041120" y="4126721"/>
            <a:ext cx="457200" cy="1652560"/>
          </a:xfrm>
          <a:prstGeom prst="curvedRightArrow">
            <a:avLst>
              <a:gd name="adj1" fmla="val 25000"/>
              <a:gd name="adj2" fmla="val 5833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Right Arrow 30"/>
          <p:cNvSpPr/>
          <p:nvPr/>
        </p:nvSpPr>
        <p:spPr>
          <a:xfrm rot="5400000">
            <a:off x="6984220" y="4164821"/>
            <a:ext cx="457200" cy="1576360"/>
          </a:xfrm>
          <a:prstGeom prst="curvedRightArrow">
            <a:avLst>
              <a:gd name="adj1" fmla="val 25000"/>
              <a:gd name="adj2" fmla="val 5833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76400" y="2819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14800" y="3493532"/>
            <a:ext cx="731520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800600" y="3493532"/>
            <a:ext cx="365760" cy="54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181600" y="3493532"/>
            <a:ext cx="365760" cy="545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/>
          <p:cNvCxnSpPr>
            <a:stCxn id="7" idx="3"/>
          </p:cNvCxnSpPr>
          <p:nvPr/>
        </p:nvCxnSpPr>
        <p:spPr>
          <a:xfrm>
            <a:off x="3124200" y="2863334"/>
            <a:ext cx="990600" cy="870466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10800000" flipV="1">
            <a:off x="1371600" y="3581400"/>
            <a:ext cx="3886200" cy="1948934"/>
          </a:xfrm>
          <a:prstGeom prst="curvedConnector3">
            <a:avLst>
              <a:gd name="adj1" fmla="val 115520"/>
            </a:avLst>
          </a:prstGeom>
          <a:ln w="3810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209800" y="4114800"/>
            <a:ext cx="2057400" cy="1295400"/>
          </a:xfrm>
          <a:prstGeom prst="straightConnector1">
            <a:avLst/>
          </a:prstGeom>
          <a:ln w="3810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953000" y="3733800"/>
            <a:ext cx="3429000" cy="1371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rved Up Arrow 48"/>
          <p:cNvSpPr/>
          <p:nvPr/>
        </p:nvSpPr>
        <p:spPr>
          <a:xfrm rot="12538839">
            <a:off x="5314364" y="3714083"/>
            <a:ext cx="3597927" cy="848784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9" grpId="0" animBg="1"/>
      <p:bldP spid="30" grpId="0" animBg="1"/>
      <p:bldP spid="31" grpId="0" animBg="1"/>
      <p:bldP spid="32" grpId="0"/>
      <p:bldP spid="35" grpId="0" animBg="1"/>
      <p:bldP spid="36" grpId="0" animBg="1"/>
      <p:bldP spid="37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Insertion in a Two-way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257800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INST_TWL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(INFO, 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BACK, START, AVAIL, 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LOCA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LOCB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ITEM)</a:t>
            </a:r>
          </a:p>
          <a:p>
            <a:pPr>
              <a:buNone/>
            </a:pP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2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[OVERFLOW?]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AVAIL = NULL, then: Write: Overflow and Exit.</a:t>
            </a:r>
          </a:p>
          <a:p>
            <a:pPr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2. </a:t>
            </a:r>
            <a:r>
              <a:rPr lang="en-US" sz="22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[Remove Node from </a:t>
            </a:r>
            <a:r>
              <a:rPr lang="en-US" sz="2200" dirty="0" err="1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AVAil</a:t>
            </a:r>
            <a:r>
              <a:rPr lang="en-US" sz="22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 List and copy the Item into it.]</a:t>
            </a:r>
            <a:b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NEW = AVAIL, AVAIL =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[AVAIL], 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   INFO [NEW] = ITEM.</a:t>
            </a:r>
            <a:endParaRPr lang="en-US" sz="2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2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[Insert Node into the list.]</a:t>
            </a:r>
            <a:b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LOCA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 = NEW,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FORW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[NEW] =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LOCB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    BACK [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LOCB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 = NEW, and BACK [NEW] =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LOCA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4. Exit.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1944</TotalTime>
  <Words>824</Words>
  <Application>Microsoft Office PowerPoint</Application>
  <PresentationFormat>On-screen Show (4:3)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Data Structures  Lecture 9: Two-Way List</vt:lpstr>
      <vt:lpstr>Outlines</vt:lpstr>
      <vt:lpstr>Introduction</vt:lpstr>
      <vt:lpstr>Two-Way List</vt:lpstr>
      <vt:lpstr>Two-Way List …</vt:lpstr>
      <vt:lpstr>Key Points</vt:lpstr>
      <vt:lpstr>Work Space</vt:lpstr>
      <vt:lpstr>Two-Way Header List</vt:lpstr>
      <vt:lpstr>Insertion in a Two-way List</vt:lpstr>
      <vt:lpstr>Deletion in a Two-way List</vt:lpstr>
      <vt:lpstr>Exercise</vt:lpstr>
      <vt:lpstr>PowerPoint Presentation</vt:lpstr>
      <vt:lpstr>Review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Ravi Kant Sahu</cp:lastModifiedBy>
  <cp:revision>57</cp:revision>
  <dcterms:created xsi:type="dcterms:W3CDTF">2006-08-16T00:00:00Z</dcterms:created>
  <dcterms:modified xsi:type="dcterms:W3CDTF">2020-08-20T02:33:03Z</dcterms:modified>
</cp:coreProperties>
</file>