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1"/>
  </p:notesMasterIdLst>
  <p:sldIdLst>
    <p:sldId id="256" r:id="rId2"/>
    <p:sldId id="257" r:id="rId3"/>
    <p:sldId id="300" r:id="rId4"/>
    <p:sldId id="314" r:id="rId5"/>
    <p:sldId id="301" r:id="rId6"/>
    <p:sldId id="302" r:id="rId7"/>
    <p:sldId id="312" r:id="rId8"/>
    <p:sldId id="258" r:id="rId9"/>
    <p:sldId id="303" r:id="rId10"/>
    <p:sldId id="313" r:id="rId11"/>
    <p:sldId id="304" r:id="rId12"/>
    <p:sldId id="305" r:id="rId13"/>
    <p:sldId id="266" r:id="rId14"/>
    <p:sldId id="307" r:id="rId15"/>
    <p:sldId id="308" r:id="rId16"/>
    <p:sldId id="309" r:id="rId17"/>
    <p:sldId id="310" r:id="rId18"/>
    <p:sldId id="311" r:id="rId19"/>
    <p:sldId id="306" r:id="rId20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66"/>
    <a:srgbClr val="FFFF53"/>
    <a:srgbClr val="66FFCC"/>
    <a:srgbClr val="FFDA3F"/>
    <a:srgbClr val="42EFF8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Kant Sahu" userId="be9a33c3e2dfa792" providerId="LiveId" clId="{D7392277-4237-4D24-98DE-D856AA3266DD}"/>
    <pc:docChg chg="modSld">
      <pc:chgData name="Ravi Kant Sahu" userId="be9a33c3e2dfa792" providerId="LiveId" clId="{D7392277-4237-4D24-98DE-D856AA3266DD}" dt="2022-10-04T09:46:21.761" v="45" actId="20577"/>
      <pc:docMkLst>
        <pc:docMk/>
      </pc:docMkLst>
      <pc:sldChg chg="modSp">
        <pc:chgData name="Ravi Kant Sahu" userId="be9a33c3e2dfa792" providerId="LiveId" clId="{D7392277-4237-4D24-98DE-D856AA3266DD}" dt="2022-10-04T09:46:05.349" v="41" actId="20577"/>
        <pc:sldMkLst>
          <pc:docMk/>
          <pc:sldMk cId="0" sldId="303"/>
        </pc:sldMkLst>
        <pc:spChg chg="mod">
          <ac:chgData name="Ravi Kant Sahu" userId="be9a33c3e2dfa792" providerId="LiveId" clId="{D7392277-4237-4D24-98DE-D856AA3266DD}" dt="2022-10-04T09:46:05.349" v="41" actId="20577"/>
          <ac:spMkLst>
            <pc:docMk/>
            <pc:sldMk cId="0" sldId="303"/>
            <ac:spMk id="52" creationId="{00000000-0000-0000-0000-000000000000}"/>
          </ac:spMkLst>
        </pc:spChg>
      </pc:sldChg>
      <pc:sldChg chg="modSp">
        <pc:chgData name="Ravi Kant Sahu" userId="be9a33c3e2dfa792" providerId="LiveId" clId="{D7392277-4237-4D24-98DE-D856AA3266DD}" dt="2022-10-04T09:46:21.761" v="45" actId="20577"/>
        <pc:sldMkLst>
          <pc:docMk/>
          <pc:sldMk cId="0" sldId="304"/>
        </pc:sldMkLst>
        <pc:spChg chg="mod">
          <ac:chgData name="Ravi Kant Sahu" userId="be9a33c3e2dfa792" providerId="LiveId" clId="{D7392277-4237-4D24-98DE-D856AA3266DD}" dt="2022-10-04T09:46:21.761" v="45" actId="20577"/>
          <ac:spMkLst>
            <pc:docMk/>
            <pc:sldMk cId="0" sldId="304"/>
            <ac:spMk id="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119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02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700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Tree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Work Space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547303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Complete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441655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Binary tree T is said to be complete if all its levels, except possibly the last, have the maximum number of possible nodes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all the nodes at the last level appear as far left as possible.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FF"/>
                </a:solidFill>
              </a:rPr>
              <a:t> The depth of a complete Binary Tree T is: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		</a:t>
            </a:r>
            <a:r>
              <a:rPr lang="en" sz="2400" dirty="0">
                <a:solidFill>
                  <a:srgbClr val="99FF66"/>
                </a:solidFill>
              </a:rPr>
              <a:t>D = floor value (log</a:t>
            </a:r>
            <a:r>
              <a:rPr lang="en" sz="2400" baseline="-25000" dirty="0">
                <a:solidFill>
                  <a:srgbClr val="99FF66"/>
                </a:solidFill>
              </a:rPr>
              <a:t>2</a:t>
            </a:r>
            <a:r>
              <a:rPr lang="en" sz="2400" dirty="0">
                <a:solidFill>
                  <a:srgbClr val="99FF66"/>
                </a:solidFill>
              </a:rPr>
              <a:t>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99FF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99FF66"/>
                </a:solidFill>
              </a:rPr>
              <a:t>NOTE: </a:t>
            </a:r>
            <a:r>
              <a:rPr lang="en" sz="2400" dirty="0">
                <a:solidFill>
                  <a:srgbClr val="FFFFFF"/>
                </a:solidFill>
              </a:rPr>
              <a:t>A binary tree in which all the levels are completely filled is known as FULL Binary Tree.</a:t>
            </a:r>
            <a:endParaRPr lang="en" sz="28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Extended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29853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Binary tree T is said to be extended binary tree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2-Tree if each node N has either 0 or 2 children.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Nodes with 0 child are called external nodes.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Nodes with 2 children are called internal nodes.</a:t>
            </a:r>
            <a:endParaRPr lang="en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MCQ-1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34316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maximum height of a binary tree containing N nodes? (Height of a tree is the maximum number of  edges from root to leaf 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endParaRPr lang="en" sz="24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400" dirty="0"/>
              <a:t>log 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400" dirty="0"/>
              <a:t>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400" dirty="0"/>
              <a:t>N-1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400" dirty="0"/>
              <a:t>N+1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MCQ-2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38779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400" dirty="0"/>
              <a:t> What is the minimum height of a binary tree containing N nodes? (Height of a tree is the maximum number of  edges from root to leaf )</a:t>
            </a:r>
          </a:p>
          <a:p>
            <a:pPr lvl="0" indent="0">
              <a:buSzPct val="98958"/>
            </a:pPr>
            <a:endParaRPr lang="en" sz="2400" dirty="0"/>
          </a:p>
          <a:p>
            <a:pPr marL="457200" lvl="0" indent="-457200">
              <a:buSzPct val="98958"/>
              <a:buAutoNum type="alphaUcPeriod"/>
            </a:pPr>
            <a:r>
              <a:rPr lang="en" sz="2400" dirty="0"/>
              <a:t>ceil (log N)</a:t>
            </a:r>
          </a:p>
          <a:p>
            <a:pPr marL="457200" lvl="0" indent="-457200">
              <a:buSzPct val="98958"/>
              <a:buAutoNum type="alphaUcPeriod"/>
            </a:pPr>
            <a:r>
              <a:rPr lang="en" sz="2400" dirty="0"/>
              <a:t>floor (log N)</a:t>
            </a:r>
          </a:p>
          <a:p>
            <a:pPr marL="457200" lvl="0" indent="-457200">
              <a:buSzPct val="98958"/>
              <a:buAutoNum type="alphaUcPeriod"/>
            </a:pPr>
            <a:r>
              <a:rPr lang="en" sz="2400" dirty="0"/>
              <a:t>N</a:t>
            </a:r>
          </a:p>
          <a:p>
            <a:pPr marL="457200" lvl="0" indent="-457200">
              <a:buSzPct val="98958"/>
              <a:buAutoNum type="alphaUcPeriod"/>
            </a:pPr>
            <a:r>
              <a:rPr lang="en" sz="2400" dirty="0"/>
              <a:t>N/2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MCQ-3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90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of the following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a Complete Binary Tree?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6" name="Picture 5" descr="not comple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676400"/>
            <a:ext cx="8487784" cy="461601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MCQ-4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90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following is a valid 2-Tree?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6" name="Picture 5" descr="2tr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717173"/>
            <a:ext cx="8610600" cy="460742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MCQ-5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81808"/>
            <a:ext cx="8229600" cy="29853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following is TRUE?</a:t>
            </a:r>
            <a:endParaRPr lang="en" sz="2400" dirty="0"/>
          </a:p>
          <a:p>
            <a:pPr marL="457200" marR="0"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Complete Binary tree is a 2-Tree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400" dirty="0"/>
              <a:t>Every 2-Tree is a complete Binary Tree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 A &amp; B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400" dirty="0"/>
              <a:t>None of These</a:t>
            </a:r>
            <a:endParaRPr lang="en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Review Questions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17235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do you mean by Non-linear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structures?</a:t>
            </a:r>
            <a:endParaRPr lang="en" sz="2400" dirty="0"/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/>
              <a:t> What is the need of trees?</a:t>
            </a:r>
            <a:endParaRPr lang="en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/>
              <a:t> How Complete Binary Tree is different from 2-Tree?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5247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</a:t>
            </a:r>
            <a:r>
              <a:rPr lang="en" sz="3000" dirty="0"/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Binary Tree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Basic Terminology</a:t>
            </a:r>
            <a:endParaRPr lang="en" sz="30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Complete Binary Tree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Extended Binary Tree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Traversing Binary Tree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Pre-order 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In-order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Post-order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Introduction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3216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Trees are non-linear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dirty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Used to represent a hierarchical relationship</a:t>
            </a:r>
            <a:br>
              <a:rPr lang="en" dirty="0"/>
            </a:br>
            <a:r>
              <a:rPr lang="en" dirty="0"/>
              <a:t>  between the elements.</a:t>
            </a:r>
            <a:br>
              <a:rPr lang="en" sz="2800" dirty="0">
                <a:solidFill>
                  <a:srgbClr val="FFFFFF"/>
                </a:solidFill>
              </a:rPr>
            </a:br>
            <a:endParaRPr lang="en" sz="28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Work Space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FCDD44-A60D-466B-9F76-3D95ACA6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" y="389939"/>
            <a:ext cx="9144333" cy="593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40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48936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Binary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Tree </a:t>
            </a:r>
            <a:r>
              <a:rPr lang="en" sz="3200" b="0" i="1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as a finite set of elements, called nodes, such that:</a:t>
            </a:r>
            <a:b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lang="en" sz="2800" b="0" i="1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empty (called the null tree or empty tree), 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/>
              <a:t>	(b) </a:t>
            </a:r>
            <a:r>
              <a:rPr lang="en" sz="2800" i="1" dirty="0">
                <a:solidFill>
                  <a:srgbClr val="FFFF00"/>
                </a:solidFill>
              </a:rPr>
              <a:t>T</a:t>
            </a:r>
            <a:r>
              <a:rPr lang="en" sz="2800" dirty="0"/>
              <a:t> contains a distinguished node </a:t>
            </a:r>
            <a:r>
              <a:rPr lang="en" sz="2800" i="1" dirty="0">
                <a:solidFill>
                  <a:srgbClr val="FFFF00"/>
                </a:solidFill>
              </a:rPr>
              <a:t>R</a:t>
            </a:r>
            <a:r>
              <a:rPr lang="en" sz="2800" dirty="0"/>
              <a:t>, called the root 	      of </a:t>
            </a:r>
            <a:r>
              <a:rPr lang="en" sz="2800" i="1" dirty="0">
                <a:solidFill>
                  <a:srgbClr val="FFFF00"/>
                </a:solidFill>
              </a:rPr>
              <a:t>T</a:t>
            </a:r>
            <a:r>
              <a:rPr lang="en" sz="2800" dirty="0"/>
              <a:t>, and the remaining nodes of </a:t>
            </a:r>
            <a:r>
              <a:rPr lang="en" sz="2800" i="1" dirty="0">
                <a:solidFill>
                  <a:srgbClr val="FFFF00"/>
                </a:solidFill>
              </a:rPr>
              <a:t>T</a:t>
            </a:r>
            <a:r>
              <a:rPr lang="en" sz="2800" dirty="0"/>
              <a:t> form an       	  	      ordered pair of disjoint binary trees </a:t>
            </a:r>
            <a:r>
              <a:rPr lang="en" sz="2800" i="1" dirty="0">
                <a:solidFill>
                  <a:srgbClr val="FFFF00"/>
                </a:solidFill>
              </a:rPr>
              <a:t>T</a:t>
            </a:r>
            <a:r>
              <a:rPr lang="en" sz="2800" i="1" baseline="-25000" dirty="0">
                <a:solidFill>
                  <a:srgbClr val="FFFF00"/>
                </a:solidFill>
              </a:rPr>
              <a:t>1</a:t>
            </a:r>
            <a:r>
              <a:rPr lang="en" sz="2800" dirty="0"/>
              <a:t> and </a:t>
            </a:r>
            <a:r>
              <a:rPr lang="en" sz="2800" i="1" dirty="0">
                <a:solidFill>
                  <a:srgbClr val="FFFF00"/>
                </a:solidFill>
              </a:rPr>
              <a:t>T</a:t>
            </a:r>
            <a:r>
              <a:rPr lang="en" sz="2800" i="1" baseline="-25000" dirty="0">
                <a:solidFill>
                  <a:srgbClr val="FFFF00"/>
                </a:solidFill>
              </a:rPr>
              <a:t>2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2800" dirty="0">
                <a:solidFill>
                  <a:srgbClr val="FFFFFF"/>
                </a:solidFill>
              </a:rPr>
            </a:br>
            <a:endParaRPr lang="en" sz="28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32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 i="1" dirty="0">
                <a:solidFill>
                  <a:srgbClr val="FFFF00"/>
                </a:solidFill>
              </a:rPr>
              <a:t>T</a:t>
            </a:r>
            <a:r>
              <a:rPr lang="en" sz="3000" i="1" baseline="-25000" dirty="0">
                <a:solidFill>
                  <a:srgbClr val="FFFF00"/>
                </a:solidFill>
              </a:rPr>
              <a:t>1</a:t>
            </a:r>
            <a:r>
              <a:rPr lang="en" sz="3000" dirty="0"/>
              <a:t> and </a:t>
            </a:r>
            <a:r>
              <a:rPr lang="en" sz="3000" i="1" dirty="0">
                <a:solidFill>
                  <a:srgbClr val="FFFF00"/>
                </a:solidFill>
              </a:rPr>
              <a:t>T</a:t>
            </a:r>
            <a:r>
              <a:rPr lang="en" sz="3000" i="1" baseline="-25000" dirty="0">
                <a:solidFill>
                  <a:srgbClr val="FFFF00"/>
                </a:solidFill>
              </a:rPr>
              <a:t>2 </a:t>
            </a:r>
            <a:r>
              <a:rPr lang="en" sz="3000" dirty="0">
                <a:solidFill>
                  <a:srgbClr val="FFFFFF"/>
                </a:solidFill>
              </a:rPr>
              <a:t>are called left sub-tree and right subtrees of R.</a:t>
            </a:r>
            <a:endParaRPr lang="en" sz="3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24775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i="1" dirty="0">
                <a:solidFill>
                  <a:srgbClr val="FFFF00"/>
                </a:solidFill>
              </a:rPr>
              <a:t> T</a:t>
            </a:r>
            <a:r>
              <a:rPr lang="en" sz="3000" i="1" baseline="-25000" dirty="0">
                <a:solidFill>
                  <a:srgbClr val="FFFF00"/>
                </a:solidFill>
              </a:rPr>
              <a:t>1</a:t>
            </a:r>
            <a:r>
              <a:rPr lang="en" sz="3000" dirty="0"/>
              <a:t> and </a:t>
            </a:r>
            <a:r>
              <a:rPr lang="en" sz="3000" i="1" dirty="0">
                <a:solidFill>
                  <a:srgbClr val="FFFF00"/>
                </a:solidFill>
              </a:rPr>
              <a:t>T</a:t>
            </a:r>
            <a:r>
              <a:rPr lang="en" sz="3000" i="1" baseline="-25000" dirty="0">
                <a:solidFill>
                  <a:srgbClr val="FFFF00"/>
                </a:solidFill>
              </a:rPr>
              <a:t>2 </a:t>
            </a:r>
            <a:r>
              <a:rPr lang="en" sz="3000" dirty="0">
                <a:solidFill>
                  <a:srgbClr val="FFFFFF"/>
                </a:solidFill>
              </a:rPr>
              <a:t>are called left sub-tree and right subtrees of </a:t>
            </a:r>
            <a:r>
              <a:rPr lang="en" sz="3000" i="1" dirty="0">
                <a:solidFill>
                  <a:srgbClr val="FFFFFF"/>
                </a:solidFill>
              </a:rPr>
              <a:t>R</a:t>
            </a:r>
            <a:r>
              <a:rPr lang="en" sz="3000" dirty="0">
                <a:solidFill>
                  <a:srgbClr val="FFFFFF"/>
                </a:solidFill>
              </a:rPr>
              <a:t>.</a:t>
            </a:r>
          </a:p>
          <a:p>
            <a:pPr lvl="0" indent="0">
              <a:buSzPct val="98958"/>
            </a:pPr>
            <a:r>
              <a:rPr lang="en" sz="30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</a:t>
            </a:r>
            <a:r>
              <a:rPr lang="en" sz="3000" i="1" dirty="0">
                <a:solidFill>
                  <a:srgbClr val="FFFF00"/>
                </a:solidFill>
              </a:rPr>
              <a:t>T</a:t>
            </a:r>
            <a:r>
              <a:rPr lang="en" sz="3000" i="1" baseline="-25000" dirty="0">
                <a:solidFill>
                  <a:srgbClr val="FFFF00"/>
                </a:solidFill>
              </a:rPr>
              <a:t>1</a:t>
            </a: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nonempty, then its root is called the left successor of </a:t>
            </a:r>
            <a:r>
              <a:rPr lang="en" sz="30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similarly, if </a:t>
            </a:r>
            <a:r>
              <a:rPr lang="en" sz="3000" i="1" dirty="0">
                <a:solidFill>
                  <a:srgbClr val="FFFF00"/>
                </a:solidFill>
              </a:rPr>
              <a:t>T</a:t>
            </a:r>
            <a:r>
              <a:rPr lang="en" sz="3000" i="1" baseline="-25000" dirty="0">
                <a:solidFill>
                  <a:srgbClr val="FFFF00"/>
                </a:solidFill>
              </a:rPr>
              <a:t>2</a:t>
            </a: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nonempty, then its root is called the right successor of </a:t>
            </a:r>
            <a:r>
              <a:rPr lang="en" sz="30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lang="en" sz="3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Work Space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8963849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4401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0" dirty="0">
                <a:solidFill>
                  <a:srgbClr val="FFFF53"/>
                </a:solidFill>
              </a:rPr>
              <a:t>Terminal Nodes</a:t>
            </a:r>
            <a:r>
              <a:rPr lang="en" sz="32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800" dirty="0">
                <a:solidFill>
                  <a:srgbClr val="FFFFFF"/>
                </a:solidFill>
              </a:rPr>
              <a:t>The node with no successor is called terminal node or leaf.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FFFF53"/>
                </a:solidFill>
              </a:rPr>
              <a:t> Similar Trees: </a:t>
            </a:r>
            <a:r>
              <a:rPr lang="en" sz="2800" dirty="0">
                <a:solidFill>
                  <a:srgbClr val="FFFFFF"/>
                </a:solidFill>
              </a:rPr>
              <a:t>Two binary trees T1 and T2 are said to be similar if they have the same shape or structure.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800" dirty="0">
                <a:solidFill>
                  <a:srgbClr val="FFFFFF"/>
                </a:solidFill>
              </a:rPr>
              <a:t> </a:t>
            </a:r>
            <a:r>
              <a:rPr lang="en" sz="2800" dirty="0">
                <a:solidFill>
                  <a:srgbClr val="FFFF53"/>
                </a:solidFill>
              </a:rPr>
              <a:t> Copy of Trees: </a:t>
            </a:r>
            <a:r>
              <a:rPr lang="en" sz="2800" dirty="0">
                <a:solidFill>
                  <a:srgbClr val="FFFFFF"/>
                </a:solidFill>
              </a:rPr>
              <a:t>Two binary trees T1 and T2 are said to be copies if they are similar and if they have the same contents at corresponding nodes.</a:t>
            </a: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5278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0" dirty="0">
                <a:solidFill>
                  <a:srgbClr val="FFFF53"/>
                </a:solidFill>
              </a:rPr>
              <a:t>Parent</a:t>
            </a:r>
            <a:r>
              <a:rPr lang="en" sz="24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53"/>
                </a:solidFill>
              </a:rPr>
              <a:t> Left Child: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53"/>
                </a:solidFill>
              </a:rPr>
              <a:t> Right Child: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53"/>
                </a:solidFill>
              </a:rPr>
              <a:t> Siblings: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FF"/>
                </a:solidFill>
              </a:rPr>
              <a:t> </a:t>
            </a:r>
            <a:r>
              <a:rPr lang="en" sz="2400" dirty="0">
                <a:solidFill>
                  <a:srgbClr val="FFFF53"/>
                </a:solidFill>
              </a:rPr>
              <a:t>Level: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>
              <a:solidFill>
                <a:srgbClr val="FFFF5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FF"/>
                </a:solidFill>
              </a:rPr>
              <a:t> A line drawn from the node N to its successor is called </a:t>
            </a:r>
            <a:r>
              <a:rPr lang="en" sz="2400" i="1" dirty="0">
                <a:solidFill>
                  <a:srgbClr val="FFFF00"/>
                </a:solidFill>
              </a:rPr>
              <a:t>edge.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FF"/>
                </a:solidFill>
              </a:rPr>
              <a:t> The sequence of consecutive edges is called </a:t>
            </a:r>
            <a:r>
              <a:rPr lang="en" sz="2400" i="1" dirty="0">
                <a:solidFill>
                  <a:srgbClr val="FFFF00"/>
                </a:solidFill>
              </a:rPr>
              <a:t>Path.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i="1" dirty="0">
                <a:solidFill>
                  <a:srgbClr val="FFFF53"/>
                </a:solidFill>
              </a:rPr>
              <a:t> Height or Depth</a:t>
            </a:r>
            <a:r>
              <a:rPr lang="en" sz="2400" dirty="0">
                <a:solidFill>
                  <a:srgbClr val="FFFFFF"/>
                </a:solidFill>
              </a:rPr>
              <a:t> of a Tree is the number of edges in the longest branch of </a:t>
            </a:r>
            <a:r>
              <a:rPr lang="en" sz="2400" i="1" dirty="0">
                <a:solidFill>
                  <a:srgbClr val="FFFFFF"/>
                </a:solidFill>
              </a:rPr>
              <a:t>T.</a:t>
            </a:r>
            <a:br>
              <a:rPr lang="en" sz="2400" i="1" dirty="0">
                <a:solidFill>
                  <a:srgbClr val="FFFFFF"/>
                </a:solidFill>
              </a:rPr>
            </a:br>
            <a:r>
              <a:rPr lang="en" sz="2400" i="1" dirty="0">
                <a:solidFill>
                  <a:srgbClr val="FFFFFF"/>
                </a:solidFill>
              </a:rPr>
              <a:t>		</a:t>
            </a:r>
            <a:r>
              <a:rPr lang="en" sz="2400" i="1" dirty="0">
                <a:solidFill>
                  <a:srgbClr val="99FF66"/>
                </a:solidFill>
              </a:rPr>
              <a:t>Height = Largest Level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1470</Words>
  <Application>Microsoft Office PowerPoint</Application>
  <PresentationFormat>On-screen Show (4:3)</PresentationFormat>
  <Paragraphs>281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/>
      <vt:lpstr>Data Structures  Topic: Tree</vt:lpstr>
      <vt:lpstr>Contents</vt:lpstr>
      <vt:lpstr>Introduction</vt:lpstr>
      <vt:lpstr>Work Space</vt:lpstr>
      <vt:lpstr>Binary Tree</vt:lpstr>
      <vt:lpstr>Binary Tree</vt:lpstr>
      <vt:lpstr>Work Space</vt:lpstr>
      <vt:lpstr>Basic Terminology</vt:lpstr>
      <vt:lpstr>Basic Terminology</vt:lpstr>
      <vt:lpstr>Work Space</vt:lpstr>
      <vt:lpstr>Complete Binary Tree</vt:lpstr>
      <vt:lpstr>Extended Binary Tree</vt:lpstr>
      <vt:lpstr> Questions</vt:lpstr>
      <vt:lpstr>MCQ-1</vt:lpstr>
      <vt:lpstr>MCQ-2</vt:lpstr>
      <vt:lpstr>MCQ-3</vt:lpstr>
      <vt:lpstr>MCQ-4</vt:lpstr>
      <vt:lpstr>MCQ-5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62</cp:revision>
  <dcterms:modified xsi:type="dcterms:W3CDTF">2022-10-04T09:46:45Z</dcterms:modified>
</cp:coreProperties>
</file>