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300" r:id="rId4"/>
    <p:sldId id="301" r:id="rId5"/>
    <p:sldId id="302" r:id="rId6"/>
    <p:sldId id="306" r:id="rId7"/>
    <p:sldId id="258" r:id="rId8"/>
    <p:sldId id="309" r:id="rId9"/>
    <p:sldId id="308" r:id="rId10"/>
    <p:sldId id="310" r:id="rId11"/>
    <p:sldId id="311" r:id="rId12"/>
    <p:sldId id="312" r:id="rId13"/>
    <p:sldId id="313" r:id="rId14"/>
    <p:sldId id="314" r:id="rId15"/>
    <p:sldId id="266" r:id="rId16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FF8"/>
    <a:srgbClr val="66FFCC"/>
    <a:srgbClr val="FFFFFF"/>
    <a:srgbClr val="FFFF53"/>
    <a:srgbClr val="99FF66"/>
    <a:srgbClr val="FFDA3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08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744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4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62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718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91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Tree Traversal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IN" sz="3400" dirty="0">
                <a:solidFill>
                  <a:srgbClr val="99FF66"/>
                </a:solidFill>
              </a:rPr>
              <a:t>Post</a:t>
            </a:r>
            <a:r>
              <a:rPr lang="en" sz="3400" dirty="0">
                <a:solidFill>
                  <a:srgbClr val="99FF66"/>
                </a:solidFill>
              </a:rPr>
              <a:t>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685800"/>
            <a:ext cx="8458200" cy="5000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POSTORDER (INFO, LEFT, RIGHT, ROOT )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If: ROOT = NULL Then: Return</a:t>
            </a:r>
          </a:p>
          <a:p>
            <a:pPr marL="514350" lvl="0" indent="-514350">
              <a:lnSpc>
                <a:spcPct val="150000"/>
              </a:lnSpc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Call POSTORDER(ROOT -&gt; LEFT)</a:t>
            </a:r>
          </a:p>
          <a:p>
            <a:pPr marL="514350" indent="-514350">
              <a:lnSpc>
                <a:spcPct val="150000"/>
              </a:lnSpc>
              <a:buSzPct val="98958"/>
              <a:buFont typeface="Arial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Call POSTORDER(ROOT -&gt; RIGHT)</a:t>
            </a:r>
          </a:p>
          <a:p>
            <a:pPr marL="514350" indent="-514350">
              <a:lnSpc>
                <a:spcPct val="150000"/>
              </a:lnSpc>
              <a:buSzPct val="98958"/>
              <a:buFont typeface="Arial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Print ROOT-&gt;INFO</a:t>
            </a:r>
          </a:p>
          <a:p>
            <a:pPr marL="514350" indent="-514350">
              <a:lnSpc>
                <a:spcPct val="150000"/>
              </a:lnSpc>
              <a:buSzPct val="98958"/>
              <a:buFont typeface="Arial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0819200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527487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Binary Tree Creation 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6700" y="1219200"/>
            <a:ext cx="8458200" cy="373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lnSpc>
                <a:spcPct val="150000"/>
              </a:lnSpc>
              <a:buSzPct val="98958"/>
              <a:buNone/>
            </a:pPr>
            <a:r>
              <a:rPr lang="en" sz="2400" dirty="0">
                <a:solidFill>
                  <a:srgbClr val="FFFF53"/>
                </a:solidFill>
              </a:rPr>
              <a:t>	Construct the Binary tree from the Inorder and Preorder 	Traversals: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" sz="2400" dirty="0">
                <a:solidFill>
                  <a:srgbClr val="66FFCC"/>
                </a:solidFill>
              </a:rPr>
              <a:t>            	INORDER: 4, 2, 1, 7, 5, 8, 3, 6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" sz="2400" dirty="0">
                <a:solidFill>
                  <a:srgbClr val="66FFCC"/>
                </a:solidFill>
              </a:rPr>
              <a:t>		PREORDER: </a:t>
            </a:r>
            <a:r>
              <a:rPr lang="en-IN" sz="2400" dirty="0">
                <a:solidFill>
                  <a:srgbClr val="66FFCC"/>
                </a:solidFill>
              </a:rPr>
              <a:t>1, 2, 4, 3, 5, 7, 8, 6</a:t>
            </a:r>
            <a:endParaRPr lang="en" sz="2400" dirty="0">
              <a:solidFill>
                <a:srgbClr val="66FFCC"/>
              </a:solidFill>
            </a:endParaRPr>
          </a:p>
          <a:p>
            <a:pPr indent="0">
              <a:lnSpc>
                <a:spcPct val="150000"/>
              </a:lnSpc>
              <a:buSzPct val="98958"/>
              <a:buNone/>
            </a:pPr>
            <a:endParaRPr lang="en" sz="24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03314120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527487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Binary Tree Creation 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6700" y="1219200"/>
            <a:ext cx="8458200" cy="3107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lnSpc>
                <a:spcPct val="150000"/>
              </a:lnSpc>
              <a:buSzPct val="98958"/>
              <a:buNone/>
            </a:pPr>
            <a:r>
              <a:rPr lang="en" sz="2400" dirty="0">
                <a:solidFill>
                  <a:srgbClr val="FFFF53"/>
                </a:solidFill>
              </a:rPr>
              <a:t>	Construct the Binary tree from the Inorder and Postorder 	Traversals: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" sz="2400" dirty="0">
                <a:solidFill>
                  <a:srgbClr val="66FFCC"/>
                </a:solidFill>
              </a:rPr>
              <a:t>            </a:t>
            </a:r>
            <a:r>
              <a:rPr lang="en-US" sz="2400" dirty="0">
                <a:solidFill>
                  <a:srgbClr val="66FFCC"/>
                </a:solidFill>
              </a:rPr>
              <a:t>IN-ORDER: 	      E X D M K L A T P Z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-US" sz="2400" dirty="0">
                <a:solidFill>
                  <a:srgbClr val="66FFCC"/>
                </a:solidFill>
              </a:rPr>
              <a:t>	POST-ORDER:     X M D E K A P Z T L</a:t>
            </a:r>
            <a:endParaRPr lang="en" sz="2400" dirty="0">
              <a:solidFill>
                <a:srgbClr val="66FFCC"/>
              </a:solidFill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93098695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527487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6700" y="1219200"/>
            <a:ext cx="8458200" cy="3107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lnSpc>
                <a:spcPct val="150000"/>
              </a:lnSpc>
              <a:buSzPct val="98958"/>
              <a:buNone/>
            </a:pPr>
            <a:r>
              <a:rPr lang="en" sz="2400" dirty="0">
                <a:solidFill>
                  <a:srgbClr val="FFFF53"/>
                </a:solidFill>
              </a:rPr>
              <a:t>	</a:t>
            </a:r>
            <a:r>
              <a:rPr lang="en-US" sz="2400" dirty="0">
                <a:solidFill>
                  <a:srgbClr val="FFFF53"/>
                </a:solidFill>
              </a:rPr>
              <a:t>Given the In-order and Pre-order Traversals of a Binary 	Tree, Construct the Tree and show all the steps.	           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-US" sz="2400" dirty="0">
                <a:solidFill>
                  <a:srgbClr val="FFFF53"/>
                </a:solidFill>
              </a:rPr>
              <a:t>	</a:t>
            </a:r>
            <a:r>
              <a:rPr lang="en-US" sz="2400" dirty="0">
                <a:solidFill>
                  <a:srgbClr val="42EFF8"/>
                </a:solidFill>
              </a:rPr>
              <a:t>	IN-ORDER: 	  G, E, T, B, M, K, S, L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-US" sz="2400" dirty="0">
                <a:solidFill>
                  <a:srgbClr val="42EFF8"/>
                </a:solidFill>
              </a:rPr>
              <a:t>		PRE-ORDER:   T, G, E, K, B, M, S, L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74881493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800" y="527487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Review Question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67700" cy="373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lnSpc>
                <a:spcPct val="150000"/>
              </a:lnSpc>
              <a:buSzPct val="98958"/>
              <a:buNone/>
            </a:pPr>
            <a:r>
              <a:rPr lang="en-US" sz="2400" dirty="0">
                <a:solidFill>
                  <a:srgbClr val="FFFF53"/>
                </a:solidFill>
              </a:rPr>
              <a:t>Given the Post-order and </a:t>
            </a:r>
            <a:r>
              <a:rPr lang="en-US" sz="2400" dirty="0" err="1">
                <a:solidFill>
                  <a:srgbClr val="FFFF53"/>
                </a:solidFill>
              </a:rPr>
              <a:t>Inorder</a:t>
            </a:r>
            <a:r>
              <a:rPr lang="en-US" sz="2400" dirty="0">
                <a:solidFill>
                  <a:srgbClr val="FFFF53"/>
                </a:solidFill>
              </a:rPr>
              <a:t> Traversals of a Binary Tree, Find out its Preorder Traversal.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endParaRPr lang="en-US" sz="2400" dirty="0">
              <a:solidFill>
                <a:srgbClr val="FFFF53"/>
              </a:solidFill>
            </a:endParaRP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-US" sz="2400" dirty="0">
                <a:solidFill>
                  <a:srgbClr val="FFFF53"/>
                </a:solidFill>
              </a:rPr>
              <a:t>POST-ORDER: 18, 23, 28, 25, 20, 55, 50, 65, 60, 30</a:t>
            </a:r>
          </a:p>
          <a:p>
            <a:pPr indent="0">
              <a:lnSpc>
                <a:spcPct val="150000"/>
              </a:lnSpc>
              <a:buSzPct val="98958"/>
              <a:buNone/>
            </a:pPr>
            <a:r>
              <a:rPr lang="en-US" sz="2400" dirty="0">
                <a:solidFill>
                  <a:srgbClr val="FFFF53"/>
                </a:solidFill>
              </a:rPr>
              <a:t>IN-ORDER:       18, 20, 23, 25, 28, 30, 50, 55, 60, 65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75630219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143000"/>
            <a:ext cx="7772400" cy="5155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Representing Binary Tree in Memory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/>
              <a:t> </a:t>
            </a: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Representation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Sequential Representation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Traversing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Tree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Inorder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Postorder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Traversal algorithms using Stacks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 Questions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5216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Trees are non-linear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Trees can be represented in memory using linked list (linked representation) and arrays (sequential representation).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One should have direct access to the root R of T and, given a node N of T, one should have direct access to the children of N.  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400" dirty="0">
                <a:solidFill>
                  <a:srgbClr val="99FF66"/>
                </a:solidFill>
              </a:rPr>
              <a:t>Linked Representation of Binary Tree</a:t>
            </a:r>
            <a:endParaRPr lang="en" sz="3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36009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pointer variable ROOT and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" sz="2800" dirty="0"/>
              <a:t>hree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parallel arrays (INFO, LEFT and RIGHT) are used.</a:t>
            </a:r>
            <a:endParaRPr lang="en" sz="28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Each node N of Tree T corresponds to a location K such that: </a:t>
            </a:r>
            <a:endParaRPr lang="en" sz="2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="0" i="0" u="none" strike="noStrike" cap="none" baseline="0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INFO[K] contains</a:t>
            </a:r>
            <a:r>
              <a:rPr lang="en" sz="2400" b="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the data at the node N.</a:t>
            </a: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aseline="0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LEFT [K] contains the location of the left child of node N.</a:t>
            </a:r>
          </a:p>
          <a:p>
            <a:pPr marL="1257300" lvl="1" indent="-514350">
              <a:spcBef>
                <a:spcPts val="640"/>
              </a:spcBef>
              <a:buClr>
                <a:schemeClr val="dk1"/>
              </a:buClr>
              <a:buSzPct val="98958"/>
              <a:buAutoNum type="arabicParenBoth"/>
            </a:pPr>
            <a:r>
              <a:rPr lang="en" sz="2400" b="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RIGHT[K] contains the location of the right child of node N.</a:t>
            </a:r>
            <a:endParaRPr lang="en" sz="2400" dirty="0">
              <a:solidFill>
                <a:srgbClr val="FFFF53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6106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buSzPct val="98958"/>
            </a:pPr>
            <a:r>
              <a:rPr lang="en" sz="2800" dirty="0"/>
              <a:t> If any subtree is empty then corresponding pointer will contain the NULL value. </a:t>
            </a:r>
          </a:p>
          <a:p>
            <a:pPr indent="0">
              <a:buSzPct val="98958"/>
            </a:pPr>
            <a:endParaRPr lang="en" sz="2800" dirty="0"/>
          </a:p>
          <a:p>
            <a:pPr indent="0">
              <a:buSzPct val="98958"/>
            </a:pPr>
            <a:r>
              <a:rPr lang="en" sz="2800" dirty="0"/>
              <a:t> I</a:t>
            </a:r>
            <a:r>
              <a:rPr lang="en-US" sz="2800" dirty="0"/>
              <a:t>f Tree is empty then Root will contain NULL.</a:t>
            </a:r>
          </a:p>
          <a:p>
            <a:pPr indent="0">
              <a:buSzPct val="98958"/>
            </a:pPr>
            <a:endParaRPr lang="en-US" sz="2800" dirty="0"/>
          </a:p>
          <a:p>
            <a:pPr indent="0">
              <a:buSzPct val="98958"/>
            </a:pPr>
            <a:r>
              <a:rPr lang="en-US" sz="2800" dirty="0"/>
              <a:t> An entire record may be stored at the node N.</a:t>
            </a:r>
            <a:endParaRPr lang="en" sz="2800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Linked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      </a:t>
            </a:r>
          </a:p>
          <a:p>
            <a:pPr>
              <a:buNone/>
            </a:pP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	   </a:t>
            </a:r>
          </a:p>
          <a:p>
            <a:pPr>
              <a:buNone/>
            </a:pP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		 INFO        LEFT</a:t>
            </a: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RIGHT                                  </a:t>
            </a:r>
            <a:r>
              <a:rPr lang="en-US" sz="26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           	</a:t>
            </a:r>
            <a:r>
              <a:rPr lang="en-US" sz="260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      ROOT</a:t>
            </a: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22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	           AVAIL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FFFF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38100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04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552700" y="4990306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5200" y="5942012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20000" y="24638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Sequential Representation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3400" y="1295400"/>
            <a:ext cx="8458200" cy="3354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for</a:t>
            </a:r>
            <a:r>
              <a:rPr lang="en" sz="2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tree T that is complete or nearly complete.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aseline="0" dirty="0">
                <a:solidFill>
                  <a:srgbClr val="FFFFFF"/>
                </a:solidFill>
              </a:rPr>
              <a:t> Use of only a single linear array TREE</a:t>
            </a:r>
            <a:r>
              <a:rPr lang="en" sz="2800" dirty="0">
                <a:solidFill>
                  <a:srgbClr val="FFFFFF"/>
                </a:solidFill>
              </a:rPr>
              <a:t> such that: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400" dirty="0">
                <a:solidFill>
                  <a:srgbClr val="FFFFFF"/>
                </a:solidFill>
              </a:rPr>
              <a:t>      </a:t>
            </a:r>
            <a:r>
              <a:rPr lang="en" sz="2400" baseline="0" dirty="0">
                <a:solidFill>
                  <a:srgbClr val="FFFFFF"/>
                </a:solidFill>
              </a:rPr>
              <a:t>(a) The Root of T is stored in TREE [1].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FF"/>
                </a:solidFill>
              </a:rPr>
              <a:t>     </a:t>
            </a:r>
            <a:r>
              <a:rPr lang="en" sz="2400" dirty="0">
                <a:solidFill>
                  <a:srgbClr val="FFFFFF"/>
                </a:solidFill>
              </a:rPr>
              <a:t>(b)</a:t>
            </a:r>
            <a:r>
              <a:rPr lang="en" sz="2400" baseline="0" dirty="0">
                <a:solidFill>
                  <a:srgbClr val="FFFFFF"/>
                </a:solidFill>
              </a:rPr>
              <a:t> If a node N occupies Tree</a:t>
            </a:r>
            <a:r>
              <a:rPr lang="en" sz="2400" dirty="0">
                <a:solidFill>
                  <a:srgbClr val="FFFFFF"/>
                </a:solidFill>
              </a:rPr>
              <a:t> [K], then its left child is stored      	in TREE [2*K] and right child is stored in TREE [2*K + 1].</a:t>
            </a:r>
            <a:endParaRPr lang="en" sz="28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Preorder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685800"/>
            <a:ext cx="8458200" cy="42775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PREORDER (INFO, LEFT, RIGHT, ROOT )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If: ROOT = NULL Then: Return</a:t>
            </a:r>
          </a:p>
          <a:p>
            <a:pPr marL="514350" indent="-514350">
              <a:lnSpc>
                <a:spcPct val="150000"/>
              </a:lnSpc>
              <a:buSzPct val="98958"/>
              <a:buFont typeface="Arial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Print ROOT-&gt;INFO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Call PREORDER(ROOT -&gt; LEFT)</a:t>
            </a:r>
          </a:p>
          <a:p>
            <a:pPr marL="514350" indent="-514350">
              <a:lnSpc>
                <a:spcPct val="150000"/>
              </a:lnSpc>
              <a:buSzPct val="98958"/>
              <a:buFont typeface="Arial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Call PREORDER(ROOT -&gt; RIGHT)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296929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772400" cy="615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" sz="3400" dirty="0">
                <a:solidFill>
                  <a:srgbClr val="99FF66"/>
                </a:solidFill>
              </a:rPr>
              <a:t>Inorder Traversal of Binary Tree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19200" y="685800"/>
            <a:ext cx="8458200" cy="42775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FFFF53"/>
                </a:solidFill>
              </a:rPr>
              <a:t>INORDER (INFO, LEFT, RIGHT, ROOT )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If: ROOT = NULL Then: Return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Call INORDER(ROOT -&gt; LEFT)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Print ROOT-&gt;INFO</a:t>
            </a:r>
          </a:p>
          <a:p>
            <a:pPr marL="514350" indent="-514350">
              <a:lnSpc>
                <a:spcPct val="150000"/>
              </a:lnSpc>
              <a:buSzPct val="98958"/>
              <a:buFont typeface="Arial"/>
              <a:buAutoNum type="arabicPeriod"/>
            </a:pPr>
            <a:r>
              <a:rPr lang="en" sz="2800" dirty="0">
                <a:solidFill>
                  <a:srgbClr val="FFFF53"/>
                </a:solidFill>
              </a:rPr>
              <a:t>Call INORDER(ROOT -&gt; RIGHT)</a:t>
            </a:r>
          </a:p>
          <a:p>
            <a:pPr marL="5143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endParaRPr lang="en" sz="28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1311</Words>
  <Application>Microsoft Office PowerPoint</Application>
  <PresentationFormat>On-screen Show (4:3)</PresentationFormat>
  <Paragraphs>245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/>
      <vt:lpstr>Data Structures  Topic: Tree Traversal</vt:lpstr>
      <vt:lpstr>Contents</vt:lpstr>
      <vt:lpstr>Introduction</vt:lpstr>
      <vt:lpstr>Linked Representation of Binary Tree</vt:lpstr>
      <vt:lpstr>PowerPoint Presentation</vt:lpstr>
      <vt:lpstr>Linked Representation</vt:lpstr>
      <vt:lpstr>Sequential Representation of Binary Tree</vt:lpstr>
      <vt:lpstr>Preorder Traversal of Binary Tree</vt:lpstr>
      <vt:lpstr>Inorder Traversal of Binary Tree</vt:lpstr>
      <vt:lpstr>Postorder Traversal of Binary Tree</vt:lpstr>
      <vt:lpstr>Binary Tree Creation </vt:lpstr>
      <vt:lpstr>Binary Tree Creation </vt:lpstr>
      <vt:lpstr>Review Question</vt:lpstr>
      <vt:lpstr>Review Question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70</cp:revision>
  <dcterms:modified xsi:type="dcterms:W3CDTF">2020-10-05T04:25:17Z</dcterms:modified>
</cp:coreProperties>
</file>