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8"/>
  </p:notesMasterIdLst>
  <p:sldIdLst>
    <p:sldId id="256" r:id="rId2"/>
    <p:sldId id="257" r:id="rId3"/>
    <p:sldId id="326" r:id="rId4"/>
    <p:sldId id="322" r:id="rId5"/>
    <p:sldId id="319" r:id="rId6"/>
    <p:sldId id="323" r:id="rId7"/>
    <p:sldId id="300" r:id="rId8"/>
    <p:sldId id="320" r:id="rId9"/>
    <p:sldId id="324" r:id="rId10"/>
    <p:sldId id="315" r:id="rId11"/>
    <p:sldId id="321" r:id="rId12"/>
    <p:sldId id="325" r:id="rId13"/>
    <p:sldId id="316" r:id="rId14"/>
    <p:sldId id="317" r:id="rId15"/>
    <p:sldId id="266" r:id="rId16"/>
    <p:sldId id="309" r:id="rId17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CC"/>
    <a:srgbClr val="FFFF53"/>
    <a:srgbClr val="66FFCC"/>
    <a:srgbClr val="99FF66"/>
    <a:srgbClr val="FFDA3F"/>
    <a:srgbClr val="42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57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0906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13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02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055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8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Topic: 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Binary Search Tree 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Deletion in BST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0" y="990600"/>
            <a:ext cx="7924800" cy="4770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/>
              <a:t>Find the location of node N which contains the ITEM.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b="1" dirty="0">
                <a:solidFill>
                  <a:srgbClr val="FFFF53"/>
                </a:solidFill>
              </a:rPr>
              <a:t>CASE 1: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dirty="0"/>
              <a:t> N has no children. Then N is deleted from T by simply replacing the location of N in the parent node P(N) by Null Pointer.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0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b="1" dirty="0">
                <a:solidFill>
                  <a:srgbClr val="FFFF53"/>
                </a:solidFill>
              </a:rPr>
              <a:t>CASE 2: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dirty="0"/>
              <a:t>N has exactly one child. Then N is deleted from T by simply replacing the location of N in P(N) by the location of the only child of 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b="1" dirty="0">
                <a:solidFill>
                  <a:srgbClr val="FFFF53"/>
                </a:solidFill>
              </a:rPr>
              <a:t>CASE 3: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has two children. Let S(N) denote the inorder successor of N. Then N is deleted from T by first deleting</a:t>
            </a:r>
            <a:r>
              <a:rPr lang="en" sz="2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S(N) from T and then replacing node N in T by the node S(N).</a:t>
            </a:r>
            <a:endParaRPr lang="en" sz="2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Deletion in BST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534400" cy="48936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  <a:buNone/>
            </a:pPr>
            <a:r>
              <a:rPr lang="en" sz="2400" b="1" dirty="0">
                <a:solidFill>
                  <a:srgbClr val="FFFF53"/>
                </a:solidFill>
              </a:rPr>
              <a:t>DELETE_BST ( INFO, LEFT, RIGHT, ROOT, AVAIL, ITEM)</a:t>
            </a:r>
          </a:p>
          <a:p>
            <a:pPr lvl="0" indent="0">
              <a:buSzPct val="98958"/>
              <a:buNone/>
            </a:pPr>
            <a:endParaRPr lang="en" sz="2400" b="1" dirty="0">
              <a:solidFill>
                <a:srgbClr val="FFFF53"/>
              </a:solidFill>
            </a:endParaRPr>
          </a:p>
          <a:p>
            <a:pPr marL="457200" lvl="0" indent="-457200">
              <a:buSzPct val="98958"/>
              <a:buAutoNum type="arabicPeriod"/>
            </a:pPr>
            <a:r>
              <a:rPr lang="en" sz="2200" dirty="0">
                <a:solidFill>
                  <a:srgbClr val="CCFFCC"/>
                </a:solidFill>
              </a:rPr>
              <a:t>Call FIND (INFO, LEFT, RIGHT, ROOT, ITEM, LOC, PAR)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200" dirty="0">
                <a:solidFill>
                  <a:srgbClr val="CCFFCC"/>
                </a:solidFill>
              </a:rPr>
              <a:t>If LOC = NULL, then: Write “ITEM not in Tree” and Exit.</a:t>
            </a:r>
          </a:p>
          <a:p>
            <a:pPr marL="457200" indent="-457200">
              <a:buSzPct val="98958"/>
              <a:buFont typeface="Arial"/>
              <a:buAutoNum type="arabicPeriod"/>
            </a:pPr>
            <a:r>
              <a:rPr lang="en" sz="2200" dirty="0">
                <a:solidFill>
                  <a:srgbClr val="CCFFCC"/>
                </a:solidFill>
              </a:rPr>
              <a:t>If RIGHT[LOC] != NULL and LEFT [LOC] != NULL, then:</a:t>
            </a:r>
            <a:br>
              <a:rPr lang="en" sz="2200" dirty="0">
                <a:solidFill>
                  <a:srgbClr val="CCFFCC"/>
                </a:solidFill>
              </a:rPr>
            </a:br>
            <a:r>
              <a:rPr lang="en" sz="2200" dirty="0">
                <a:solidFill>
                  <a:srgbClr val="CCFFCC"/>
                </a:solidFill>
              </a:rPr>
              <a:t>       Call </a:t>
            </a:r>
            <a:r>
              <a:rPr lang="en" sz="2000" dirty="0">
                <a:solidFill>
                  <a:srgbClr val="CCFFCC"/>
                </a:solidFill>
              </a:rPr>
              <a:t>DELETE_B (INFO, LEFT, RIGHT, ROOT, LOC, PAR)</a:t>
            </a:r>
          </a:p>
          <a:p>
            <a:pPr marL="457200" lvl="0" indent="-457200">
              <a:buSzPct val="98958"/>
              <a:buNone/>
            </a:pPr>
            <a:r>
              <a:rPr lang="en" sz="2200" dirty="0">
                <a:solidFill>
                  <a:srgbClr val="CCFFCC"/>
                </a:solidFill>
              </a:rPr>
              <a:t>	Else:</a:t>
            </a:r>
            <a:br>
              <a:rPr lang="en" sz="2200" dirty="0">
                <a:solidFill>
                  <a:srgbClr val="CCFFCC"/>
                </a:solidFill>
              </a:rPr>
            </a:br>
            <a:r>
              <a:rPr lang="en" sz="2200" dirty="0">
                <a:solidFill>
                  <a:srgbClr val="CCFFCC"/>
                </a:solidFill>
              </a:rPr>
              <a:t>	Call DELETE_A (</a:t>
            </a:r>
            <a:r>
              <a:rPr lang="en" sz="2400" dirty="0">
                <a:solidFill>
                  <a:srgbClr val="CCFFCC"/>
                </a:solidFill>
              </a:rPr>
              <a:t>INFO, LEFT, RIGHT, ROOT, LOC, PAR)</a:t>
            </a:r>
            <a:r>
              <a:rPr lang="en" sz="2200" dirty="0">
                <a:solidFill>
                  <a:srgbClr val="CCFFCC"/>
                </a:solidFill>
              </a:rPr>
              <a:t>)</a:t>
            </a:r>
          </a:p>
          <a:p>
            <a:pPr marL="457200" lvl="0" indent="-457200">
              <a:buSzPct val="98958"/>
              <a:buNone/>
            </a:pPr>
            <a:r>
              <a:rPr lang="en" sz="2200" dirty="0">
                <a:solidFill>
                  <a:srgbClr val="CCFFCC"/>
                </a:solidFill>
              </a:rPr>
              <a:t>4. Set LEFT[LOC] = AVAIL and AVAIL = LOC.</a:t>
            </a:r>
          </a:p>
          <a:p>
            <a:pPr marL="457200" lvl="0" indent="-457200">
              <a:buSzPct val="98958"/>
              <a:buNone/>
            </a:pPr>
            <a:r>
              <a:rPr lang="en" sz="2200" dirty="0">
                <a:solidFill>
                  <a:srgbClr val="CCFFCC"/>
                </a:solidFill>
              </a:rPr>
              <a:t>5. Exit.</a:t>
            </a:r>
          </a:p>
          <a:p>
            <a:pPr lvl="0" indent="0">
              <a:buSzPct val="98958"/>
              <a:buNone/>
            </a:pPr>
            <a:endParaRPr lang="en" sz="2200" b="1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Work Space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904052"/>
            <a:ext cx="7620000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678228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Deletion in BST (1)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0" y="990600"/>
            <a:ext cx="7924800" cy="52937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b="1" dirty="0">
                <a:solidFill>
                  <a:srgbClr val="FFFF53"/>
                </a:solidFill>
              </a:rPr>
              <a:t>DELETE_A( INFO, LEFT, RIGHT, ROOT, LOC, PAR)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chemeClr val="tx1"/>
                </a:solidFill>
              </a:rPr>
              <a:t>1. If LEFT[LOC] = NULL, and RIGHT[LOC] = NULL, then: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    Set CHILD = NULL.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Else if LEFT[LOC] != NULL, then: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    Set CHILD = LEFT [LOC].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chemeClr val="tx1"/>
                </a:solidFill>
              </a:rPr>
              <a:t>        Set CHILD = RIGHT [LOC]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chemeClr val="tx1"/>
                </a:solidFill>
              </a:rPr>
              <a:t>2. If PAR != NULL, then: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                If LOC = LEFT[PAR], then: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           	Set LEFT[PAR] = CHILD.</a:t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200" dirty="0">
                <a:solidFill>
                  <a:schemeClr val="tx1"/>
                </a:solidFill>
              </a:rPr>
              <a:t>                    Else: Set RIGHT[PAR] = CHILD.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chemeClr val="tx1"/>
                </a:solidFill>
              </a:rPr>
              <a:t>    Else: Set ROOT = CHILD.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chemeClr val="tx1"/>
                </a:solidFill>
              </a:rPr>
              <a:t>3. Return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dirty="0"/>
              <a:t> </a:t>
            </a:r>
            <a:endParaRPr lang="en" sz="2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Deletion in BST(2)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762000"/>
            <a:ext cx="7924800" cy="56938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  <a:buNone/>
            </a:pPr>
            <a:r>
              <a:rPr lang="en" sz="2400" b="1" dirty="0">
                <a:solidFill>
                  <a:srgbClr val="FFFF53"/>
                </a:solidFill>
              </a:rPr>
              <a:t>DELETE_B( INFO, LEFT, RIGHT, ROOT, LOC, PAR)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000" dirty="0">
                <a:solidFill>
                  <a:schemeClr val="tx1"/>
                </a:solidFill>
              </a:rPr>
              <a:t>[Find SUC and PARSUC]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(a) Set PTR = RIGHT[LOC] and SAVE = LOC.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(b) Repeat while LEFT[PTR] != NULL: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         Set SAVE = PTR and PTR = LEFT [PTR]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(c) Set SUC = PTR and PARSUC = SAVE.</a:t>
            </a:r>
          </a:p>
          <a:p>
            <a:pPr marL="457200" indent="-457200">
              <a:buSzPct val="98958"/>
              <a:buFont typeface="Arial"/>
              <a:buAutoNum type="arabicPeriod"/>
            </a:pPr>
            <a:r>
              <a:rPr lang="en" sz="2000" dirty="0">
                <a:solidFill>
                  <a:schemeClr val="tx1"/>
                </a:solidFill>
              </a:rPr>
              <a:t>[Delete Inorder Successor]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Call DELETE_A (INFO, LEFT, RIGHT, ROOT, SUC</a:t>
            </a:r>
            <a:r>
              <a:rPr lang="en" sz="2000">
                <a:solidFill>
                  <a:schemeClr val="tx1"/>
                </a:solidFill>
              </a:rPr>
              <a:t>, PARSUC)</a:t>
            </a:r>
            <a:endParaRPr lang="en" sz="2000" dirty="0">
              <a:solidFill>
                <a:schemeClr val="tx1"/>
              </a:solidFill>
            </a:endParaRPr>
          </a:p>
          <a:p>
            <a:pPr marL="457200" indent="-457200">
              <a:buSzPct val="98958"/>
              <a:buFont typeface="Arial"/>
              <a:buAutoNum type="arabicPeriod"/>
            </a:pPr>
            <a:r>
              <a:rPr lang="en" sz="2000" dirty="0">
                <a:solidFill>
                  <a:schemeClr val="tx1"/>
                </a:solidFill>
              </a:rPr>
              <a:t>[Replace node N by its inorder successor.]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(a) If PAR != NULL, then: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         If LOC = LEFT[PAR], then: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	    Set LEFT[PAR] = SUC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         Else: Set RIGHT [PAR] = SUC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           Else: Set ROOT = SUC.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	(b) Set LEFT[SUC] = LEFT[LOC] and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                  RIGHT[SUC] = RIGHT[LOC].</a:t>
            </a:r>
          </a:p>
          <a:p>
            <a:pPr marL="457200" indent="-457200">
              <a:buSzPct val="98958"/>
              <a:buFont typeface="Arial"/>
              <a:buAutoNum type="arabicPeriod"/>
            </a:pPr>
            <a:r>
              <a:rPr lang="en" sz="2000" dirty="0">
                <a:solidFill>
                  <a:schemeClr val="tx1"/>
                </a:solidFill>
              </a:rPr>
              <a:t>Return 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Review Questions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295400"/>
            <a:ext cx="8458200" cy="2462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size of array required to represent a tree with height h, using sequential representation?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FFFFFF"/>
                </a:solidFill>
              </a:rPr>
              <a:t> Sequential representation of tree is more efficient than linked. When?</a:t>
            </a:r>
            <a:endParaRPr lang="en" sz="28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7772400" cy="2739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</a:t>
            </a:r>
            <a:r>
              <a:rPr lang="en" sz="3000" dirty="0"/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Searching in BST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Insertion in BST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Deletion in BST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 Questions</a:t>
            </a: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Binary Search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904052"/>
            <a:ext cx="7620000" cy="5678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indent="0" fontAlgn="base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Binary Search Tree is a binary tree which has the following properties:</a:t>
            </a:r>
          </a:p>
          <a:p>
            <a:pPr indent="0" fontAlgn="base">
              <a:buNone/>
            </a:pP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  <a:p>
            <a:pPr fontAlgn="base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 The left subtree of a node contains only nodes with keys lesser than the node’s key.</a:t>
            </a:r>
          </a:p>
          <a:p>
            <a:pPr fontAlgn="base"/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  <a:p>
            <a:pPr fontAlgn="base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 The right subtree of a node contains only nodes with keys greater than the node’s key.</a:t>
            </a:r>
          </a:p>
          <a:p>
            <a:pPr fontAlgn="base"/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  <a:p>
            <a:pPr fontAlgn="base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 The left and right subtree each must also be a binary search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000" i="0" u="none" strike="noStrike" cap="none" baseline="0" dirty="0">
              <a:solidFill>
                <a:schemeClr val="tx1">
                  <a:lumMod val="75000"/>
                </a:schemeClr>
              </a:solidFill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7094526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Work Space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904052"/>
            <a:ext cx="7620000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3279486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Searching in BST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904052"/>
            <a:ext cx="7620000" cy="58015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/>
              <a:t>SEARCH_BST(INFO, LEFT, RIGHT, ROOT, ITEM, LOC)</a:t>
            </a:r>
            <a:br>
              <a:rPr lang="en" sz="2400" dirty="0"/>
            </a:br>
            <a:endParaRPr lang="en" sz="24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Set PTR = ROOT and LOC = NULL.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Repeate step 3 while PTR!= NULL: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ITEM = INFO [PTR],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then:</a:t>
            </a:r>
            <a:br>
              <a:rPr lang="en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Set LOC = PTR and Exit. </a:t>
            </a:r>
            <a:b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 ITEM &lt; INFO[PTR], then: </a:t>
            </a:r>
            <a:b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Set PTR = LEFT [PTR].</a:t>
            </a:r>
            <a:endParaRPr lang="en" sz="24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        else </a:t>
            </a:r>
            <a:br>
              <a:rPr lang="en" sz="2400" dirty="0">
                <a:solidFill>
                  <a:srgbClr val="FFFFFF"/>
                </a:solidFill>
              </a:rPr>
            </a:br>
            <a:r>
              <a:rPr lang="en" sz="2400" dirty="0">
                <a:solidFill>
                  <a:srgbClr val="FFFFFF"/>
                </a:solidFill>
              </a:rPr>
              <a:t>     Set PTR = RIGHT [PTR].</a:t>
            </a:r>
            <a:br>
              <a:rPr lang="en" sz="2400" dirty="0">
                <a:solidFill>
                  <a:srgbClr val="FFFFFF"/>
                </a:solidFill>
              </a:rPr>
            </a:br>
            <a:r>
              <a:rPr lang="en" sz="2400" dirty="0">
                <a:solidFill>
                  <a:srgbClr val="FFFFFF"/>
                </a:solidFill>
              </a:rPr>
              <a:t>[End of Loop]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4"/>
            </a:pPr>
            <a:r>
              <a:rPr lang="en" sz="2400" dirty="0">
                <a:solidFill>
                  <a:srgbClr val="FFFFFF"/>
                </a:solidFill>
              </a:rPr>
              <a:t>If LOC = NULL, then Write “Search unsuccessful”.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4"/>
            </a:pPr>
            <a:r>
              <a:rPr lang="en" sz="2400" dirty="0">
                <a:solidFill>
                  <a:srgbClr val="FFFFFF"/>
                </a:solidFill>
              </a:rPr>
              <a:t>Return LOC.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Work Space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904052"/>
            <a:ext cx="7620000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088307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Insertion in BST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762000"/>
            <a:ext cx="7620000" cy="547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000" dirty="0"/>
              <a:t>INS_BST(INFO, LEFT, RIGHT, ROOT, AVAIL, ITEM, LOC)</a:t>
            </a:r>
            <a:br>
              <a:rPr lang="en" sz="2000" dirty="0"/>
            </a:br>
            <a:endParaRPr lang="en" sz="2000" dirty="0"/>
          </a:p>
          <a:p>
            <a:pPr marL="514350" lvl="0" indent="-514350">
              <a:buSzPct val="98958"/>
              <a:buAutoNum type="arabicPeriod"/>
            </a:pPr>
            <a:r>
              <a:rPr lang="en" sz="2000" dirty="0"/>
              <a:t>If AVAIL = NULL, then: Write “OVERFLOW” and Exit.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FIND (INFO, LEFT, RIGHT, ROOT, ITEM, LOC, PAR)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000" dirty="0"/>
              <a:t>If LOC != NULL, then Exit.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[Ccreate NEW Node]</a:t>
            </a:r>
            <a:b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Set NEW = AVAIL, AVAIL = LEFT[AVAIL] and INFO[NEW] = ITEM.</a:t>
            </a:r>
            <a:b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Set LEFT[NEW] = NULL and RIGHT[NEW] = NULL.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000" dirty="0"/>
              <a:t>[Add ITEM to Tree]</a:t>
            </a:r>
            <a:br>
              <a:rPr lang="en" sz="2000" dirty="0"/>
            </a:br>
            <a:r>
              <a:rPr lang="en" sz="2000" dirty="0"/>
              <a:t>If PAR = NULL, then</a:t>
            </a:r>
            <a:br>
              <a:rPr lang="en" sz="2000" dirty="0"/>
            </a:br>
            <a:r>
              <a:rPr lang="en" sz="2000" dirty="0"/>
              <a:t>    Set ROOT = NEW.</a:t>
            </a:r>
            <a:br>
              <a:rPr lang="en" sz="2000" dirty="0"/>
            </a:br>
            <a:r>
              <a:rPr lang="en" sz="2000" dirty="0"/>
              <a:t>Else if ITEM &lt; INFO[PAR], then:</a:t>
            </a:r>
            <a:br>
              <a:rPr lang="en" sz="2000" dirty="0"/>
            </a:br>
            <a:r>
              <a:rPr lang="en" sz="2000" dirty="0"/>
              <a:t>    Set LEFT[PAR] = NEW.</a:t>
            </a:r>
            <a:br>
              <a:rPr lang="en" sz="2000" dirty="0"/>
            </a:br>
            <a:r>
              <a:rPr lang="en" sz="2000" dirty="0"/>
              <a:t>Else: Set RIGHT [PAR] = NEW.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0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Insertion in BST...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90600" y="762000"/>
            <a:ext cx="7848600" cy="5216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  <a:buNone/>
            </a:pPr>
            <a:r>
              <a:rPr lang="en" sz="2000" dirty="0"/>
              <a:t>        FIND (INFO, LEFT, RIGHT, ROOT, ITEM, LOC, PAR)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000" dirty="0">
                <a:solidFill>
                  <a:srgbClr val="FFFFFF"/>
                </a:solidFill>
              </a:rPr>
              <a:t>If ROOT = NULL, then:</a:t>
            </a:r>
            <a:br>
              <a:rPr lang="en" sz="2000" dirty="0">
                <a:solidFill>
                  <a:srgbClr val="FFFFFF"/>
                </a:solidFill>
              </a:rPr>
            </a:br>
            <a:r>
              <a:rPr lang="en" sz="2000" dirty="0">
                <a:solidFill>
                  <a:srgbClr val="FFFFFF"/>
                </a:solidFill>
              </a:rPr>
              <a:t>	Set PAR = NULL and LOC = NULL and Return.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000" dirty="0">
                <a:solidFill>
                  <a:srgbClr val="FFFFFF"/>
                </a:solidFill>
              </a:rPr>
              <a:t>Set PTR = ROOT and SAVE = NULL.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000" dirty="0">
                <a:solidFill>
                  <a:srgbClr val="FFFFFF"/>
                </a:solidFill>
              </a:rPr>
              <a:t>Repeate while PTR!= NULL</a:t>
            </a:r>
          </a:p>
          <a:p>
            <a:pPr marL="457200" lvl="0" indent="-457200">
              <a:buSzPct val="98958"/>
              <a:buAutoNum type="arabicPeriod"/>
            </a:pPr>
            <a:r>
              <a:rPr lang="en" sz="2000" dirty="0">
                <a:solidFill>
                  <a:srgbClr val="FFFFFF"/>
                </a:solidFill>
              </a:rPr>
              <a:t>      If ITEM = INFO[PTR], then</a:t>
            </a:r>
            <a:br>
              <a:rPr lang="en" sz="2000" dirty="0">
                <a:solidFill>
                  <a:srgbClr val="FFFFFF"/>
                </a:solidFill>
              </a:rPr>
            </a:br>
            <a:r>
              <a:rPr lang="en" sz="2000" dirty="0">
                <a:solidFill>
                  <a:srgbClr val="FFFFFF"/>
                </a:solidFill>
              </a:rPr>
              <a:t>	   Set PAR = SAVE and LOC = PTR and Return.</a:t>
            </a:r>
          </a:p>
          <a:p>
            <a:pPr marL="457200" lvl="0" indent="-457200">
              <a:buSzPct val="98958"/>
              <a:buNone/>
            </a:pPr>
            <a:r>
              <a:rPr lang="en" sz="2000" dirty="0">
                <a:solidFill>
                  <a:srgbClr val="FFFFFF"/>
                </a:solidFill>
              </a:rPr>
              <a:t>		else if ITEM &lt; INFO [PTR], then:</a:t>
            </a:r>
          </a:p>
          <a:p>
            <a:pPr marL="457200" lvl="0" indent="-457200">
              <a:buSzPct val="98958"/>
              <a:buNone/>
            </a:pPr>
            <a:r>
              <a:rPr lang="en" sz="2000" dirty="0">
                <a:solidFill>
                  <a:srgbClr val="FFFFFF"/>
                </a:solidFill>
              </a:rPr>
              <a:t>		   Set SAVE = PTR and PTR = LEFT [PTR]. </a:t>
            </a:r>
            <a:r>
              <a:rPr lang="en" sz="1600" dirty="0">
                <a:solidFill>
                  <a:srgbClr val="FFFFFF"/>
                </a:solidFill>
              </a:rPr>
              <a:t> </a:t>
            </a:r>
          </a:p>
          <a:p>
            <a:pPr marL="457200" lvl="0" indent="-457200">
              <a:buSzPct val="98958"/>
              <a:buNone/>
            </a:pPr>
            <a:r>
              <a:rPr lang="en" sz="1600" dirty="0">
                <a:solidFill>
                  <a:srgbClr val="FFFFFF"/>
                </a:solidFill>
              </a:rPr>
              <a:t>	</a:t>
            </a:r>
            <a:r>
              <a:rPr lang="en" sz="2000" dirty="0">
                <a:solidFill>
                  <a:srgbClr val="FFFFFF"/>
                </a:solidFill>
              </a:rPr>
              <a:t>       else </a:t>
            </a:r>
            <a:br>
              <a:rPr lang="en" sz="2000" dirty="0">
                <a:solidFill>
                  <a:srgbClr val="FFFFFF"/>
                </a:solidFill>
              </a:rPr>
            </a:br>
            <a:r>
              <a:rPr lang="en" sz="2000" dirty="0">
                <a:solidFill>
                  <a:srgbClr val="FFFFFF"/>
                </a:solidFill>
              </a:rPr>
              <a:t>           Set SAVE = PTR and PTR = RIGHT [PTR]. </a:t>
            </a:r>
            <a:br>
              <a:rPr lang="en" sz="2000" dirty="0">
                <a:solidFill>
                  <a:srgbClr val="FFFFFF"/>
                </a:solidFill>
              </a:rPr>
            </a:br>
            <a:r>
              <a:rPr lang="en" sz="2000" dirty="0">
                <a:solidFill>
                  <a:srgbClr val="FFFFFF"/>
                </a:solidFill>
              </a:rPr>
              <a:t>[End of Loop]</a:t>
            </a:r>
          </a:p>
          <a:p>
            <a:pPr marL="457200" lvl="0" indent="-457200">
              <a:buSzPct val="98958"/>
              <a:buNone/>
            </a:pPr>
            <a:r>
              <a:rPr lang="en" sz="2000" dirty="0">
                <a:solidFill>
                  <a:srgbClr val="FFFFFF"/>
                </a:solidFill>
              </a:rPr>
              <a:t>6. [Search Unsuccessful] </a:t>
            </a:r>
          </a:p>
          <a:p>
            <a:pPr marL="457200" lvl="0" indent="-457200">
              <a:buSzPct val="98958"/>
              <a:buNone/>
            </a:pPr>
            <a:r>
              <a:rPr lang="en" sz="2000" dirty="0">
                <a:solidFill>
                  <a:srgbClr val="FFFFFF"/>
                </a:solidFill>
              </a:rPr>
              <a:t>	 If PTR= NULL, then Return PAR= SAVE and LOC = NULL.</a:t>
            </a:r>
            <a:br>
              <a:rPr lang="en" sz="800" dirty="0"/>
            </a:br>
            <a:endParaRPr lang="en" sz="800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Work Space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904052"/>
            <a:ext cx="7620000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40360589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1834</Words>
  <Application>Microsoft Office PowerPoint</Application>
  <PresentationFormat>On-screen Show (4:3)</PresentationFormat>
  <Paragraphs>249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/>
      <vt:lpstr>Data Structures  Topic: Binary Search Tree </vt:lpstr>
      <vt:lpstr>Contents</vt:lpstr>
      <vt:lpstr>Binary Search Tree</vt:lpstr>
      <vt:lpstr>Work Space</vt:lpstr>
      <vt:lpstr>Searching in BST</vt:lpstr>
      <vt:lpstr>Work Space</vt:lpstr>
      <vt:lpstr>Insertion in BST</vt:lpstr>
      <vt:lpstr>Insertion in BST...</vt:lpstr>
      <vt:lpstr>Work Space</vt:lpstr>
      <vt:lpstr>Deletion in BST</vt:lpstr>
      <vt:lpstr>Deletion in BST</vt:lpstr>
      <vt:lpstr>Work Space</vt:lpstr>
      <vt:lpstr>Deletion in BST (1)</vt:lpstr>
      <vt:lpstr>Deletion in BST(2)</vt:lpstr>
      <vt:lpstr>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82</cp:revision>
  <dcterms:modified xsi:type="dcterms:W3CDTF">2020-10-06T02:30:07Z</dcterms:modified>
</cp:coreProperties>
</file>