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9" r:id="rId9"/>
    <p:sldId id="289" r:id="rId10"/>
    <p:sldId id="278" r:id="rId11"/>
    <p:sldId id="279" r:id="rId12"/>
    <p:sldId id="271" r:id="rId13"/>
    <p:sldId id="288" r:id="rId14"/>
    <p:sldId id="270" r:id="rId15"/>
    <p:sldId id="277" r:id="rId16"/>
    <p:sldId id="272" r:id="rId17"/>
    <p:sldId id="273" r:id="rId18"/>
    <p:sldId id="274" r:id="rId19"/>
    <p:sldId id="275" r:id="rId20"/>
    <p:sldId id="276" r:id="rId21"/>
    <p:sldId id="287" r:id="rId22"/>
    <p:sldId id="283" r:id="rId23"/>
    <p:sldId id="284" r:id="rId24"/>
    <p:sldId id="285" r:id="rId25"/>
    <p:sldId id="286" r:id="rId26"/>
    <p:sldId id="266" r:id="rId27"/>
    <p:sldId id="280" r:id="rId28"/>
    <p:sldId id="281" r:id="rId29"/>
    <p:sldId id="282" r:id="rId30"/>
  </p:sldIdLst>
  <p:sldSz cx="9144000" cy="6858000" type="screen4x3"/>
  <p:notesSz cx="6646863" cy="97774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53"/>
    <a:srgbClr val="42EFF8"/>
    <a:srgbClr val="66FFCC"/>
    <a:srgbClr val="99FF66"/>
    <a:srgbClr val="CCFFCC"/>
    <a:srgbClr val="FFD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5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511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sldNum="0"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99FF66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sz="3600" b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2-3: Asymptotic Notations &amp; Complexity Analysis</a:t>
            </a:r>
            <a:endParaRPr lang="en-US" b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lang="en-US" sz="28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Professor,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Insertion Sort Algorithm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FF53"/>
                </a:solidFill>
              </a:rPr>
              <a:t>					cost   times</a:t>
            </a:r>
          </a:p>
          <a:p>
            <a:pPr>
              <a:buNone/>
            </a:pPr>
            <a:r>
              <a:rPr lang="en-US" sz="2800" dirty="0">
                <a:solidFill>
                  <a:srgbClr val="66FFCC"/>
                </a:solidFill>
              </a:rPr>
              <a:t>for j←2 to n do			  c1	   n</a:t>
            </a:r>
          </a:p>
          <a:p>
            <a:pPr>
              <a:buNone/>
            </a:pPr>
            <a:r>
              <a:rPr lang="en-US" sz="2800" dirty="0">
                <a:solidFill>
                  <a:srgbClr val="66FFCC"/>
                </a:solidFill>
              </a:rPr>
              <a:t>  key ←A[j]			  c2      n-1</a:t>
            </a:r>
          </a:p>
          <a:p>
            <a:pPr>
              <a:buNone/>
            </a:pPr>
            <a:r>
              <a:rPr lang="en-US" sz="2800" dirty="0">
                <a:solidFill>
                  <a:srgbClr val="66FFCC"/>
                </a:solidFill>
              </a:rPr>
              <a:t>  </a:t>
            </a:r>
            <a:r>
              <a:rPr lang="en-US" sz="2800" dirty="0" err="1">
                <a:solidFill>
                  <a:srgbClr val="66FFCC"/>
                </a:solidFill>
              </a:rPr>
              <a:t>i</a:t>
            </a:r>
            <a:r>
              <a:rPr lang="en-US" sz="2800" dirty="0">
                <a:solidFill>
                  <a:srgbClr val="66FFCC"/>
                </a:solidFill>
              </a:rPr>
              <a:t> ←j-1				  c3      n-1</a:t>
            </a:r>
          </a:p>
          <a:p>
            <a:pPr>
              <a:buNone/>
            </a:pPr>
            <a:r>
              <a:rPr lang="en-US" sz="2800" dirty="0">
                <a:solidFill>
                  <a:srgbClr val="66FFCC"/>
                </a:solidFill>
              </a:rPr>
              <a:t>  while </a:t>
            </a:r>
            <a:r>
              <a:rPr lang="en-US" sz="2800" dirty="0" err="1">
                <a:solidFill>
                  <a:srgbClr val="66FFCC"/>
                </a:solidFill>
              </a:rPr>
              <a:t>i</a:t>
            </a:r>
            <a:r>
              <a:rPr lang="en-US" sz="2800" dirty="0">
                <a:solidFill>
                  <a:srgbClr val="66FFCC"/>
                </a:solidFill>
              </a:rPr>
              <a:t>&gt;0 and A[</a:t>
            </a:r>
            <a:r>
              <a:rPr lang="en-US" sz="2800" dirty="0" err="1">
                <a:solidFill>
                  <a:srgbClr val="66FFCC"/>
                </a:solidFill>
              </a:rPr>
              <a:t>i</a:t>
            </a:r>
            <a:r>
              <a:rPr lang="en-US" sz="2800" dirty="0">
                <a:solidFill>
                  <a:srgbClr val="66FFCC"/>
                </a:solidFill>
              </a:rPr>
              <a:t>] &gt; key          c4      </a:t>
            </a:r>
          </a:p>
          <a:p>
            <a:pPr>
              <a:buNone/>
            </a:pPr>
            <a:r>
              <a:rPr lang="en-US" sz="2800" dirty="0">
                <a:solidFill>
                  <a:srgbClr val="66FFCC"/>
                </a:solidFill>
              </a:rPr>
              <a:t>            do A[i+1] ←A[</a:t>
            </a:r>
            <a:r>
              <a:rPr lang="en-US" sz="2800" dirty="0" err="1">
                <a:solidFill>
                  <a:srgbClr val="66FFCC"/>
                </a:solidFill>
              </a:rPr>
              <a:t>i</a:t>
            </a:r>
            <a:r>
              <a:rPr lang="en-US" sz="2800" dirty="0">
                <a:solidFill>
                  <a:srgbClr val="66FFCC"/>
                </a:solidFill>
              </a:rPr>
              <a:t>]		  c5	</a:t>
            </a:r>
          </a:p>
          <a:p>
            <a:pPr>
              <a:buNone/>
            </a:pPr>
            <a:r>
              <a:rPr lang="en-US" sz="2800" dirty="0">
                <a:solidFill>
                  <a:srgbClr val="66FFCC"/>
                </a:solidFill>
              </a:rPr>
              <a:t>	    </a:t>
            </a:r>
            <a:r>
              <a:rPr lang="en-US" sz="2800" dirty="0" err="1">
                <a:solidFill>
                  <a:srgbClr val="66FFCC"/>
                </a:solidFill>
              </a:rPr>
              <a:t>i</a:t>
            </a:r>
            <a:r>
              <a:rPr lang="en-US" sz="2800" dirty="0">
                <a:solidFill>
                  <a:srgbClr val="66FFCC"/>
                </a:solidFill>
              </a:rPr>
              <a:t>--				  c6</a:t>
            </a:r>
          </a:p>
          <a:p>
            <a:pPr>
              <a:buNone/>
            </a:pPr>
            <a:r>
              <a:rPr lang="en-US" sz="2800" dirty="0">
                <a:solidFill>
                  <a:srgbClr val="66FFCC"/>
                </a:solidFill>
              </a:rPr>
              <a:t>   A[i+1] ← key			  c7      n-1</a:t>
            </a:r>
          </a:p>
          <a:p>
            <a:pPr>
              <a:buNone/>
            </a:pPr>
            <a:r>
              <a:rPr lang="en-US" sz="2800" dirty="0">
                <a:solidFill>
                  <a:srgbClr val="FFFF00"/>
                </a:solidFill>
              </a:rPr>
              <a:t>Total Time = n(c1 + c2 + c3 + c7) +</a:t>
            </a:r>
          </a:p>
          <a:p>
            <a:pPr>
              <a:buNone/>
            </a:pPr>
            <a:r>
              <a:rPr lang="en-US" sz="2800" dirty="0">
                <a:solidFill>
                  <a:srgbClr val="FFFF00"/>
                </a:solidFill>
              </a:rPr>
              <a:t>			- (c2 + c3 + c5 + c6 + c7)</a:t>
            </a:r>
            <a:r>
              <a:rPr lang="en-US" dirty="0">
                <a:solidFill>
                  <a:srgbClr val="FFFF00"/>
                </a:solidFill>
              </a:rPr>
              <a:t>	 </a:t>
            </a:r>
          </a:p>
          <a:p>
            <a:pPr>
              <a:buNone/>
            </a:pPr>
            <a:endParaRPr lang="en-US" dirty="0">
              <a:solidFill>
                <a:srgbClr val="FFFF53"/>
              </a:solidFill>
            </a:endParaRPr>
          </a:p>
        </p:txBody>
      </p:sp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352801"/>
            <a:ext cx="838200" cy="533400"/>
          </a:xfrm>
          <a:prstGeom prst="rect">
            <a:avLst/>
          </a:prstGeom>
        </p:spPr>
      </p:pic>
      <p:pic>
        <p:nvPicPr>
          <p:cNvPr id="10" name="Picture 9" descr="Captu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886200"/>
            <a:ext cx="828675" cy="457200"/>
          </a:xfrm>
          <a:prstGeom prst="rect">
            <a:avLst/>
          </a:prstGeom>
        </p:spPr>
      </p:pic>
      <p:pic>
        <p:nvPicPr>
          <p:cNvPr id="11" name="Picture 10" descr="Captu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343400"/>
            <a:ext cx="838200" cy="457200"/>
          </a:xfrm>
          <a:prstGeom prst="rect">
            <a:avLst/>
          </a:prstGeom>
        </p:spPr>
      </p:pic>
      <p:pic>
        <p:nvPicPr>
          <p:cNvPr id="12" name="Picture 11" descr="Captur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775" y="5334000"/>
            <a:ext cx="1647825" cy="533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Insertion Sort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pPr lvl="0">
              <a:buClr>
                <a:srgbClr val="FFFFCC"/>
              </a:buClr>
              <a:buNone/>
            </a:pPr>
            <a:r>
              <a:rPr lang="en-US" sz="2800" dirty="0">
                <a:solidFill>
                  <a:srgbClr val="FFFF00"/>
                </a:solidFill>
              </a:rPr>
              <a:t>Total Time = n(c1 + c2 + c3 + c7) + </a:t>
            </a:r>
          </a:p>
          <a:p>
            <a:pPr lvl="0">
              <a:buClr>
                <a:srgbClr val="FFFFCC"/>
              </a:buClr>
              <a:buNone/>
            </a:pPr>
            <a:r>
              <a:rPr lang="en-US" sz="2800" dirty="0">
                <a:solidFill>
                  <a:srgbClr val="FFFF00"/>
                </a:solidFill>
              </a:rPr>
              <a:t>			- (c2 + c3 + c5 + c6 + c7)</a:t>
            </a:r>
            <a:r>
              <a:rPr lang="en-US" dirty="0">
                <a:solidFill>
                  <a:srgbClr val="FFFF00"/>
                </a:solidFill>
              </a:rPr>
              <a:t>	</a:t>
            </a:r>
          </a:p>
          <a:p>
            <a:pPr>
              <a:buClr>
                <a:srgbClr val="FFFFCC"/>
              </a:buClr>
            </a:pPr>
            <a:r>
              <a:rPr lang="en-US" dirty="0">
                <a:solidFill>
                  <a:srgbClr val="FFFF00"/>
                </a:solidFill>
              </a:rPr>
              <a:t> Best Case: </a:t>
            </a:r>
            <a:r>
              <a:rPr lang="en-US" dirty="0">
                <a:solidFill>
                  <a:srgbClr val="CCFFCC"/>
                </a:solidFill>
              </a:rPr>
              <a:t>Elements are already sorted, </a:t>
            </a:r>
            <a:r>
              <a:rPr lang="en-US" dirty="0" err="1">
                <a:solidFill>
                  <a:srgbClr val="CCFFCC"/>
                </a:solidFill>
              </a:rPr>
              <a:t>tj</a:t>
            </a:r>
            <a:r>
              <a:rPr lang="en-US" dirty="0">
                <a:solidFill>
                  <a:srgbClr val="CCFFCC"/>
                </a:solidFill>
              </a:rPr>
              <a:t>=1</a:t>
            </a:r>
          </a:p>
          <a:p>
            <a:pPr>
              <a:buClr>
                <a:srgbClr val="FFFFCC"/>
              </a:buClr>
              <a:buNone/>
            </a:pPr>
            <a:r>
              <a:rPr lang="en-US" dirty="0">
                <a:solidFill>
                  <a:srgbClr val="CCFFCC"/>
                </a:solidFill>
              </a:rPr>
              <a:t>		</a:t>
            </a:r>
            <a:r>
              <a:rPr lang="en-US" dirty="0">
                <a:solidFill>
                  <a:srgbClr val="42EFF8"/>
                </a:solidFill>
              </a:rPr>
              <a:t>running time = f(n)</a:t>
            </a:r>
          </a:p>
          <a:p>
            <a:pPr>
              <a:buClr>
                <a:srgbClr val="FFFFCC"/>
              </a:buClr>
            </a:pP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Worst Case: </a:t>
            </a:r>
            <a:r>
              <a:rPr lang="en-US" dirty="0">
                <a:solidFill>
                  <a:srgbClr val="CCFFCC"/>
                </a:solidFill>
              </a:rPr>
              <a:t>Elements are sorted in inverse order, </a:t>
            </a:r>
            <a:r>
              <a:rPr lang="en-US" dirty="0" err="1">
                <a:solidFill>
                  <a:srgbClr val="CCFFCC"/>
                </a:solidFill>
              </a:rPr>
              <a:t>tj</a:t>
            </a:r>
            <a:r>
              <a:rPr lang="en-US" dirty="0">
                <a:solidFill>
                  <a:srgbClr val="CCFFCC"/>
                </a:solidFill>
              </a:rPr>
              <a:t>=j</a:t>
            </a:r>
          </a:p>
          <a:p>
            <a:pPr>
              <a:buClr>
                <a:srgbClr val="FFFFCC"/>
              </a:buClr>
              <a:buNone/>
            </a:pPr>
            <a:r>
              <a:rPr lang="en-US" dirty="0">
                <a:solidFill>
                  <a:srgbClr val="CCFFCC"/>
                </a:solidFill>
              </a:rPr>
              <a:t>		</a:t>
            </a:r>
            <a:r>
              <a:rPr lang="en-US" dirty="0">
                <a:solidFill>
                  <a:srgbClr val="42EFF8"/>
                </a:solidFill>
              </a:rPr>
              <a:t>running time = f(n</a:t>
            </a:r>
            <a:r>
              <a:rPr lang="en-US" baseline="30000" dirty="0">
                <a:solidFill>
                  <a:srgbClr val="42EFF8"/>
                </a:solidFill>
              </a:rPr>
              <a:t>2</a:t>
            </a:r>
            <a:r>
              <a:rPr lang="en-US" dirty="0">
                <a:solidFill>
                  <a:srgbClr val="42EFF8"/>
                </a:solidFill>
              </a:rPr>
              <a:t>)</a:t>
            </a:r>
          </a:p>
          <a:p>
            <a:pPr>
              <a:buClr>
                <a:srgbClr val="FFFFCC"/>
              </a:buClr>
            </a:pP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Average Case: </a:t>
            </a:r>
            <a:r>
              <a:rPr lang="en-US" dirty="0" err="1">
                <a:solidFill>
                  <a:srgbClr val="CCFFCC"/>
                </a:solidFill>
              </a:rPr>
              <a:t>tj</a:t>
            </a:r>
            <a:r>
              <a:rPr lang="en-US" dirty="0">
                <a:solidFill>
                  <a:srgbClr val="CCFFCC"/>
                </a:solidFill>
              </a:rPr>
              <a:t>= j/2</a:t>
            </a:r>
          </a:p>
          <a:p>
            <a:pPr>
              <a:buClr>
                <a:srgbClr val="FFFFCC"/>
              </a:buClr>
              <a:buNone/>
            </a:pPr>
            <a:r>
              <a:rPr lang="en-US" dirty="0">
                <a:solidFill>
                  <a:srgbClr val="CCFFCC"/>
                </a:solidFill>
              </a:rPr>
              <a:t>		</a:t>
            </a:r>
            <a:r>
              <a:rPr lang="en-US" dirty="0">
                <a:solidFill>
                  <a:srgbClr val="42EFF8"/>
                </a:solidFill>
              </a:rPr>
              <a:t>running time = f(n</a:t>
            </a:r>
            <a:r>
              <a:rPr lang="en-US" baseline="30000" dirty="0">
                <a:solidFill>
                  <a:srgbClr val="42EFF8"/>
                </a:solidFill>
              </a:rPr>
              <a:t>2</a:t>
            </a:r>
            <a:r>
              <a:rPr lang="en-US" dirty="0">
                <a:solidFill>
                  <a:srgbClr val="42EFF8"/>
                </a:solidFill>
              </a:rPr>
              <a:t>)</a:t>
            </a:r>
          </a:p>
          <a:p>
            <a:pPr lvl="0">
              <a:buClr>
                <a:srgbClr val="FFFFCC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 </a:t>
            </a:r>
          </a:p>
          <a:p>
            <a:pPr>
              <a:buNone/>
            </a:pPr>
            <a:endParaRPr lang="en-US" dirty="0">
              <a:solidFill>
                <a:srgbClr val="FFFF53"/>
              </a:solidFill>
            </a:endParaRPr>
          </a:p>
        </p:txBody>
      </p:sp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1295400"/>
            <a:ext cx="1495425" cy="4286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Growth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502920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sz="2800" dirty="0"/>
              <a:t>The rate of growth of some standard functions </a:t>
            </a:r>
            <a:r>
              <a:rPr lang="en-US" sz="2800" i="1" dirty="0">
                <a:solidFill>
                  <a:srgbClr val="00B0F0"/>
                </a:solidFill>
              </a:rPr>
              <a:t>g(n)</a:t>
            </a:r>
            <a:r>
              <a:rPr lang="en-US" sz="2800" dirty="0"/>
              <a:t> is: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	     </a:t>
            </a:r>
            <a:r>
              <a:rPr lang="en-US" dirty="0">
                <a:solidFill>
                  <a:srgbClr val="CCFFCC"/>
                </a:solidFill>
              </a:rPr>
              <a:t>log</a:t>
            </a:r>
            <a:r>
              <a:rPr lang="en-US" baseline="-25000" dirty="0">
                <a:solidFill>
                  <a:srgbClr val="CCFFCC"/>
                </a:solidFill>
              </a:rPr>
              <a:t>2</a:t>
            </a:r>
            <a:r>
              <a:rPr lang="en-US" dirty="0">
                <a:solidFill>
                  <a:srgbClr val="CCFFCC"/>
                </a:solidFill>
              </a:rPr>
              <a:t>n &lt; n </a:t>
            </a:r>
            <a:r>
              <a:rPr lang="en-US">
                <a:solidFill>
                  <a:srgbClr val="CCFFCC"/>
                </a:solidFill>
              </a:rPr>
              <a:t>&lt; nlog</a:t>
            </a:r>
            <a:r>
              <a:rPr lang="en-US" baseline="-25000">
                <a:solidFill>
                  <a:srgbClr val="CCFFCC"/>
                </a:solidFill>
              </a:rPr>
              <a:t>2</a:t>
            </a:r>
            <a:r>
              <a:rPr lang="en-US">
                <a:solidFill>
                  <a:srgbClr val="CCFFCC"/>
                </a:solidFill>
              </a:rPr>
              <a:t>n </a:t>
            </a:r>
            <a:r>
              <a:rPr lang="en-US" dirty="0">
                <a:solidFill>
                  <a:srgbClr val="CCFFCC"/>
                </a:solidFill>
              </a:rPr>
              <a:t>&lt; n</a:t>
            </a:r>
            <a:r>
              <a:rPr lang="en-US" baseline="30000" dirty="0">
                <a:solidFill>
                  <a:srgbClr val="CCFFCC"/>
                </a:solidFill>
              </a:rPr>
              <a:t>2</a:t>
            </a:r>
            <a:r>
              <a:rPr lang="en-US" dirty="0">
                <a:solidFill>
                  <a:srgbClr val="CCFFCC"/>
                </a:solidFill>
              </a:rPr>
              <a:t> &lt; n</a:t>
            </a:r>
            <a:r>
              <a:rPr lang="en-US" baseline="30000" dirty="0">
                <a:solidFill>
                  <a:srgbClr val="CCFFCC"/>
                </a:solidFill>
              </a:rPr>
              <a:t>3</a:t>
            </a:r>
            <a:r>
              <a:rPr lang="en-US" dirty="0">
                <a:solidFill>
                  <a:srgbClr val="CCFFCC"/>
                </a:solidFill>
              </a:rPr>
              <a:t> &lt; 2</a:t>
            </a:r>
            <a:r>
              <a:rPr lang="en-US" baseline="30000" dirty="0">
                <a:solidFill>
                  <a:srgbClr val="CCFFCC"/>
                </a:solidFill>
              </a:rPr>
              <a:t>n</a:t>
            </a:r>
          </a:p>
          <a:p>
            <a:pPr>
              <a:buNone/>
            </a:pPr>
            <a:endParaRPr lang="en-US" baseline="30000" dirty="0">
              <a:solidFill>
                <a:srgbClr val="CCFFCC"/>
              </a:solidFill>
            </a:endParaRPr>
          </a:p>
          <a:p>
            <a:pPr>
              <a:buNone/>
            </a:pPr>
            <a:endParaRPr lang="en-US" baseline="30000" dirty="0">
              <a:solidFill>
                <a:srgbClr val="CCFFCC"/>
              </a:solidFill>
            </a:endParaRPr>
          </a:p>
        </p:txBody>
      </p:sp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221" y="3429000"/>
            <a:ext cx="6451979" cy="2362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81000" y="2667000"/>
            <a:ext cx="8382000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800" b="0" i="0" u="none" strike="noStrike" cap="none" baseline="0" dirty="0">
                <a:solidFill>
                  <a:srgbClr val="99FF66"/>
                </a:solidFill>
                <a:latin typeface="Algerian" pitchFamily="82" charset="0"/>
                <a:sym typeface="Times New Roman"/>
              </a:rPr>
              <a:t>Asymptotic Notations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Notations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r>
              <a:rPr lang="en-US" sz="2800" dirty="0">
                <a:solidFill>
                  <a:srgbClr val="CCFFCC"/>
                </a:solidFill>
              </a:rPr>
              <a:t> </a:t>
            </a:r>
            <a:r>
              <a:rPr lang="en-US" sz="2800" dirty="0">
                <a:solidFill>
                  <a:srgbClr val="FFFF53"/>
                </a:solidFill>
              </a:rPr>
              <a:t>Goal: </a:t>
            </a:r>
            <a:r>
              <a:rPr lang="en-US" sz="2800" dirty="0">
                <a:solidFill>
                  <a:srgbClr val="CCFFCC"/>
                </a:solidFill>
              </a:rPr>
              <a:t>to simplify analysis of running time .</a:t>
            </a:r>
          </a:p>
          <a:p>
            <a:pPr>
              <a:buNone/>
            </a:pPr>
            <a:endParaRPr lang="en-US" sz="2800" dirty="0">
              <a:solidFill>
                <a:srgbClr val="CCFFCC"/>
              </a:solidFill>
            </a:endParaRPr>
          </a:p>
          <a:p>
            <a:r>
              <a:rPr lang="en-US" sz="2800" dirty="0">
                <a:solidFill>
                  <a:srgbClr val="CCFFCC"/>
                </a:solidFill>
              </a:rPr>
              <a:t> Useful to identify how the running time of an algorithm increases with the size of the input in the limit.</a:t>
            </a:r>
          </a:p>
          <a:p>
            <a:pPr>
              <a:buNone/>
            </a:pPr>
            <a:endParaRPr lang="en-US" dirty="0">
              <a:solidFill>
                <a:srgbClr val="FFFF5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Notations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pPr algn="ctr">
              <a:buNone/>
            </a:pPr>
            <a:r>
              <a:rPr lang="en-US" sz="2800" dirty="0">
                <a:solidFill>
                  <a:srgbClr val="FFFF00"/>
                </a:solidFill>
              </a:rPr>
              <a:t>Special Classes of Algorithms</a:t>
            </a:r>
          </a:p>
          <a:p>
            <a:r>
              <a:rPr lang="en-US" sz="2800" dirty="0">
                <a:solidFill>
                  <a:srgbClr val="CCFFCC"/>
                </a:solidFill>
              </a:rPr>
              <a:t> </a:t>
            </a:r>
            <a:r>
              <a:rPr lang="en-US" sz="2800" dirty="0">
                <a:solidFill>
                  <a:srgbClr val="99FF66"/>
                </a:solidFill>
              </a:rPr>
              <a:t>Logarithmic: </a:t>
            </a:r>
            <a:r>
              <a:rPr lang="en-US" sz="2800" dirty="0">
                <a:solidFill>
                  <a:srgbClr val="CCFFCC"/>
                </a:solidFill>
              </a:rPr>
              <a:t>O(log n)</a:t>
            </a:r>
          </a:p>
          <a:p>
            <a:r>
              <a:rPr lang="en-US" sz="2800" dirty="0">
                <a:solidFill>
                  <a:srgbClr val="CCFFCC"/>
                </a:solidFill>
              </a:rPr>
              <a:t> </a:t>
            </a:r>
            <a:r>
              <a:rPr lang="en-US" sz="2800" dirty="0">
                <a:solidFill>
                  <a:srgbClr val="99FF66"/>
                </a:solidFill>
              </a:rPr>
              <a:t>Linear: </a:t>
            </a:r>
            <a:r>
              <a:rPr lang="en-US" sz="2800" dirty="0">
                <a:solidFill>
                  <a:srgbClr val="CCFFCC"/>
                </a:solidFill>
              </a:rPr>
              <a:t>O(n)</a:t>
            </a:r>
          </a:p>
          <a:p>
            <a:r>
              <a:rPr lang="en-US" sz="2800" dirty="0">
                <a:solidFill>
                  <a:srgbClr val="CCFFCC"/>
                </a:solidFill>
              </a:rPr>
              <a:t> </a:t>
            </a:r>
            <a:r>
              <a:rPr lang="en-US" sz="2800" dirty="0">
                <a:solidFill>
                  <a:srgbClr val="99FF66"/>
                </a:solidFill>
              </a:rPr>
              <a:t>Quadratic: </a:t>
            </a:r>
            <a:r>
              <a:rPr lang="en-US" sz="2800" dirty="0">
                <a:solidFill>
                  <a:srgbClr val="CCFFCC"/>
                </a:solidFill>
              </a:rPr>
              <a:t>O(n</a:t>
            </a:r>
            <a:r>
              <a:rPr lang="en-US" sz="2800" baseline="30000" dirty="0">
                <a:solidFill>
                  <a:srgbClr val="CCFFCC"/>
                </a:solidFill>
              </a:rPr>
              <a:t>2</a:t>
            </a:r>
            <a:r>
              <a:rPr lang="en-US" sz="2800" dirty="0">
                <a:solidFill>
                  <a:srgbClr val="CCFFCC"/>
                </a:solidFill>
              </a:rPr>
              <a:t>)</a:t>
            </a:r>
          </a:p>
          <a:p>
            <a:r>
              <a:rPr lang="en-US" sz="2800" dirty="0">
                <a:solidFill>
                  <a:srgbClr val="CCFFCC"/>
                </a:solidFill>
              </a:rPr>
              <a:t> </a:t>
            </a:r>
            <a:r>
              <a:rPr lang="en-US" sz="2800" dirty="0">
                <a:solidFill>
                  <a:srgbClr val="99FF66"/>
                </a:solidFill>
              </a:rPr>
              <a:t>Polynomial: </a:t>
            </a:r>
            <a:r>
              <a:rPr lang="en-US" sz="2800" dirty="0">
                <a:solidFill>
                  <a:srgbClr val="CCFFCC"/>
                </a:solidFill>
              </a:rPr>
              <a:t>O(</a:t>
            </a:r>
            <a:r>
              <a:rPr lang="en-US" sz="2800" dirty="0" err="1">
                <a:solidFill>
                  <a:srgbClr val="CCFFCC"/>
                </a:solidFill>
              </a:rPr>
              <a:t>n</a:t>
            </a:r>
            <a:r>
              <a:rPr lang="en-US" sz="2800" baseline="30000" dirty="0" err="1">
                <a:solidFill>
                  <a:srgbClr val="CCFFCC"/>
                </a:solidFill>
              </a:rPr>
              <a:t>k</a:t>
            </a:r>
            <a:r>
              <a:rPr lang="en-US" sz="2800" dirty="0">
                <a:solidFill>
                  <a:srgbClr val="CCFFCC"/>
                </a:solidFill>
              </a:rPr>
              <a:t>), k &gt;= 1</a:t>
            </a:r>
          </a:p>
          <a:p>
            <a:r>
              <a:rPr lang="en-US" sz="2800" dirty="0">
                <a:solidFill>
                  <a:srgbClr val="CCFFCC"/>
                </a:solidFill>
              </a:rPr>
              <a:t> </a:t>
            </a:r>
            <a:r>
              <a:rPr lang="en-US" sz="2800" dirty="0">
                <a:solidFill>
                  <a:srgbClr val="99FF66"/>
                </a:solidFill>
              </a:rPr>
              <a:t>Exponential: </a:t>
            </a:r>
            <a:r>
              <a:rPr lang="en-US" sz="2800" dirty="0">
                <a:solidFill>
                  <a:srgbClr val="CCFFCC"/>
                </a:solidFill>
              </a:rPr>
              <a:t>O(a</a:t>
            </a:r>
            <a:r>
              <a:rPr lang="en-US" sz="2800" baseline="30000" dirty="0">
                <a:solidFill>
                  <a:srgbClr val="CCFFCC"/>
                </a:solidFill>
              </a:rPr>
              <a:t>n</a:t>
            </a:r>
            <a:r>
              <a:rPr lang="en-US" sz="2800" dirty="0">
                <a:solidFill>
                  <a:srgbClr val="CCFFCC"/>
                </a:solidFill>
              </a:rPr>
              <a:t>), a &gt; 1</a:t>
            </a:r>
          </a:p>
          <a:p>
            <a:pPr>
              <a:buNone/>
            </a:pPr>
            <a:endParaRPr lang="en-US" dirty="0">
              <a:solidFill>
                <a:srgbClr val="FFFF53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Big-Oh </a:t>
            </a:r>
            <a:r>
              <a:rPr lang="en-US" sz="4000" i="1" dirty="0">
                <a:solidFill>
                  <a:srgbClr val="FFFF53"/>
                </a:solidFill>
              </a:rPr>
              <a:t>(O) </a:t>
            </a:r>
            <a:r>
              <a:rPr lang="en-US" sz="4000" dirty="0">
                <a:solidFill>
                  <a:srgbClr val="FFFF53"/>
                </a:solidFill>
              </a:rPr>
              <a:t>Notation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Asymptotic upper bound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i="1" dirty="0">
                <a:solidFill>
                  <a:srgbClr val="42EFF8"/>
                </a:solidFill>
              </a:rPr>
              <a:t>f(n) </a:t>
            </a:r>
            <a:r>
              <a:rPr lang="en-US" dirty="0"/>
              <a:t>= </a:t>
            </a:r>
            <a:r>
              <a:rPr lang="en-US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 </a:t>
            </a:r>
            <a:r>
              <a:rPr lang="en-US" dirty="0"/>
              <a:t>(</a:t>
            </a:r>
            <a:r>
              <a:rPr lang="en-US" i="1" dirty="0">
                <a:solidFill>
                  <a:srgbClr val="FFDA3F"/>
                </a:solidFill>
              </a:rPr>
              <a:t>g(n)</a:t>
            </a:r>
            <a:r>
              <a:rPr lang="en-US" dirty="0">
                <a:solidFill>
                  <a:srgbClr val="FFFFFF"/>
                </a:solidFill>
              </a:rPr>
              <a:t>), if </a:t>
            </a:r>
            <a:r>
              <a:rPr lang="en-US" b="1" dirty="0">
                <a:solidFill>
                  <a:srgbClr val="FFFFFF"/>
                </a:solidFill>
              </a:rPr>
              <a:t>there exists constants </a:t>
            </a:r>
            <a:r>
              <a:rPr lang="en-US" b="1" i="1" dirty="0">
                <a:solidFill>
                  <a:srgbClr val="99FF66"/>
                </a:solidFill>
              </a:rPr>
              <a:t>c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and </a:t>
            </a:r>
            <a:r>
              <a:rPr lang="en-US" i="1" dirty="0">
                <a:solidFill>
                  <a:srgbClr val="99FF66"/>
                </a:solidFill>
              </a:rPr>
              <a:t>n</a:t>
            </a:r>
            <a:r>
              <a:rPr lang="en-US" i="1" baseline="-25000" dirty="0">
                <a:solidFill>
                  <a:srgbClr val="99FF66"/>
                </a:solidFill>
              </a:rPr>
              <a:t>0  </a:t>
            </a:r>
            <a:r>
              <a:rPr lang="en-US" dirty="0">
                <a:solidFill>
                  <a:srgbClr val="FFFFFF"/>
                </a:solidFill>
              </a:rPr>
              <a:t>such that,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		</a:t>
            </a:r>
            <a:r>
              <a:rPr lang="en-US" i="1" dirty="0">
                <a:solidFill>
                  <a:srgbClr val="42EFF8"/>
                </a:solidFill>
              </a:rPr>
              <a:t> f(n) </a:t>
            </a:r>
            <a:r>
              <a:rPr lang="en-US" i="1" dirty="0">
                <a:solidFill>
                  <a:srgbClr val="FFFFFF"/>
                </a:solidFill>
              </a:rPr>
              <a:t>&lt;= </a:t>
            </a:r>
            <a:r>
              <a:rPr lang="en-US" i="1" dirty="0">
                <a:solidFill>
                  <a:srgbClr val="99FF66"/>
                </a:solidFill>
              </a:rPr>
              <a:t>c</a:t>
            </a:r>
            <a:r>
              <a:rPr lang="en-US" i="1" dirty="0">
                <a:solidFill>
                  <a:srgbClr val="42EFF8"/>
                </a:solidFill>
              </a:rPr>
              <a:t> </a:t>
            </a:r>
            <a:r>
              <a:rPr lang="en-US" i="1" dirty="0">
                <a:solidFill>
                  <a:srgbClr val="FFDA3F"/>
                </a:solidFill>
              </a:rPr>
              <a:t>g(n) </a:t>
            </a:r>
            <a:r>
              <a:rPr lang="en-US" dirty="0">
                <a:solidFill>
                  <a:srgbClr val="FFFFFF"/>
                </a:solidFill>
              </a:rPr>
              <a:t>for all n &gt;=</a:t>
            </a:r>
            <a:r>
              <a:rPr lang="en-US" dirty="0">
                <a:solidFill>
                  <a:srgbClr val="FFDA3F"/>
                </a:solidFill>
              </a:rPr>
              <a:t> </a:t>
            </a:r>
            <a:r>
              <a:rPr lang="en-US" i="1" dirty="0">
                <a:solidFill>
                  <a:srgbClr val="99FF66"/>
                </a:solidFill>
              </a:rPr>
              <a:t>n</a:t>
            </a:r>
            <a:r>
              <a:rPr lang="en-US" i="1" baseline="-25000" dirty="0">
                <a:solidFill>
                  <a:srgbClr val="99FF66"/>
                </a:solidFill>
              </a:rPr>
              <a:t>0</a:t>
            </a:r>
          </a:p>
          <a:p>
            <a:endParaRPr lang="en-US" i="1" baseline="-25000" dirty="0">
              <a:solidFill>
                <a:srgbClr val="99FF66"/>
              </a:solidFill>
            </a:endParaRPr>
          </a:p>
          <a:p>
            <a:r>
              <a:rPr lang="en-US" dirty="0"/>
              <a:t> </a:t>
            </a:r>
            <a:r>
              <a:rPr lang="en-US" sz="2800" i="1" dirty="0">
                <a:solidFill>
                  <a:srgbClr val="42EFF8"/>
                </a:solidFill>
              </a:rPr>
              <a:t>f(n) </a:t>
            </a:r>
            <a:r>
              <a:rPr lang="en-US" sz="2800" i="1" dirty="0">
                <a:solidFill>
                  <a:srgbClr val="FFFFFF"/>
                </a:solidFill>
              </a:rPr>
              <a:t>and </a:t>
            </a:r>
            <a:r>
              <a:rPr lang="en-US" sz="2800" i="1" dirty="0">
                <a:solidFill>
                  <a:srgbClr val="FFDA3F"/>
                </a:solidFill>
              </a:rPr>
              <a:t>g(n) </a:t>
            </a:r>
            <a:r>
              <a:rPr lang="en-US" sz="2800" dirty="0">
                <a:solidFill>
                  <a:srgbClr val="FFFFFF"/>
                </a:solidFill>
              </a:rPr>
              <a:t>are functions over non-negative integers.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 Used for Worst-case analysis.</a:t>
            </a: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Big-Oh </a:t>
            </a:r>
            <a:r>
              <a:rPr lang="en-US" sz="4000" i="1" dirty="0">
                <a:solidFill>
                  <a:srgbClr val="FFFF53"/>
                </a:solidFill>
              </a:rPr>
              <a:t>(O) </a:t>
            </a:r>
            <a:r>
              <a:rPr lang="en-US" sz="4000" dirty="0">
                <a:solidFill>
                  <a:srgbClr val="FFFF53"/>
                </a:solidFill>
              </a:rPr>
              <a:t>Notation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 Simple Rule:</a:t>
            </a:r>
          </a:p>
          <a:p>
            <a:pPr>
              <a:buNone/>
            </a:pPr>
            <a:r>
              <a:rPr lang="en-US" sz="2800" dirty="0"/>
              <a:t>Drop lower order terms and constant factors.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i="1" dirty="0">
                <a:solidFill>
                  <a:srgbClr val="99FF66"/>
                </a:solidFill>
              </a:rPr>
              <a:t>Example: </a:t>
            </a:r>
          </a:p>
          <a:p>
            <a:r>
              <a:rPr lang="en-US" sz="2800" i="1" dirty="0">
                <a:solidFill>
                  <a:srgbClr val="99FF66"/>
                </a:solidFill>
              </a:rPr>
              <a:t> </a:t>
            </a:r>
            <a:r>
              <a:rPr lang="en-US" sz="2800" i="1" dirty="0">
                <a:solidFill>
                  <a:srgbClr val="CCFFCC"/>
                </a:solidFill>
              </a:rPr>
              <a:t>50n log n is </a:t>
            </a:r>
            <a:r>
              <a:rPr lang="en-US" sz="2800" i="1" dirty="0">
                <a:solidFill>
                  <a:srgbClr val="00B0F0"/>
                </a:solidFill>
              </a:rPr>
              <a:t>O(n log n)</a:t>
            </a:r>
          </a:p>
          <a:p>
            <a:r>
              <a:rPr lang="en-US" sz="2800" i="1" dirty="0">
                <a:solidFill>
                  <a:srgbClr val="CCFFCC"/>
                </a:solidFill>
              </a:rPr>
              <a:t> 8n</a:t>
            </a:r>
            <a:r>
              <a:rPr lang="en-US" sz="2800" i="1" baseline="30000" dirty="0">
                <a:solidFill>
                  <a:srgbClr val="CCFFCC"/>
                </a:solidFill>
              </a:rPr>
              <a:t>2</a:t>
            </a:r>
            <a:r>
              <a:rPr lang="en-US" sz="2800" i="1" dirty="0">
                <a:solidFill>
                  <a:srgbClr val="CCFFCC"/>
                </a:solidFill>
              </a:rPr>
              <a:t> log n + 5 n</a:t>
            </a:r>
            <a:r>
              <a:rPr lang="en-US" sz="2800" i="1" baseline="30000" dirty="0">
                <a:solidFill>
                  <a:srgbClr val="CCFFCC"/>
                </a:solidFill>
              </a:rPr>
              <a:t>2</a:t>
            </a:r>
            <a:r>
              <a:rPr lang="en-US" sz="2800" i="1" dirty="0">
                <a:solidFill>
                  <a:srgbClr val="CCFFCC"/>
                </a:solidFill>
              </a:rPr>
              <a:t> + n is </a:t>
            </a:r>
            <a:r>
              <a:rPr lang="en-US" sz="2800" i="1" dirty="0">
                <a:solidFill>
                  <a:srgbClr val="00B0F0"/>
                </a:solidFill>
              </a:rPr>
              <a:t>O(n</a:t>
            </a:r>
            <a:r>
              <a:rPr lang="en-US" sz="2800" i="1" baseline="30000" dirty="0">
                <a:solidFill>
                  <a:srgbClr val="00B0F0"/>
                </a:solidFill>
              </a:rPr>
              <a:t>2</a:t>
            </a:r>
            <a:r>
              <a:rPr lang="en-US" sz="2800" i="1" dirty="0">
                <a:solidFill>
                  <a:srgbClr val="00B0F0"/>
                </a:solidFill>
              </a:rPr>
              <a:t> log n)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Big-Omega </a:t>
            </a:r>
            <a:r>
              <a:rPr lang="en-US" sz="4000" i="1" dirty="0">
                <a:solidFill>
                  <a:srgbClr val="FFFF53"/>
                </a:solidFill>
              </a:rPr>
              <a:t>(Ω) </a:t>
            </a:r>
            <a:r>
              <a:rPr lang="en-US" sz="4000" dirty="0">
                <a:solidFill>
                  <a:srgbClr val="FFFF53"/>
                </a:solidFill>
              </a:rPr>
              <a:t>Notation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Asymptotic lower bound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i="1" dirty="0">
                <a:solidFill>
                  <a:srgbClr val="42EFF8"/>
                </a:solidFill>
              </a:rPr>
              <a:t>f(n) </a:t>
            </a:r>
            <a:r>
              <a:rPr lang="en-US" dirty="0"/>
              <a:t>= </a:t>
            </a:r>
            <a:r>
              <a:rPr lang="en-US" i="1" dirty="0">
                <a:solidFill>
                  <a:srgbClr val="FFFF53"/>
                </a:solidFill>
              </a:rPr>
              <a:t>Ω</a:t>
            </a:r>
            <a:r>
              <a:rPr lang="en-US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FFDA3F"/>
                </a:solidFill>
              </a:rPr>
              <a:t>g(n)</a:t>
            </a:r>
            <a:r>
              <a:rPr lang="en-US" dirty="0">
                <a:solidFill>
                  <a:srgbClr val="FFFFFF"/>
                </a:solidFill>
              </a:rPr>
              <a:t>), </a:t>
            </a:r>
            <a:r>
              <a:rPr lang="en-US" b="1" dirty="0">
                <a:solidFill>
                  <a:srgbClr val="FFFFFF"/>
                </a:solidFill>
              </a:rPr>
              <a:t>if there exists constants </a:t>
            </a:r>
            <a:r>
              <a:rPr lang="en-US" b="1" i="1" dirty="0">
                <a:solidFill>
                  <a:srgbClr val="99FF66"/>
                </a:solidFill>
              </a:rPr>
              <a:t>c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and </a:t>
            </a:r>
            <a:r>
              <a:rPr lang="en-US" i="1" dirty="0">
                <a:solidFill>
                  <a:srgbClr val="99FF66"/>
                </a:solidFill>
              </a:rPr>
              <a:t>n</a:t>
            </a:r>
            <a:r>
              <a:rPr lang="en-US" i="1" baseline="-25000" dirty="0">
                <a:solidFill>
                  <a:srgbClr val="99FF66"/>
                </a:solidFill>
              </a:rPr>
              <a:t>0  </a:t>
            </a:r>
            <a:r>
              <a:rPr lang="en-US" dirty="0">
                <a:solidFill>
                  <a:srgbClr val="FFFFFF"/>
                </a:solidFill>
              </a:rPr>
              <a:t>such that,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		</a:t>
            </a:r>
            <a:r>
              <a:rPr lang="en-US" i="1" dirty="0">
                <a:solidFill>
                  <a:srgbClr val="42EFF8"/>
                </a:solidFill>
              </a:rPr>
              <a:t> </a:t>
            </a:r>
            <a:r>
              <a:rPr lang="en-US" i="1" dirty="0">
                <a:solidFill>
                  <a:srgbClr val="99FF66"/>
                </a:solidFill>
              </a:rPr>
              <a:t>c</a:t>
            </a:r>
            <a:r>
              <a:rPr lang="en-US" i="1" dirty="0">
                <a:solidFill>
                  <a:srgbClr val="42EFF8"/>
                </a:solidFill>
              </a:rPr>
              <a:t> </a:t>
            </a:r>
            <a:r>
              <a:rPr lang="en-US" i="1" dirty="0">
                <a:solidFill>
                  <a:srgbClr val="FFDA3F"/>
                </a:solidFill>
              </a:rPr>
              <a:t>g(n) </a:t>
            </a:r>
            <a:r>
              <a:rPr lang="en-US" i="1" dirty="0">
                <a:solidFill>
                  <a:srgbClr val="FFFFFF"/>
                </a:solidFill>
              </a:rPr>
              <a:t>&lt;= </a:t>
            </a:r>
            <a:r>
              <a:rPr lang="en-US" i="1" dirty="0">
                <a:solidFill>
                  <a:srgbClr val="42EFF8"/>
                </a:solidFill>
              </a:rPr>
              <a:t>f(n)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for all n &gt;=</a:t>
            </a:r>
            <a:r>
              <a:rPr lang="en-US" dirty="0">
                <a:solidFill>
                  <a:srgbClr val="FFDA3F"/>
                </a:solidFill>
              </a:rPr>
              <a:t> </a:t>
            </a:r>
            <a:r>
              <a:rPr lang="en-US" i="1" dirty="0">
                <a:solidFill>
                  <a:srgbClr val="99FF66"/>
                </a:solidFill>
              </a:rPr>
              <a:t>n</a:t>
            </a:r>
            <a:r>
              <a:rPr lang="en-US" i="1" baseline="-25000" dirty="0">
                <a:solidFill>
                  <a:srgbClr val="99FF66"/>
                </a:solidFill>
              </a:rPr>
              <a:t>0</a:t>
            </a:r>
          </a:p>
          <a:p>
            <a:endParaRPr lang="en-US" i="1" baseline="-25000" dirty="0">
              <a:solidFill>
                <a:srgbClr val="99FF66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 Used to describe Best-case running time.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Big-Theta </a:t>
            </a:r>
            <a:r>
              <a:rPr lang="en-US" sz="4000" i="1" dirty="0">
                <a:solidFill>
                  <a:srgbClr val="FFFF53"/>
                </a:solidFill>
              </a:rPr>
              <a:t>(Ө)</a:t>
            </a:r>
            <a:r>
              <a:rPr lang="en-US" sz="4000" dirty="0">
                <a:solidFill>
                  <a:srgbClr val="FFFF53"/>
                </a:solidFill>
              </a:rPr>
              <a:t>Notation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Asymptotic tight bound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i="1" dirty="0">
                <a:solidFill>
                  <a:srgbClr val="42EFF8"/>
                </a:solidFill>
              </a:rPr>
              <a:t>f(n) </a:t>
            </a:r>
            <a:r>
              <a:rPr lang="en-US" dirty="0"/>
              <a:t>= </a:t>
            </a:r>
            <a:r>
              <a:rPr lang="en-US" i="1" dirty="0">
                <a:solidFill>
                  <a:srgbClr val="FFFF53"/>
                </a:solidFill>
              </a:rPr>
              <a:t>Ө</a:t>
            </a:r>
            <a:r>
              <a:rPr lang="en-US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FFDA3F"/>
                </a:solidFill>
              </a:rPr>
              <a:t>g(n)</a:t>
            </a:r>
            <a:r>
              <a:rPr lang="en-US" dirty="0">
                <a:solidFill>
                  <a:srgbClr val="FFFFFF"/>
                </a:solidFill>
              </a:rPr>
              <a:t>), if there exists constants </a:t>
            </a:r>
            <a:r>
              <a:rPr lang="en-US" i="1" dirty="0">
                <a:solidFill>
                  <a:srgbClr val="99FF66"/>
                </a:solidFill>
              </a:rPr>
              <a:t>c</a:t>
            </a:r>
            <a:r>
              <a:rPr lang="en-US" i="1" baseline="-25000" dirty="0">
                <a:solidFill>
                  <a:srgbClr val="99FF66"/>
                </a:solidFill>
              </a:rPr>
              <a:t>1</a:t>
            </a:r>
            <a:r>
              <a:rPr lang="en-US" i="1" dirty="0">
                <a:solidFill>
                  <a:srgbClr val="99FF66"/>
                </a:solidFill>
              </a:rPr>
              <a:t>, c</a:t>
            </a:r>
            <a:r>
              <a:rPr lang="en-US" i="1" baseline="-25000" dirty="0">
                <a:solidFill>
                  <a:srgbClr val="99FF66"/>
                </a:solidFill>
              </a:rPr>
              <a:t>2</a:t>
            </a:r>
            <a:r>
              <a:rPr lang="en-US" dirty="0">
                <a:solidFill>
                  <a:srgbClr val="FFFFFF"/>
                </a:solidFill>
              </a:rPr>
              <a:t> and </a:t>
            </a:r>
            <a:r>
              <a:rPr lang="en-US" i="1" dirty="0">
                <a:solidFill>
                  <a:srgbClr val="99FF66"/>
                </a:solidFill>
              </a:rPr>
              <a:t>n</a:t>
            </a:r>
            <a:r>
              <a:rPr lang="en-US" i="1" baseline="-25000" dirty="0">
                <a:solidFill>
                  <a:srgbClr val="99FF66"/>
                </a:solidFill>
              </a:rPr>
              <a:t>0  </a:t>
            </a:r>
            <a:r>
              <a:rPr lang="en-US" dirty="0">
                <a:solidFill>
                  <a:srgbClr val="FFFFFF"/>
                </a:solidFill>
              </a:rPr>
              <a:t>such that,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i="1" dirty="0">
                <a:solidFill>
                  <a:srgbClr val="99FF66"/>
                </a:solidFill>
              </a:rPr>
              <a:t>c</a:t>
            </a:r>
            <a:r>
              <a:rPr lang="en-US" i="1" baseline="-25000" dirty="0">
                <a:solidFill>
                  <a:srgbClr val="99FF66"/>
                </a:solidFill>
              </a:rPr>
              <a:t>1</a:t>
            </a:r>
            <a:r>
              <a:rPr lang="en-US" i="1" dirty="0">
                <a:solidFill>
                  <a:srgbClr val="42EFF8"/>
                </a:solidFill>
              </a:rPr>
              <a:t> </a:t>
            </a:r>
            <a:r>
              <a:rPr lang="en-US" i="1" dirty="0">
                <a:solidFill>
                  <a:srgbClr val="FFDA3F"/>
                </a:solidFill>
              </a:rPr>
              <a:t>g(n) </a:t>
            </a:r>
            <a:r>
              <a:rPr lang="en-US" i="1" dirty="0">
                <a:solidFill>
                  <a:srgbClr val="FFFFFF"/>
                </a:solidFill>
              </a:rPr>
              <a:t>&lt;= </a:t>
            </a:r>
            <a:r>
              <a:rPr lang="en-US" i="1" dirty="0">
                <a:solidFill>
                  <a:srgbClr val="42EFF8"/>
                </a:solidFill>
              </a:rPr>
              <a:t>f(n)</a:t>
            </a:r>
            <a:r>
              <a:rPr lang="en-US" i="1" dirty="0">
                <a:solidFill>
                  <a:srgbClr val="FFFFFF"/>
                </a:solidFill>
              </a:rPr>
              <a:t> &lt;= </a:t>
            </a:r>
            <a:r>
              <a:rPr lang="en-US" i="1" dirty="0">
                <a:solidFill>
                  <a:srgbClr val="99FF66"/>
                </a:solidFill>
              </a:rPr>
              <a:t>c</a:t>
            </a:r>
            <a:r>
              <a:rPr lang="en-US" i="1" baseline="-25000" dirty="0">
                <a:solidFill>
                  <a:srgbClr val="99FF66"/>
                </a:solidFill>
              </a:rPr>
              <a:t>2</a:t>
            </a:r>
            <a:r>
              <a:rPr lang="en-US" i="1" dirty="0">
                <a:solidFill>
                  <a:srgbClr val="42EFF8"/>
                </a:solidFill>
              </a:rPr>
              <a:t> </a:t>
            </a:r>
            <a:r>
              <a:rPr lang="en-US" i="1" dirty="0">
                <a:solidFill>
                  <a:srgbClr val="FFDA3F"/>
                </a:solidFill>
              </a:rPr>
              <a:t>g(n) </a:t>
            </a:r>
            <a:r>
              <a:rPr lang="en-US" dirty="0">
                <a:solidFill>
                  <a:srgbClr val="FFFFFF"/>
                </a:solidFill>
              </a:rPr>
              <a:t>for n &gt;=</a:t>
            </a:r>
            <a:r>
              <a:rPr lang="en-US" dirty="0">
                <a:solidFill>
                  <a:srgbClr val="FFDA3F"/>
                </a:solidFill>
              </a:rPr>
              <a:t> </a:t>
            </a:r>
            <a:r>
              <a:rPr lang="en-US" i="1" dirty="0">
                <a:solidFill>
                  <a:srgbClr val="99FF66"/>
                </a:solidFill>
              </a:rPr>
              <a:t>n</a:t>
            </a:r>
            <a:r>
              <a:rPr lang="en-US" i="1" baseline="-25000" dirty="0">
                <a:solidFill>
                  <a:srgbClr val="99FF66"/>
                </a:solidFill>
              </a:rPr>
              <a:t>0</a:t>
            </a:r>
          </a:p>
          <a:p>
            <a:endParaRPr lang="en-US" i="1" baseline="-25000" dirty="0">
              <a:solidFill>
                <a:srgbClr val="99FF66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i="1" dirty="0">
                <a:solidFill>
                  <a:srgbClr val="42EFF8"/>
                </a:solidFill>
              </a:rPr>
              <a:t>f(n) </a:t>
            </a:r>
            <a:r>
              <a:rPr lang="en-US" sz="2800" dirty="0"/>
              <a:t>= </a:t>
            </a:r>
            <a:r>
              <a:rPr lang="en-US" sz="2800" i="1" dirty="0">
                <a:solidFill>
                  <a:srgbClr val="FFFF53"/>
                </a:solidFill>
              </a:rPr>
              <a:t>Ө</a:t>
            </a:r>
            <a:r>
              <a:rPr lang="en-US" sz="2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i="1" dirty="0">
                <a:solidFill>
                  <a:srgbClr val="FFDA3F"/>
                </a:solidFill>
              </a:rPr>
              <a:t>g(n)</a:t>
            </a:r>
            <a:r>
              <a:rPr lang="en-US" sz="2800" dirty="0">
                <a:solidFill>
                  <a:srgbClr val="FFFFFF"/>
                </a:solidFill>
              </a:rPr>
              <a:t>), </a:t>
            </a:r>
            <a:r>
              <a:rPr lang="en-US" sz="2800" dirty="0" err="1">
                <a:solidFill>
                  <a:srgbClr val="FFFFFF"/>
                </a:solidFill>
              </a:rPr>
              <a:t>iff</a:t>
            </a:r>
            <a:r>
              <a:rPr lang="en-US" sz="2800" dirty="0">
                <a:solidFill>
                  <a:srgbClr val="FFFFFF"/>
                </a:solidFill>
              </a:rPr>
              <a:t> f(n) = O(g(n)) and</a:t>
            </a:r>
          </a:p>
          <a:p>
            <a:pPr>
              <a:buNone/>
            </a:pPr>
            <a:r>
              <a:rPr lang="en-US" sz="2800" dirty="0">
                <a:solidFill>
                  <a:srgbClr val="FFFFFF"/>
                </a:solidFill>
              </a:rPr>
              <a:t>			  f(n) = Ω (g(n))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31854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Complexity of Algorithm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Asymptotic Notations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Linear Search and Binary Search</a:t>
            </a:r>
            <a:endParaRPr lang="en"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/>
              <a:t> Review Questions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Little-Oh</a:t>
            </a:r>
            <a:r>
              <a:rPr lang="en-US" sz="4000" i="1" dirty="0">
                <a:solidFill>
                  <a:srgbClr val="FFFF53"/>
                </a:solidFill>
              </a:rPr>
              <a:t> (o) </a:t>
            </a:r>
            <a:r>
              <a:rPr lang="en-US" sz="4000" dirty="0">
                <a:solidFill>
                  <a:srgbClr val="FFFF53"/>
                </a:solidFill>
              </a:rPr>
              <a:t>Notation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Non-tight analogue of Big-Oh.</a:t>
            </a:r>
            <a:endParaRPr lang="en-US" dirty="0"/>
          </a:p>
          <a:p>
            <a:r>
              <a:rPr lang="en-US" i="1" dirty="0">
                <a:solidFill>
                  <a:srgbClr val="42EFF8"/>
                </a:solidFill>
              </a:rPr>
              <a:t> f(n) </a:t>
            </a:r>
            <a:r>
              <a:rPr lang="en-US" dirty="0"/>
              <a:t>= </a:t>
            </a:r>
            <a:r>
              <a:rPr lang="en-US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 </a:t>
            </a:r>
            <a:r>
              <a:rPr lang="en-US" dirty="0"/>
              <a:t>(</a:t>
            </a:r>
            <a:r>
              <a:rPr lang="en-US" i="1" dirty="0">
                <a:solidFill>
                  <a:srgbClr val="FFDA3F"/>
                </a:solidFill>
              </a:rPr>
              <a:t>g(n)</a:t>
            </a:r>
            <a:r>
              <a:rPr lang="en-US" dirty="0">
                <a:solidFill>
                  <a:srgbClr val="FFFFFF"/>
                </a:solidFill>
              </a:rPr>
              <a:t>), if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for every </a:t>
            </a:r>
            <a:r>
              <a:rPr lang="en-US" b="1" i="1" dirty="0">
                <a:solidFill>
                  <a:srgbClr val="99FF66"/>
                </a:solidFill>
              </a:rPr>
              <a:t>c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there exists </a:t>
            </a:r>
            <a:r>
              <a:rPr lang="en-US" i="1" dirty="0">
                <a:solidFill>
                  <a:srgbClr val="99FF66"/>
                </a:solidFill>
              </a:rPr>
              <a:t>n</a:t>
            </a:r>
            <a:r>
              <a:rPr lang="en-US" i="1" baseline="-25000" dirty="0">
                <a:solidFill>
                  <a:srgbClr val="99FF66"/>
                </a:solidFill>
              </a:rPr>
              <a:t>0  </a:t>
            </a:r>
            <a:r>
              <a:rPr lang="en-US" dirty="0">
                <a:solidFill>
                  <a:srgbClr val="FFFFFF"/>
                </a:solidFill>
              </a:rPr>
              <a:t>such that,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		</a:t>
            </a:r>
            <a:r>
              <a:rPr lang="en-US" i="1" dirty="0">
                <a:solidFill>
                  <a:srgbClr val="42EFF8"/>
                </a:solidFill>
              </a:rPr>
              <a:t> f(n) </a:t>
            </a:r>
            <a:r>
              <a:rPr lang="en-US" i="1" dirty="0">
                <a:solidFill>
                  <a:srgbClr val="FFFFFF"/>
                </a:solidFill>
              </a:rPr>
              <a:t>&lt; </a:t>
            </a:r>
            <a:r>
              <a:rPr lang="en-US" i="1" dirty="0">
                <a:solidFill>
                  <a:srgbClr val="99FF66"/>
                </a:solidFill>
              </a:rPr>
              <a:t>c</a:t>
            </a:r>
            <a:r>
              <a:rPr lang="en-US" i="1" dirty="0">
                <a:solidFill>
                  <a:srgbClr val="42EFF8"/>
                </a:solidFill>
              </a:rPr>
              <a:t> </a:t>
            </a:r>
            <a:r>
              <a:rPr lang="en-US" i="1" dirty="0">
                <a:solidFill>
                  <a:srgbClr val="FFDA3F"/>
                </a:solidFill>
              </a:rPr>
              <a:t>g(n) </a:t>
            </a:r>
            <a:r>
              <a:rPr lang="en-US" dirty="0">
                <a:solidFill>
                  <a:srgbClr val="FFFFFF"/>
                </a:solidFill>
              </a:rPr>
              <a:t>for all n &gt;=</a:t>
            </a:r>
            <a:r>
              <a:rPr lang="en-US" dirty="0">
                <a:solidFill>
                  <a:srgbClr val="FFDA3F"/>
                </a:solidFill>
              </a:rPr>
              <a:t> </a:t>
            </a:r>
            <a:r>
              <a:rPr lang="en-US" i="1" dirty="0">
                <a:solidFill>
                  <a:srgbClr val="99FF66"/>
                </a:solidFill>
              </a:rPr>
              <a:t>n</a:t>
            </a:r>
            <a:r>
              <a:rPr lang="en-US" i="1" baseline="-25000" dirty="0">
                <a:solidFill>
                  <a:srgbClr val="99FF66"/>
                </a:solidFill>
              </a:rPr>
              <a:t>0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i="1" dirty="0">
                <a:solidFill>
                  <a:srgbClr val="42EFF8"/>
                </a:solidFill>
              </a:rPr>
              <a:t>f(n) </a:t>
            </a:r>
            <a:r>
              <a:rPr lang="en-US" dirty="0"/>
              <a:t>= </a:t>
            </a:r>
            <a:r>
              <a:rPr lang="en-US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 </a:t>
            </a:r>
            <a:r>
              <a:rPr lang="en-US" dirty="0"/>
              <a:t>(</a:t>
            </a:r>
            <a:r>
              <a:rPr lang="en-US" i="1" dirty="0">
                <a:solidFill>
                  <a:srgbClr val="FFDA3F"/>
                </a:solidFill>
              </a:rPr>
              <a:t>g(n)</a:t>
            </a:r>
            <a:r>
              <a:rPr lang="en-US" dirty="0">
                <a:solidFill>
                  <a:srgbClr val="FFFFFF"/>
                </a:solidFill>
              </a:rPr>
              <a:t>), </a:t>
            </a:r>
            <a:r>
              <a:rPr lang="en-US" dirty="0" err="1">
                <a:solidFill>
                  <a:srgbClr val="FFFFFF"/>
                </a:solidFill>
              </a:rPr>
              <a:t>iff</a:t>
            </a:r>
            <a:endParaRPr lang="en-US" dirty="0">
              <a:solidFill>
                <a:srgbClr val="FFFFFF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i="1" dirty="0">
                <a:solidFill>
                  <a:srgbClr val="42EFF8"/>
                </a:solidFill>
              </a:rPr>
              <a:t> f(n) </a:t>
            </a:r>
            <a:r>
              <a:rPr lang="en-US" dirty="0">
                <a:solidFill>
                  <a:srgbClr val="42EFF8"/>
                </a:solidFill>
              </a:rPr>
              <a:t>= </a:t>
            </a:r>
            <a:r>
              <a:rPr lang="en-US" i="1" dirty="0">
                <a:solidFill>
                  <a:srgbClr val="42EFF8"/>
                </a:solidFill>
              </a:rPr>
              <a:t>O </a:t>
            </a:r>
            <a:r>
              <a:rPr lang="en-US" dirty="0">
                <a:solidFill>
                  <a:srgbClr val="42EFF8"/>
                </a:solidFill>
              </a:rPr>
              <a:t>(</a:t>
            </a:r>
            <a:r>
              <a:rPr lang="en-US" i="1" dirty="0">
                <a:solidFill>
                  <a:srgbClr val="42EFF8"/>
                </a:solidFill>
              </a:rPr>
              <a:t>g(n)</a:t>
            </a:r>
            <a:r>
              <a:rPr lang="en-US" dirty="0">
                <a:solidFill>
                  <a:srgbClr val="42EFF8"/>
                </a:solidFill>
              </a:rPr>
              <a:t>) </a:t>
            </a:r>
            <a:r>
              <a:rPr lang="en-US" dirty="0">
                <a:solidFill>
                  <a:srgbClr val="FFFFFF"/>
                </a:solidFill>
              </a:rPr>
              <a:t>and </a:t>
            </a:r>
            <a:r>
              <a:rPr lang="en-US" i="1" dirty="0">
                <a:solidFill>
                  <a:srgbClr val="FFFF53"/>
                </a:solidFill>
              </a:rPr>
              <a:t>f(n) </a:t>
            </a:r>
            <a:r>
              <a:rPr lang="en-US" dirty="0">
                <a:solidFill>
                  <a:srgbClr val="FFFF53"/>
                </a:solidFill>
              </a:rPr>
              <a:t>≠ </a:t>
            </a:r>
            <a:r>
              <a:rPr lang="en-US" i="1" dirty="0">
                <a:solidFill>
                  <a:srgbClr val="FFFF53"/>
                </a:solidFill>
              </a:rPr>
              <a:t>Ω </a:t>
            </a:r>
            <a:r>
              <a:rPr lang="en-US" dirty="0">
                <a:solidFill>
                  <a:srgbClr val="FFFF53"/>
                </a:solidFill>
              </a:rPr>
              <a:t>(</a:t>
            </a:r>
            <a:r>
              <a:rPr lang="en-US" i="1" dirty="0">
                <a:solidFill>
                  <a:srgbClr val="FFFF53"/>
                </a:solidFill>
              </a:rPr>
              <a:t>g(n)</a:t>
            </a:r>
            <a:r>
              <a:rPr lang="en-US" dirty="0">
                <a:solidFill>
                  <a:srgbClr val="FFFF53"/>
                </a:solidFill>
              </a:rPr>
              <a:t>)</a:t>
            </a:r>
            <a:r>
              <a:rPr lang="en-US" dirty="0">
                <a:solidFill>
                  <a:srgbClr val="FFFFFF"/>
                </a:solidFill>
              </a:rPr>
              <a:t>	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 Used for comparisons of running times.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81000" y="2743200"/>
            <a:ext cx="8382000" cy="923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</a:schemeClr>
                </a:solidFill>
                <a:latin typeface="Algerian" pitchFamily="82" charset="0"/>
              </a:rPr>
              <a:t>Searching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Searching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66FFCC"/>
                </a:solidFill>
              </a:rPr>
              <a:t>1. Linear Search:</a:t>
            </a:r>
          </a:p>
          <a:p>
            <a:r>
              <a:rPr lang="en-US" i="1" baseline="-25000" dirty="0">
                <a:solidFill>
                  <a:srgbClr val="99FF66"/>
                </a:solidFill>
              </a:rPr>
              <a:t> </a:t>
            </a:r>
            <a:r>
              <a:rPr lang="en-US" i="1" dirty="0">
                <a:solidFill>
                  <a:srgbClr val="99FF66"/>
                </a:solidFill>
              </a:rPr>
              <a:t> </a:t>
            </a:r>
            <a:r>
              <a:rPr lang="en-US" sz="2800" dirty="0">
                <a:solidFill>
                  <a:srgbClr val="99FF66"/>
                </a:solidFill>
              </a:rPr>
              <a:t>Compares the item of interest with each element of Array one by one.</a:t>
            </a:r>
          </a:p>
          <a:p>
            <a:r>
              <a:rPr lang="en-US" sz="2800" dirty="0">
                <a:solidFill>
                  <a:srgbClr val="99FF66"/>
                </a:solidFill>
              </a:rPr>
              <a:t> Traverses the Array sequentially to locate the desired item.</a:t>
            </a:r>
          </a:p>
          <a:p>
            <a:pPr>
              <a:buNone/>
            </a:pPr>
            <a:r>
              <a:rPr lang="en-US" sz="2800" dirty="0">
                <a:solidFill>
                  <a:srgbClr val="99FF66"/>
                </a:solidFill>
              </a:rPr>
              <a:t>  </a:t>
            </a:r>
            <a:endParaRPr lang="en-US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Linear Search Algorithm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610600" cy="49530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66FFCC"/>
                </a:solidFill>
              </a:rPr>
              <a:t>LINEAR (DATA, N, ITEM, LOC)</a:t>
            </a:r>
          </a:p>
          <a:p>
            <a:pPr>
              <a:buNone/>
            </a:pPr>
            <a:endParaRPr lang="en-US" sz="2800" dirty="0">
              <a:solidFill>
                <a:srgbClr val="66FFCC"/>
              </a:solidFill>
            </a:endParaRP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[Insert ITEM at the end of DATA] Set Data [N]= ITEM.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[Initialize Counter] Set LOC=0.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[Search for ITEM.]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     Repeat while DATA [LOC] != ITEM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	Set LOC = LOC +1.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     [End of loop.]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[Successful?] if LOC = N, then Print “ITEM not found”.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	                else return LOC.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FFFFFF"/>
                </a:solidFill>
              </a:rPr>
              <a:t> Exit.	</a:t>
            </a:r>
          </a:p>
          <a:p>
            <a:pPr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09600" y="282754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2. Binary Search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382000" cy="5181600"/>
          </a:xfrm>
        </p:spPr>
        <p:txBody>
          <a:bodyPr/>
          <a:lstStyle/>
          <a:p>
            <a:r>
              <a:rPr lang="en-US" sz="2800" baseline="-25000" dirty="0">
                <a:solidFill>
                  <a:srgbClr val="92D050"/>
                </a:solidFill>
              </a:rPr>
              <a:t> </a:t>
            </a:r>
            <a:r>
              <a:rPr lang="en-US" sz="2800" dirty="0">
                <a:solidFill>
                  <a:srgbClr val="92D050"/>
                </a:solidFill>
              </a:rPr>
              <a:t> BINARY ( DATA, LB, </a:t>
            </a:r>
            <a:r>
              <a:rPr lang="en-US" sz="2800" dirty="0" err="1">
                <a:solidFill>
                  <a:srgbClr val="92D050"/>
                </a:solidFill>
              </a:rPr>
              <a:t>UB</a:t>
            </a:r>
            <a:r>
              <a:rPr lang="en-US" sz="2800" dirty="0">
                <a:solidFill>
                  <a:srgbClr val="92D050"/>
                </a:solidFill>
              </a:rPr>
              <a:t>, ITEM, LOC )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[Initialize Segment Variables]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     Set BEG = LB, END = </a:t>
            </a:r>
            <a:r>
              <a:rPr lang="en-US" sz="2000" dirty="0" err="1">
                <a:solidFill>
                  <a:srgbClr val="FFFFFF"/>
                </a:solidFill>
              </a:rPr>
              <a:t>UB</a:t>
            </a:r>
            <a:r>
              <a:rPr lang="en-US" sz="2000" dirty="0">
                <a:solidFill>
                  <a:srgbClr val="FFFFFF"/>
                </a:solidFill>
              </a:rPr>
              <a:t> and MID = </a:t>
            </a:r>
            <a:r>
              <a:rPr lang="en-US" sz="2000" dirty="0" err="1">
                <a:solidFill>
                  <a:srgbClr val="FFFFFF"/>
                </a:solidFill>
              </a:rPr>
              <a:t>INT</a:t>
            </a:r>
            <a:r>
              <a:rPr lang="en-US" sz="2000" dirty="0">
                <a:solidFill>
                  <a:srgbClr val="FFFFFF"/>
                </a:solidFill>
              </a:rPr>
              <a:t> ((</a:t>
            </a:r>
            <a:r>
              <a:rPr lang="en-US" sz="2000" dirty="0" err="1">
                <a:solidFill>
                  <a:srgbClr val="FFFFFF"/>
                </a:solidFill>
              </a:rPr>
              <a:t>BEG+END</a:t>
            </a:r>
            <a:r>
              <a:rPr lang="en-US" sz="2000" dirty="0">
                <a:solidFill>
                  <a:srgbClr val="FFFFFF"/>
                </a:solidFill>
              </a:rPr>
              <a:t>)/2).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 Repeat Steps 3 and 4 while BEG &lt; END and DATA [MID] != ITEM.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          If ITEM &lt; DATA[MID], then: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		Set END = MID - 1.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	   Else: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		Set BEG = MID + 1.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		[End of if Structure.]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 	   Set MID = </a:t>
            </a:r>
            <a:r>
              <a:rPr lang="en-US" sz="2000" dirty="0" err="1">
                <a:solidFill>
                  <a:srgbClr val="FFFFFF"/>
                </a:solidFill>
              </a:rPr>
              <a:t>INT</a:t>
            </a:r>
            <a:r>
              <a:rPr lang="en-US" sz="2000" dirty="0">
                <a:solidFill>
                  <a:srgbClr val="FFFFFF"/>
                </a:solidFill>
              </a:rPr>
              <a:t> ((</a:t>
            </a:r>
            <a:r>
              <a:rPr lang="en-US" sz="2000" dirty="0" err="1">
                <a:solidFill>
                  <a:srgbClr val="FFFFFF"/>
                </a:solidFill>
              </a:rPr>
              <a:t>BEG+END</a:t>
            </a:r>
            <a:r>
              <a:rPr lang="en-US" sz="2000" dirty="0">
                <a:solidFill>
                  <a:srgbClr val="FFFFFF"/>
                </a:solidFill>
              </a:rPr>
              <a:t>)/2).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    [End of Step 2 Loop.]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 If DATA [MID] = ITEM, then: Print “Item Found at ” LOC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   Else: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           Set LOC = NULL.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   [End of if structure.]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 Exit.</a:t>
            </a:r>
            <a:br>
              <a:rPr lang="en-US" sz="2000" dirty="0">
                <a:solidFill>
                  <a:srgbClr val="FFFF00"/>
                </a:solidFill>
              </a:rPr>
            </a:br>
            <a:endParaRPr lang="en-US" sz="2800" dirty="0">
              <a:solidFill>
                <a:srgbClr val="FFFF00"/>
              </a:solidFill>
            </a:endParaRPr>
          </a:p>
          <a:p>
            <a:pPr>
              <a:buAutoNum type="arabicPeriod"/>
            </a:pPr>
            <a:endParaRPr 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Limitations of Binary Search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 Although the complexity of Binary Search is </a:t>
            </a:r>
          </a:p>
          <a:p>
            <a:pPr>
              <a:buNone/>
            </a:pPr>
            <a:r>
              <a:rPr lang="en-US" sz="2800" dirty="0">
                <a:solidFill>
                  <a:srgbClr val="FFFFFF"/>
                </a:solidFill>
              </a:rPr>
              <a:t>O (log n), it has some limitations:</a:t>
            </a:r>
          </a:p>
          <a:p>
            <a:pPr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 the list must be sorted</a:t>
            </a:r>
          </a:p>
          <a:p>
            <a:pPr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 one must have direct access to the middle element in any </a:t>
            </a:r>
            <a:r>
              <a:rPr lang="en-US" sz="2800" dirty="0" err="1">
                <a:solidFill>
                  <a:srgbClr val="FFFFFF"/>
                </a:solidFill>
              </a:rPr>
              <a:t>sublist</a:t>
            </a:r>
            <a:r>
              <a:rPr lang="en-US" sz="2800" dirty="0">
                <a:solidFill>
                  <a:srgbClr val="FFFFFF"/>
                </a:solidFill>
              </a:rPr>
              <a:t>. </a:t>
            </a: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Review Questions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> When an algorithm is said to be better than the  other?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 Can an algorithm have different running times on different machines?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 How the algorithm’ running time is dependent on machines on which it is executed?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Review Questions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42EFF8"/>
                </a:solidFill>
              </a:rPr>
              <a:t>Find out the complexity:</a:t>
            </a:r>
          </a:p>
          <a:p>
            <a:pPr>
              <a:buNone/>
            </a:pPr>
            <a:r>
              <a:rPr lang="en-US" sz="2000" dirty="0">
                <a:solidFill>
                  <a:srgbClr val="FFFFFF"/>
                </a:solidFill>
              </a:rPr>
              <a:t>function ()</a:t>
            </a:r>
          </a:p>
          <a:p>
            <a:pPr>
              <a:buNone/>
            </a:pPr>
            <a:r>
              <a:rPr lang="en-US" sz="2000" dirty="0">
                <a:solidFill>
                  <a:srgbClr val="FFFFFF"/>
                </a:solidFill>
              </a:rPr>
              <a:t>     {</a:t>
            </a:r>
          </a:p>
          <a:p>
            <a:pPr>
              <a:buNone/>
            </a:pPr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800" dirty="0">
                <a:solidFill>
                  <a:srgbClr val="FFFFFF"/>
                </a:solidFill>
              </a:rPr>
              <a:t>if (condition)</a:t>
            </a:r>
            <a:endParaRPr lang="en-US" sz="2000" dirty="0">
              <a:solidFill>
                <a:srgbClr val="FFFFFF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FFC000"/>
                </a:solidFill>
              </a:rPr>
              <a:t>           {</a:t>
            </a:r>
          </a:p>
          <a:p>
            <a:pPr>
              <a:buNone/>
            </a:pPr>
            <a:r>
              <a:rPr lang="en-US" sz="2000" dirty="0">
                <a:solidFill>
                  <a:srgbClr val="FFC000"/>
                </a:solidFill>
              </a:rPr>
              <a:t>              for (</a:t>
            </a:r>
            <a:r>
              <a:rPr lang="en-US" sz="2000" dirty="0" err="1">
                <a:solidFill>
                  <a:srgbClr val="FFC000"/>
                </a:solidFill>
              </a:rPr>
              <a:t>i</a:t>
            </a:r>
            <a:r>
              <a:rPr lang="en-US" sz="2000" dirty="0">
                <a:solidFill>
                  <a:srgbClr val="FFC000"/>
                </a:solidFill>
              </a:rPr>
              <a:t>=0; </a:t>
            </a:r>
            <a:r>
              <a:rPr lang="en-US" sz="2000" dirty="0" err="1">
                <a:solidFill>
                  <a:srgbClr val="FFC000"/>
                </a:solidFill>
              </a:rPr>
              <a:t>i</a:t>
            </a:r>
            <a:r>
              <a:rPr lang="en-US" sz="2000" dirty="0">
                <a:solidFill>
                  <a:srgbClr val="FFC000"/>
                </a:solidFill>
              </a:rPr>
              <a:t>&lt;n; </a:t>
            </a:r>
            <a:r>
              <a:rPr lang="en-US" sz="2000" dirty="0" err="1">
                <a:solidFill>
                  <a:srgbClr val="FFC000"/>
                </a:solidFill>
              </a:rPr>
              <a:t>i</a:t>
            </a:r>
            <a:r>
              <a:rPr lang="en-US" sz="2000" dirty="0">
                <a:solidFill>
                  <a:srgbClr val="FFC000"/>
                </a:solidFill>
              </a:rPr>
              <a:t>++) { // simple statements}</a:t>
            </a:r>
          </a:p>
          <a:p>
            <a:pPr>
              <a:buNone/>
            </a:pPr>
            <a:r>
              <a:rPr lang="en-US" sz="2000" dirty="0">
                <a:solidFill>
                  <a:srgbClr val="FFC000"/>
                </a:solidFill>
              </a:rPr>
              <a:t>           }</a:t>
            </a:r>
          </a:p>
          <a:p>
            <a:pPr>
              <a:buNone/>
            </a:pPr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>
                <a:solidFill>
                  <a:srgbClr val="66FFCC"/>
                </a:solidFill>
              </a:rPr>
              <a:t>else</a:t>
            </a:r>
          </a:p>
          <a:p>
            <a:pPr>
              <a:buNone/>
            </a:pPr>
            <a:r>
              <a:rPr lang="en-US" sz="2000" dirty="0">
                <a:solidFill>
                  <a:srgbClr val="66FFCC"/>
                </a:solidFill>
              </a:rPr>
              <a:t>	  {</a:t>
            </a:r>
          </a:p>
          <a:p>
            <a:pPr>
              <a:buNone/>
            </a:pPr>
            <a:r>
              <a:rPr lang="en-US" sz="2000" dirty="0">
                <a:solidFill>
                  <a:srgbClr val="66FFCC"/>
                </a:solidFill>
              </a:rPr>
              <a:t> 	     for (j=1; j&lt;n; j++)</a:t>
            </a:r>
          </a:p>
          <a:p>
            <a:pPr>
              <a:buNone/>
            </a:pPr>
            <a:r>
              <a:rPr lang="en-US" sz="2000" dirty="0">
                <a:solidFill>
                  <a:srgbClr val="66FFCC"/>
                </a:solidFill>
              </a:rPr>
              <a:t>		for (k=n; k&gt;0; k--) {// simple statement}</a:t>
            </a:r>
          </a:p>
          <a:p>
            <a:pPr>
              <a:buNone/>
            </a:pPr>
            <a:r>
              <a:rPr lang="en-US" sz="2000" dirty="0">
                <a:solidFill>
                  <a:srgbClr val="66FFCC"/>
                </a:solidFill>
              </a:rPr>
              <a:t>	  }</a:t>
            </a:r>
          </a:p>
          <a:p>
            <a:pPr>
              <a:buNone/>
            </a:pPr>
            <a:r>
              <a:rPr lang="en-US" sz="2800" dirty="0">
                <a:solidFill>
                  <a:srgbClr val="FFFFFF"/>
                </a:solidFill>
              </a:rPr>
              <a:t>        }</a:t>
            </a:r>
          </a:p>
          <a:p>
            <a:pPr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FFFF53"/>
                </a:solidFill>
              </a:rPr>
              <a:t>Review Questions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rgbClr val="42EFF8"/>
                </a:solidFill>
              </a:rPr>
              <a:t>Find out the complexity:</a:t>
            </a:r>
            <a:endParaRPr lang="en-IN" sz="2000" b="1" dirty="0"/>
          </a:p>
          <a:p>
            <a:r>
              <a:rPr lang="en-IN" sz="2400" dirty="0"/>
              <a:t> void complex (</a:t>
            </a:r>
            <a:r>
              <a:rPr lang="en-IN" sz="2400" dirty="0" err="1"/>
              <a:t>int</a:t>
            </a:r>
            <a:r>
              <a:rPr lang="en-IN" sz="2400" dirty="0"/>
              <a:t> n) { </a:t>
            </a:r>
          </a:p>
          <a:p>
            <a:pPr>
              <a:buNone/>
            </a:pPr>
            <a:r>
              <a:rPr lang="en-IN" sz="2400" dirty="0"/>
              <a:t>	for 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</a:t>
            </a:r>
            <a:r>
              <a:rPr lang="en-IN" sz="2400" dirty="0"/>
              <a:t>=1;i*</a:t>
            </a:r>
            <a:r>
              <a:rPr lang="en-IN" sz="2400" dirty="0" err="1"/>
              <a:t>i</a:t>
            </a:r>
            <a:r>
              <a:rPr lang="en-IN" sz="2400" dirty="0"/>
              <a:t>&lt;=</a:t>
            </a:r>
            <a:r>
              <a:rPr lang="en-IN" sz="2400" dirty="0" err="1"/>
              <a:t>n;i</a:t>
            </a:r>
            <a:r>
              <a:rPr lang="en-IN" sz="2400" dirty="0"/>
              <a:t>++)</a:t>
            </a:r>
            <a:endParaRPr lang="en-US" sz="2400" dirty="0"/>
          </a:p>
          <a:p>
            <a:pPr>
              <a:buNone/>
            </a:pPr>
            <a:r>
              <a:rPr lang="en-IN" sz="2400" dirty="0"/>
              <a:t>	      for (</a:t>
            </a:r>
            <a:r>
              <a:rPr lang="en-IN" sz="2400" dirty="0" err="1"/>
              <a:t>int</a:t>
            </a:r>
            <a:r>
              <a:rPr lang="en-IN" sz="2400" dirty="0"/>
              <a:t> j=1;j*j&lt;=</a:t>
            </a:r>
            <a:r>
              <a:rPr lang="en-IN" sz="2400" dirty="0" err="1"/>
              <a:t>n;j</a:t>
            </a:r>
            <a:r>
              <a:rPr lang="en-IN" sz="2400" dirty="0"/>
              <a:t>++)</a:t>
            </a:r>
          </a:p>
          <a:p>
            <a:pPr>
              <a:buNone/>
            </a:pPr>
            <a:r>
              <a:rPr lang="en-IN" sz="2400" dirty="0"/>
              <a:t>		{ </a:t>
            </a:r>
            <a:r>
              <a:rPr lang="en-IN" sz="2400" dirty="0" err="1"/>
              <a:t>cout</a:t>
            </a:r>
            <a:r>
              <a:rPr lang="en-IN" sz="2400" dirty="0"/>
              <a:t>&lt;&lt;” * ”; } }</a:t>
            </a:r>
            <a:endParaRPr lang="en-US" sz="2400" dirty="0"/>
          </a:p>
          <a:p>
            <a:pPr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void </a:t>
            </a:r>
            <a:r>
              <a:rPr lang="en-US" sz="2400" dirty="0" err="1">
                <a:solidFill>
                  <a:srgbClr val="FFFFFF"/>
                </a:solidFill>
              </a:rPr>
              <a:t>more_complex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n) </a:t>
            </a:r>
          </a:p>
          <a:p>
            <a:pPr>
              <a:buNone/>
            </a:pPr>
            <a:r>
              <a:rPr lang="en-US" sz="2400" dirty="0"/>
              <a:t>        { 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=1;i&lt;=n/3;i++) {</a:t>
            </a:r>
          </a:p>
          <a:p>
            <a:pPr>
              <a:buNone/>
            </a:pPr>
            <a:r>
              <a:rPr lang="en-US" sz="2400" dirty="0"/>
              <a:t>             	for(</a:t>
            </a:r>
            <a:r>
              <a:rPr lang="en-US" sz="2400" dirty="0" err="1"/>
              <a:t>int</a:t>
            </a:r>
            <a:r>
              <a:rPr lang="en-US" sz="2400" dirty="0"/>
              <a:t> j=1;j&lt;=</a:t>
            </a:r>
            <a:r>
              <a:rPr lang="en-US" sz="2400" dirty="0" err="1"/>
              <a:t>n;j</a:t>
            </a:r>
            <a:r>
              <a:rPr lang="en-US" sz="2400" dirty="0"/>
              <a:t>+=4) {</a:t>
            </a:r>
          </a:p>
          <a:p>
            <a:pPr>
              <a:buNone/>
            </a:pPr>
            <a:r>
              <a:rPr lang="en-US" sz="2400" dirty="0"/>
              <a:t>	  		</a:t>
            </a:r>
            <a:r>
              <a:rPr lang="en-US" sz="2400" dirty="0" err="1"/>
              <a:t>cout</a:t>
            </a:r>
            <a:r>
              <a:rPr lang="en-US" sz="2400" dirty="0"/>
              <a:t>&lt;&lt;” * ”;	break; }</a:t>
            </a:r>
          </a:p>
          <a:p>
            <a:pPr>
              <a:buNone/>
            </a:pPr>
            <a:r>
              <a:rPr lang="en-US" sz="2400" dirty="0"/>
              <a:t>             	break; </a:t>
            </a:r>
          </a:p>
          <a:p>
            <a:pPr>
              <a:buNone/>
            </a:pPr>
            <a:r>
              <a:rPr lang="en-US" sz="2400" dirty="0"/>
              <a:t>        }   }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99FF66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4462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0" dirty="0">
                <a:solidFill>
                  <a:srgbClr val="FFFF53"/>
                </a:solidFill>
              </a:rPr>
              <a:t>Algorithm</a:t>
            </a:r>
            <a:r>
              <a:rPr lang="en" sz="3200" i="0" u="none" strike="noStrike" cap="none" baseline="0" dirty="0">
                <a:solidFill>
                  <a:srgbClr val="FFFF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800" dirty="0">
                <a:solidFill>
                  <a:srgbClr val="FFFFFF"/>
                </a:solidFill>
              </a:rPr>
              <a:t>is a finite step by step list of well-defined instructions </a:t>
            </a:r>
            <a:r>
              <a:rPr lang="en" sz="2800" b="0" i="0" u="none" strike="noStrike" cap="none" baseline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solving a particular problem.</a:t>
            </a:r>
            <a:endParaRPr lang="en" sz="3200" b="0" i="0" u="none" strike="noStrike" cap="none" baseline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42EFF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FFFF53"/>
                </a:solidFill>
              </a:rPr>
              <a:t> Complexity of Algorithm: </a:t>
            </a:r>
            <a:r>
              <a:rPr lang="en" sz="2800" dirty="0">
                <a:solidFill>
                  <a:srgbClr val="FFFFFF"/>
                </a:solidFill>
              </a:rPr>
              <a:t>is a function which gives running time and/or space requirement in terms of the input size.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FFFFFF"/>
                </a:solidFill>
              </a:rPr>
              <a:t> </a:t>
            </a:r>
            <a:r>
              <a:rPr lang="en" sz="2800" dirty="0">
                <a:solidFill>
                  <a:srgbClr val="FFFF00"/>
                </a:solidFill>
              </a:rPr>
              <a:t>Time</a:t>
            </a:r>
            <a:r>
              <a:rPr lang="en" sz="2800" dirty="0">
                <a:solidFill>
                  <a:srgbClr val="FFFFFF"/>
                </a:solidFill>
              </a:rPr>
              <a:t> and </a:t>
            </a:r>
            <a:r>
              <a:rPr lang="en" sz="2800" dirty="0">
                <a:solidFill>
                  <a:srgbClr val="FFFF00"/>
                </a:solidFill>
              </a:rPr>
              <a:t>Space</a:t>
            </a:r>
            <a:r>
              <a:rPr lang="en" sz="2800" dirty="0">
                <a:solidFill>
                  <a:srgbClr val="FFFFFF"/>
                </a:solidFill>
              </a:rPr>
              <a:t> are two major measures of efficiency of an algorithm.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7" name="Oval 6"/>
          <p:cNvSpPr/>
          <p:nvPr/>
        </p:nvSpPr>
        <p:spPr>
          <a:xfrm>
            <a:off x="3276600" y="2362200"/>
            <a:ext cx="2590800" cy="1752600"/>
          </a:xfrm>
          <a:prstGeom prst="ellipse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057399"/>
            <a:ext cx="2286000" cy="2577353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Specification of Input</a:t>
            </a:r>
            <a:b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(e.g. any sequence of natural numbers)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4600" y="2057399"/>
            <a:ext cx="2286000" cy="2577353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Specification of Output as a function of Input</a:t>
            </a:r>
            <a:b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(e.g. sequence of sorted natural numbers)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743200" y="3200400"/>
            <a:ext cx="533400" cy="103094"/>
          </a:xfrm>
          <a:prstGeom prst="rightArrow">
            <a:avLst/>
          </a:prstGeom>
          <a:solidFill>
            <a:schemeClr val="tx1">
              <a:lumMod val="90000"/>
            </a:schemeClr>
          </a:solidFill>
          <a:ln w="50800"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791200" y="3200400"/>
            <a:ext cx="533400" cy="103094"/>
          </a:xfrm>
          <a:prstGeom prst="rightArrow">
            <a:avLst/>
          </a:prstGeom>
          <a:solidFill>
            <a:schemeClr val="tx1">
              <a:lumMod val="90000"/>
            </a:schemeClr>
          </a:solidFill>
          <a:ln w="50800"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of Good Algorithm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r>
              <a:rPr lang="en-US" dirty="0"/>
              <a:t> Efficient</a:t>
            </a:r>
          </a:p>
          <a:p>
            <a:pPr lvl="1"/>
            <a:r>
              <a:rPr lang="en-US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Running Time</a:t>
            </a:r>
          </a:p>
          <a:p>
            <a:pPr lvl="1"/>
            <a:r>
              <a:rPr lang="en-US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Space used</a:t>
            </a:r>
          </a:p>
          <a:p>
            <a:r>
              <a:rPr lang="en-US" dirty="0"/>
              <a:t> Efficiency as a function of input size</a:t>
            </a:r>
          </a:p>
          <a:p>
            <a:pPr lvl="1"/>
            <a:r>
              <a:rPr lang="en-US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Size of Input (5, 55555555555)</a:t>
            </a:r>
          </a:p>
          <a:p>
            <a:pPr lvl="1"/>
            <a:r>
              <a:rPr lang="en-US" dirty="0">
                <a:solidFill>
                  <a:srgbClr val="FFFF53"/>
                </a:solidFill>
                <a:latin typeface="Times New Roman" pitchFamily="18" charset="0"/>
                <a:cs typeface="Times New Roman" pitchFamily="18" charset="0"/>
              </a:rPr>
              <a:t> Number of Data elements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7620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Time-Space Tradeoff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>
                <a:solidFill>
                  <a:schemeClr val="tx1">
                    <a:lumMod val="90000"/>
                  </a:schemeClr>
                </a:solidFill>
              </a:rPr>
              <a:t>By increasing the amount of space for storing the data, one may be able to reduce the time needed for processing the data, or </a:t>
            </a:r>
            <a:r>
              <a:rPr lang="en-US" sz="2800">
                <a:solidFill>
                  <a:schemeClr val="tx1">
                    <a:lumMod val="90000"/>
                  </a:schemeClr>
                </a:solidFill>
              </a:rPr>
              <a:t>vice versa.</a:t>
            </a:r>
            <a:endParaRPr lang="en-US" dirty="0">
              <a:solidFill>
                <a:schemeClr val="tx1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99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of Algorithm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Time and Space used by the algorithm are two main measures for efficiency of any algorithm </a:t>
            </a:r>
            <a:r>
              <a:rPr lang="en-US" sz="2800" i="1" dirty="0"/>
              <a:t>M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 Time is measured by counting the number of key operations.</a:t>
            </a:r>
          </a:p>
          <a:p>
            <a:endParaRPr lang="en-US" sz="2800" dirty="0"/>
          </a:p>
          <a:p>
            <a:r>
              <a:rPr lang="en-US" sz="2800" dirty="0"/>
              <a:t> Space is measured by counting the maximum of memory needed by the algorithm.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1219200" y="457200"/>
            <a:ext cx="7467600" cy="5867400"/>
          </a:xfrm>
        </p:spPr>
        <p:txBody>
          <a:bodyPr/>
          <a:lstStyle/>
          <a:p>
            <a:pPr lvl="0"/>
            <a:r>
              <a:rPr lang="en-US" dirty="0"/>
              <a:t>  </a:t>
            </a:r>
            <a:r>
              <a:rPr lang="en" dirty="0">
                <a:solidFill>
                  <a:srgbClr val="FFFF53"/>
                </a:solidFill>
              </a:rPr>
              <a:t>Complexity of Algorithm </a:t>
            </a:r>
            <a:r>
              <a:rPr lang="en" dirty="0">
                <a:solidFill>
                  <a:srgbClr val="FFFFFF"/>
                </a:solidFill>
              </a:rPr>
              <a:t>is a function </a:t>
            </a:r>
            <a:r>
              <a:rPr lang="en" b="1" i="1" dirty="0">
                <a:solidFill>
                  <a:srgbClr val="42EFF8"/>
                </a:solidFill>
              </a:rPr>
              <a:t>f(n)</a:t>
            </a:r>
            <a:r>
              <a:rPr lang="en" dirty="0">
                <a:solidFill>
                  <a:srgbClr val="FFFFFF"/>
                </a:solidFill>
              </a:rPr>
              <a:t> which gives running time and/or space requirement of algorithm </a:t>
            </a:r>
            <a:r>
              <a:rPr lang="en" i="1" dirty="0">
                <a:solidFill>
                  <a:srgbClr val="FFFFFF"/>
                </a:solidFill>
              </a:rPr>
              <a:t>M</a:t>
            </a:r>
            <a:r>
              <a:rPr lang="en" dirty="0">
                <a:solidFill>
                  <a:srgbClr val="FFFFFF"/>
                </a:solidFill>
              </a:rPr>
              <a:t> in terms of the  size </a:t>
            </a:r>
            <a:r>
              <a:rPr lang="en" i="1" dirty="0">
                <a:solidFill>
                  <a:srgbClr val="CCFFCC"/>
                </a:solidFill>
              </a:rPr>
              <a:t>n </a:t>
            </a:r>
            <a:r>
              <a:rPr lang="en" dirty="0">
                <a:solidFill>
                  <a:srgbClr val="FFFFFF"/>
                </a:solidFill>
              </a:rPr>
              <a:t>of the input data.</a:t>
            </a:r>
          </a:p>
          <a:p>
            <a:pPr lvl="0">
              <a:buNone/>
            </a:pPr>
            <a:endParaRPr lang="en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53"/>
                </a:solidFill>
              </a:rPr>
              <a:t> Worst Case: </a:t>
            </a:r>
            <a:r>
              <a:rPr lang="en-US" sz="2800" dirty="0"/>
              <a:t>The maximum value of </a:t>
            </a:r>
            <a:r>
              <a:rPr lang="en" sz="2800" b="1" i="1" dirty="0">
                <a:solidFill>
                  <a:srgbClr val="42EFF8"/>
                </a:solidFill>
              </a:rPr>
              <a:t>f(n)</a:t>
            </a:r>
            <a:r>
              <a:rPr lang="en" sz="2800" dirty="0">
                <a:solidFill>
                  <a:srgbClr val="FFFFFF"/>
                </a:solidFill>
              </a:rPr>
              <a:t> </a:t>
            </a:r>
            <a:r>
              <a:rPr lang="en-US" sz="2800" dirty="0"/>
              <a:t>for any possible input.</a:t>
            </a:r>
            <a:endParaRPr lang="en-US" dirty="0"/>
          </a:p>
          <a:p>
            <a:r>
              <a:rPr lang="en-US" dirty="0">
                <a:solidFill>
                  <a:srgbClr val="FFFF53"/>
                </a:solidFill>
              </a:rPr>
              <a:t> Average Case</a:t>
            </a:r>
            <a:r>
              <a:rPr lang="en-US" dirty="0"/>
              <a:t>: </a:t>
            </a:r>
            <a:r>
              <a:rPr lang="en-US" sz="2800" dirty="0"/>
              <a:t>The expected or average value of </a:t>
            </a:r>
            <a:r>
              <a:rPr lang="en" sz="2800" b="1" i="1" dirty="0">
                <a:solidFill>
                  <a:srgbClr val="42EFF8"/>
                </a:solidFill>
              </a:rPr>
              <a:t>f(n)</a:t>
            </a:r>
            <a:r>
              <a:rPr lang="en-US" sz="2800" dirty="0"/>
              <a:t>.</a:t>
            </a:r>
            <a:endParaRPr lang="en-US" dirty="0"/>
          </a:p>
          <a:p>
            <a:r>
              <a:rPr lang="en-US" dirty="0">
                <a:solidFill>
                  <a:srgbClr val="FFFF53"/>
                </a:solidFill>
              </a:rPr>
              <a:t> Best Case: </a:t>
            </a:r>
            <a:r>
              <a:rPr lang="en-US" sz="2800" dirty="0"/>
              <a:t>Minimum possible value of </a:t>
            </a:r>
            <a:r>
              <a:rPr lang="en" sz="2800" b="1" i="1" dirty="0">
                <a:solidFill>
                  <a:srgbClr val="42EFF8"/>
                </a:solidFill>
              </a:rPr>
              <a:t>f(n).</a:t>
            </a:r>
            <a:r>
              <a:rPr lang="en" sz="2800" dirty="0">
                <a:solidFill>
                  <a:srgbClr val="FFFFFF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1219200" y="457200"/>
            <a:ext cx="7467600" cy="5867400"/>
          </a:xfrm>
        </p:spPr>
        <p:txBody>
          <a:bodyPr/>
          <a:lstStyle/>
          <a:p>
            <a:pPr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77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theme/theme1.xml><?xml version="1.0" encoding="utf-8"?>
<a:theme xmlns:a="http://schemas.openxmlformats.org/drawingml/2006/main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2920</Words>
  <Application>Microsoft Office PowerPoint</Application>
  <PresentationFormat>On-screen Show (4:3)</PresentationFormat>
  <Paragraphs>479</Paragraphs>
  <Slides>29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Algerian</vt:lpstr>
      <vt:lpstr>Arial</vt:lpstr>
      <vt:lpstr>Times New Roman</vt:lpstr>
      <vt:lpstr/>
      <vt:lpstr>Data Structures  Lecture 2-3: Asymptotic Notations &amp; Complexity Analysis</vt:lpstr>
      <vt:lpstr>Contents</vt:lpstr>
      <vt:lpstr>Basic Terminology</vt:lpstr>
      <vt:lpstr>Algorithm</vt:lpstr>
      <vt:lpstr>Characteristics of Good Algorithm</vt:lpstr>
      <vt:lpstr>Time-Space Tradeoff</vt:lpstr>
      <vt:lpstr>Complexity of Algorithm</vt:lpstr>
      <vt:lpstr>PowerPoint Presentation</vt:lpstr>
      <vt:lpstr>PowerPoint Presentation</vt:lpstr>
      <vt:lpstr>Analysis of Insertion Sort Algorithm</vt:lpstr>
      <vt:lpstr>Analysis of Insertion Sort</vt:lpstr>
      <vt:lpstr>Rate of Growth</vt:lpstr>
      <vt:lpstr>Asymptotic Notations</vt:lpstr>
      <vt:lpstr>Asymptotic Notations</vt:lpstr>
      <vt:lpstr>Asymptotic Notations</vt:lpstr>
      <vt:lpstr>Big-Oh (O) Notation</vt:lpstr>
      <vt:lpstr>Big-Oh (O) Notation</vt:lpstr>
      <vt:lpstr>Big-Omega (Ω) Notation</vt:lpstr>
      <vt:lpstr>Big-Theta (Ө)Notation</vt:lpstr>
      <vt:lpstr>Little-Oh (o) Notation</vt:lpstr>
      <vt:lpstr>Searching</vt:lpstr>
      <vt:lpstr>Searching</vt:lpstr>
      <vt:lpstr>Linear Search Algorithm</vt:lpstr>
      <vt:lpstr>2. Binary Search</vt:lpstr>
      <vt:lpstr>Limitations of Binary Search</vt:lpstr>
      <vt:lpstr> Questions</vt:lpstr>
      <vt:lpstr>Review Questions</vt:lpstr>
      <vt:lpstr>Review Questions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68</cp:revision>
  <dcterms:modified xsi:type="dcterms:W3CDTF">2020-07-29T05:29:21Z</dcterms:modified>
</cp:coreProperties>
</file>