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8"/>
  </p:notesMasterIdLst>
  <p:sldIdLst>
    <p:sldId id="256" r:id="rId2"/>
    <p:sldId id="257" r:id="rId3"/>
    <p:sldId id="300" r:id="rId4"/>
    <p:sldId id="308" r:id="rId5"/>
    <p:sldId id="301" r:id="rId6"/>
    <p:sldId id="309" r:id="rId7"/>
    <p:sldId id="302" r:id="rId8"/>
    <p:sldId id="258" r:id="rId9"/>
    <p:sldId id="303" r:id="rId10"/>
    <p:sldId id="310" r:id="rId11"/>
    <p:sldId id="304" r:id="rId12"/>
    <p:sldId id="305" r:id="rId13"/>
    <p:sldId id="311" r:id="rId14"/>
    <p:sldId id="307" r:id="rId15"/>
    <p:sldId id="266" r:id="rId16"/>
    <p:sldId id="306" r:id="rId17"/>
  </p:sldIdLst>
  <p:sldSz cx="9144000" cy="6858000" type="screen4x3"/>
  <p:notesSz cx="6646863" cy="97774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rry.westenberg" initials="l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EFF8"/>
    <a:srgbClr val="FFFFFF"/>
    <a:srgbClr val="FFFF53"/>
    <a:srgbClr val="66FFCC"/>
    <a:srgbClr val="CCFFCC"/>
    <a:srgbClr val="99FF66"/>
    <a:srgbClr val="FFD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57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76555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881062" y="733425"/>
            <a:ext cx="4886325" cy="36655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endParaRPr lang="en" sz="1800" b="0" i="0" u="none" strike="noStrike" cap="none" baseline="0" dirty="0"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7346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5764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080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4697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 idx="2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B0503-4E0C-42D7-842F-D72E5512277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0" y="0"/>
            <a:ext cx="9144000" cy="6918325"/>
            <a:chOff x="0" y="0"/>
            <a:chExt cx="9144000" cy="6918325"/>
          </a:xfrm>
        </p:grpSpPr>
        <p:sp>
          <p:nvSpPr>
            <p:cNvPr id="10" name="Shape 10"/>
            <p:cNvSpPr/>
            <p:nvPr/>
          </p:nvSpPr>
          <p:spPr>
            <a:xfrm>
              <a:off x="8783636" y="444500"/>
              <a:ext cx="360362" cy="315277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50000">
                  <a:schemeClr val="hlink"/>
                </a:gs>
                <a:gs pos="50000">
                  <a:schemeClr val="hlink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0" y="0"/>
              <a:ext cx="9144000" cy="2133599"/>
            </a:xfrm>
            <a:custGeom>
              <a:avLst/>
              <a:gdLst/>
              <a:ahLst/>
              <a:cxnLst/>
              <a:rect l="0" t="0" r="0" b="0"/>
              <a:pathLst>
                <a:path w="5760" h="1104" extrusionOk="0">
                  <a:moveTo>
                    <a:pt x="0" y="0"/>
                  </a:moveTo>
                  <a:lnTo>
                    <a:pt x="5760" y="0"/>
                  </a:lnTo>
                  <a:lnTo>
                    <a:pt x="5760" y="720"/>
                  </a:lnTo>
                  <a:cubicBezTo>
                    <a:pt x="5400" y="824"/>
                    <a:pt x="4560" y="577"/>
                    <a:pt x="3600" y="624"/>
                  </a:cubicBezTo>
                  <a:cubicBezTo>
                    <a:pt x="2640" y="671"/>
                    <a:pt x="600" y="1104"/>
                    <a:pt x="0" y="1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1163637"/>
              <a:ext cx="9144000" cy="5694362"/>
            </a:xfrm>
            <a:custGeom>
              <a:avLst/>
              <a:gdLst/>
              <a:ahLst/>
              <a:cxnLst/>
              <a:rect l="0" t="0" r="0" b="0"/>
              <a:pathLst>
                <a:path w="5760" h="3587" extrusionOk="0">
                  <a:moveTo>
                    <a:pt x="0" y="582"/>
                  </a:moveTo>
                  <a:cubicBezTo>
                    <a:pt x="1027" y="680"/>
                    <a:pt x="1960" y="387"/>
                    <a:pt x="2640" y="267"/>
                  </a:cubicBezTo>
                  <a:cubicBezTo>
                    <a:pt x="2640" y="267"/>
                    <a:pt x="3268" y="180"/>
                    <a:pt x="3373" y="160"/>
                  </a:cubicBezTo>
                  <a:cubicBezTo>
                    <a:pt x="4120" y="0"/>
                    <a:pt x="5280" y="358"/>
                    <a:pt x="5760" y="358"/>
                  </a:cubicBezTo>
                  <a:lnTo>
                    <a:pt x="5760" y="3587"/>
                  </a:lnTo>
                  <a:lnTo>
                    <a:pt x="0" y="3587"/>
                  </a:lnTo>
                  <a:cubicBezTo>
                    <a:pt x="0" y="3587"/>
                    <a:pt x="0" y="582"/>
                    <a:pt x="0" y="58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0" y="292100"/>
              <a:ext cx="9144000" cy="854075"/>
            </a:xfrm>
            <a:custGeom>
              <a:avLst/>
              <a:gdLst/>
              <a:ahLst/>
              <a:cxnLst/>
              <a:rect l="0" t="0" r="0" b="0"/>
              <a:pathLst>
                <a:path w="5760" h="538" extrusionOk="0">
                  <a:moveTo>
                    <a:pt x="0" y="163"/>
                  </a:moveTo>
                  <a:lnTo>
                    <a:pt x="0" y="403"/>
                  </a:lnTo>
                  <a:cubicBezTo>
                    <a:pt x="295" y="450"/>
                    <a:pt x="1011" y="481"/>
                    <a:pt x="1773" y="443"/>
                  </a:cubicBezTo>
                  <a:cubicBezTo>
                    <a:pt x="2535" y="405"/>
                    <a:pt x="3909" y="161"/>
                    <a:pt x="4573" y="176"/>
                  </a:cubicBezTo>
                  <a:cubicBezTo>
                    <a:pt x="5237" y="191"/>
                    <a:pt x="5562" y="538"/>
                    <a:pt x="5760" y="536"/>
                  </a:cubicBezTo>
                  <a:lnTo>
                    <a:pt x="5760" y="163"/>
                  </a:lnTo>
                  <a:cubicBezTo>
                    <a:pt x="5560" y="79"/>
                    <a:pt x="5189" y="0"/>
                    <a:pt x="4560" y="29"/>
                  </a:cubicBezTo>
                  <a:cubicBezTo>
                    <a:pt x="3931" y="58"/>
                    <a:pt x="2747" y="314"/>
                    <a:pt x="1987" y="336"/>
                  </a:cubicBezTo>
                  <a:cubicBezTo>
                    <a:pt x="1227" y="358"/>
                    <a:pt x="414" y="199"/>
                    <a:pt x="0" y="16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405061"/>
              <a:ext cx="9144000" cy="1069975"/>
            </a:xfrm>
            <a:custGeom>
              <a:avLst/>
              <a:gdLst/>
              <a:ahLst/>
              <a:cxnLst/>
              <a:rect l="0" t="0" r="0" b="0"/>
              <a:pathLst>
                <a:path w="5760" h="674" extrusionOk="0">
                  <a:moveTo>
                    <a:pt x="0" y="246"/>
                  </a:moveTo>
                  <a:lnTo>
                    <a:pt x="0" y="406"/>
                  </a:lnTo>
                  <a:cubicBezTo>
                    <a:pt x="213" y="463"/>
                    <a:pt x="1009" y="616"/>
                    <a:pt x="1280" y="645"/>
                  </a:cubicBezTo>
                  <a:cubicBezTo>
                    <a:pt x="1551" y="674"/>
                    <a:pt x="1092" y="669"/>
                    <a:pt x="1627" y="580"/>
                  </a:cubicBezTo>
                  <a:cubicBezTo>
                    <a:pt x="2162" y="491"/>
                    <a:pt x="3804" y="109"/>
                    <a:pt x="4493" y="113"/>
                  </a:cubicBezTo>
                  <a:cubicBezTo>
                    <a:pt x="5182" y="117"/>
                    <a:pt x="5549" y="586"/>
                    <a:pt x="5760" y="606"/>
                  </a:cubicBezTo>
                  <a:lnTo>
                    <a:pt x="5760" y="233"/>
                  </a:lnTo>
                  <a:cubicBezTo>
                    <a:pt x="5471" y="158"/>
                    <a:pt x="4818" y="0"/>
                    <a:pt x="4040" y="33"/>
                  </a:cubicBezTo>
                  <a:cubicBezTo>
                    <a:pt x="3262" y="66"/>
                    <a:pt x="1766" y="398"/>
                    <a:pt x="1093" y="433"/>
                  </a:cubicBezTo>
                  <a:cubicBezTo>
                    <a:pt x="420" y="468"/>
                    <a:pt x="228" y="285"/>
                    <a:pt x="0" y="24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2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476500" y="1522412"/>
              <a:ext cx="6667500" cy="5335586"/>
            </a:xfrm>
            <a:custGeom>
              <a:avLst/>
              <a:gdLst/>
              <a:ahLst/>
              <a:cxnLst/>
              <a:rect l="0" t="0" r="0" b="0"/>
              <a:pathLst>
                <a:path w="4200" h="3361" extrusionOk="0">
                  <a:moveTo>
                    <a:pt x="0" y="3361"/>
                  </a:moveTo>
                  <a:cubicBezTo>
                    <a:pt x="118" y="2850"/>
                    <a:pt x="354" y="590"/>
                    <a:pt x="1054" y="295"/>
                  </a:cubicBezTo>
                  <a:cubicBezTo>
                    <a:pt x="1754" y="0"/>
                    <a:pt x="3676" y="1299"/>
                    <a:pt x="4200" y="1588"/>
                  </a:cubicBezTo>
                  <a:lnTo>
                    <a:pt x="4200" y="2028"/>
                  </a:lnTo>
                  <a:cubicBezTo>
                    <a:pt x="3700" y="1837"/>
                    <a:pt x="1842" y="220"/>
                    <a:pt x="1200" y="442"/>
                  </a:cubicBezTo>
                  <a:cubicBezTo>
                    <a:pt x="558" y="664"/>
                    <a:pt x="547" y="2875"/>
                    <a:pt x="347" y="3361"/>
                  </a:cubicBezTo>
                  <a:lnTo>
                    <a:pt x="0" y="336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3443287"/>
              <a:ext cx="9144000" cy="3055936"/>
            </a:xfrm>
            <a:custGeom>
              <a:avLst/>
              <a:gdLst/>
              <a:ahLst/>
              <a:cxnLst/>
              <a:rect l="0" t="0" r="0" b="0"/>
              <a:pathLst>
                <a:path w="5760" h="1925" extrusionOk="0">
                  <a:moveTo>
                    <a:pt x="0" y="804"/>
                  </a:moveTo>
                  <a:lnTo>
                    <a:pt x="0" y="991"/>
                  </a:lnTo>
                  <a:cubicBezTo>
                    <a:pt x="258" y="1160"/>
                    <a:pt x="1005" y="1925"/>
                    <a:pt x="1547" y="1818"/>
                  </a:cubicBezTo>
                  <a:cubicBezTo>
                    <a:pt x="2089" y="1711"/>
                    <a:pt x="2551" y="398"/>
                    <a:pt x="3253" y="351"/>
                  </a:cubicBezTo>
                  <a:cubicBezTo>
                    <a:pt x="3955" y="304"/>
                    <a:pt x="5342" y="1404"/>
                    <a:pt x="5760" y="1537"/>
                  </a:cubicBezTo>
                  <a:lnTo>
                    <a:pt x="5760" y="1151"/>
                  </a:lnTo>
                  <a:cubicBezTo>
                    <a:pt x="5405" y="1124"/>
                    <a:pt x="3982" y="0"/>
                    <a:pt x="3240" y="84"/>
                  </a:cubicBezTo>
                  <a:cubicBezTo>
                    <a:pt x="2542" y="171"/>
                    <a:pt x="2113" y="1551"/>
                    <a:pt x="1573" y="1671"/>
                  </a:cubicBezTo>
                  <a:cubicBezTo>
                    <a:pt x="1033" y="1791"/>
                    <a:pt x="262" y="826"/>
                    <a:pt x="0" y="80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2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0" y="3552825"/>
              <a:ext cx="6237287" cy="3365500"/>
            </a:xfrm>
            <a:custGeom>
              <a:avLst/>
              <a:gdLst/>
              <a:ahLst/>
              <a:cxnLst/>
              <a:rect l="0" t="0" r="0" b="0"/>
              <a:pathLst>
                <a:path w="4196" h="2120" extrusionOk="0">
                  <a:moveTo>
                    <a:pt x="0" y="415"/>
                  </a:moveTo>
                  <a:lnTo>
                    <a:pt x="0" y="508"/>
                  </a:lnTo>
                  <a:cubicBezTo>
                    <a:pt x="160" y="577"/>
                    <a:pt x="1280" y="138"/>
                    <a:pt x="1933" y="229"/>
                  </a:cubicBezTo>
                  <a:cubicBezTo>
                    <a:pt x="2586" y="320"/>
                    <a:pt x="3644" y="746"/>
                    <a:pt x="3920" y="1055"/>
                  </a:cubicBezTo>
                  <a:cubicBezTo>
                    <a:pt x="4196" y="1364"/>
                    <a:pt x="3583" y="2120"/>
                    <a:pt x="3587" y="2082"/>
                  </a:cubicBezTo>
                  <a:lnTo>
                    <a:pt x="3947" y="829"/>
                  </a:lnTo>
                  <a:cubicBezTo>
                    <a:pt x="3725" y="494"/>
                    <a:pt x="2911" y="138"/>
                    <a:pt x="2253" y="69"/>
                  </a:cubicBezTo>
                  <a:cubicBezTo>
                    <a:pt x="1595" y="0"/>
                    <a:pt x="469" y="343"/>
                    <a:pt x="0" y="41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</p:grp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hf sldNum="0" hd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b="0" dirty="0">
                <a:solidFill>
                  <a:srgbClr val="99FF66"/>
                </a:solidFill>
                <a:effectLst/>
                <a:latin typeface="Times New Roman" pitchFamily="18" charset="0"/>
                <a:cs typeface="Times New Roman" pitchFamily="18" charset="0"/>
              </a:rPr>
              <a:t>Data Structures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Topic: Heap</a:t>
            </a:r>
            <a:endParaRPr lang="en-US" b="0" dirty="0">
              <a:solidFill>
                <a:schemeClr val="bg2">
                  <a:lumMod val="60000"/>
                  <a:lumOff val="4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33400" y="2971800"/>
            <a:ext cx="8077200" cy="3886200"/>
          </a:xfrm>
        </p:spPr>
        <p:txBody>
          <a:bodyPr>
            <a:normAutofit lnSpcReduction="10000"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800" b="1" dirty="0">
                <a:solidFill>
                  <a:schemeClr val="tx2">
                    <a:lumMod val="10000"/>
                    <a:lumOff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endParaRPr lang="en-US" sz="28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b="1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4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Professor,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11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2832162"/>
            <a:ext cx="2059006" cy="20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Work Space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183284"/>
            <a:ext cx="8229600" cy="58473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40002911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000" dirty="0">
                <a:solidFill>
                  <a:srgbClr val="99FF66"/>
                </a:solidFill>
              </a:rPr>
              <a:t>Maintaining Heap Property</a:t>
            </a:r>
            <a:endParaRPr lang="en" sz="40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143000"/>
            <a:ext cx="8229600" cy="483205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800" b="0" i="0" u="none" strike="noStrike" cap="none" baseline="0" dirty="0">
                <a:solidFill>
                  <a:srgbClr val="66FF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MAX_HEAPIFY</a:t>
            </a:r>
            <a:r>
              <a:rPr lang="en" sz="2800" b="0" i="0" u="none" strike="noStrike" cap="none" dirty="0">
                <a:solidFill>
                  <a:srgbClr val="66FF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(A, i)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300" baseline="0" dirty="0">
                <a:solidFill>
                  <a:srgbClr val="FFFFFF"/>
                </a:solidFill>
              </a:rPr>
              <a:t>Set:  l = LEFT</a:t>
            </a:r>
            <a:r>
              <a:rPr lang="en" sz="2300" dirty="0">
                <a:solidFill>
                  <a:srgbClr val="FFFFFF"/>
                </a:solidFill>
              </a:rPr>
              <a:t> (i)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300" b="0" i="0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Set:  r = RIGHT (i)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300" dirty="0">
                <a:solidFill>
                  <a:srgbClr val="FFFFFF"/>
                </a:solidFill>
              </a:rPr>
              <a:t>If   l &lt;= heapsize [A] and A[l] &gt; A[i], then: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300" b="0" i="0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largest</a:t>
            </a:r>
            <a:r>
              <a:rPr lang="en" sz="23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l.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300" baseline="0" dirty="0">
                <a:solidFill>
                  <a:srgbClr val="FFFFFF"/>
                </a:solidFill>
              </a:rPr>
              <a:t>Else:</a:t>
            </a:r>
            <a:r>
              <a:rPr lang="en" sz="2300" dirty="0">
                <a:solidFill>
                  <a:srgbClr val="FFFFFF"/>
                </a:solidFill>
              </a:rPr>
              <a:t> largest = i.</a:t>
            </a:r>
          </a:p>
          <a:p>
            <a:pPr marL="514350" lvl="0" indent="-514350">
              <a:buSzPct val="98958"/>
              <a:buAutoNum type="arabicPeriod"/>
            </a:pPr>
            <a:r>
              <a:rPr lang="en" sz="2300" dirty="0">
                <a:solidFill>
                  <a:srgbClr val="FFFFFF"/>
                </a:solidFill>
              </a:rPr>
              <a:t>If   r &lt;= heapsize [A] and A[r] &gt; A[largest], then: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300" b="0" i="0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largest = r.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300" dirty="0">
                <a:solidFill>
                  <a:srgbClr val="FFFFFF"/>
                </a:solidFill>
              </a:rPr>
              <a:t>If   largest != i, then: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3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Exchange A[i]       A[largest].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300" baseline="0" dirty="0">
                <a:solidFill>
                  <a:srgbClr val="FFFFFF"/>
                </a:solidFill>
              </a:rPr>
              <a:t>          MAX_HEAPIFY</a:t>
            </a:r>
            <a:r>
              <a:rPr lang="en" sz="2300" dirty="0">
                <a:solidFill>
                  <a:srgbClr val="FFFFFF"/>
                </a:solidFill>
              </a:rPr>
              <a:t> (A, largest).</a:t>
            </a:r>
            <a:endParaRPr lang="en" sz="23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657600" y="5334000"/>
            <a:ext cx="457200" cy="1588"/>
          </a:xfrm>
          <a:prstGeom prst="straightConnector1">
            <a:avLst/>
          </a:prstGeom>
          <a:ln w="25400">
            <a:solidFill>
              <a:srgbClr val="FF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Heap Sort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143000"/>
            <a:ext cx="8229600" cy="32008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800" b="0" i="0" u="none" strike="noStrike" cap="none" baseline="0" dirty="0">
                <a:solidFill>
                  <a:srgbClr val="42EF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HEAP_SORT (A)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dirty="0"/>
              <a:t>BUILD_MAXHEAP (A)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for i = length[A] to 2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dirty="0"/>
              <a:t>         Exchange A[1]       A[i].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dirty="0"/>
              <a:t>         Heapsize[A] = Heapsize [A] ─ 1.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dirty="0"/>
              <a:t>         Call MAX_HEAPIFY(A, 1). 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Exit.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810000" y="2819400"/>
            <a:ext cx="457200" cy="1588"/>
          </a:xfrm>
          <a:prstGeom prst="straightConnector1">
            <a:avLst/>
          </a:prstGeom>
          <a:ln w="25400">
            <a:solidFill>
              <a:srgbClr val="FF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Work Space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183284"/>
            <a:ext cx="8229600" cy="58473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34041142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Complexity of Heap Sort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143000"/>
            <a:ext cx="8229600" cy="4616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and Worst case Complexity of Heap sort = O(nlogn).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5029200"/>
            <a:ext cx="5181600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CFFCC"/>
                </a:solidFill>
              </a:rPr>
              <a:t> Questions</a:t>
            </a:r>
          </a:p>
        </p:txBody>
      </p:sp>
      <p:pic>
        <p:nvPicPr>
          <p:cNvPr id="4" name="Content Placeholder 3" descr="faq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1143000"/>
            <a:ext cx="4038600" cy="3962400"/>
          </a:xfrm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Review Questions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143000"/>
            <a:ext cx="8229600" cy="403183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What do you mean by Heap?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4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What is the complexity of Heap sort?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400"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400" dirty="0"/>
              <a:t> Calculate the complexity of Heap sort.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400"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How will you insert an element in a heap?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400"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400" dirty="0"/>
              <a:t> What is the difference between Maxheap and Minheap?</a:t>
            </a:r>
            <a:endParaRPr lang="en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7772400" cy="32777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dirty="0"/>
              <a:t> </a:t>
            </a:r>
            <a:r>
              <a:rPr lang="en" sz="3000" dirty="0"/>
              <a:t>Introduction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dirty="0"/>
              <a:t> Insertion in Heap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Deleting the Root of Heap</a:t>
            </a:r>
            <a:endParaRPr lang="en" sz="3000"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000" dirty="0"/>
              <a:t>Heap Sort</a:t>
            </a:r>
            <a:endParaRPr lang="en" sz="3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dirty="0"/>
              <a:t> Heap Sort Complexity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dirty="0"/>
              <a:t> Review Questions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Introduction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183284"/>
            <a:ext cx="8229600" cy="529371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1" i="0" u="none" strike="noStrike" cap="none" baseline="0" dirty="0">
                <a:solidFill>
                  <a:srgbClr val="42EF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Heap (MaxHeap):</a:t>
            </a:r>
            <a:r>
              <a:rPr lang="en" sz="3200" b="1" i="0" u="none" strike="noStrike" cap="none" dirty="0">
                <a:solidFill>
                  <a:srgbClr val="42EF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complete binary tree H with n elements is called a Heap if each node N of H has the following property:</a:t>
            </a:r>
            <a:endParaRPr lang="en" sz="3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dirty="0"/>
              <a:t>   </a:t>
            </a:r>
            <a:r>
              <a:rPr lang="en" sz="2800" dirty="0">
                <a:solidFill>
                  <a:srgbClr val="FFFF00"/>
                </a:solidFill>
              </a:rPr>
              <a:t>“ The value at N is greater than or equal to the value at each of the children of N.”</a:t>
            </a:r>
            <a:r>
              <a:rPr lang="en" sz="2800" b="0" i="0" u="none" strike="noStrike" cap="none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800" dirty="0">
              <a:solidFill>
                <a:srgbClr val="FFFF00"/>
              </a:solidFill>
            </a:endParaRPr>
          </a:p>
          <a:p>
            <a:pPr indent="0">
              <a:buSzPct val="98958"/>
            </a:pPr>
            <a:r>
              <a:rPr lang="en" sz="2800" dirty="0">
                <a:solidFill>
                  <a:srgbClr val="FFFF00"/>
                </a:solidFill>
              </a:rPr>
              <a:t> </a:t>
            </a:r>
            <a:r>
              <a:rPr lang="en" sz="2400" dirty="0">
                <a:solidFill>
                  <a:srgbClr val="FFFFFF"/>
                </a:solidFill>
              </a:rPr>
              <a:t>If the value at N is less than or equal to the value at each of the children of N, then it is called MinHeap.</a:t>
            </a:r>
          </a:p>
          <a:p>
            <a:pPr indent="0">
              <a:buSzPct val="98958"/>
            </a:pPr>
            <a:endParaRPr lang="en" sz="2400" dirty="0">
              <a:solidFill>
                <a:srgbClr val="FFFF00"/>
              </a:solidFill>
            </a:endParaRPr>
          </a:p>
          <a:p>
            <a:pPr indent="0">
              <a:buSzPct val="98958"/>
            </a:pPr>
            <a:r>
              <a:rPr lang="en" sz="2400" dirty="0">
                <a:solidFill>
                  <a:srgbClr val="CCFFCC"/>
                </a:solidFill>
              </a:rPr>
              <a:t> Heaps are maintained in memory by using linear array TREE.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Work Space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183284"/>
            <a:ext cx="8229600" cy="58473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31781489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Insertion in a Heap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295400"/>
            <a:ext cx="8610600" cy="44011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INSERT_HEAP(TREE, N, ITEM)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dirty="0"/>
              <a:t>Set N = N+1, and PTR = N.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b="0" i="0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Step 3 to 6 while </a:t>
            </a:r>
            <a:r>
              <a:rPr lang="en" sz="2400" b="0" i="0" u="none" strike="noStrike" cap="none" baseline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PTR </a:t>
            </a:r>
            <a:r>
              <a:rPr lang="en" sz="2400">
                <a:solidFill>
                  <a:srgbClr val="FFFFFF"/>
                </a:solidFill>
              </a:rPr>
              <a:t>&gt; </a:t>
            </a:r>
            <a:r>
              <a:rPr lang="en" sz="2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lang="en" sz="24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dirty="0">
                <a:solidFill>
                  <a:srgbClr val="FFFFFF"/>
                </a:solidFill>
              </a:rPr>
              <a:t>        Set PAR = 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b="0" i="0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If ITEM &lt;= TREE [PAR], then:</a:t>
            </a:r>
            <a:br>
              <a:rPr lang="en" sz="2400" b="0" i="0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400" dirty="0">
                <a:solidFill>
                  <a:srgbClr val="FFFFFF"/>
                </a:solidFill>
              </a:rPr>
              <a:t>               Set TREE[PTR] = ITEM and Return.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dirty="0">
                <a:solidFill>
                  <a:srgbClr val="FFFFFF"/>
                </a:solidFill>
              </a:rPr>
              <a:t>        Else: Set TREE[PTR] = TREE[PAR].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b="0" i="0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Set PTR = PAR.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dirty="0">
                <a:solidFill>
                  <a:srgbClr val="FFFFFF"/>
                </a:solidFill>
              </a:rPr>
              <a:t>Set TREE[1] = ITEM.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b="0" i="0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Return.       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971800" y="2590800"/>
          <a:ext cx="16192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647640" imgH="253800" progId="Equation.DSMT4">
                  <p:embed/>
                </p:oleObj>
              </mc:Choice>
              <mc:Fallback>
                <p:oleObj name="Equation" r:id="rId5" imgW="64764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590800"/>
                        <a:ext cx="1619250" cy="5334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Work Space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183284"/>
            <a:ext cx="8229600" cy="58473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6256383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Example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295400"/>
            <a:ext cx="8610600" cy="10925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i="1" dirty="0">
                <a:solidFill>
                  <a:srgbClr val="FFFF00"/>
                </a:solidFill>
              </a:rPr>
              <a:t> </a:t>
            </a:r>
            <a:r>
              <a:rPr lang="en" sz="3000" dirty="0">
                <a:solidFill>
                  <a:srgbClr val="FFFFFF"/>
                </a:solidFill>
              </a:rPr>
              <a:t>Create a Heap from the following list of numbers: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3000" b="0" i="1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40, 30, 50, 20, 60, 55, 70, 60, 65, 50</a:t>
            </a:r>
            <a:endParaRPr lang="en" sz="30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Deletion of Root of a Heap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8229600" cy="304694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 Root R to some variable ITEM.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8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/>
              <a:t> Replace the deleted node R by the last node L of Heap H so that H is still complete tree, </a:t>
            </a:r>
            <a:r>
              <a:rPr lang="en" sz="2800" dirty="0">
                <a:solidFill>
                  <a:srgbClr val="FFFF00"/>
                </a:solidFill>
              </a:rPr>
              <a:t>but not a Heap</a:t>
            </a:r>
            <a:r>
              <a:rPr lang="en" sz="2800" dirty="0"/>
              <a:t>.</a:t>
            </a:r>
            <a:r>
              <a:rPr lang="en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800"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/>
              <a:t> Call MaxHeapify to maintain the heap property.</a:t>
            </a:r>
            <a:endParaRPr lang="en" sz="28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Build MaxHeap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143000"/>
            <a:ext cx="8229600" cy="255450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800" dirty="0">
                <a:solidFill>
                  <a:srgbClr val="66FFCC"/>
                </a:solidFill>
              </a:rPr>
              <a:t>BUILD_MAX-HEAP(A)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dirty="0">
                <a:solidFill>
                  <a:srgbClr val="FFFFFF"/>
                </a:solidFill>
              </a:rPr>
              <a:t>heapsize[A] = length[A]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dirty="0">
                <a:solidFill>
                  <a:srgbClr val="FFFFFF"/>
                </a:solidFill>
              </a:rPr>
              <a:t>Repeat for i = </a:t>
            </a:r>
            <a:r>
              <a:rPr lang="en" sz="3600" baseline="-25000" dirty="0">
                <a:solidFill>
                  <a:srgbClr val="FFFFFF"/>
                </a:solidFill>
              </a:rPr>
              <a:t>└</a:t>
            </a:r>
            <a:r>
              <a:rPr lang="en" sz="2800" dirty="0">
                <a:solidFill>
                  <a:srgbClr val="FFFFFF"/>
                </a:solidFill>
              </a:rPr>
              <a:t> </a:t>
            </a:r>
            <a:r>
              <a:rPr lang="en" sz="2800" dirty="0">
                <a:solidFill>
                  <a:schemeClr val="tx1">
                    <a:lumMod val="90000"/>
                  </a:schemeClr>
                </a:solidFill>
              </a:rPr>
              <a:t>length[A]/2 </a:t>
            </a:r>
            <a:r>
              <a:rPr lang="en" sz="3600" baseline="-25000" dirty="0">
                <a:solidFill>
                  <a:srgbClr val="FFFFFF"/>
                </a:solidFill>
              </a:rPr>
              <a:t>┘</a:t>
            </a:r>
            <a:r>
              <a:rPr lang="en" sz="2800" dirty="0">
                <a:solidFill>
                  <a:srgbClr val="FFFFFF"/>
                </a:solidFill>
              </a:rPr>
              <a:t> to 1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dirty="0">
                <a:solidFill>
                  <a:srgbClr val="FFFFFF"/>
                </a:solidFill>
              </a:rPr>
              <a:t>          Call MAX_HEAPIFY(A, i)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dirty="0">
                <a:solidFill>
                  <a:srgbClr val="FFFFFF"/>
                </a:solidFill>
              </a:rPr>
              <a:t>Exit</a:t>
            </a:r>
            <a:endParaRPr lang="en" sz="2400" dirty="0">
              <a:solidFill>
                <a:srgbClr val="FFFFFF"/>
              </a:solidFill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theme/theme1.xml><?xml version="1.0" encoding="utf-8"?>
<a:theme xmlns:a="http://schemas.openxmlformats.org/drawingml/2006/main">
  <a:themeElements>
    <a:clrScheme name="리본.pot 1">
      <a:dk1>
        <a:srgbClr val="FFFFCC"/>
      </a:dk1>
      <a:lt1>
        <a:srgbClr val="660033"/>
      </a:lt1>
      <a:dk2>
        <a:srgbClr val="FFCC00"/>
      </a:dk2>
      <a:lt2>
        <a:srgbClr val="220011"/>
      </a:lt2>
      <a:accent1>
        <a:srgbClr val="CC0099"/>
      </a:accent1>
      <a:accent2>
        <a:srgbClr val="56002B"/>
      </a:accent2>
      <a:accent3>
        <a:srgbClr val="660033"/>
      </a:accent3>
      <a:accent4>
        <a:srgbClr val="CC0099"/>
      </a:accent4>
      <a:accent5>
        <a:srgbClr val="56002B"/>
      </a:accent5>
      <a:accent6>
        <a:srgbClr val="660033"/>
      </a:accent6>
      <a:hlink>
        <a:srgbClr val="9C004E"/>
      </a:hlink>
      <a:folHlink>
        <a:srgbClr val="FF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1249</Words>
  <Application>Microsoft Office PowerPoint</Application>
  <PresentationFormat>On-screen Show (4:3)</PresentationFormat>
  <Paragraphs>241</Paragraphs>
  <Slides>16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Times New Roman</vt:lpstr>
      <vt:lpstr/>
      <vt:lpstr>Equation</vt:lpstr>
      <vt:lpstr>Data Structures  Topic: Heap</vt:lpstr>
      <vt:lpstr>Contents</vt:lpstr>
      <vt:lpstr>Introduction</vt:lpstr>
      <vt:lpstr>Work Space</vt:lpstr>
      <vt:lpstr>Insertion in a Heap</vt:lpstr>
      <vt:lpstr>Work Space</vt:lpstr>
      <vt:lpstr>Example</vt:lpstr>
      <vt:lpstr>Deletion of Root of a Heap</vt:lpstr>
      <vt:lpstr>Build MaxHeap</vt:lpstr>
      <vt:lpstr>Work Space</vt:lpstr>
      <vt:lpstr>Maintaining Heap Property</vt:lpstr>
      <vt:lpstr>Heap Sort</vt:lpstr>
      <vt:lpstr>Work Space</vt:lpstr>
      <vt:lpstr>Complexity of Heap Sort</vt:lpstr>
      <vt:lpstr> Questions</vt:lpstr>
      <vt:lpstr>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History of Java</dc:title>
  <dc:creator>RA-V</dc:creator>
  <cp:lastModifiedBy>Ravi Kant Sahu</cp:lastModifiedBy>
  <cp:revision>65</cp:revision>
  <dcterms:modified xsi:type="dcterms:W3CDTF">2020-10-19T04:24:19Z</dcterms:modified>
</cp:coreProperties>
</file>