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345" r:id="rId3"/>
    <p:sldId id="346" r:id="rId4"/>
    <p:sldId id="356" r:id="rId5"/>
    <p:sldId id="381" r:id="rId6"/>
    <p:sldId id="357" r:id="rId7"/>
    <p:sldId id="358" r:id="rId8"/>
    <p:sldId id="359" r:id="rId9"/>
    <p:sldId id="360" r:id="rId10"/>
    <p:sldId id="382" r:id="rId11"/>
    <p:sldId id="361" r:id="rId12"/>
    <p:sldId id="383" r:id="rId13"/>
    <p:sldId id="362" r:id="rId14"/>
    <p:sldId id="384" r:id="rId15"/>
    <p:sldId id="377" r:id="rId16"/>
    <p:sldId id="364" r:id="rId17"/>
    <p:sldId id="371" r:id="rId18"/>
    <p:sldId id="365" r:id="rId19"/>
    <p:sldId id="385" r:id="rId20"/>
    <p:sldId id="367" r:id="rId21"/>
    <p:sldId id="372" r:id="rId22"/>
    <p:sldId id="368" r:id="rId23"/>
    <p:sldId id="370" r:id="rId24"/>
    <p:sldId id="373" r:id="rId25"/>
    <p:sldId id="386" r:id="rId26"/>
    <p:sldId id="374" r:id="rId27"/>
    <p:sldId id="375" r:id="rId28"/>
    <p:sldId id="376" r:id="rId29"/>
    <p:sldId id="378" r:id="rId30"/>
    <p:sldId id="379" r:id="rId31"/>
    <p:sldId id="380" r:id="rId32"/>
    <p:sldId id="30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25"/>
    <a:srgbClr val="008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571"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8A870C-6D98-4CEC-9AF8-B5897447E61F}" type="datetimeFigureOut">
              <a:rPr lang="en-US" smtClean="0"/>
              <a:pPr/>
              <a:t>11/3/2020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6CD93C-2433-4779-9F28-E8561EB549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txBox="1">
            <a:spLocks noGrp="1" noRot="1" noChangeAspect="1" noChangeArrowheads="1" noTextEdit="1"/>
          </p:cNvSpPr>
          <p:nvPr>
            <p:ph type="sldImg"/>
          </p:nvPr>
        </p:nvSpPr>
        <p:spPr>
          <a:xfrm>
            <a:off x="-5467350" y="-3406775"/>
            <a:ext cx="10936288" cy="8204200"/>
          </a:xfrm>
          <a:solidFill>
            <a:srgbClr val="FFFFFF"/>
          </a:solidFill>
          <a:ln>
            <a:solidFill>
              <a:srgbClr val="000000"/>
            </a:solidFill>
            <a:miter lim="800000"/>
          </a:ln>
        </p:spPr>
      </p:sp>
      <p:sp>
        <p:nvSpPr>
          <p:cNvPr id="34819" name="Rectangle 2"/>
          <p:cNvSpPr txBox="1">
            <a:spLocks noGrp="1" noChangeArrowheads="1"/>
          </p:cNvSpPr>
          <p:nvPr>
            <p:ph type="body" idx="1"/>
          </p:nvPr>
        </p:nvSpPr>
        <p:spPr>
          <a:xfrm>
            <a:off x="685800" y="4343400"/>
            <a:ext cx="5483225" cy="4114800"/>
          </a:xfrm>
          <a:noFill/>
          <a:ln/>
        </p:spPr>
        <p:txBody>
          <a:bodyPr wrap="none" anchor="ct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7D5560-8449-453E-9340-70122C2B41B0}" type="datetime1">
              <a:rPr lang="en-US" smtClean="0"/>
              <a:pPr/>
              <a:t>11/3/2020</a:t>
            </a:fld>
            <a:endParaRPr lang="en-US"/>
          </a:p>
        </p:txBody>
      </p:sp>
      <p:sp>
        <p:nvSpPr>
          <p:cNvPr id="5" name="Footer Placeholder 4"/>
          <p:cNvSpPr>
            <a:spLocks noGrp="1"/>
          </p:cNvSpPr>
          <p:nvPr>
            <p:ph type="ftr" sz="quarter" idx="11"/>
          </p:nvPr>
        </p:nvSpPr>
        <p:spPr/>
        <p:txBody>
          <a:bodyPr/>
          <a:lstStyle/>
          <a:p>
            <a:r>
              <a:rPr lang="en-US"/>
              <a:t>Ravi Kant Sahu, Asst. Professor @ Lovely Professional University, Punjab (India)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0937D9-DA38-4C13-98FA-F0F8974C063D}" type="datetime1">
              <a:rPr lang="en-US" smtClean="0"/>
              <a:pPr/>
              <a:t>11/3/2020</a:t>
            </a:fld>
            <a:endParaRPr lang="en-US"/>
          </a:p>
        </p:txBody>
      </p:sp>
      <p:sp>
        <p:nvSpPr>
          <p:cNvPr id="5" name="Footer Placeholder 4"/>
          <p:cNvSpPr>
            <a:spLocks noGrp="1"/>
          </p:cNvSpPr>
          <p:nvPr>
            <p:ph type="ftr" sz="quarter" idx="11"/>
          </p:nvPr>
        </p:nvSpPr>
        <p:spPr/>
        <p:txBody>
          <a:bodyPr/>
          <a:lstStyle/>
          <a:p>
            <a:r>
              <a:rPr lang="en-US"/>
              <a:t>Ravi Kant Sahu, Asst. Professor @ Lovely Professional University, Punjab (India)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7251CA-6AC9-43D8-906D-E79C754E1305}" type="datetime1">
              <a:rPr lang="en-US" smtClean="0"/>
              <a:pPr/>
              <a:t>11/3/2020</a:t>
            </a:fld>
            <a:endParaRPr lang="en-US"/>
          </a:p>
        </p:txBody>
      </p:sp>
      <p:sp>
        <p:nvSpPr>
          <p:cNvPr id="5" name="Footer Placeholder 4"/>
          <p:cNvSpPr>
            <a:spLocks noGrp="1"/>
          </p:cNvSpPr>
          <p:nvPr>
            <p:ph type="ftr" sz="quarter" idx="11"/>
          </p:nvPr>
        </p:nvSpPr>
        <p:spPr/>
        <p:txBody>
          <a:bodyPr/>
          <a:lstStyle/>
          <a:p>
            <a:r>
              <a:rPr lang="en-US"/>
              <a:t>Ravi Kant Sahu, Asst. Professor @ Lovely Professional University, Punjab (India)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083817-D008-4352-B11E-28B8AC2FD77F}" type="datetime1">
              <a:rPr lang="en-US" smtClean="0"/>
              <a:pPr/>
              <a:t>11/3/2020</a:t>
            </a:fld>
            <a:endParaRPr lang="en-US"/>
          </a:p>
        </p:txBody>
      </p:sp>
      <p:sp>
        <p:nvSpPr>
          <p:cNvPr id="5" name="Footer Placeholder 4"/>
          <p:cNvSpPr>
            <a:spLocks noGrp="1"/>
          </p:cNvSpPr>
          <p:nvPr>
            <p:ph type="ftr" sz="quarter" idx="11"/>
          </p:nvPr>
        </p:nvSpPr>
        <p:spPr/>
        <p:txBody>
          <a:bodyPr/>
          <a:lstStyle/>
          <a:p>
            <a:r>
              <a:rPr lang="en-US"/>
              <a:t>Ravi Kant Sahu, Asst. Professor @ Lovely Professional University, Punjab (India)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A88B5-F980-4A79-9F03-3692FDA739D0}" type="datetime1">
              <a:rPr lang="en-US" smtClean="0"/>
              <a:pPr/>
              <a:t>11/3/2020</a:t>
            </a:fld>
            <a:endParaRPr lang="en-US"/>
          </a:p>
        </p:txBody>
      </p:sp>
      <p:sp>
        <p:nvSpPr>
          <p:cNvPr id="5" name="Footer Placeholder 4"/>
          <p:cNvSpPr>
            <a:spLocks noGrp="1"/>
          </p:cNvSpPr>
          <p:nvPr>
            <p:ph type="ftr" sz="quarter" idx="11"/>
          </p:nvPr>
        </p:nvSpPr>
        <p:spPr/>
        <p:txBody>
          <a:bodyPr/>
          <a:lstStyle/>
          <a:p>
            <a:r>
              <a:rPr lang="en-US"/>
              <a:t>Ravi Kant Sahu, Asst. Professor @ Lovely Professional University, Punjab (India)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F2EBD2-001B-4D42-902F-B8D3C3456E95}" type="datetime1">
              <a:rPr lang="en-US" smtClean="0"/>
              <a:pPr/>
              <a:t>11/3/2020</a:t>
            </a:fld>
            <a:endParaRPr lang="en-US"/>
          </a:p>
        </p:txBody>
      </p:sp>
      <p:sp>
        <p:nvSpPr>
          <p:cNvPr id="6" name="Footer Placeholder 5"/>
          <p:cNvSpPr>
            <a:spLocks noGrp="1"/>
          </p:cNvSpPr>
          <p:nvPr>
            <p:ph type="ftr" sz="quarter" idx="11"/>
          </p:nvPr>
        </p:nvSpPr>
        <p:spPr/>
        <p:txBody>
          <a:bodyPr/>
          <a:lstStyle/>
          <a:p>
            <a:r>
              <a:rPr lang="en-US"/>
              <a:t>Ravi Kant Sahu, Asst. Professor @ Lovely Professional University, Punjab (India)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CC6362-C190-4FFD-842D-795FB152FAD2}" type="datetime1">
              <a:rPr lang="en-US" smtClean="0"/>
              <a:pPr/>
              <a:t>11/3/2020</a:t>
            </a:fld>
            <a:endParaRPr lang="en-US"/>
          </a:p>
        </p:txBody>
      </p:sp>
      <p:sp>
        <p:nvSpPr>
          <p:cNvPr id="8" name="Footer Placeholder 7"/>
          <p:cNvSpPr>
            <a:spLocks noGrp="1"/>
          </p:cNvSpPr>
          <p:nvPr>
            <p:ph type="ftr" sz="quarter" idx="11"/>
          </p:nvPr>
        </p:nvSpPr>
        <p:spPr/>
        <p:txBody>
          <a:bodyPr/>
          <a:lstStyle/>
          <a:p>
            <a:r>
              <a:rPr lang="en-US"/>
              <a:t>Ravi Kant Sahu, Asst. Professor @ Lovely Professional University, Punjab (India)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DC9AB0-2603-4234-B8ED-6F958BA6BA48}" type="datetime1">
              <a:rPr lang="en-US" smtClean="0"/>
              <a:pPr/>
              <a:t>11/3/2020</a:t>
            </a:fld>
            <a:endParaRPr lang="en-US"/>
          </a:p>
        </p:txBody>
      </p:sp>
      <p:sp>
        <p:nvSpPr>
          <p:cNvPr id="4" name="Footer Placeholder 3"/>
          <p:cNvSpPr>
            <a:spLocks noGrp="1"/>
          </p:cNvSpPr>
          <p:nvPr>
            <p:ph type="ftr" sz="quarter" idx="11"/>
          </p:nvPr>
        </p:nvSpPr>
        <p:spPr/>
        <p:txBody>
          <a:bodyPr/>
          <a:lstStyle/>
          <a:p>
            <a:r>
              <a:rPr lang="en-US"/>
              <a:t>Ravi Kant Sahu, Asst. Professor @ Lovely Professional University, Punjab (India)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0F61A-5093-4357-AA6B-5D44AA117ECB}" type="datetime1">
              <a:rPr lang="en-US" smtClean="0"/>
              <a:pPr/>
              <a:t>11/3/2020</a:t>
            </a:fld>
            <a:endParaRPr lang="en-US"/>
          </a:p>
        </p:txBody>
      </p:sp>
      <p:sp>
        <p:nvSpPr>
          <p:cNvPr id="3" name="Footer Placeholder 2"/>
          <p:cNvSpPr>
            <a:spLocks noGrp="1"/>
          </p:cNvSpPr>
          <p:nvPr>
            <p:ph type="ftr" sz="quarter" idx="11"/>
          </p:nvPr>
        </p:nvSpPr>
        <p:spPr/>
        <p:txBody>
          <a:bodyPr/>
          <a:lstStyle/>
          <a:p>
            <a:r>
              <a:rPr lang="en-US"/>
              <a:t>Ravi Kant Sahu, Asst. Professor @ Lovely Professional University, Punjab (India)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8ABEAE-DBD7-4D1B-A4AF-F0E690D9D247}" type="datetime1">
              <a:rPr lang="en-US" smtClean="0"/>
              <a:pPr/>
              <a:t>11/3/2020</a:t>
            </a:fld>
            <a:endParaRPr lang="en-US"/>
          </a:p>
        </p:txBody>
      </p:sp>
      <p:sp>
        <p:nvSpPr>
          <p:cNvPr id="6" name="Footer Placeholder 5"/>
          <p:cNvSpPr>
            <a:spLocks noGrp="1"/>
          </p:cNvSpPr>
          <p:nvPr>
            <p:ph type="ftr" sz="quarter" idx="11"/>
          </p:nvPr>
        </p:nvSpPr>
        <p:spPr/>
        <p:txBody>
          <a:bodyPr/>
          <a:lstStyle/>
          <a:p>
            <a:r>
              <a:rPr lang="en-US"/>
              <a:t>Ravi Kant Sahu, Asst. Professor @ Lovely Professional University, Punjab (India)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C6E093-25F2-42AF-96B1-406D12B729D8}" type="datetime1">
              <a:rPr lang="en-US" smtClean="0"/>
              <a:pPr/>
              <a:t>11/3/2020</a:t>
            </a:fld>
            <a:endParaRPr lang="en-US"/>
          </a:p>
        </p:txBody>
      </p:sp>
      <p:sp>
        <p:nvSpPr>
          <p:cNvPr id="6" name="Footer Placeholder 5"/>
          <p:cNvSpPr>
            <a:spLocks noGrp="1"/>
          </p:cNvSpPr>
          <p:nvPr>
            <p:ph type="ftr" sz="quarter" idx="11"/>
          </p:nvPr>
        </p:nvSpPr>
        <p:spPr/>
        <p:txBody>
          <a:bodyPr/>
          <a:lstStyle/>
          <a:p>
            <a:r>
              <a:rPr lang="en-US"/>
              <a:t>Ravi Kant Sahu, Asst. Professor @ Lovely Professional University, Punjab (India)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C15E1-775E-42A8-AC6B-B76DF66DA8BE}" type="datetime1">
              <a:rPr lang="en-US" smtClean="0"/>
              <a:pPr/>
              <a:t>11/3/2020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Ravi Kant Sahu, Asst. Professor @ Lovely Professional University, Punjab (India)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85800"/>
            <a:ext cx="8686800" cy="1981200"/>
          </a:xfrm>
        </p:spPr>
        <p:txBody>
          <a:bodyPr>
            <a:normAutofit fontScale="90000"/>
          </a:bodyPr>
          <a:lstStyle/>
          <a:p>
            <a:pPr algn="ctr"/>
            <a:r>
              <a:rPr lang="en-US" sz="73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Data Structures</a:t>
            </a:r>
            <a:br>
              <a:rPr lang="en-US" dirty="0">
                <a:solidFill>
                  <a:schemeClr val="accent2">
                    <a:lumMod val="50000"/>
                  </a:schemeClr>
                </a:solidFill>
                <a:effectLst/>
                <a:latin typeface="Times New Roman" pitchFamily="18" charset="0"/>
                <a:cs typeface="Times New Roman" pitchFamily="18" charset="0"/>
              </a:rPr>
            </a:br>
            <a:br>
              <a:rPr lang="en-US" dirty="0">
                <a:solidFill>
                  <a:srgbClr val="002060"/>
                </a:solidFill>
                <a:latin typeface="Times New Roman" pitchFamily="18" charset="0"/>
                <a:cs typeface="Times New Roman" pitchFamily="18" charset="0"/>
              </a:rPr>
            </a:br>
            <a:r>
              <a:rPr lang="en-US" sz="3600" dirty="0">
                <a:solidFill>
                  <a:srgbClr val="7030A0"/>
                </a:solidFill>
                <a:latin typeface="Times New Roman" pitchFamily="18" charset="0"/>
                <a:cs typeface="Times New Roman" pitchFamily="18" charset="0"/>
              </a:rPr>
              <a:t>Topic: Hashing</a:t>
            </a:r>
            <a:br>
              <a:rPr lang="en-US" sz="3600" dirty="0">
                <a:solidFill>
                  <a:srgbClr val="7030A0"/>
                </a:solidFill>
                <a:latin typeface="Times New Roman" pitchFamily="18" charset="0"/>
                <a:cs typeface="Times New Roman" pitchFamily="18" charset="0"/>
              </a:rPr>
            </a:br>
            <a:endParaRPr lang="en-US" b="0"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533400" y="2819400"/>
            <a:ext cx="8077200" cy="3733800"/>
          </a:xfrm>
        </p:spPr>
        <p:txBody>
          <a:bodyPr>
            <a:normAutofit/>
          </a:bodyPr>
          <a:lstStyle/>
          <a:p>
            <a:pPr algn="ctr">
              <a:spcBef>
                <a:spcPts val="638"/>
              </a:spcBef>
              <a:buClr>
                <a:srgbClr val="EBF1DD"/>
              </a:buClr>
              <a:buSzPct val="25000"/>
            </a:pPr>
            <a:endParaRPr lang="en-US" sz="2400" dirty="0">
              <a:solidFill>
                <a:srgbClr val="C00000"/>
              </a:solidFill>
              <a:latin typeface="Times New Roman" pitchFamily="18" charset="0"/>
              <a:cs typeface="Times New Roman" pitchFamily="18" charset="0"/>
            </a:endParaRPr>
          </a:p>
          <a:p>
            <a:pPr algn="ctr">
              <a:spcBef>
                <a:spcPts val="638"/>
              </a:spcBef>
              <a:buClr>
                <a:srgbClr val="EBF1DD"/>
              </a:buClr>
              <a:buSzPct val="25000"/>
            </a:pPr>
            <a:r>
              <a:rPr lang="en-US" sz="2400" dirty="0">
                <a:solidFill>
                  <a:srgbClr val="C00000"/>
                </a:solidFill>
                <a:latin typeface="Times New Roman" pitchFamily="18" charset="0"/>
                <a:cs typeface="Times New Roman" pitchFamily="18" charset="0"/>
              </a:rPr>
              <a:t>By</a:t>
            </a:r>
          </a:p>
          <a:p>
            <a:pPr algn="ctr">
              <a:spcBef>
                <a:spcPts val="638"/>
              </a:spcBef>
              <a:buClr>
                <a:srgbClr val="EBF1DD"/>
              </a:buClr>
              <a:buSzPct val="25000"/>
            </a:pPr>
            <a:r>
              <a:rPr lang="en-US" sz="2400" dirty="0">
                <a:solidFill>
                  <a:srgbClr val="C00000"/>
                </a:solidFill>
                <a:latin typeface="Times New Roman" pitchFamily="18" charset="0"/>
                <a:cs typeface="Times New Roman" pitchFamily="18" charset="0"/>
              </a:rPr>
              <a:t>Ravi Kant </a:t>
            </a:r>
            <a:r>
              <a:rPr lang="en-US" sz="2400" dirty="0" err="1">
                <a:solidFill>
                  <a:srgbClr val="C00000"/>
                </a:solidFill>
                <a:latin typeface="Times New Roman" pitchFamily="18" charset="0"/>
                <a:cs typeface="Times New Roman" pitchFamily="18" charset="0"/>
              </a:rPr>
              <a:t>Sahu</a:t>
            </a:r>
            <a:endParaRPr lang="en-US" sz="2400" dirty="0">
              <a:solidFill>
                <a:srgbClr val="C00000"/>
              </a:solidFill>
              <a:latin typeface="Times New Roman" pitchFamily="18" charset="0"/>
              <a:cs typeface="Times New Roman" pitchFamily="18" charset="0"/>
            </a:endParaRPr>
          </a:p>
          <a:p>
            <a:pPr algn="ctr">
              <a:spcBef>
                <a:spcPts val="638"/>
              </a:spcBef>
              <a:buClr>
                <a:srgbClr val="EBF1DD"/>
              </a:buClr>
              <a:buSzPct val="25000"/>
            </a:pPr>
            <a:r>
              <a:rPr lang="en-US" sz="2400" dirty="0">
                <a:solidFill>
                  <a:srgbClr val="002060"/>
                </a:solidFill>
                <a:latin typeface="Times New Roman" pitchFamily="18" charset="0"/>
                <a:cs typeface="Times New Roman" pitchFamily="18" charset="0"/>
                <a:sym typeface="Times New Roman" pitchFamily="18" charset="0"/>
              </a:rPr>
              <a:t>Asst. Professor</a:t>
            </a:r>
          </a:p>
          <a:p>
            <a:pPr algn="ctr">
              <a:spcBef>
                <a:spcPts val="638"/>
              </a:spcBef>
              <a:buClr>
                <a:srgbClr val="EBF1DD"/>
              </a:buClr>
              <a:buSzPct val="25000"/>
            </a:pPr>
            <a:endParaRPr lang="en-US" sz="2400" dirty="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r>
              <a:rPr lang="en-US" sz="35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Times New Roman" pitchFamily="18" charset="0"/>
              </a:rPr>
              <a:t>Lovely Professional University, Punjab</a:t>
            </a:r>
          </a:p>
          <a:p>
            <a:pPr algn="ctr"/>
            <a:endParaRPr lang="en-US" dirty="0"/>
          </a:p>
        </p:txBody>
      </p:sp>
      <p:pic>
        <p:nvPicPr>
          <p:cNvPr id="4" name="Picture 5" descr="lpu.png"/>
          <p:cNvPicPr>
            <a:picLocks noChangeAspect="1"/>
          </p:cNvPicPr>
          <p:nvPr/>
        </p:nvPicPr>
        <p:blipFill>
          <a:blip r:embed="rId2"/>
          <a:srcRect/>
          <a:stretch>
            <a:fillRect/>
          </a:stretch>
        </p:blipFill>
        <p:spPr bwMode="auto">
          <a:xfrm>
            <a:off x="3962400" y="4648200"/>
            <a:ext cx="1371600" cy="1362029"/>
          </a:xfrm>
          <a:prstGeom prst="rect">
            <a:avLst/>
          </a:prstGeom>
          <a:noFill/>
          <a:ln w="9525">
            <a:noFill/>
            <a:miter lim="800000"/>
            <a:headEnd/>
            <a:tailEnd/>
          </a:ln>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Example</a:t>
            </a:r>
          </a:p>
        </p:txBody>
      </p:sp>
      <p:sp>
        <p:nvSpPr>
          <p:cNvPr id="2" name="Content Placeholder 1"/>
          <p:cNvSpPr>
            <a:spLocks noGrp="1"/>
          </p:cNvSpPr>
          <p:nvPr>
            <p:ph idx="1"/>
          </p:nvPr>
        </p:nvSpPr>
        <p:spPr>
          <a:xfrm>
            <a:off x="304800" y="990600"/>
            <a:ext cx="8610600" cy="5257800"/>
          </a:xfrm>
        </p:spPr>
        <p:txBody>
          <a:bodyPr>
            <a:normAutofit/>
          </a:bodyPr>
          <a:lstStyle/>
          <a:p>
            <a:pPr marL="514350" indent="-514350">
              <a:buFont typeface="Wingdings" pitchFamily="2" charset="2"/>
              <a:buChar char="Ø"/>
            </a:pPr>
            <a:endParaRPr lang="en-US" sz="20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extLst>
      <p:ext uri="{BB962C8B-B14F-4D97-AF65-F5344CB8AC3E}">
        <p14:creationId xmlns:p14="http://schemas.microsoft.com/office/powerpoint/2010/main" val="51379050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err="1">
                <a:solidFill>
                  <a:srgbClr val="C00000"/>
                </a:solidFill>
                <a:effectLst/>
                <a:latin typeface="Times New Roman" pitchFamily="18" charset="0"/>
                <a:cs typeface="Times New Roman" pitchFamily="18" charset="0"/>
              </a:rPr>
              <a:t>Midsquare</a:t>
            </a:r>
            <a:r>
              <a:rPr lang="en-US" sz="4000" b="0" dirty="0">
                <a:solidFill>
                  <a:srgbClr val="C00000"/>
                </a:solidFill>
                <a:effectLst/>
                <a:latin typeface="Times New Roman" pitchFamily="18" charset="0"/>
                <a:cs typeface="Times New Roman" pitchFamily="18" charset="0"/>
              </a:rPr>
              <a:t> Method</a:t>
            </a:r>
          </a:p>
        </p:txBody>
      </p:sp>
      <p:sp>
        <p:nvSpPr>
          <p:cNvPr id="2" name="Content Placeholder 1"/>
          <p:cNvSpPr>
            <a:spLocks noGrp="1"/>
          </p:cNvSpPr>
          <p:nvPr>
            <p:ph idx="1"/>
          </p:nvPr>
        </p:nvSpPr>
        <p:spPr>
          <a:xfrm>
            <a:off x="304800" y="990600"/>
            <a:ext cx="8610600" cy="5257800"/>
          </a:xfrm>
        </p:spPr>
        <p:txBody>
          <a:bodyPr>
            <a:normAutofit/>
          </a:bodyPr>
          <a:lstStyle/>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The key is squared and some digits are deleted from both sides to obtained l digits.</a:t>
            </a:r>
          </a:p>
          <a:p>
            <a:pPr marL="514350" indent="-514350">
              <a:buNone/>
            </a:pPr>
            <a:r>
              <a:rPr lang="en-US" sz="2400" dirty="0">
                <a:solidFill>
                  <a:srgbClr val="002060"/>
                </a:solidFill>
                <a:latin typeface="Times New Roman" pitchFamily="18" charset="0"/>
                <a:cs typeface="Times New Roman" pitchFamily="18" charset="0"/>
              </a:rPr>
              <a:t>					H(k) = l</a:t>
            </a:r>
          </a:p>
          <a:p>
            <a:pPr marL="514350" indent="-514350">
              <a:buNone/>
            </a:pPr>
            <a:endParaRPr lang="en-US" sz="2400" dirty="0">
              <a:solidFill>
                <a:srgbClr val="002060"/>
              </a:solidFill>
              <a:latin typeface="Times New Roman" pitchFamily="18" charset="0"/>
              <a:cs typeface="Times New Roman" pitchFamily="18" charset="0"/>
            </a:endParaRPr>
          </a:p>
          <a:p>
            <a:pPr marL="514350" indent="-514350">
              <a:buNone/>
            </a:pPr>
            <a:r>
              <a:rPr lang="en-US" sz="2400" dirty="0">
                <a:solidFill>
                  <a:srgbClr val="002060"/>
                </a:solidFill>
                <a:latin typeface="Times New Roman" pitchFamily="18" charset="0"/>
                <a:cs typeface="Times New Roman" pitchFamily="18" charset="0"/>
              </a:rPr>
              <a:t>where l is obtained by deleting digits from both ends of k</a:t>
            </a:r>
            <a:r>
              <a:rPr lang="en-US" sz="2400" baseline="30000" dirty="0">
                <a:solidFill>
                  <a:srgbClr val="002060"/>
                </a:solidFill>
                <a:latin typeface="Times New Roman" pitchFamily="18" charset="0"/>
                <a:cs typeface="Times New Roman" pitchFamily="18" charset="0"/>
              </a:rPr>
              <a:t>2</a:t>
            </a:r>
            <a:r>
              <a:rPr lang="en-US" sz="2000" dirty="0">
                <a:solidFill>
                  <a:srgbClr val="002060"/>
                </a:solidFill>
                <a:latin typeface="Times New Roman" pitchFamily="18" charset="0"/>
                <a:cs typeface="Times New Roman" pitchFamily="18" charset="0"/>
              </a:rPr>
              <a:t> .</a:t>
            </a:r>
          </a:p>
          <a:p>
            <a:pPr marL="514350" indent="-514350">
              <a:buNone/>
            </a:pPr>
            <a:endParaRPr lang="en-US" sz="2000" baseline="30000" dirty="0">
              <a:solidFill>
                <a:srgbClr val="002060"/>
              </a:solidFill>
              <a:latin typeface="Times New Roman" pitchFamily="18" charset="0"/>
              <a:cs typeface="Times New Roman" pitchFamily="18" charset="0"/>
            </a:endParaRPr>
          </a:p>
          <a:p>
            <a:pPr marL="514350" indent="-514350">
              <a:buNone/>
            </a:pPr>
            <a:endParaRPr lang="en-US" sz="2000" dirty="0">
              <a:solidFill>
                <a:srgbClr val="7030A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Example</a:t>
            </a:r>
          </a:p>
        </p:txBody>
      </p:sp>
      <p:sp>
        <p:nvSpPr>
          <p:cNvPr id="2" name="Content Placeholder 1"/>
          <p:cNvSpPr>
            <a:spLocks noGrp="1"/>
          </p:cNvSpPr>
          <p:nvPr>
            <p:ph idx="1"/>
          </p:nvPr>
        </p:nvSpPr>
        <p:spPr>
          <a:xfrm>
            <a:off x="304800" y="990600"/>
            <a:ext cx="8610600" cy="5257800"/>
          </a:xfrm>
        </p:spPr>
        <p:txBody>
          <a:bodyPr>
            <a:normAutofit/>
          </a:bodyPr>
          <a:lstStyle/>
          <a:p>
            <a:pPr marL="514350" indent="-514350">
              <a:buFont typeface="Wingdings" pitchFamily="2" charset="2"/>
              <a:buChar char="Ø"/>
            </a:pPr>
            <a:endParaRPr lang="en-US" sz="20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extLst>
      <p:ext uri="{BB962C8B-B14F-4D97-AF65-F5344CB8AC3E}">
        <p14:creationId xmlns:p14="http://schemas.microsoft.com/office/powerpoint/2010/main" val="203357788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Folding Method</a:t>
            </a:r>
          </a:p>
        </p:txBody>
      </p:sp>
      <p:sp>
        <p:nvSpPr>
          <p:cNvPr id="2" name="Content Placeholder 1"/>
          <p:cNvSpPr>
            <a:spLocks noGrp="1"/>
          </p:cNvSpPr>
          <p:nvPr>
            <p:ph idx="1"/>
          </p:nvPr>
        </p:nvSpPr>
        <p:spPr>
          <a:xfrm>
            <a:off x="304800" y="990600"/>
            <a:ext cx="8610600" cy="5257800"/>
          </a:xfrm>
        </p:spPr>
        <p:txBody>
          <a:bodyPr>
            <a:normAutofit/>
          </a:bodyPr>
          <a:lstStyle/>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The key k is partitioned into a number of parts k1, k2, k3… </a:t>
            </a:r>
            <a:r>
              <a:rPr lang="en-US" sz="2400" dirty="0" err="1">
                <a:solidFill>
                  <a:srgbClr val="002060"/>
                </a:solidFill>
                <a:latin typeface="Times New Roman" pitchFamily="18" charset="0"/>
                <a:cs typeface="Times New Roman" pitchFamily="18" charset="0"/>
              </a:rPr>
              <a:t>k</a:t>
            </a:r>
            <a:r>
              <a:rPr lang="en-US" sz="2400" baseline="-25000" dirty="0" err="1">
                <a:solidFill>
                  <a:srgbClr val="002060"/>
                </a:solidFill>
                <a:latin typeface="Times New Roman" pitchFamily="18" charset="0"/>
                <a:cs typeface="Times New Roman" pitchFamily="18" charset="0"/>
              </a:rPr>
              <a:t>r</a:t>
            </a:r>
            <a:r>
              <a:rPr lang="en-US" sz="2400" dirty="0">
                <a:solidFill>
                  <a:srgbClr val="002060"/>
                </a:solidFill>
                <a:latin typeface="Times New Roman" pitchFamily="18" charset="0"/>
                <a:cs typeface="Times New Roman" pitchFamily="18" charset="0"/>
              </a:rPr>
              <a:t>,</a:t>
            </a:r>
            <a:br>
              <a:rPr lang="en-US" sz="2400" dirty="0">
                <a:solidFill>
                  <a:srgbClr val="002060"/>
                </a:solidFill>
                <a:latin typeface="Times New Roman" pitchFamily="18" charset="0"/>
                <a:cs typeface="Times New Roman" pitchFamily="18" charset="0"/>
              </a:rPr>
            </a:br>
            <a:r>
              <a:rPr lang="en-US" sz="2400" dirty="0">
                <a:solidFill>
                  <a:srgbClr val="002060"/>
                </a:solidFill>
                <a:latin typeface="Times New Roman" pitchFamily="18" charset="0"/>
                <a:cs typeface="Times New Roman" pitchFamily="18" charset="0"/>
              </a:rPr>
              <a:t>where each part (except possibly the last) has the same number of digits as the required address.</a:t>
            </a: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endParaRPr>
          </a:p>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Then the parts are added together, ignoring the last carry.</a:t>
            </a: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endParaRPr>
          </a:p>
          <a:p>
            <a:pPr marL="514350" indent="-514350">
              <a:buNone/>
            </a:pPr>
            <a:r>
              <a:rPr lang="en-US" sz="2400" dirty="0">
                <a:solidFill>
                  <a:srgbClr val="002060"/>
                </a:solidFill>
                <a:latin typeface="Times New Roman" pitchFamily="18" charset="0"/>
                <a:cs typeface="Times New Roman" pitchFamily="18" charset="0"/>
              </a:rPr>
              <a:t>				</a:t>
            </a:r>
            <a:r>
              <a:rPr lang="en-US" sz="2400" dirty="0">
                <a:solidFill>
                  <a:srgbClr val="C00000"/>
                </a:solidFill>
                <a:latin typeface="Times New Roman" pitchFamily="18" charset="0"/>
                <a:cs typeface="Times New Roman" pitchFamily="18" charset="0"/>
              </a:rPr>
              <a:t>H(k) = k1 + k2 + … + </a:t>
            </a:r>
            <a:r>
              <a:rPr lang="en-US" sz="2400" dirty="0" err="1">
                <a:solidFill>
                  <a:srgbClr val="C00000"/>
                </a:solidFill>
                <a:latin typeface="Times New Roman" pitchFamily="18" charset="0"/>
                <a:cs typeface="Times New Roman" pitchFamily="18" charset="0"/>
              </a:rPr>
              <a:t>k</a:t>
            </a:r>
            <a:r>
              <a:rPr lang="en-US" sz="2400" baseline="-25000" dirty="0" err="1">
                <a:solidFill>
                  <a:srgbClr val="C00000"/>
                </a:solidFill>
                <a:latin typeface="Times New Roman" pitchFamily="18" charset="0"/>
                <a:cs typeface="Times New Roman" pitchFamily="18" charset="0"/>
              </a:rPr>
              <a:t>r</a:t>
            </a:r>
            <a:endParaRPr lang="en-US" sz="2400" dirty="0">
              <a:solidFill>
                <a:srgbClr val="C00000"/>
              </a:solidFill>
              <a:latin typeface="Times New Roman" pitchFamily="18" charset="0"/>
              <a:cs typeface="Times New Roman" pitchFamily="18" charset="0"/>
            </a:endParaRP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endParaRPr>
          </a:p>
          <a:p>
            <a:pPr marL="514350" indent="-514350">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Example</a:t>
            </a:r>
          </a:p>
        </p:txBody>
      </p:sp>
      <p:sp>
        <p:nvSpPr>
          <p:cNvPr id="2" name="Content Placeholder 1"/>
          <p:cNvSpPr>
            <a:spLocks noGrp="1"/>
          </p:cNvSpPr>
          <p:nvPr>
            <p:ph idx="1"/>
          </p:nvPr>
        </p:nvSpPr>
        <p:spPr>
          <a:xfrm>
            <a:off x="304800" y="990600"/>
            <a:ext cx="8610600" cy="5257800"/>
          </a:xfrm>
        </p:spPr>
        <p:txBody>
          <a:bodyPr>
            <a:normAutofit/>
          </a:bodyPr>
          <a:lstStyle/>
          <a:p>
            <a:pPr marL="514350" indent="-514350">
              <a:buFont typeface="Wingdings" pitchFamily="2" charset="2"/>
              <a:buChar char="Ø"/>
            </a:pPr>
            <a:endParaRPr lang="en-US" sz="20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extLst>
      <p:ext uri="{BB962C8B-B14F-4D97-AF65-F5344CB8AC3E}">
        <p14:creationId xmlns:p14="http://schemas.microsoft.com/office/powerpoint/2010/main" val="174861351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Hash Table</a:t>
            </a:r>
          </a:p>
        </p:txBody>
      </p:sp>
      <p:sp>
        <p:nvSpPr>
          <p:cNvPr id="2" name="Content Placeholder 1"/>
          <p:cNvSpPr>
            <a:spLocks noGrp="1"/>
          </p:cNvSpPr>
          <p:nvPr>
            <p:ph idx="1"/>
          </p:nvPr>
        </p:nvSpPr>
        <p:spPr>
          <a:xfrm>
            <a:off x="304800" y="990600"/>
            <a:ext cx="8610600" cy="5257800"/>
          </a:xfrm>
        </p:spPr>
        <p:txBody>
          <a:bodyPr>
            <a:normAutofit/>
          </a:bodyPr>
          <a:lstStyle/>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A hash table (also hash map) is a data structure used to implement an associative array, a structure that can map keys to values.</a:t>
            </a:r>
          </a:p>
          <a:p>
            <a:pPr marL="514350" indent="-514350">
              <a:buNone/>
            </a:pPr>
            <a:r>
              <a:rPr lang="en-US" sz="2400" dirty="0">
                <a:solidFill>
                  <a:srgbClr val="002060"/>
                </a:solidFill>
                <a:latin typeface="Times New Roman" pitchFamily="18" charset="0"/>
                <a:cs typeface="Times New Roman" pitchFamily="18" charset="0"/>
              </a:rPr>
              <a:t> </a:t>
            </a:r>
          </a:p>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A hash table uses a hash function to compute an index into an array of buckets or slots (or in memory), from which the correct value can be found.</a:t>
            </a: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endParaRPr>
          </a:p>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Ideally, the hash function should assign each possible key to a unique bucket, but this ideal situation is rarely achievable in practice.</a:t>
            </a: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endParaRPr>
          </a:p>
          <a:p>
            <a:pPr marL="514350" indent="-514350">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43840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Collision Resolution</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25 0.33303 L -3.33333E-6 -2.46994E-6 " pathEditMode="relative" rAng="0" ptsTypes="AA">
                                      <p:cBhvr>
                                        <p:cTn id="6" dur="2000" fill="hold"/>
                                        <p:tgtEl>
                                          <p:spTgt spid="3"/>
                                        </p:tgtEl>
                                        <p:attrNameLst>
                                          <p:attrName>ppt_x</p:attrName>
                                          <p:attrName>ppt_y</p:attrName>
                                        </p:attrNameLst>
                                      </p:cBhvr>
                                      <p:rCtr x="12500" y="-16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0"/>
            <a:ext cx="8183880" cy="1051560"/>
          </a:xfrm>
        </p:spPr>
        <p:txBody>
          <a:bodyPr>
            <a:normAutofit/>
          </a:bodyPr>
          <a:lstStyle/>
          <a:p>
            <a:pPr algn="ctr"/>
            <a:r>
              <a:rPr lang="en-US" sz="4000" dirty="0">
                <a:solidFill>
                  <a:srgbClr val="C00000"/>
                </a:solidFill>
                <a:latin typeface="Times New Roman" pitchFamily="18" charset="0"/>
                <a:cs typeface="Times New Roman" pitchFamily="18" charset="0"/>
              </a:rPr>
              <a:t>Collision Resolution</a:t>
            </a:r>
            <a:endParaRPr lang="en-US" sz="40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304800" y="990600"/>
            <a:ext cx="8610600" cy="5257800"/>
          </a:xfrm>
        </p:spPr>
        <p:txBody>
          <a:bodyPr>
            <a:normAutofit/>
          </a:bodyPr>
          <a:lstStyle/>
          <a:p>
            <a:pPr marL="514350" indent="-514350"/>
            <a:r>
              <a:rPr lang="en-GB" altLang="zh-TW" sz="2400" dirty="0">
                <a:solidFill>
                  <a:srgbClr val="002060"/>
                </a:solidFill>
                <a:latin typeface="Times New Roman" pitchFamily="18" charset="0"/>
                <a:cs typeface="Times New Roman" pitchFamily="18" charset="0"/>
              </a:rPr>
              <a:t>Collision is a situation when two or more keys map to the same memory location.</a:t>
            </a:r>
          </a:p>
          <a:p>
            <a:pPr marL="514350" indent="-514350"/>
            <a:endParaRPr lang="en-GB" sz="2400" dirty="0">
              <a:solidFill>
                <a:srgbClr val="002060"/>
              </a:solidFill>
              <a:latin typeface="Times New Roman" pitchFamily="18" charset="0"/>
              <a:cs typeface="Times New Roman" pitchFamily="18" charset="0"/>
            </a:endParaRPr>
          </a:p>
          <a:p>
            <a:pPr marL="514350" indent="-514350"/>
            <a:r>
              <a:rPr lang="en-GB" sz="2400" dirty="0">
                <a:solidFill>
                  <a:srgbClr val="002060"/>
                </a:solidFill>
                <a:latin typeface="Times New Roman" pitchFamily="18" charset="0"/>
                <a:cs typeface="Times New Roman" pitchFamily="18" charset="0"/>
              </a:rPr>
              <a:t>Load Factor: The ratio of number n of keys in K to the number m of hash addresses in L.</a:t>
            </a:r>
          </a:p>
          <a:p>
            <a:pPr marL="514350" indent="-514350" algn="ctr">
              <a:buNone/>
            </a:pPr>
            <a:r>
              <a:rPr lang="el-GR" dirty="0">
                <a:solidFill>
                  <a:srgbClr val="C80A25"/>
                </a:solidFill>
                <a:latin typeface="Times New Roman" pitchFamily="18" charset="0"/>
                <a:cs typeface="Times New Roman" pitchFamily="18" charset="0"/>
              </a:rPr>
              <a:t>λ</a:t>
            </a:r>
            <a:r>
              <a:rPr lang="en-US" dirty="0">
                <a:solidFill>
                  <a:srgbClr val="C80A25"/>
                </a:solidFill>
                <a:latin typeface="Times New Roman" pitchFamily="18" charset="0"/>
                <a:cs typeface="Times New Roman" pitchFamily="18" charset="0"/>
              </a:rPr>
              <a:t> = n/m</a:t>
            </a:r>
          </a:p>
          <a:p>
            <a:pPr marL="514350" indent="-514350"/>
            <a:r>
              <a:rPr lang="en-US" sz="2400" dirty="0">
                <a:solidFill>
                  <a:srgbClr val="002060"/>
                </a:solidFill>
                <a:latin typeface="Times New Roman" pitchFamily="18" charset="0"/>
                <a:cs typeface="Times New Roman" pitchFamily="18" charset="0"/>
              </a:rPr>
              <a:t>Efficiency of a hash function is measured by the average number of probes needed to find the location of record with a given key k. </a:t>
            </a:r>
            <a:endParaRPr lang="en-GB" sz="2400" dirty="0">
              <a:solidFill>
                <a:srgbClr val="002060"/>
              </a:solidFill>
              <a:latin typeface="Times New Roman" pitchFamily="18" charset="0"/>
              <a:cs typeface="Times New Roman" pitchFamily="18" charset="0"/>
            </a:endParaRPr>
          </a:p>
          <a:p>
            <a:pPr marL="514350" indent="-514350">
              <a:buNone/>
            </a:pPr>
            <a:r>
              <a:rPr lang="en-GB" sz="2400" dirty="0">
                <a:solidFill>
                  <a:srgbClr val="002060"/>
                </a:solidFill>
                <a:latin typeface="Times New Roman" pitchFamily="18" charset="0"/>
                <a:cs typeface="Times New Roman" pitchFamily="18" charset="0"/>
              </a:rPr>
              <a:t>				 </a:t>
            </a: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3"/>
          <a:srcRect/>
          <a:stretch>
            <a:fillRect/>
          </a:stretch>
        </p:blipFill>
        <p:spPr bwMode="auto">
          <a:xfrm>
            <a:off x="0" y="0"/>
            <a:ext cx="990600" cy="990601"/>
          </a:xfrm>
          <a:prstGeom prst="rect">
            <a:avLst/>
          </a:prstGeom>
          <a:noFill/>
          <a:ln w="9525">
            <a:noFill/>
            <a:miter lim="800000"/>
            <a:headEnd/>
            <a:tailEnd/>
          </a:ln>
        </p:spPr>
      </p:pic>
      <p:graphicFrame>
        <p:nvGraphicFramePr>
          <p:cNvPr id="7" name="Object 6"/>
          <p:cNvGraphicFramePr>
            <a:graphicFrameLocks noChangeAspect="1"/>
          </p:cNvGraphicFramePr>
          <p:nvPr/>
        </p:nvGraphicFramePr>
        <p:xfrm>
          <a:off x="4394200" y="1905000"/>
          <a:ext cx="914400" cy="198438"/>
        </p:xfrm>
        <a:graphic>
          <a:graphicData uri="http://schemas.openxmlformats.org/presentationml/2006/ole">
            <mc:AlternateContent xmlns:mc="http://schemas.openxmlformats.org/markup-compatibility/2006">
              <mc:Choice xmlns:v="urn:schemas-microsoft-com:vml" Requires="v">
                <p:oleObj spid="_x0000_s1030" name="Equation" r:id="rId4" imgW="914400" imgH="198720" progId="Equation.DSMT4">
                  <p:embed/>
                </p:oleObj>
              </mc:Choice>
              <mc:Fallback>
                <p:oleObj name="Equation" r:id="rId4" imgW="914400" imgH="19872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4200" y="19050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Open Addressing</a:t>
            </a:r>
          </a:p>
        </p:txBody>
      </p:sp>
      <p:sp>
        <p:nvSpPr>
          <p:cNvPr id="2" name="Content Placeholder 1"/>
          <p:cNvSpPr>
            <a:spLocks noGrp="1"/>
          </p:cNvSpPr>
          <p:nvPr>
            <p:ph idx="1"/>
          </p:nvPr>
        </p:nvSpPr>
        <p:spPr>
          <a:xfrm>
            <a:off x="304800" y="990600"/>
            <a:ext cx="8610600" cy="5257800"/>
          </a:xfrm>
        </p:spPr>
        <p:txBody>
          <a:bodyPr>
            <a:normAutofit/>
          </a:bodyPr>
          <a:lstStyle/>
          <a:p>
            <a:pPr marL="514350" indent="-514350">
              <a:buFont typeface="Wingdings" pitchFamily="2" charset="2"/>
              <a:buChar char="Ø"/>
            </a:pPr>
            <a:endParaRPr lang="en-GB" altLang="zh-TW" sz="3600" dirty="0">
              <a:solidFill>
                <a:srgbClr val="C80A25"/>
              </a:solidFill>
              <a:latin typeface="Times New Roman" pitchFamily="18" charset="0"/>
              <a:cs typeface="Times New Roman" pitchFamily="18" charset="0"/>
            </a:endParaRPr>
          </a:p>
          <a:p>
            <a:pPr marL="514350" indent="-514350">
              <a:buFont typeface="Wingdings" pitchFamily="2" charset="2"/>
              <a:buChar char="Ø"/>
            </a:pPr>
            <a:r>
              <a:rPr lang="en-GB" altLang="zh-TW" sz="3600" dirty="0">
                <a:solidFill>
                  <a:srgbClr val="C80A25"/>
                </a:solidFill>
                <a:latin typeface="Times New Roman" pitchFamily="18" charset="0"/>
                <a:cs typeface="Times New Roman" pitchFamily="18" charset="0"/>
              </a:rPr>
              <a:t>Linear Probing</a:t>
            </a:r>
          </a:p>
          <a:p>
            <a:pPr marL="514350" indent="-514350"/>
            <a:r>
              <a:rPr lang="en-GB" altLang="zh-TW" sz="2800" dirty="0">
                <a:solidFill>
                  <a:srgbClr val="002060"/>
                </a:solidFill>
                <a:latin typeface="Times New Roman" pitchFamily="18" charset="0"/>
                <a:cs typeface="Times New Roman" pitchFamily="18" charset="0"/>
              </a:rPr>
              <a:t>Resolves collisions by placing the data into the next open slot in the table.</a:t>
            </a:r>
          </a:p>
          <a:p>
            <a:pPr marL="514350" indent="-514350"/>
            <a:endParaRPr lang="en-GB" sz="2800" dirty="0">
              <a:solidFill>
                <a:srgbClr val="002060"/>
              </a:solidFill>
              <a:latin typeface="Times New Roman" pitchFamily="18" charset="0"/>
              <a:cs typeface="Times New Roman" pitchFamily="18" charset="0"/>
            </a:endParaRPr>
          </a:p>
          <a:p>
            <a:pPr marL="514350" indent="-514350"/>
            <a:r>
              <a:rPr lang="en-GB" sz="2400" dirty="0">
                <a:solidFill>
                  <a:srgbClr val="002060"/>
                </a:solidFill>
                <a:latin typeface="Times New Roman" pitchFamily="18" charset="0"/>
                <a:cs typeface="Times New Roman" pitchFamily="18" charset="0"/>
              </a:rPr>
              <a:t>We assume that the table T with m locations is circular, so that T[1] comes after T[m].</a:t>
            </a: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Example</a:t>
            </a:r>
          </a:p>
        </p:txBody>
      </p:sp>
      <p:sp>
        <p:nvSpPr>
          <p:cNvPr id="2" name="Content Placeholder 1"/>
          <p:cNvSpPr>
            <a:spLocks noGrp="1"/>
          </p:cNvSpPr>
          <p:nvPr>
            <p:ph idx="1"/>
          </p:nvPr>
        </p:nvSpPr>
        <p:spPr>
          <a:xfrm>
            <a:off x="304800" y="990600"/>
            <a:ext cx="8610600" cy="5257800"/>
          </a:xfrm>
        </p:spPr>
        <p:txBody>
          <a:bodyPr>
            <a:normAutofit/>
          </a:bodyPr>
          <a:lstStyle/>
          <a:p>
            <a:pPr marL="0" indent="0">
              <a:buNone/>
            </a:pPr>
            <a:r>
              <a:rPr lang="en-US" sz="2400" dirty="0">
                <a:solidFill>
                  <a:srgbClr val="002060"/>
                </a:solidFill>
                <a:latin typeface="Times New Roman" pitchFamily="18" charset="0"/>
                <a:cs typeface="Times New Roman" pitchFamily="18" charset="0"/>
              </a:rPr>
              <a:t>The keys 94, 25, 105, 169, 38, 80 and 151 are inserted into an initially empty hash table of size 13 using Division Method. Linear Probing is used for Collision Resolution. </a:t>
            </a: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endParaRPr>
          </a:p>
          <a:p>
            <a:pPr marL="0" indent="0">
              <a:buNone/>
            </a:pPr>
            <a:r>
              <a:rPr lang="en-US" sz="2400" dirty="0">
                <a:solidFill>
                  <a:srgbClr val="002060"/>
                </a:solidFill>
                <a:latin typeface="Times New Roman" pitchFamily="18" charset="0"/>
                <a:cs typeface="Times New Roman" pitchFamily="18" charset="0"/>
              </a:rPr>
              <a:t>Find the appropriate hash function and draw the resultant Hash Table after placing the keys and calculate the Average number of probes for Unsuccessful search. </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extLst>
      <p:ext uri="{BB962C8B-B14F-4D97-AF65-F5344CB8AC3E}">
        <p14:creationId xmlns:p14="http://schemas.microsoft.com/office/powerpoint/2010/main" val="141444250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Outlines</a:t>
            </a:r>
          </a:p>
        </p:txBody>
      </p:sp>
      <p:sp>
        <p:nvSpPr>
          <p:cNvPr id="2" name="Content Placeholder 1"/>
          <p:cNvSpPr>
            <a:spLocks noGrp="1"/>
          </p:cNvSpPr>
          <p:nvPr>
            <p:ph idx="1"/>
          </p:nvPr>
        </p:nvSpPr>
        <p:spPr>
          <a:xfrm>
            <a:off x="304800" y="990600"/>
            <a:ext cx="8610600" cy="5257800"/>
          </a:xfrm>
        </p:spPr>
        <p:txBody>
          <a:bodyPr>
            <a:normAutofit/>
          </a:bodyPr>
          <a:lstStyle/>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Introduction</a:t>
            </a:r>
          </a:p>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Hashing</a:t>
            </a:r>
          </a:p>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Hash Functions</a:t>
            </a:r>
          </a:p>
          <a:p>
            <a:pPr marL="914400" lvl="1" indent="-514350">
              <a:buFont typeface="Wingdings" pitchFamily="2" charset="2"/>
              <a:buChar char="§"/>
            </a:pPr>
            <a:r>
              <a:rPr lang="en-US" sz="2200" dirty="0">
                <a:solidFill>
                  <a:srgbClr val="0070C0"/>
                </a:solidFill>
                <a:latin typeface="Times New Roman" pitchFamily="18" charset="0"/>
                <a:cs typeface="Times New Roman" pitchFamily="18" charset="0"/>
              </a:rPr>
              <a:t>Division Method</a:t>
            </a:r>
          </a:p>
          <a:p>
            <a:pPr marL="914400" lvl="1" indent="-514350">
              <a:buFont typeface="Wingdings" pitchFamily="2" charset="2"/>
              <a:buChar char="§"/>
            </a:pPr>
            <a:r>
              <a:rPr lang="en-US" sz="2200" dirty="0" err="1">
                <a:solidFill>
                  <a:srgbClr val="0070C0"/>
                </a:solidFill>
                <a:latin typeface="Times New Roman" pitchFamily="18" charset="0"/>
                <a:cs typeface="Times New Roman" pitchFamily="18" charset="0"/>
              </a:rPr>
              <a:t>Midsquare</a:t>
            </a:r>
            <a:r>
              <a:rPr lang="en-US" sz="2200" dirty="0">
                <a:solidFill>
                  <a:srgbClr val="0070C0"/>
                </a:solidFill>
                <a:latin typeface="Times New Roman" pitchFamily="18" charset="0"/>
                <a:cs typeface="Times New Roman" pitchFamily="18" charset="0"/>
              </a:rPr>
              <a:t> Method</a:t>
            </a:r>
          </a:p>
          <a:p>
            <a:pPr marL="914400" lvl="1" indent="-514350">
              <a:buFont typeface="Wingdings" pitchFamily="2" charset="2"/>
              <a:buChar char="§"/>
            </a:pPr>
            <a:r>
              <a:rPr lang="en-US" sz="2200" dirty="0">
                <a:solidFill>
                  <a:srgbClr val="0070C0"/>
                </a:solidFill>
                <a:latin typeface="Times New Roman" pitchFamily="18" charset="0"/>
                <a:cs typeface="Times New Roman" pitchFamily="18" charset="0"/>
              </a:rPr>
              <a:t>Folding Method</a:t>
            </a:r>
          </a:p>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Collision Resolution</a:t>
            </a:r>
          </a:p>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Open Addressing : Linear Probing &amp; Modifications</a:t>
            </a:r>
          </a:p>
          <a:p>
            <a:pPr marL="914400" lvl="1" indent="-514350">
              <a:buFont typeface="Wingdings" pitchFamily="2" charset="2"/>
              <a:buChar char="§"/>
            </a:pPr>
            <a:r>
              <a:rPr lang="en-US" sz="2200" dirty="0">
                <a:solidFill>
                  <a:srgbClr val="0070C0"/>
                </a:solidFill>
                <a:latin typeface="Times New Roman" pitchFamily="18" charset="0"/>
                <a:cs typeface="Times New Roman" pitchFamily="18" charset="0"/>
              </a:rPr>
              <a:t>Quadratic Probing</a:t>
            </a:r>
          </a:p>
          <a:p>
            <a:pPr marL="914400" lvl="1" indent="-514350">
              <a:buFont typeface="Wingdings" pitchFamily="2" charset="2"/>
              <a:buChar char="§"/>
            </a:pPr>
            <a:r>
              <a:rPr lang="en-US" sz="2200" dirty="0">
                <a:solidFill>
                  <a:srgbClr val="0070C0"/>
                </a:solidFill>
                <a:latin typeface="Times New Roman" pitchFamily="18" charset="0"/>
                <a:cs typeface="Times New Roman" pitchFamily="18" charset="0"/>
              </a:rPr>
              <a:t>Double Hashing</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down)">
                                      <p:cBhvr>
                                        <p:cTn id="20" dur="500"/>
                                        <p:tgtEl>
                                          <p:spTgt spid="2">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down)">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down)">
                                      <p:cBhvr>
                                        <p:cTn id="31" dur="5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wipe(down)">
                                      <p:cBhvr>
                                        <p:cTn id="36" dur="500"/>
                                        <p:tgtEl>
                                          <p:spTgt spid="2">
                                            <p:txEl>
                                              <p:pRg st="7" end="7"/>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wipe(down)">
                                      <p:cBhvr>
                                        <p:cTn id="39" dur="500"/>
                                        <p:tgtEl>
                                          <p:spTgt spid="2">
                                            <p:txEl>
                                              <p:pRg st="8" end="8"/>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685800" y="247961"/>
            <a:ext cx="7789862" cy="742639"/>
          </a:xfrm>
        </p:spPr>
        <p:txBody>
          <a:bodyPr>
            <a:spAutoFit/>
          </a:bodyPr>
          <a:lstStyle/>
          <a:p>
            <a:pPr eaLnBrk="1" hangingPunct="1">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TW" dirty="0">
                <a:solidFill>
                  <a:srgbClr val="C00000"/>
                </a:solidFill>
                <a:latin typeface="Times New Roman" pitchFamily="18" charset="0"/>
                <a:cs typeface="Times New Roman" pitchFamily="18" charset="0"/>
              </a:rPr>
              <a:t>Linear Probing</a:t>
            </a:r>
          </a:p>
        </p:txBody>
      </p:sp>
      <p:sp>
        <p:nvSpPr>
          <p:cNvPr id="31746" name="Rectangle 2"/>
          <p:cNvSpPr>
            <a:spLocks noGrp="1" noChangeArrowheads="1"/>
          </p:cNvSpPr>
          <p:nvPr>
            <p:ph type="body" idx="4294967295"/>
          </p:nvPr>
        </p:nvSpPr>
        <p:spPr>
          <a:xfrm>
            <a:off x="684213" y="2209800"/>
            <a:ext cx="7772400" cy="963613"/>
          </a:xfrm>
        </p:spPr>
        <p:txBody>
          <a:bodyPr>
            <a:spAutoFit/>
          </a:bodyPr>
          <a:lstStyle/>
          <a:p>
            <a:pPr eaLnBrk="1" hangingPunct="1">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TW" sz="2800" dirty="0">
                <a:solidFill>
                  <a:srgbClr val="002060"/>
                </a:solidFill>
                <a:latin typeface="Times New Roman" pitchFamily="18" charset="0"/>
                <a:cs typeface="Times New Roman" pitchFamily="18" charset="0"/>
              </a:rPr>
              <a:t>divisor = b (number of buckets) = 17.</a:t>
            </a:r>
          </a:p>
          <a:p>
            <a:pPr eaLnBrk="1" hangingPunct="1">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TW" sz="2800" dirty="0">
                <a:solidFill>
                  <a:srgbClr val="002060"/>
                </a:solidFill>
                <a:latin typeface="Times New Roman" pitchFamily="18" charset="0"/>
                <a:cs typeface="Times New Roman" pitchFamily="18" charset="0"/>
              </a:rPr>
              <a:t>H = key % 17.</a:t>
            </a:r>
          </a:p>
        </p:txBody>
      </p:sp>
      <p:grpSp>
        <p:nvGrpSpPr>
          <p:cNvPr id="2" name="Group 3"/>
          <p:cNvGrpSpPr>
            <a:grpSpLocks/>
          </p:cNvGrpSpPr>
          <p:nvPr/>
        </p:nvGrpSpPr>
        <p:grpSpPr bwMode="auto">
          <a:xfrm>
            <a:off x="611188" y="3500438"/>
            <a:ext cx="7770812" cy="836612"/>
            <a:chOff x="385" y="2205"/>
            <a:chExt cx="4895" cy="527"/>
          </a:xfrm>
        </p:grpSpPr>
        <p:sp>
          <p:nvSpPr>
            <p:cNvPr id="15378" name="Rectangle 4"/>
            <p:cNvSpPr>
              <a:spLocks noChangeArrowheads="1"/>
            </p:cNvSpPr>
            <p:nvPr/>
          </p:nvSpPr>
          <p:spPr bwMode="auto">
            <a:xfrm>
              <a:off x="385"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79" name="Rectangle 5"/>
            <p:cNvSpPr>
              <a:spLocks noChangeArrowheads="1"/>
            </p:cNvSpPr>
            <p:nvPr/>
          </p:nvSpPr>
          <p:spPr bwMode="auto">
            <a:xfrm>
              <a:off x="673"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80" name="Rectangle 6"/>
            <p:cNvSpPr>
              <a:spLocks noChangeArrowheads="1"/>
            </p:cNvSpPr>
            <p:nvPr/>
          </p:nvSpPr>
          <p:spPr bwMode="auto">
            <a:xfrm>
              <a:off x="961"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81" name="Rectangle 7"/>
            <p:cNvSpPr>
              <a:spLocks noChangeArrowheads="1"/>
            </p:cNvSpPr>
            <p:nvPr/>
          </p:nvSpPr>
          <p:spPr bwMode="auto">
            <a:xfrm>
              <a:off x="1249"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82" name="Rectangle 8"/>
            <p:cNvSpPr>
              <a:spLocks noChangeArrowheads="1"/>
            </p:cNvSpPr>
            <p:nvPr/>
          </p:nvSpPr>
          <p:spPr bwMode="auto">
            <a:xfrm>
              <a:off x="1537"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83" name="Rectangle 9"/>
            <p:cNvSpPr>
              <a:spLocks noChangeArrowheads="1"/>
            </p:cNvSpPr>
            <p:nvPr/>
          </p:nvSpPr>
          <p:spPr bwMode="auto">
            <a:xfrm>
              <a:off x="1825"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84" name="Rectangle 10"/>
            <p:cNvSpPr>
              <a:spLocks noChangeArrowheads="1"/>
            </p:cNvSpPr>
            <p:nvPr/>
          </p:nvSpPr>
          <p:spPr bwMode="auto">
            <a:xfrm>
              <a:off x="2113"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85" name="Rectangle 11"/>
            <p:cNvSpPr>
              <a:spLocks noChangeArrowheads="1"/>
            </p:cNvSpPr>
            <p:nvPr/>
          </p:nvSpPr>
          <p:spPr bwMode="auto">
            <a:xfrm>
              <a:off x="2401"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86" name="Rectangle 12"/>
            <p:cNvSpPr>
              <a:spLocks noChangeArrowheads="1"/>
            </p:cNvSpPr>
            <p:nvPr/>
          </p:nvSpPr>
          <p:spPr bwMode="auto">
            <a:xfrm>
              <a:off x="2689"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87" name="Rectangle 13"/>
            <p:cNvSpPr>
              <a:spLocks noChangeArrowheads="1"/>
            </p:cNvSpPr>
            <p:nvPr/>
          </p:nvSpPr>
          <p:spPr bwMode="auto">
            <a:xfrm>
              <a:off x="2977"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88" name="Rectangle 14"/>
            <p:cNvSpPr>
              <a:spLocks noChangeArrowheads="1"/>
            </p:cNvSpPr>
            <p:nvPr/>
          </p:nvSpPr>
          <p:spPr bwMode="auto">
            <a:xfrm>
              <a:off x="3265"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89" name="Rectangle 15"/>
            <p:cNvSpPr>
              <a:spLocks noChangeArrowheads="1"/>
            </p:cNvSpPr>
            <p:nvPr/>
          </p:nvSpPr>
          <p:spPr bwMode="auto">
            <a:xfrm>
              <a:off x="3553"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90" name="Rectangle 16"/>
            <p:cNvSpPr>
              <a:spLocks noChangeArrowheads="1"/>
            </p:cNvSpPr>
            <p:nvPr/>
          </p:nvSpPr>
          <p:spPr bwMode="auto">
            <a:xfrm>
              <a:off x="3841"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91" name="Rectangle 17"/>
            <p:cNvSpPr>
              <a:spLocks noChangeArrowheads="1"/>
            </p:cNvSpPr>
            <p:nvPr/>
          </p:nvSpPr>
          <p:spPr bwMode="auto">
            <a:xfrm>
              <a:off x="4129"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92" name="Rectangle 18"/>
            <p:cNvSpPr>
              <a:spLocks noChangeArrowheads="1"/>
            </p:cNvSpPr>
            <p:nvPr/>
          </p:nvSpPr>
          <p:spPr bwMode="auto">
            <a:xfrm>
              <a:off x="4417"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93" name="Rectangle 19"/>
            <p:cNvSpPr>
              <a:spLocks noChangeArrowheads="1"/>
            </p:cNvSpPr>
            <p:nvPr/>
          </p:nvSpPr>
          <p:spPr bwMode="auto">
            <a:xfrm>
              <a:off x="4705"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94" name="Rectangle 20"/>
            <p:cNvSpPr>
              <a:spLocks noChangeArrowheads="1"/>
            </p:cNvSpPr>
            <p:nvPr/>
          </p:nvSpPr>
          <p:spPr bwMode="auto">
            <a:xfrm>
              <a:off x="4993" y="2493"/>
              <a:ext cx="288" cy="240"/>
            </a:xfrm>
            <a:prstGeom prst="rect">
              <a:avLst/>
            </a:prstGeom>
            <a:solidFill>
              <a:srgbClr val="00CC99"/>
            </a:solidFill>
            <a:ln w="12600">
              <a:solidFill>
                <a:srgbClr val="000000"/>
              </a:solidFill>
              <a:miter lim="800000"/>
              <a:headEnd/>
              <a:tailEnd/>
            </a:ln>
          </p:spPr>
          <p:txBody>
            <a:bodyPr wrap="none" anchor="ctr"/>
            <a:lstStyle/>
            <a:p>
              <a:endParaRPr lang="en-US"/>
            </a:p>
          </p:txBody>
        </p:sp>
        <p:sp>
          <p:nvSpPr>
            <p:cNvPr id="15395" name="Text Box 21"/>
            <p:cNvSpPr txBox="1">
              <a:spLocks noChangeArrowheads="1"/>
            </p:cNvSpPr>
            <p:nvPr/>
          </p:nvSpPr>
          <p:spPr bwMode="auto">
            <a:xfrm>
              <a:off x="433" y="2205"/>
              <a:ext cx="288" cy="290"/>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0</a:t>
              </a:r>
            </a:p>
          </p:txBody>
        </p:sp>
        <p:sp>
          <p:nvSpPr>
            <p:cNvPr id="15396" name="Text Box 22"/>
            <p:cNvSpPr txBox="1">
              <a:spLocks noChangeArrowheads="1"/>
            </p:cNvSpPr>
            <p:nvPr/>
          </p:nvSpPr>
          <p:spPr bwMode="auto">
            <a:xfrm>
              <a:off x="1537" y="2205"/>
              <a:ext cx="288" cy="290"/>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4</a:t>
              </a:r>
            </a:p>
          </p:txBody>
        </p:sp>
        <p:sp>
          <p:nvSpPr>
            <p:cNvPr id="15397" name="Text Box 23"/>
            <p:cNvSpPr txBox="1">
              <a:spLocks noChangeArrowheads="1"/>
            </p:cNvSpPr>
            <p:nvPr/>
          </p:nvSpPr>
          <p:spPr bwMode="auto">
            <a:xfrm>
              <a:off x="2689" y="2205"/>
              <a:ext cx="288" cy="290"/>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8</a:t>
              </a:r>
            </a:p>
          </p:txBody>
        </p:sp>
        <p:sp>
          <p:nvSpPr>
            <p:cNvPr id="15398" name="Text Box 24"/>
            <p:cNvSpPr txBox="1">
              <a:spLocks noChangeArrowheads="1"/>
            </p:cNvSpPr>
            <p:nvPr/>
          </p:nvSpPr>
          <p:spPr bwMode="auto">
            <a:xfrm>
              <a:off x="3841" y="2205"/>
              <a:ext cx="336" cy="290"/>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12</a:t>
              </a:r>
            </a:p>
          </p:txBody>
        </p:sp>
        <p:sp>
          <p:nvSpPr>
            <p:cNvPr id="15399" name="Text Box 25"/>
            <p:cNvSpPr txBox="1">
              <a:spLocks noChangeArrowheads="1"/>
            </p:cNvSpPr>
            <p:nvPr/>
          </p:nvSpPr>
          <p:spPr bwMode="auto">
            <a:xfrm>
              <a:off x="4945" y="2205"/>
              <a:ext cx="336" cy="290"/>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16</a:t>
              </a:r>
            </a:p>
          </p:txBody>
        </p:sp>
      </p:grpSp>
      <p:sp>
        <p:nvSpPr>
          <p:cNvPr id="31770" name="Rectangle 26"/>
          <p:cNvSpPr>
            <a:spLocks noChangeArrowheads="1"/>
          </p:cNvSpPr>
          <p:nvPr/>
        </p:nvSpPr>
        <p:spPr bwMode="auto">
          <a:xfrm>
            <a:off x="609600" y="1066800"/>
            <a:ext cx="7772400" cy="914400"/>
          </a:xfrm>
          <a:prstGeom prst="rect">
            <a:avLst/>
          </a:prstGeom>
          <a:noFill/>
          <a:ln w="9525">
            <a:noFill/>
            <a:round/>
            <a:headEnd/>
            <a:tailEnd/>
          </a:ln>
        </p:spPr>
        <p:txBody>
          <a:bodyPr lIns="92160" tIns="46080" rIns="92160" bIns="46080"/>
          <a:lstStyle/>
          <a:p>
            <a:pPr marL="341313" indent="-341313" eaLnBrk="0" hangingPunct="0">
              <a:lnSpc>
                <a:spcPct val="90000"/>
              </a:lnSpc>
              <a:spcBef>
                <a:spcPts val="700"/>
              </a:spcBef>
              <a:buFont typeface="Times New Roman" pitchFamily="18" charset="-52"/>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pPr>
            <a:r>
              <a:rPr lang="en-GB" sz="2800" dirty="0">
                <a:solidFill>
                  <a:srgbClr val="0070C0"/>
                </a:solidFill>
                <a:latin typeface="Times New Roman" pitchFamily="18" charset="-52"/>
              </a:rPr>
              <a:t>Insert pairs whose keys are 6, 12, 34, 29, 28, 11, 23, 7, 0, 33, 30, 45</a:t>
            </a:r>
          </a:p>
        </p:txBody>
      </p:sp>
      <p:sp>
        <p:nvSpPr>
          <p:cNvPr id="31771" name="Text Box 27"/>
          <p:cNvSpPr txBox="1">
            <a:spLocks noChangeArrowheads="1"/>
          </p:cNvSpPr>
          <p:nvPr/>
        </p:nvSpPr>
        <p:spPr bwMode="auto">
          <a:xfrm>
            <a:off x="3354388" y="3881438"/>
            <a:ext cx="381000" cy="460375"/>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6</a:t>
            </a:r>
          </a:p>
        </p:txBody>
      </p:sp>
      <p:sp>
        <p:nvSpPr>
          <p:cNvPr id="31772" name="Text Box 28"/>
          <p:cNvSpPr txBox="1">
            <a:spLocks noChangeArrowheads="1"/>
          </p:cNvSpPr>
          <p:nvPr/>
        </p:nvSpPr>
        <p:spPr bwMode="auto">
          <a:xfrm>
            <a:off x="6021388" y="3881438"/>
            <a:ext cx="533400" cy="460375"/>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12</a:t>
            </a:r>
          </a:p>
        </p:txBody>
      </p:sp>
      <p:sp>
        <p:nvSpPr>
          <p:cNvPr id="31773" name="Text Box 29"/>
          <p:cNvSpPr txBox="1">
            <a:spLocks noChangeArrowheads="1"/>
          </p:cNvSpPr>
          <p:nvPr/>
        </p:nvSpPr>
        <p:spPr bwMode="auto">
          <a:xfrm>
            <a:off x="6554788" y="3881438"/>
            <a:ext cx="533400" cy="460375"/>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29</a:t>
            </a:r>
          </a:p>
        </p:txBody>
      </p:sp>
      <p:sp>
        <p:nvSpPr>
          <p:cNvPr id="31774" name="Text Box 30"/>
          <p:cNvSpPr txBox="1">
            <a:spLocks noChangeArrowheads="1"/>
          </p:cNvSpPr>
          <p:nvPr/>
        </p:nvSpPr>
        <p:spPr bwMode="auto">
          <a:xfrm>
            <a:off x="611188" y="3881438"/>
            <a:ext cx="609600" cy="460375"/>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34</a:t>
            </a:r>
          </a:p>
        </p:txBody>
      </p:sp>
      <p:sp>
        <p:nvSpPr>
          <p:cNvPr id="31775" name="Text Box 31"/>
          <p:cNvSpPr txBox="1">
            <a:spLocks noChangeArrowheads="1"/>
          </p:cNvSpPr>
          <p:nvPr/>
        </p:nvSpPr>
        <p:spPr bwMode="auto">
          <a:xfrm>
            <a:off x="5640388" y="3881438"/>
            <a:ext cx="533400" cy="460375"/>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28</a:t>
            </a:r>
          </a:p>
        </p:txBody>
      </p:sp>
      <p:sp>
        <p:nvSpPr>
          <p:cNvPr id="31776" name="Text Box 32"/>
          <p:cNvSpPr txBox="1">
            <a:spLocks noChangeArrowheads="1"/>
          </p:cNvSpPr>
          <p:nvPr/>
        </p:nvSpPr>
        <p:spPr bwMode="auto">
          <a:xfrm>
            <a:off x="7011988" y="3881438"/>
            <a:ext cx="533400" cy="460375"/>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11</a:t>
            </a:r>
          </a:p>
        </p:txBody>
      </p:sp>
      <p:sp>
        <p:nvSpPr>
          <p:cNvPr id="31777" name="Text Box 33"/>
          <p:cNvSpPr txBox="1">
            <a:spLocks noChangeArrowheads="1"/>
          </p:cNvSpPr>
          <p:nvPr/>
        </p:nvSpPr>
        <p:spPr bwMode="auto">
          <a:xfrm>
            <a:off x="3811588" y="3881438"/>
            <a:ext cx="609600" cy="460375"/>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23</a:t>
            </a:r>
          </a:p>
        </p:txBody>
      </p:sp>
      <p:sp>
        <p:nvSpPr>
          <p:cNvPr id="31778" name="Text Box 34"/>
          <p:cNvSpPr txBox="1">
            <a:spLocks noChangeArrowheads="1"/>
          </p:cNvSpPr>
          <p:nvPr/>
        </p:nvSpPr>
        <p:spPr bwMode="auto">
          <a:xfrm>
            <a:off x="4344988" y="3881438"/>
            <a:ext cx="381000" cy="460375"/>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7</a:t>
            </a:r>
          </a:p>
        </p:txBody>
      </p:sp>
      <p:sp>
        <p:nvSpPr>
          <p:cNvPr id="31779" name="Text Box 35"/>
          <p:cNvSpPr txBox="1">
            <a:spLocks noChangeArrowheads="1"/>
          </p:cNvSpPr>
          <p:nvPr/>
        </p:nvSpPr>
        <p:spPr bwMode="auto">
          <a:xfrm>
            <a:off x="1144588" y="3881438"/>
            <a:ext cx="381000" cy="460375"/>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0</a:t>
            </a:r>
          </a:p>
        </p:txBody>
      </p:sp>
      <p:sp>
        <p:nvSpPr>
          <p:cNvPr id="31780" name="Text Box 36"/>
          <p:cNvSpPr txBox="1">
            <a:spLocks noChangeArrowheads="1"/>
          </p:cNvSpPr>
          <p:nvPr/>
        </p:nvSpPr>
        <p:spPr bwMode="auto">
          <a:xfrm>
            <a:off x="7926388" y="3881438"/>
            <a:ext cx="533400" cy="460375"/>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33</a:t>
            </a:r>
          </a:p>
        </p:txBody>
      </p:sp>
      <p:sp>
        <p:nvSpPr>
          <p:cNvPr id="31781" name="Text Box 37"/>
          <p:cNvSpPr txBox="1">
            <a:spLocks noChangeArrowheads="1"/>
          </p:cNvSpPr>
          <p:nvPr/>
        </p:nvSpPr>
        <p:spPr bwMode="auto">
          <a:xfrm>
            <a:off x="7469188" y="3881438"/>
            <a:ext cx="533400" cy="460375"/>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30</a:t>
            </a:r>
          </a:p>
        </p:txBody>
      </p:sp>
      <p:sp>
        <p:nvSpPr>
          <p:cNvPr id="31782" name="Text Box 38"/>
          <p:cNvSpPr txBox="1">
            <a:spLocks noChangeArrowheads="1"/>
          </p:cNvSpPr>
          <p:nvPr/>
        </p:nvSpPr>
        <p:spPr bwMode="auto">
          <a:xfrm>
            <a:off x="1525588" y="3881438"/>
            <a:ext cx="762000" cy="460375"/>
          </a:xfrm>
          <a:prstGeom prst="rect">
            <a:avLst/>
          </a:prstGeom>
          <a:noFill/>
          <a:ln w="9525">
            <a:noFill/>
            <a:round/>
            <a:headEnd/>
            <a:tailEnd/>
          </a:ln>
        </p:spPr>
        <p:txBody>
          <a:bodyPr lIns="90000" tIns="46800" rIns="90000" bIns="46800">
            <a:spAutoFit/>
          </a:bodyPr>
          <a:lstStyle/>
          <a:p>
            <a:pPr eaLnBrk="0" hangingPunct="0">
              <a:lnSpc>
                <a:spcPct val="100000"/>
              </a:lnSpc>
              <a:spcBef>
                <a:spcPts val="1500"/>
              </a:spcBef>
              <a:buFont typeface="Times New Roman" pitchFamily="18" charset="-5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0000"/>
                </a:solidFill>
                <a:latin typeface="Times New Roman" pitchFamily="18" charset="-52"/>
              </a:rPr>
              <a:t>45</a:t>
            </a:r>
          </a:p>
        </p:txBody>
      </p:sp>
      <p:sp>
        <p:nvSpPr>
          <p:cNvPr id="40"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17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3" fill="hold" nodeType="clickEffect">
                                  <p:stCondLst>
                                    <p:cond delay="0"/>
                                  </p:stCondLst>
                                  <p:childTnLst>
                                    <p:par>
                                      <p:cTn id="22"/>
                                    </p:par>
                                    <p:set>
                                      <p:cBhvr>
                                        <p:cTn id="23" dur="1" fill="hold">
                                          <p:stCondLst>
                                            <p:cond delay="0"/>
                                          </p:stCondLst>
                                        </p:cTn>
                                        <p:tgtEl>
                                          <p:spTgt spid="31771"/>
                                        </p:tgtEl>
                                        <p:attrNameLst>
                                          <p:attrName>style.visibility</p:attrName>
                                        </p:attrNameLst>
                                      </p:cBhvr>
                                      <p:to>
                                        <p:strVal val="visible"/>
                                      </p:to>
                                    </p:set>
                                    <p:anim calcmode="lin" valueType="num">
                                      <p:cBhvr>
                                        <p:cTn id="24" dur="500" fill="hold"/>
                                        <p:tgtEl>
                                          <p:spTgt spid="31771"/>
                                        </p:tgtEl>
                                        <p:attrNameLst>
                                          <p:attrName>ppt_x</p:attrName>
                                        </p:attrNameLst>
                                      </p:cBhvr>
                                      <p:tavLst>
                                        <p:tav tm="100000">
                                          <p:val>
                                            <p:strVal val="1+#ppt_w/2"/>
                                          </p:val>
                                        </p:tav>
                                        <p:tav tm="100000">
                                          <p:val>
                                            <p:strVal val="#ppt_x"/>
                                          </p:val>
                                        </p:tav>
                                      </p:tavLst>
                                    </p:anim>
                                    <p:anim calcmode="lin" valueType="num">
                                      <p:cBhvr>
                                        <p:cTn id="25" dur="500" fill="hold"/>
                                        <p:tgtEl>
                                          <p:spTgt spid="31771"/>
                                        </p:tgtEl>
                                        <p:attrNameLst>
                                          <p:attrName>ppt_y</p:attrName>
                                        </p:attrNameLst>
                                      </p:cBhvr>
                                      <p:tavLst>
                                        <p:tav tm="10000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nodeType="clickEffect">
                                  <p:stCondLst>
                                    <p:cond delay="0"/>
                                  </p:stCondLst>
                                  <p:childTnLst>
                                    <p:par>
                                      <p:cTn id="29"/>
                                    </p:par>
                                    <p:set>
                                      <p:cBhvr>
                                        <p:cTn id="30" dur="1" fill="hold">
                                          <p:stCondLst>
                                            <p:cond delay="0"/>
                                          </p:stCondLst>
                                        </p:cTn>
                                        <p:tgtEl>
                                          <p:spTgt spid="31772"/>
                                        </p:tgtEl>
                                        <p:attrNameLst>
                                          <p:attrName>style.visibility</p:attrName>
                                        </p:attrNameLst>
                                      </p:cBhvr>
                                      <p:to>
                                        <p:strVal val="visible"/>
                                      </p:to>
                                    </p:set>
                                    <p:anim calcmode="lin" valueType="num">
                                      <p:cBhvr>
                                        <p:cTn id="31" dur="500" fill="hold"/>
                                        <p:tgtEl>
                                          <p:spTgt spid="31772"/>
                                        </p:tgtEl>
                                        <p:attrNameLst>
                                          <p:attrName>ppt_x</p:attrName>
                                        </p:attrNameLst>
                                      </p:cBhvr>
                                      <p:tavLst>
                                        <p:tav tm="100000">
                                          <p:val>
                                            <p:strVal val="0-#ppt_w/2"/>
                                          </p:val>
                                        </p:tav>
                                        <p:tav tm="100000">
                                          <p:val>
                                            <p:strVal val="#ppt_x"/>
                                          </p:val>
                                        </p:tav>
                                      </p:tavLst>
                                    </p:anim>
                                    <p:anim calcmode="lin" valueType="num">
                                      <p:cBhvr>
                                        <p:cTn id="32" dur="500" fill="hold"/>
                                        <p:tgtEl>
                                          <p:spTgt spid="31772"/>
                                        </p:tgtEl>
                                        <p:attrNameLst>
                                          <p:attrName>ppt_y</p:attrName>
                                        </p:attrNameLst>
                                      </p:cBhvr>
                                      <p:tavLst>
                                        <p:tav tm="10000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par>
                                      <p:cTn id="36"/>
                                    </p:par>
                                    <p:set>
                                      <p:cBhvr>
                                        <p:cTn id="37" dur="1" fill="hold">
                                          <p:stCondLst>
                                            <p:cond delay="0"/>
                                          </p:stCondLst>
                                        </p:cTn>
                                        <p:tgtEl>
                                          <p:spTgt spid="31774"/>
                                        </p:tgtEl>
                                        <p:attrNameLst>
                                          <p:attrName>style.visibility</p:attrName>
                                        </p:attrNameLst>
                                      </p:cBhvr>
                                      <p:to>
                                        <p:strVal val="visible"/>
                                      </p:to>
                                    </p:set>
                                    <p:anim calcmode="lin" valueType="num">
                                      <p:cBhvr>
                                        <p:cTn id="38" dur="500" fill="hold"/>
                                        <p:tgtEl>
                                          <p:spTgt spid="31774"/>
                                        </p:tgtEl>
                                        <p:attrNameLst>
                                          <p:attrName>ppt_x</p:attrName>
                                        </p:attrNameLst>
                                      </p:cBhvr>
                                      <p:tavLst>
                                        <p:tav tm="100000">
                                          <p:val>
                                            <p:strVal val="#ppt_x"/>
                                          </p:val>
                                        </p:tav>
                                        <p:tav tm="100000">
                                          <p:val>
                                            <p:strVal val="#ppt_x"/>
                                          </p:val>
                                        </p:tav>
                                      </p:tavLst>
                                    </p:anim>
                                    <p:anim calcmode="lin" valueType="num">
                                      <p:cBhvr>
                                        <p:cTn id="39" dur="500" fill="hold"/>
                                        <p:tgtEl>
                                          <p:spTgt spid="31774"/>
                                        </p:tgtEl>
                                        <p:attrNameLst>
                                          <p:attrName>ppt_y</p:attrName>
                                        </p:attrNameLst>
                                      </p:cBhvr>
                                      <p:tavLst>
                                        <p:tav tm="10000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3" fill="hold" nodeType="clickEffect">
                                  <p:stCondLst>
                                    <p:cond delay="0"/>
                                  </p:stCondLst>
                                  <p:childTnLst>
                                    <p:par>
                                      <p:cTn id="43"/>
                                    </p:par>
                                    <p:set>
                                      <p:cBhvr>
                                        <p:cTn id="44" dur="1" fill="hold">
                                          <p:stCondLst>
                                            <p:cond delay="0"/>
                                          </p:stCondLst>
                                        </p:cTn>
                                        <p:tgtEl>
                                          <p:spTgt spid="31773"/>
                                        </p:tgtEl>
                                        <p:attrNameLst>
                                          <p:attrName>style.visibility</p:attrName>
                                        </p:attrNameLst>
                                      </p:cBhvr>
                                      <p:to>
                                        <p:strVal val="visible"/>
                                      </p:to>
                                    </p:set>
                                    <p:anim calcmode="lin" valueType="num">
                                      <p:cBhvr>
                                        <p:cTn id="45" dur="500" fill="hold"/>
                                        <p:tgtEl>
                                          <p:spTgt spid="31773"/>
                                        </p:tgtEl>
                                        <p:attrNameLst>
                                          <p:attrName>ppt_x</p:attrName>
                                        </p:attrNameLst>
                                      </p:cBhvr>
                                      <p:tavLst>
                                        <p:tav tm="100000">
                                          <p:val>
                                            <p:strVal val="1+#ppt_w/2"/>
                                          </p:val>
                                        </p:tav>
                                        <p:tav tm="100000">
                                          <p:val>
                                            <p:strVal val="#ppt_x"/>
                                          </p:val>
                                        </p:tav>
                                      </p:tavLst>
                                    </p:anim>
                                    <p:anim calcmode="lin" valueType="num">
                                      <p:cBhvr>
                                        <p:cTn id="46" dur="500" fill="hold"/>
                                        <p:tgtEl>
                                          <p:spTgt spid="31773"/>
                                        </p:tgtEl>
                                        <p:attrNameLst>
                                          <p:attrName>ppt_y</p:attrName>
                                        </p:attrNameLst>
                                      </p:cBhvr>
                                      <p:tavLst>
                                        <p:tav tm="10000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6" fill="hold" nodeType="clickEffect">
                                  <p:stCondLst>
                                    <p:cond delay="0"/>
                                  </p:stCondLst>
                                  <p:childTnLst>
                                    <p:par>
                                      <p:cTn id="50"/>
                                    </p:par>
                                    <p:set>
                                      <p:cBhvr>
                                        <p:cTn id="51" dur="1" fill="hold">
                                          <p:stCondLst>
                                            <p:cond delay="0"/>
                                          </p:stCondLst>
                                        </p:cTn>
                                        <p:tgtEl>
                                          <p:spTgt spid="31775"/>
                                        </p:tgtEl>
                                        <p:attrNameLst>
                                          <p:attrName>style.visibility</p:attrName>
                                        </p:attrNameLst>
                                      </p:cBhvr>
                                      <p:to>
                                        <p:strVal val="visible"/>
                                      </p:to>
                                    </p:set>
                                    <p:anim calcmode="lin" valueType="num">
                                      <p:cBhvr>
                                        <p:cTn id="52" dur="500" fill="hold"/>
                                        <p:tgtEl>
                                          <p:spTgt spid="31775"/>
                                        </p:tgtEl>
                                        <p:attrNameLst>
                                          <p:attrName>ppt_x</p:attrName>
                                        </p:attrNameLst>
                                      </p:cBhvr>
                                      <p:tavLst>
                                        <p:tav tm="100000">
                                          <p:val>
                                            <p:strVal val="1+#ppt_w/2"/>
                                          </p:val>
                                        </p:tav>
                                        <p:tav tm="100000">
                                          <p:val>
                                            <p:strVal val="#ppt_x"/>
                                          </p:val>
                                        </p:tav>
                                      </p:tavLst>
                                    </p:anim>
                                    <p:anim calcmode="lin" valueType="num">
                                      <p:cBhvr>
                                        <p:cTn id="53" dur="500" fill="hold"/>
                                        <p:tgtEl>
                                          <p:spTgt spid="31775"/>
                                        </p:tgtEl>
                                        <p:attrNameLst>
                                          <p:attrName>ppt_y</p:attrName>
                                        </p:attrNameLst>
                                      </p:cBhvr>
                                      <p:tavLst>
                                        <p:tav tm="10000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3" fill="hold" nodeType="clickEffect">
                                  <p:stCondLst>
                                    <p:cond delay="0"/>
                                  </p:stCondLst>
                                  <p:childTnLst>
                                    <p:par>
                                      <p:cTn id="57"/>
                                    </p:par>
                                    <p:set>
                                      <p:cBhvr>
                                        <p:cTn id="58" dur="1" fill="hold">
                                          <p:stCondLst>
                                            <p:cond delay="0"/>
                                          </p:stCondLst>
                                        </p:cTn>
                                        <p:tgtEl>
                                          <p:spTgt spid="31776"/>
                                        </p:tgtEl>
                                        <p:attrNameLst>
                                          <p:attrName>style.visibility</p:attrName>
                                        </p:attrNameLst>
                                      </p:cBhvr>
                                      <p:to>
                                        <p:strVal val="visible"/>
                                      </p:to>
                                    </p:set>
                                    <p:anim calcmode="lin" valueType="num">
                                      <p:cBhvr>
                                        <p:cTn id="59" dur="500" fill="hold"/>
                                        <p:tgtEl>
                                          <p:spTgt spid="31776"/>
                                        </p:tgtEl>
                                        <p:attrNameLst>
                                          <p:attrName>ppt_x</p:attrName>
                                        </p:attrNameLst>
                                      </p:cBhvr>
                                      <p:tavLst>
                                        <p:tav tm="100000">
                                          <p:val>
                                            <p:strVal val="1+#ppt_w/2"/>
                                          </p:val>
                                        </p:tav>
                                        <p:tav tm="100000">
                                          <p:val>
                                            <p:strVal val="#ppt_x"/>
                                          </p:val>
                                        </p:tav>
                                      </p:tavLst>
                                    </p:anim>
                                    <p:anim calcmode="lin" valueType="num">
                                      <p:cBhvr>
                                        <p:cTn id="60" dur="500" fill="hold"/>
                                        <p:tgtEl>
                                          <p:spTgt spid="31776"/>
                                        </p:tgtEl>
                                        <p:attrNameLst>
                                          <p:attrName>ppt_y</p:attrName>
                                        </p:attrNameLst>
                                      </p:cBhvr>
                                      <p:tavLst>
                                        <p:tav tm="10000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1" fill="hold" nodeType="clickEffect">
                                  <p:stCondLst>
                                    <p:cond delay="0"/>
                                  </p:stCondLst>
                                  <p:childTnLst>
                                    <p:par>
                                      <p:cTn id="64"/>
                                    </p:par>
                                    <p:set>
                                      <p:cBhvr>
                                        <p:cTn id="65" dur="1" fill="hold">
                                          <p:stCondLst>
                                            <p:cond delay="0"/>
                                          </p:stCondLst>
                                        </p:cTn>
                                        <p:tgtEl>
                                          <p:spTgt spid="31777"/>
                                        </p:tgtEl>
                                        <p:attrNameLst>
                                          <p:attrName>style.visibility</p:attrName>
                                        </p:attrNameLst>
                                      </p:cBhvr>
                                      <p:to>
                                        <p:strVal val="visible"/>
                                      </p:to>
                                    </p:set>
                                    <p:anim calcmode="lin" valueType="num">
                                      <p:cBhvr>
                                        <p:cTn id="66" dur="500" fill="hold"/>
                                        <p:tgtEl>
                                          <p:spTgt spid="31777"/>
                                        </p:tgtEl>
                                        <p:attrNameLst>
                                          <p:attrName>ppt_x</p:attrName>
                                        </p:attrNameLst>
                                      </p:cBhvr>
                                      <p:tavLst>
                                        <p:tav tm="100000">
                                          <p:val>
                                            <p:strVal val="#ppt_x"/>
                                          </p:val>
                                        </p:tav>
                                        <p:tav tm="100000">
                                          <p:val>
                                            <p:strVal val="#ppt_x"/>
                                          </p:val>
                                        </p:tav>
                                      </p:tavLst>
                                    </p:anim>
                                    <p:anim calcmode="lin" valueType="num">
                                      <p:cBhvr>
                                        <p:cTn id="67" dur="500" fill="hold"/>
                                        <p:tgtEl>
                                          <p:spTgt spid="31777"/>
                                        </p:tgtEl>
                                        <p:attrNameLst>
                                          <p:attrName>ppt_y</p:attrName>
                                        </p:attrNameLst>
                                      </p:cBhvr>
                                      <p:tavLst>
                                        <p:tav tm="100000">
                                          <p:val>
                                            <p:strVal val="0-#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9" fill="hold" nodeType="clickEffect">
                                  <p:stCondLst>
                                    <p:cond delay="0"/>
                                  </p:stCondLst>
                                  <p:childTnLst>
                                    <p:par>
                                      <p:cTn id="71"/>
                                    </p:par>
                                    <p:set>
                                      <p:cBhvr>
                                        <p:cTn id="72" dur="1" fill="hold">
                                          <p:stCondLst>
                                            <p:cond delay="0"/>
                                          </p:stCondLst>
                                        </p:cTn>
                                        <p:tgtEl>
                                          <p:spTgt spid="31778"/>
                                        </p:tgtEl>
                                        <p:attrNameLst>
                                          <p:attrName>style.visibility</p:attrName>
                                        </p:attrNameLst>
                                      </p:cBhvr>
                                      <p:to>
                                        <p:strVal val="visible"/>
                                      </p:to>
                                    </p:set>
                                    <p:anim calcmode="lin" valueType="num">
                                      <p:cBhvr>
                                        <p:cTn id="73" dur="500" fill="hold"/>
                                        <p:tgtEl>
                                          <p:spTgt spid="31778"/>
                                        </p:tgtEl>
                                        <p:attrNameLst>
                                          <p:attrName>ppt_x</p:attrName>
                                        </p:attrNameLst>
                                      </p:cBhvr>
                                      <p:tavLst>
                                        <p:tav tm="100000">
                                          <p:val>
                                            <p:strVal val="0-#ppt_w/2"/>
                                          </p:val>
                                        </p:tav>
                                        <p:tav tm="100000">
                                          <p:val>
                                            <p:strVal val="#ppt_x"/>
                                          </p:val>
                                        </p:tav>
                                      </p:tavLst>
                                    </p:anim>
                                    <p:anim calcmode="lin" valueType="num">
                                      <p:cBhvr>
                                        <p:cTn id="74" dur="500" fill="hold"/>
                                        <p:tgtEl>
                                          <p:spTgt spid="31778"/>
                                        </p:tgtEl>
                                        <p:attrNameLst>
                                          <p:attrName>ppt_y</p:attrName>
                                        </p:attrNameLst>
                                      </p:cBhvr>
                                      <p:tavLst>
                                        <p:tav tm="10000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9" fill="hold" nodeType="clickEffect">
                                  <p:stCondLst>
                                    <p:cond delay="0"/>
                                  </p:stCondLst>
                                  <p:childTnLst>
                                    <p:par>
                                      <p:cTn id="78"/>
                                    </p:par>
                                    <p:set>
                                      <p:cBhvr>
                                        <p:cTn id="79" dur="1" fill="hold">
                                          <p:stCondLst>
                                            <p:cond delay="0"/>
                                          </p:stCondLst>
                                        </p:cTn>
                                        <p:tgtEl>
                                          <p:spTgt spid="31779"/>
                                        </p:tgtEl>
                                        <p:attrNameLst>
                                          <p:attrName>style.visibility</p:attrName>
                                        </p:attrNameLst>
                                      </p:cBhvr>
                                      <p:to>
                                        <p:strVal val="visible"/>
                                      </p:to>
                                    </p:set>
                                    <p:anim calcmode="lin" valueType="num">
                                      <p:cBhvr>
                                        <p:cTn id="80" dur="500" fill="hold"/>
                                        <p:tgtEl>
                                          <p:spTgt spid="31779"/>
                                        </p:tgtEl>
                                        <p:attrNameLst>
                                          <p:attrName>ppt_x</p:attrName>
                                        </p:attrNameLst>
                                      </p:cBhvr>
                                      <p:tavLst>
                                        <p:tav tm="100000">
                                          <p:val>
                                            <p:strVal val="0-#ppt_w/2"/>
                                          </p:val>
                                        </p:tav>
                                        <p:tav tm="100000">
                                          <p:val>
                                            <p:strVal val="#ppt_x"/>
                                          </p:val>
                                        </p:tav>
                                      </p:tavLst>
                                    </p:anim>
                                    <p:anim calcmode="lin" valueType="num">
                                      <p:cBhvr>
                                        <p:cTn id="81" dur="500" fill="hold"/>
                                        <p:tgtEl>
                                          <p:spTgt spid="31779"/>
                                        </p:tgtEl>
                                        <p:attrNameLst>
                                          <p:attrName>ppt_y</p:attrName>
                                        </p:attrNameLst>
                                      </p:cBhvr>
                                      <p:tavLst>
                                        <p:tav tm="100000">
                                          <p:val>
                                            <p:strVal val="0-#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3" fill="hold" nodeType="clickEffect">
                                  <p:stCondLst>
                                    <p:cond delay="0"/>
                                  </p:stCondLst>
                                  <p:childTnLst>
                                    <p:par>
                                      <p:cTn id="85"/>
                                    </p:par>
                                    <p:set>
                                      <p:cBhvr>
                                        <p:cTn id="86" dur="1" fill="hold">
                                          <p:stCondLst>
                                            <p:cond delay="0"/>
                                          </p:stCondLst>
                                        </p:cTn>
                                        <p:tgtEl>
                                          <p:spTgt spid="31780"/>
                                        </p:tgtEl>
                                        <p:attrNameLst>
                                          <p:attrName>style.visibility</p:attrName>
                                        </p:attrNameLst>
                                      </p:cBhvr>
                                      <p:to>
                                        <p:strVal val="visible"/>
                                      </p:to>
                                    </p:set>
                                    <p:anim calcmode="lin" valueType="num">
                                      <p:cBhvr>
                                        <p:cTn id="87" dur="500" fill="hold"/>
                                        <p:tgtEl>
                                          <p:spTgt spid="31780"/>
                                        </p:tgtEl>
                                        <p:attrNameLst>
                                          <p:attrName>ppt_x</p:attrName>
                                        </p:attrNameLst>
                                      </p:cBhvr>
                                      <p:tavLst>
                                        <p:tav tm="100000">
                                          <p:val>
                                            <p:strVal val="1+#ppt_w/2"/>
                                          </p:val>
                                        </p:tav>
                                        <p:tav tm="100000">
                                          <p:val>
                                            <p:strVal val="#ppt_x"/>
                                          </p:val>
                                        </p:tav>
                                      </p:tavLst>
                                    </p:anim>
                                    <p:anim calcmode="lin" valueType="num">
                                      <p:cBhvr>
                                        <p:cTn id="88" dur="500" fill="hold"/>
                                        <p:tgtEl>
                                          <p:spTgt spid="31780"/>
                                        </p:tgtEl>
                                        <p:attrNameLst>
                                          <p:attrName>ppt_y</p:attrName>
                                        </p:attrNameLst>
                                      </p:cBhvr>
                                      <p:tavLst>
                                        <p:tav tm="100000">
                                          <p:val>
                                            <p:strVal val="0-#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par>
                                      <p:cTn id="92"/>
                                    </p:par>
                                    <p:set>
                                      <p:cBhvr>
                                        <p:cTn id="93" dur="1" fill="hold">
                                          <p:stCondLst>
                                            <p:cond delay="0"/>
                                          </p:stCondLst>
                                        </p:cTn>
                                        <p:tgtEl>
                                          <p:spTgt spid="31781"/>
                                        </p:tgtEl>
                                        <p:attrNameLst>
                                          <p:attrName>style.visibility</p:attrName>
                                        </p:attrNameLst>
                                      </p:cBhvr>
                                      <p:to>
                                        <p:strVal val="visible"/>
                                      </p:to>
                                    </p:set>
                                    <p:anim calcmode="lin" valueType="num">
                                      <p:cBhvr>
                                        <p:cTn id="94" dur="500" fill="hold"/>
                                        <p:tgtEl>
                                          <p:spTgt spid="31781"/>
                                        </p:tgtEl>
                                        <p:attrNameLst>
                                          <p:attrName>ppt_x</p:attrName>
                                        </p:attrNameLst>
                                      </p:cBhvr>
                                      <p:tavLst>
                                        <p:tav tm="100000">
                                          <p:val>
                                            <p:strVal val="#ppt_x"/>
                                          </p:val>
                                        </p:tav>
                                        <p:tav tm="100000">
                                          <p:val>
                                            <p:strVal val="#ppt_x"/>
                                          </p:val>
                                        </p:tav>
                                      </p:tavLst>
                                    </p:anim>
                                    <p:anim calcmode="lin" valueType="num">
                                      <p:cBhvr>
                                        <p:cTn id="95" dur="500" fill="hold"/>
                                        <p:tgtEl>
                                          <p:spTgt spid="31781"/>
                                        </p:tgtEl>
                                        <p:attrNameLst>
                                          <p:attrName>ppt_y</p:attrName>
                                        </p:attrNameLst>
                                      </p:cBhvr>
                                      <p:tavLst>
                                        <p:tav tm="10000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9" fill="hold" nodeType="clickEffect">
                                  <p:stCondLst>
                                    <p:cond delay="0"/>
                                  </p:stCondLst>
                                  <p:childTnLst>
                                    <p:par>
                                      <p:cTn id="99"/>
                                    </p:par>
                                    <p:set>
                                      <p:cBhvr>
                                        <p:cTn id="100" dur="1" fill="hold">
                                          <p:stCondLst>
                                            <p:cond delay="0"/>
                                          </p:stCondLst>
                                        </p:cTn>
                                        <p:tgtEl>
                                          <p:spTgt spid="31782"/>
                                        </p:tgtEl>
                                        <p:attrNameLst>
                                          <p:attrName>style.visibility</p:attrName>
                                        </p:attrNameLst>
                                      </p:cBhvr>
                                      <p:to>
                                        <p:strVal val="visible"/>
                                      </p:to>
                                    </p:set>
                                    <p:anim calcmode="lin" valueType="num">
                                      <p:cBhvr>
                                        <p:cTn id="101" dur="500" fill="hold"/>
                                        <p:tgtEl>
                                          <p:spTgt spid="31782"/>
                                        </p:tgtEl>
                                        <p:attrNameLst>
                                          <p:attrName>ppt_x</p:attrName>
                                        </p:attrNameLst>
                                      </p:cBhvr>
                                      <p:tavLst>
                                        <p:tav tm="100000">
                                          <p:val>
                                            <p:strVal val="0-#ppt_w/2"/>
                                          </p:val>
                                        </p:tav>
                                        <p:tav tm="100000">
                                          <p:val>
                                            <p:strVal val="#ppt_x"/>
                                          </p:val>
                                        </p:tav>
                                      </p:tavLst>
                                    </p:anim>
                                    <p:anim calcmode="lin" valueType="num">
                                      <p:cBhvr>
                                        <p:cTn id="102" dur="500" fill="hold"/>
                                        <p:tgtEl>
                                          <p:spTgt spid="31782"/>
                                        </p:tgtEl>
                                        <p:attrNameLst>
                                          <p:attrName>ppt_y</p:attrName>
                                        </p:attrNameLst>
                                      </p:cBhvr>
                                      <p:tavLst>
                                        <p:tav tm="10000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Performance of Linear Probing</a:t>
            </a:r>
          </a:p>
        </p:txBody>
      </p:sp>
      <p:sp>
        <p:nvSpPr>
          <p:cNvPr id="2" name="Content Placeholder 1"/>
          <p:cNvSpPr>
            <a:spLocks noGrp="1"/>
          </p:cNvSpPr>
          <p:nvPr>
            <p:ph idx="1"/>
          </p:nvPr>
        </p:nvSpPr>
        <p:spPr>
          <a:xfrm>
            <a:off x="533400" y="990600"/>
            <a:ext cx="8382000" cy="5257800"/>
          </a:xfrm>
        </p:spPr>
        <p:txBody>
          <a:bodyPr>
            <a:normAutofit/>
          </a:bodyPr>
          <a:lstStyle/>
          <a:p>
            <a:pPr marL="514350" indent="-514350">
              <a:buNone/>
            </a:pPr>
            <a:endParaRPr lang="en-US" sz="2400" dirty="0">
              <a:solidFill>
                <a:srgbClr val="002060"/>
              </a:solidFill>
              <a:latin typeface="Times New Roman" pitchFamily="18" charset="0"/>
              <a:cs typeface="Times New Roman" pitchFamily="18" charset="0"/>
            </a:endParaRPr>
          </a:p>
          <a:p>
            <a:pPr marL="514350" indent="-514350"/>
            <a:r>
              <a:rPr lang="en-GB" altLang="zh-TW" sz="2400" dirty="0">
                <a:solidFill>
                  <a:srgbClr val="002060"/>
                </a:solidFill>
                <a:latin typeface="Times New Roman" pitchFamily="18" charset="0"/>
                <a:cs typeface="Times New Roman" pitchFamily="18" charset="0"/>
              </a:rPr>
              <a:t>Average number of probes for a successful search</a:t>
            </a:r>
          </a:p>
          <a:p>
            <a:pPr marL="514350" indent="-514350">
              <a:buNone/>
            </a:pPr>
            <a:r>
              <a:rPr lang="en-GB" altLang="zh-TW" sz="2400" dirty="0">
                <a:solidFill>
                  <a:srgbClr val="002060"/>
                </a:solidFill>
                <a:latin typeface="Times New Roman" pitchFamily="18" charset="0"/>
                <a:cs typeface="Times New Roman" pitchFamily="18" charset="0"/>
              </a:rPr>
              <a:t>				S(</a:t>
            </a:r>
            <a:r>
              <a:rPr lang="el-GR" altLang="zh-TW" sz="2400" dirty="0">
                <a:solidFill>
                  <a:srgbClr val="002060"/>
                </a:solidFill>
                <a:latin typeface="Times New Roman" pitchFamily="18" charset="0"/>
                <a:cs typeface="Times New Roman" pitchFamily="18" charset="0"/>
              </a:rPr>
              <a:t>λ</a:t>
            </a:r>
            <a:r>
              <a:rPr lang="en-GB" altLang="zh-TW" sz="2400" dirty="0">
                <a:solidFill>
                  <a:srgbClr val="002060"/>
                </a:solidFill>
                <a:latin typeface="Times New Roman" pitchFamily="18" charset="0"/>
                <a:cs typeface="Times New Roman" pitchFamily="18" charset="0"/>
              </a:rPr>
              <a:t>) = 0.5 (1+ 1/(1-</a:t>
            </a:r>
            <a:r>
              <a:rPr lang="el-GR" altLang="zh-TW" sz="2400" dirty="0">
                <a:solidFill>
                  <a:srgbClr val="002060"/>
                </a:solidFill>
                <a:latin typeface="Times New Roman" pitchFamily="18" charset="0"/>
                <a:cs typeface="Times New Roman" pitchFamily="18" charset="0"/>
              </a:rPr>
              <a:t> λ</a:t>
            </a:r>
            <a:r>
              <a:rPr lang="en-GB" altLang="zh-TW" sz="2400" dirty="0">
                <a:solidFill>
                  <a:srgbClr val="002060"/>
                </a:solidFill>
                <a:latin typeface="Times New Roman" pitchFamily="18" charset="0"/>
                <a:cs typeface="Times New Roman" pitchFamily="18" charset="0"/>
              </a:rPr>
              <a:t>) )</a:t>
            </a:r>
          </a:p>
          <a:p>
            <a:pPr marL="514350" indent="-514350"/>
            <a:endParaRPr lang="en-US" sz="2400" dirty="0">
              <a:solidFill>
                <a:srgbClr val="002060"/>
              </a:solidFill>
              <a:latin typeface="Times New Roman" pitchFamily="18" charset="0"/>
              <a:cs typeface="Times New Roman" pitchFamily="18" charset="0"/>
            </a:endParaRPr>
          </a:p>
          <a:p>
            <a:pPr marL="514350" indent="-514350">
              <a:buNone/>
            </a:pPr>
            <a:endParaRPr lang="en-US" sz="2400" dirty="0">
              <a:solidFill>
                <a:srgbClr val="002060"/>
              </a:solidFill>
              <a:latin typeface="Times New Roman" pitchFamily="18" charset="0"/>
              <a:cs typeface="Times New Roman" pitchFamily="18" charset="0"/>
            </a:endParaRPr>
          </a:p>
          <a:p>
            <a:pPr marL="514350" indent="-514350"/>
            <a:r>
              <a:rPr lang="en-GB" altLang="zh-TW" sz="2400" dirty="0">
                <a:solidFill>
                  <a:srgbClr val="002060"/>
                </a:solidFill>
                <a:latin typeface="Times New Roman" pitchFamily="18" charset="0"/>
                <a:cs typeface="Times New Roman" pitchFamily="18" charset="0"/>
              </a:rPr>
              <a:t>Average number of probes for an unsuccessful search</a:t>
            </a:r>
          </a:p>
          <a:p>
            <a:pPr marL="514350" indent="-514350">
              <a:buNone/>
            </a:pPr>
            <a:r>
              <a:rPr lang="en-GB" altLang="zh-TW" sz="2400" dirty="0">
                <a:solidFill>
                  <a:srgbClr val="002060"/>
                </a:solidFill>
                <a:latin typeface="Times New Roman" pitchFamily="18" charset="0"/>
                <a:cs typeface="Times New Roman" pitchFamily="18" charset="0"/>
              </a:rPr>
              <a:t>				U(</a:t>
            </a:r>
            <a:r>
              <a:rPr lang="el-GR" altLang="zh-TW" sz="2400" dirty="0">
                <a:solidFill>
                  <a:srgbClr val="002060"/>
                </a:solidFill>
                <a:latin typeface="Times New Roman" pitchFamily="18" charset="0"/>
                <a:cs typeface="Times New Roman" pitchFamily="18" charset="0"/>
              </a:rPr>
              <a:t>λ</a:t>
            </a:r>
            <a:r>
              <a:rPr lang="en-GB" altLang="zh-TW" sz="2400" dirty="0">
                <a:solidFill>
                  <a:srgbClr val="002060"/>
                </a:solidFill>
                <a:latin typeface="Times New Roman" pitchFamily="18" charset="0"/>
                <a:cs typeface="Times New Roman" pitchFamily="18" charset="0"/>
              </a:rPr>
              <a:t>) = 0.5 (1+ 1/(1-</a:t>
            </a:r>
            <a:r>
              <a:rPr lang="el-GR" altLang="zh-TW" sz="2400" dirty="0">
                <a:solidFill>
                  <a:srgbClr val="002060"/>
                </a:solidFill>
                <a:latin typeface="Times New Roman" pitchFamily="18" charset="0"/>
                <a:cs typeface="Times New Roman" pitchFamily="18" charset="0"/>
              </a:rPr>
              <a:t> λ</a:t>
            </a:r>
            <a:r>
              <a:rPr lang="en-GB" altLang="zh-TW" sz="2400" dirty="0">
                <a:solidFill>
                  <a:srgbClr val="002060"/>
                </a:solidFill>
                <a:latin typeface="Times New Roman" pitchFamily="18" charset="0"/>
                <a:cs typeface="Times New Roman" pitchFamily="18" charset="0"/>
              </a:rPr>
              <a:t>)^2 )</a:t>
            </a:r>
          </a:p>
          <a:p>
            <a:pPr marL="514350" indent="-514350">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Problems with Linear Probing</a:t>
            </a:r>
          </a:p>
        </p:txBody>
      </p:sp>
      <p:sp>
        <p:nvSpPr>
          <p:cNvPr id="2" name="Content Placeholder 1"/>
          <p:cNvSpPr>
            <a:spLocks noGrp="1"/>
          </p:cNvSpPr>
          <p:nvPr>
            <p:ph idx="1"/>
          </p:nvPr>
        </p:nvSpPr>
        <p:spPr>
          <a:xfrm>
            <a:off x="533400" y="990600"/>
            <a:ext cx="8382000" cy="5257800"/>
          </a:xfrm>
        </p:spPr>
        <p:txBody>
          <a:bodyPr>
            <a:normAutofit/>
          </a:bodyPr>
          <a:lstStyle/>
          <a:p>
            <a:pPr marL="514350" indent="-514350">
              <a:buNone/>
            </a:pPr>
            <a:endParaRPr lang="en-US" sz="2400" dirty="0">
              <a:solidFill>
                <a:srgbClr val="002060"/>
              </a:solidFill>
              <a:latin typeface="Times New Roman" pitchFamily="18" charset="0"/>
              <a:cs typeface="Times New Roman" pitchFamily="18" charset="0"/>
            </a:endParaRPr>
          </a:p>
          <a:p>
            <a:pPr marL="514350" indent="-514350"/>
            <a:r>
              <a:rPr lang="en-US" sz="2400" dirty="0">
                <a:solidFill>
                  <a:srgbClr val="002060"/>
                </a:solidFill>
                <a:latin typeface="Times New Roman" pitchFamily="18" charset="0"/>
                <a:cs typeface="Times New Roman" pitchFamily="18" charset="0"/>
              </a:rPr>
              <a:t>Identifiers(keys) tend to cluster together</a:t>
            </a:r>
          </a:p>
          <a:p>
            <a:pPr marL="514350" indent="-514350"/>
            <a:r>
              <a:rPr lang="en-US" sz="2400" dirty="0">
                <a:solidFill>
                  <a:srgbClr val="002060"/>
                </a:solidFill>
                <a:latin typeface="Times New Roman" pitchFamily="18" charset="0"/>
                <a:cs typeface="Times New Roman" pitchFamily="18" charset="0"/>
              </a:rPr>
              <a:t>Adjacent cluster tend to coalesce</a:t>
            </a:r>
          </a:p>
          <a:p>
            <a:pPr marL="514350" indent="-514350"/>
            <a:r>
              <a:rPr lang="en-US" sz="2400" dirty="0">
                <a:solidFill>
                  <a:srgbClr val="002060"/>
                </a:solidFill>
                <a:latin typeface="Times New Roman" pitchFamily="18" charset="0"/>
                <a:cs typeface="Times New Roman" pitchFamily="18" charset="0"/>
              </a:rPr>
              <a:t>Increase the search time</a:t>
            </a:r>
          </a:p>
          <a:p>
            <a:pPr marL="514350" indent="-514350"/>
            <a:endParaRPr lang="en-US" sz="2400" dirty="0">
              <a:solidFill>
                <a:srgbClr val="002060"/>
              </a:solidFill>
              <a:latin typeface="Times New Roman" pitchFamily="18" charset="0"/>
              <a:cs typeface="Times New Roman" pitchFamily="18" charset="0"/>
            </a:endParaRPr>
          </a:p>
          <a:p>
            <a:pPr marL="514350" indent="-514350"/>
            <a:r>
              <a:rPr lang="en-US" sz="2400" dirty="0">
                <a:solidFill>
                  <a:srgbClr val="002060"/>
                </a:solidFill>
                <a:latin typeface="Times New Roman" pitchFamily="18" charset="0"/>
                <a:cs typeface="Times New Roman" pitchFamily="18" charset="0"/>
              </a:rPr>
              <a:t>Worst Case Complexity is </a:t>
            </a:r>
            <a:r>
              <a:rPr lang="en-GB" altLang="zh-TW" sz="2400" dirty="0">
                <a:solidFill>
                  <a:srgbClr val="FF0000"/>
                </a:solidFill>
                <a:latin typeface="Symbol" pitchFamily="18" charset="2"/>
              </a:rPr>
              <a:t></a:t>
            </a:r>
            <a:r>
              <a:rPr lang="en-GB" altLang="zh-TW" sz="2400" dirty="0">
                <a:solidFill>
                  <a:srgbClr val="FF0000"/>
                </a:solidFill>
                <a:latin typeface="Times New Roman" pitchFamily="18" charset="0"/>
                <a:cs typeface="Times New Roman" pitchFamily="18" charset="0"/>
              </a:rPr>
              <a:t>(n). </a:t>
            </a:r>
            <a:r>
              <a:rPr lang="en-GB" altLang="zh-TW" sz="2400" dirty="0">
                <a:solidFill>
                  <a:srgbClr val="002060"/>
                </a:solidFill>
                <a:latin typeface="Times New Roman" pitchFamily="18" charset="0"/>
                <a:cs typeface="Times New Roman" pitchFamily="18" charset="0"/>
              </a:rPr>
              <a:t>This happens when all keys are in the same cluster.</a:t>
            </a:r>
          </a:p>
          <a:p>
            <a:pPr marL="514350" indent="-514350"/>
            <a:endParaRPr lang="en-GB" altLang="zh-TW" sz="2400" dirty="0">
              <a:solidFill>
                <a:srgbClr val="002060"/>
              </a:solidFill>
              <a:latin typeface="Times New Roman" pitchFamily="18" charset="0"/>
              <a:cs typeface="Times New Roman" pitchFamily="18" charset="0"/>
            </a:endParaRPr>
          </a:p>
          <a:p>
            <a:pPr marL="514350" indent="-514350"/>
            <a:r>
              <a:rPr lang="en-GB" altLang="zh-TW" sz="2400" dirty="0">
                <a:solidFill>
                  <a:srgbClr val="002060"/>
                </a:solidFill>
                <a:latin typeface="Times New Roman" pitchFamily="18" charset="0"/>
                <a:cs typeface="Times New Roman" pitchFamily="18" charset="0"/>
              </a:rPr>
              <a:t>Two techniques are used to minimize clustering:</a:t>
            </a:r>
          </a:p>
          <a:p>
            <a:pPr marL="514350" indent="-514350">
              <a:buNone/>
            </a:pPr>
            <a:r>
              <a:rPr lang="en-GB" altLang="zh-TW" sz="2400" dirty="0">
                <a:solidFill>
                  <a:srgbClr val="7030A0"/>
                </a:solidFill>
                <a:latin typeface="Times New Roman" pitchFamily="18" charset="0"/>
                <a:cs typeface="Times New Roman" pitchFamily="18" charset="0"/>
              </a:rPr>
              <a:t>	1. Quadratic Probing</a:t>
            </a:r>
          </a:p>
          <a:p>
            <a:pPr marL="514350" indent="-514350">
              <a:buNone/>
            </a:pPr>
            <a:r>
              <a:rPr lang="en-GB" altLang="zh-TW" sz="2400" dirty="0">
                <a:solidFill>
                  <a:srgbClr val="7030A0"/>
                </a:solidFill>
                <a:latin typeface="Times New Roman" pitchFamily="18" charset="0"/>
                <a:cs typeface="Times New Roman" pitchFamily="18" charset="0"/>
              </a:rPr>
              <a:t>	2. Double Hashing</a:t>
            </a:r>
          </a:p>
          <a:p>
            <a:pPr marL="514350" indent="-514350">
              <a:buNone/>
            </a:pPr>
            <a:endParaRPr lang="en-GB" altLang="zh-TW" sz="2400" dirty="0">
              <a:solidFill>
                <a:srgbClr val="002060"/>
              </a:solidFill>
              <a:latin typeface="Times New Roman" pitchFamily="18" charset="0"/>
              <a:cs typeface="Times New Roman" pitchFamily="18" charset="0"/>
            </a:endParaRPr>
          </a:p>
          <a:p>
            <a:pPr marL="514350" indent="-514350"/>
            <a:endParaRPr lang="en-US" sz="2400" dirty="0">
              <a:solidFill>
                <a:srgbClr val="002060"/>
              </a:solidFill>
              <a:latin typeface="Times New Roman" pitchFamily="18" charset="0"/>
              <a:cs typeface="Times New Roman" pitchFamily="18" charset="0"/>
            </a:endParaRPr>
          </a:p>
          <a:p>
            <a:pPr marL="514350" indent="-514350">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down)">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wipe(down)">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down)">
                                      <p:cBhvr>
                                        <p:cTn id="3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0"/>
            <a:ext cx="8183880" cy="1051560"/>
          </a:xfrm>
        </p:spPr>
        <p:txBody>
          <a:bodyPr>
            <a:normAutofit/>
          </a:bodyPr>
          <a:lstStyle/>
          <a:p>
            <a:pPr marL="514350" indent="-514350"/>
            <a:r>
              <a:rPr lang="en-GB" altLang="zh-TW" sz="4000" dirty="0">
                <a:solidFill>
                  <a:srgbClr val="C80A25"/>
                </a:solidFill>
                <a:latin typeface="Times New Roman" pitchFamily="18" charset="0"/>
                <a:cs typeface="Times New Roman" pitchFamily="18" charset="0"/>
              </a:rPr>
              <a:t>Quadratic Probing</a:t>
            </a:r>
          </a:p>
        </p:txBody>
      </p:sp>
      <p:sp>
        <p:nvSpPr>
          <p:cNvPr id="2" name="Content Placeholder 1"/>
          <p:cNvSpPr>
            <a:spLocks noGrp="1"/>
          </p:cNvSpPr>
          <p:nvPr>
            <p:ph idx="1"/>
          </p:nvPr>
        </p:nvSpPr>
        <p:spPr>
          <a:xfrm>
            <a:off x="304800" y="990600"/>
            <a:ext cx="8610600" cy="5257800"/>
          </a:xfrm>
        </p:spPr>
        <p:txBody>
          <a:bodyPr>
            <a:normAutofit/>
          </a:bodyPr>
          <a:lstStyle/>
          <a:p>
            <a:pPr>
              <a:lnSpc>
                <a:spcPct val="102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TW" sz="2800" dirty="0">
              <a:solidFill>
                <a:srgbClr val="002060"/>
              </a:solidFill>
              <a:latin typeface="Times New Roman" pitchFamily="18" charset="0"/>
              <a:cs typeface="Times New Roman" pitchFamily="18" charset="0"/>
            </a:endParaRPr>
          </a:p>
          <a:p>
            <a:pPr>
              <a:lnSpc>
                <a:spcPct val="102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TW" sz="2800" dirty="0">
                <a:solidFill>
                  <a:srgbClr val="002060"/>
                </a:solidFill>
                <a:latin typeface="Times New Roman" pitchFamily="18" charset="0"/>
                <a:cs typeface="Times New Roman" pitchFamily="18" charset="0"/>
              </a:rPr>
              <a:t>Quadratic probing uses a quadratic function of </a:t>
            </a:r>
            <a:r>
              <a:rPr lang="en-GB" altLang="zh-TW" sz="2800" i="1" dirty="0" err="1">
                <a:solidFill>
                  <a:srgbClr val="002060"/>
                </a:solidFill>
                <a:latin typeface="Times New Roman" pitchFamily="18" charset="0"/>
                <a:cs typeface="Times New Roman" pitchFamily="18" charset="0"/>
              </a:rPr>
              <a:t>i</a:t>
            </a:r>
            <a:r>
              <a:rPr lang="en-GB" altLang="zh-TW" sz="2800" dirty="0">
                <a:solidFill>
                  <a:srgbClr val="002060"/>
                </a:solidFill>
                <a:latin typeface="Times New Roman" pitchFamily="18" charset="0"/>
                <a:cs typeface="Times New Roman" pitchFamily="18" charset="0"/>
              </a:rPr>
              <a:t> as the increment</a:t>
            </a:r>
          </a:p>
          <a:p>
            <a:pPr>
              <a:lnSpc>
                <a:spcPct val="102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TW" sz="2800" dirty="0">
              <a:solidFill>
                <a:srgbClr val="002060"/>
              </a:solidFill>
              <a:latin typeface="Times New Roman" pitchFamily="18" charset="0"/>
              <a:cs typeface="Times New Roman" pitchFamily="18" charset="0"/>
            </a:endParaRPr>
          </a:p>
          <a:p>
            <a:pPr>
              <a:lnSpc>
                <a:spcPct val="102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TW" sz="2800" dirty="0">
                <a:solidFill>
                  <a:srgbClr val="002060"/>
                </a:solidFill>
                <a:latin typeface="Times New Roman" pitchFamily="18" charset="0"/>
                <a:cs typeface="Times New Roman" pitchFamily="18" charset="0"/>
              </a:rPr>
              <a:t>Examine buckets H(x), (H(x)+i</a:t>
            </a:r>
            <a:r>
              <a:rPr lang="en-GB" altLang="zh-TW" sz="2800" baseline="30000" dirty="0">
                <a:solidFill>
                  <a:srgbClr val="002060"/>
                </a:solidFill>
              </a:rPr>
              <a:t>2</a:t>
            </a:r>
            <a:r>
              <a:rPr lang="en-GB" altLang="zh-TW" sz="2800" dirty="0">
                <a:solidFill>
                  <a:srgbClr val="002060"/>
                </a:solidFill>
                <a:latin typeface="Times New Roman" pitchFamily="18" charset="0"/>
                <a:cs typeface="Times New Roman" pitchFamily="18" charset="0"/>
              </a:rPr>
              <a:t>)%b</a:t>
            </a:r>
            <a:endParaRPr lang="en-US" sz="28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0"/>
            <a:ext cx="8183880" cy="1051560"/>
          </a:xfrm>
        </p:spPr>
        <p:txBody>
          <a:bodyPr>
            <a:normAutofit/>
          </a:bodyPr>
          <a:lstStyle/>
          <a:p>
            <a:pPr marL="514350" indent="-514350"/>
            <a:r>
              <a:rPr lang="en-GB" altLang="zh-TW" sz="4000" dirty="0">
                <a:solidFill>
                  <a:srgbClr val="C80A25"/>
                </a:solidFill>
                <a:latin typeface="Times New Roman" pitchFamily="18" charset="0"/>
                <a:cs typeface="Times New Roman" pitchFamily="18" charset="0"/>
              </a:rPr>
              <a:t>Double Hashing</a:t>
            </a:r>
          </a:p>
        </p:txBody>
      </p:sp>
      <p:sp>
        <p:nvSpPr>
          <p:cNvPr id="2" name="Content Placeholder 1"/>
          <p:cNvSpPr>
            <a:spLocks noGrp="1"/>
          </p:cNvSpPr>
          <p:nvPr>
            <p:ph idx="1"/>
          </p:nvPr>
        </p:nvSpPr>
        <p:spPr>
          <a:xfrm>
            <a:off x="304800" y="990600"/>
            <a:ext cx="8610600" cy="5257800"/>
          </a:xfrm>
        </p:spPr>
        <p:txBody>
          <a:bodyPr>
            <a:normAutofit/>
          </a:bodyPr>
          <a:lstStyle/>
          <a:p>
            <a:pPr>
              <a:lnSpc>
                <a:spcPct val="102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TW" sz="2800" dirty="0">
              <a:solidFill>
                <a:srgbClr val="002060"/>
              </a:solidFill>
              <a:latin typeface="Times New Roman" pitchFamily="18" charset="0"/>
              <a:cs typeface="Times New Roman" pitchFamily="18" charset="0"/>
            </a:endParaRPr>
          </a:p>
          <a:p>
            <a:pPr>
              <a:lnSpc>
                <a:spcPct val="102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TW" sz="2800" dirty="0">
                <a:solidFill>
                  <a:srgbClr val="002060"/>
                </a:solidFill>
                <a:latin typeface="Times New Roman" pitchFamily="18" charset="0"/>
                <a:cs typeface="Times New Roman" pitchFamily="18" charset="0"/>
              </a:rPr>
              <a:t>A second hash function H` is used for resolving the collision.</a:t>
            </a:r>
          </a:p>
          <a:p>
            <a:pPr>
              <a:lnSpc>
                <a:spcPct val="102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800" dirty="0">
              <a:solidFill>
                <a:srgbClr val="002060"/>
              </a:solidFill>
              <a:latin typeface="Times New Roman" pitchFamily="18" charset="0"/>
              <a:cs typeface="Times New Roman" pitchFamily="18" charset="0"/>
            </a:endParaRPr>
          </a:p>
          <a:p>
            <a:pPr>
              <a:lnSpc>
                <a:spcPct val="102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a:solidFill>
                  <a:srgbClr val="002060"/>
                </a:solidFill>
                <a:latin typeface="Times New Roman" pitchFamily="18" charset="0"/>
                <a:cs typeface="Times New Roman" pitchFamily="18" charset="0"/>
              </a:rPr>
              <a:t>Let </a:t>
            </a:r>
            <a:r>
              <a:rPr lang="en-GB" sz="2800" dirty="0">
                <a:solidFill>
                  <a:srgbClr val="7030A0"/>
                </a:solidFill>
                <a:latin typeface="Times New Roman" pitchFamily="18" charset="0"/>
                <a:cs typeface="Times New Roman" pitchFamily="18" charset="0"/>
              </a:rPr>
              <a:t>H(k) = h    </a:t>
            </a:r>
            <a:r>
              <a:rPr lang="en-GB" sz="2800" dirty="0">
                <a:solidFill>
                  <a:srgbClr val="002060"/>
                </a:solidFill>
                <a:latin typeface="Times New Roman" pitchFamily="18" charset="0"/>
                <a:cs typeface="Times New Roman" pitchFamily="18" charset="0"/>
              </a:rPr>
              <a:t>and </a:t>
            </a:r>
            <a:r>
              <a:rPr lang="en-GB" sz="2800" dirty="0">
                <a:solidFill>
                  <a:srgbClr val="7030A0"/>
                </a:solidFill>
                <a:latin typeface="Times New Roman" pitchFamily="18" charset="0"/>
                <a:cs typeface="Times New Roman" pitchFamily="18" charset="0"/>
              </a:rPr>
              <a:t>H`(k) = h` </a:t>
            </a:r>
            <a:r>
              <a:rPr lang="en-GB" sz="2800" dirty="0">
                <a:solidFill>
                  <a:srgbClr val="002060"/>
                </a:solidFill>
                <a:latin typeface="Times New Roman" pitchFamily="18" charset="0"/>
                <a:cs typeface="Times New Roman" pitchFamily="18" charset="0"/>
              </a:rPr>
              <a:t>≠ m</a:t>
            </a:r>
          </a:p>
          <a:p>
            <a:pPr>
              <a:lnSpc>
                <a:spcPct val="102000"/>
              </a:lnSpc>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a:solidFill>
                  <a:srgbClr val="002060"/>
                </a:solidFill>
                <a:latin typeface="Times New Roman" pitchFamily="18" charset="0"/>
                <a:cs typeface="Times New Roman" pitchFamily="18" charset="0"/>
              </a:rPr>
              <a:t>	Then we linearly search the locations with addresses:</a:t>
            </a:r>
          </a:p>
          <a:p>
            <a:pPr>
              <a:lnSpc>
                <a:spcPct val="102000"/>
              </a:lnSpc>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a:solidFill>
                  <a:srgbClr val="002060"/>
                </a:solidFill>
                <a:latin typeface="Times New Roman" pitchFamily="18" charset="0"/>
                <a:cs typeface="Times New Roman" pitchFamily="18" charset="0"/>
              </a:rPr>
              <a:t>				</a:t>
            </a:r>
            <a:r>
              <a:rPr lang="en-GB" sz="2800" dirty="0">
                <a:solidFill>
                  <a:srgbClr val="7030A0"/>
                </a:solidFill>
                <a:latin typeface="Times New Roman" pitchFamily="18" charset="0"/>
                <a:cs typeface="Times New Roman" pitchFamily="18" charset="0"/>
              </a:rPr>
              <a:t>	h, </a:t>
            </a:r>
            <a:r>
              <a:rPr lang="en-GB" sz="2800" dirty="0" err="1">
                <a:solidFill>
                  <a:srgbClr val="7030A0"/>
                </a:solidFill>
                <a:latin typeface="Times New Roman" pitchFamily="18" charset="0"/>
                <a:cs typeface="Times New Roman" pitchFamily="18" charset="0"/>
              </a:rPr>
              <a:t>h+h</a:t>
            </a:r>
            <a:r>
              <a:rPr lang="en-GB" sz="2800" dirty="0">
                <a:solidFill>
                  <a:srgbClr val="7030A0"/>
                </a:solidFill>
                <a:latin typeface="Times New Roman" pitchFamily="18" charset="0"/>
                <a:cs typeface="Times New Roman" pitchFamily="18" charset="0"/>
              </a:rPr>
              <a:t>`, h+2h`, h+3h`, ...</a:t>
            </a:r>
          </a:p>
          <a:p>
            <a:pPr>
              <a:lnSpc>
                <a:spcPct val="102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800" dirty="0">
              <a:solidFill>
                <a:srgbClr val="002060"/>
              </a:solidFill>
              <a:latin typeface="Times New Roman" pitchFamily="18" charset="0"/>
              <a:cs typeface="Times New Roman" pitchFamily="18" charset="0"/>
            </a:endParaRPr>
          </a:p>
          <a:p>
            <a:pPr>
              <a:lnSpc>
                <a:spcPct val="102000"/>
              </a:lnSpc>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8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6725" y="228600"/>
            <a:ext cx="8458200" cy="2590800"/>
          </a:xfrm>
        </p:spPr>
        <p:txBody>
          <a:bodyPr>
            <a:noAutofit/>
          </a:bodyPr>
          <a:lstStyle/>
          <a:p>
            <a:pPr marL="514350" indent="-514350" algn="l"/>
            <a:r>
              <a:rPr lang="en-US" sz="2400" dirty="0">
                <a:solidFill>
                  <a:srgbClr val="002060"/>
                </a:solidFill>
                <a:effectLst/>
                <a:latin typeface="Times New Roman" panose="02020603050405020304" pitchFamily="18" charset="0"/>
                <a:ea typeface="Times New Roman" panose="02020603050405020304" pitchFamily="18" charset="0"/>
              </a:rPr>
              <a:t>       Given a hash table with addresses 13 to 23. The keys 10, 83, 44, 72, 42, 56 and 9 are inserted into an initially empty hash table using </a:t>
            </a:r>
            <a:r>
              <a:rPr lang="en-US" sz="2400" b="1" dirty="0">
                <a:solidFill>
                  <a:srgbClr val="002060"/>
                </a:solidFill>
                <a:effectLst/>
                <a:latin typeface="Times New Roman" panose="02020603050405020304" pitchFamily="18" charset="0"/>
                <a:ea typeface="Times New Roman" panose="02020603050405020304" pitchFamily="18" charset="0"/>
              </a:rPr>
              <a:t>Division Method</a:t>
            </a:r>
            <a:r>
              <a:rPr lang="en-US" sz="2400" dirty="0">
                <a:solidFill>
                  <a:srgbClr val="002060"/>
                </a:solidFill>
                <a:effectLst/>
                <a:latin typeface="Times New Roman" panose="02020603050405020304" pitchFamily="18" charset="0"/>
                <a:ea typeface="Times New Roman" panose="02020603050405020304" pitchFamily="18" charset="0"/>
              </a:rPr>
              <a:t>. </a:t>
            </a:r>
            <a:br>
              <a:rPr lang="en-US" sz="2400" dirty="0">
                <a:solidFill>
                  <a:srgbClr val="002060"/>
                </a:solidFill>
                <a:effectLst/>
                <a:latin typeface="Times New Roman" panose="02020603050405020304" pitchFamily="18" charset="0"/>
                <a:ea typeface="Times New Roman" panose="02020603050405020304" pitchFamily="18" charset="0"/>
              </a:rPr>
            </a:br>
            <a:r>
              <a:rPr lang="en-US" sz="2400" b="1" dirty="0">
                <a:solidFill>
                  <a:srgbClr val="002060"/>
                </a:solidFill>
                <a:effectLst/>
                <a:latin typeface="Times New Roman" panose="02020603050405020304" pitchFamily="18" charset="0"/>
                <a:ea typeface="Times New Roman" panose="02020603050405020304" pitchFamily="18" charset="0"/>
              </a:rPr>
              <a:t>Use Double Hashing [H’(K) = (K mod 7) + 1] </a:t>
            </a:r>
            <a:r>
              <a:rPr lang="en-US" sz="2400" dirty="0">
                <a:solidFill>
                  <a:srgbClr val="002060"/>
                </a:solidFill>
                <a:effectLst/>
                <a:latin typeface="Times New Roman" panose="02020603050405020304" pitchFamily="18" charset="0"/>
                <a:ea typeface="Times New Roman" panose="02020603050405020304" pitchFamily="18" charset="0"/>
              </a:rPr>
              <a:t>for Collision Resolution. Find the average Number of Probs for Successful Search.	 </a:t>
            </a:r>
            <a:endParaRPr lang="en-GB" altLang="zh-TW" sz="4800" dirty="0">
              <a:solidFill>
                <a:srgbClr val="002060"/>
              </a:solidFill>
              <a:latin typeface="Times New Roman" pitchFamily="18" charset="0"/>
              <a:cs typeface="Times New Roman" pitchFamily="18" charset="0"/>
            </a:endParaRPr>
          </a:p>
        </p:txBody>
      </p:sp>
      <p:sp>
        <p:nvSpPr>
          <p:cNvPr id="2" name="Content Placeholder 1"/>
          <p:cNvSpPr>
            <a:spLocks noGrp="1"/>
          </p:cNvSpPr>
          <p:nvPr>
            <p:ph idx="1"/>
          </p:nvPr>
        </p:nvSpPr>
        <p:spPr>
          <a:xfrm>
            <a:off x="304800" y="990600"/>
            <a:ext cx="8610600" cy="5257800"/>
          </a:xfrm>
        </p:spPr>
        <p:txBody>
          <a:bodyPr>
            <a:normAutofit/>
          </a:bodyPr>
          <a:lstStyle/>
          <a:p>
            <a:pPr>
              <a:lnSpc>
                <a:spcPct val="102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TW" sz="2800" dirty="0">
              <a:solidFill>
                <a:srgbClr val="002060"/>
              </a:solidFill>
              <a:latin typeface="Times New Roman" pitchFamily="18" charset="0"/>
              <a:cs typeface="Times New Roman" pitchFamily="18" charset="0"/>
            </a:endParaRPr>
          </a:p>
          <a:p>
            <a:pPr>
              <a:lnSpc>
                <a:spcPct val="102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800" dirty="0">
              <a:solidFill>
                <a:srgbClr val="002060"/>
              </a:solidFill>
              <a:latin typeface="Times New Roman" pitchFamily="18" charset="0"/>
              <a:cs typeface="Times New Roman" pitchFamily="18" charset="0"/>
            </a:endParaRPr>
          </a:p>
          <a:p>
            <a:pPr>
              <a:lnSpc>
                <a:spcPct val="102000"/>
              </a:lnSpc>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8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extLst>
      <p:ext uri="{BB962C8B-B14F-4D97-AF65-F5344CB8AC3E}">
        <p14:creationId xmlns:p14="http://schemas.microsoft.com/office/powerpoint/2010/main" val="2256192628"/>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1143000"/>
          </a:xfrm>
        </p:spPr>
        <p:txBody>
          <a:bodyPr>
            <a:normAutofit fontScale="90000"/>
          </a:bodyPr>
          <a:lstStyle/>
          <a:p>
            <a:pPr eaLnBrk="1" hangingPunct="1"/>
            <a:r>
              <a:rPr lang="en-US" dirty="0">
                <a:solidFill>
                  <a:srgbClr val="C00000"/>
                </a:solidFill>
                <a:latin typeface="Times New Roman" pitchFamily="18" charset="0"/>
                <a:cs typeface="Times New Roman" pitchFamily="18" charset="0"/>
              </a:rPr>
              <a:t>Open Hashing or Separate Chaining</a:t>
            </a:r>
          </a:p>
        </p:txBody>
      </p:sp>
      <p:sp>
        <p:nvSpPr>
          <p:cNvPr id="20483" name="Rectangle 3"/>
          <p:cNvSpPr>
            <a:spLocks noGrp="1" noChangeArrowheads="1"/>
          </p:cNvSpPr>
          <p:nvPr>
            <p:ph type="body" idx="1"/>
          </p:nvPr>
        </p:nvSpPr>
        <p:spPr>
          <a:xfrm>
            <a:off x="457200" y="1143000"/>
            <a:ext cx="8229600" cy="4983163"/>
          </a:xfrm>
        </p:spPr>
        <p:txBody>
          <a:bodyPr>
            <a:normAutofit/>
          </a:bodyPr>
          <a:lstStyle/>
          <a:p>
            <a:pPr eaLnBrk="1" hangingPunct="1"/>
            <a:r>
              <a:rPr lang="en-US" sz="2800" dirty="0">
                <a:solidFill>
                  <a:srgbClr val="002060"/>
                </a:solidFill>
                <a:latin typeface="Times New Roman" pitchFamily="18" charset="0"/>
                <a:cs typeface="Times New Roman" pitchFamily="18" charset="0"/>
              </a:rPr>
              <a:t>Each bucket in the hash table  is the head of a linked list.</a:t>
            </a:r>
          </a:p>
          <a:p>
            <a:pPr eaLnBrk="1" hangingPunct="1"/>
            <a:r>
              <a:rPr lang="en-US" sz="2800" dirty="0">
                <a:solidFill>
                  <a:srgbClr val="002060"/>
                </a:solidFill>
                <a:latin typeface="Times New Roman" pitchFamily="18" charset="0"/>
                <a:cs typeface="Times New Roman" pitchFamily="18" charset="0"/>
              </a:rPr>
              <a:t>All elements that hash to a particular bucket are placed on that bucket’s linked list.</a:t>
            </a:r>
          </a:p>
          <a:p>
            <a:pPr eaLnBrk="1" hangingPunct="1"/>
            <a:r>
              <a:rPr lang="en-US" sz="2800" dirty="0">
                <a:solidFill>
                  <a:srgbClr val="002060"/>
                </a:solidFill>
                <a:latin typeface="Times New Roman" pitchFamily="18" charset="0"/>
                <a:cs typeface="Times New Roman" pitchFamily="18" charset="0"/>
              </a:rPr>
              <a:t>Records within a bucket can be ordered in several ways</a:t>
            </a:r>
          </a:p>
          <a:p>
            <a:pPr lvl="1" eaLnBrk="1" hangingPunct="1"/>
            <a:r>
              <a:rPr lang="en-US" sz="2400" dirty="0">
                <a:solidFill>
                  <a:srgbClr val="002060"/>
                </a:solidFill>
                <a:latin typeface="Times New Roman" pitchFamily="18" charset="0"/>
                <a:cs typeface="Times New Roman" pitchFamily="18" charset="0"/>
              </a:rPr>
              <a:t>by order of insertion, </a:t>
            </a:r>
          </a:p>
          <a:p>
            <a:pPr lvl="1" eaLnBrk="1" hangingPunct="1"/>
            <a:r>
              <a:rPr lang="en-US" sz="2400" dirty="0">
                <a:solidFill>
                  <a:srgbClr val="002060"/>
                </a:solidFill>
                <a:latin typeface="Times New Roman" pitchFamily="18" charset="0"/>
                <a:cs typeface="Times New Roman" pitchFamily="18" charset="0"/>
              </a:rPr>
              <a:t>by key value order, or </a:t>
            </a:r>
          </a:p>
          <a:p>
            <a:pPr lvl="1" eaLnBrk="1" hangingPunct="1"/>
            <a:r>
              <a:rPr lang="en-US" sz="2400" dirty="0">
                <a:solidFill>
                  <a:srgbClr val="002060"/>
                </a:solidFill>
                <a:latin typeface="Times New Roman" pitchFamily="18" charset="0"/>
                <a:cs typeface="Times New Roman" pitchFamily="18" charset="0"/>
              </a:rPr>
              <a:t>by frequency of access order</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solidFill>
                  <a:srgbClr val="C00000"/>
                </a:solidFill>
                <a:latin typeface="Times New Roman" pitchFamily="18" charset="0"/>
                <a:cs typeface="Times New Roman" pitchFamily="18" charset="0"/>
              </a:rPr>
              <a:t>Open Hashing Data Organization</a:t>
            </a:r>
          </a:p>
        </p:txBody>
      </p:sp>
      <p:sp>
        <p:nvSpPr>
          <p:cNvPr id="21507" name="Rectangle 3"/>
          <p:cNvSpPr>
            <a:spLocks noChangeArrowheads="1"/>
          </p:cNvSpPr>
          <p:nvPr/>
        </p:nvSpPr>
        <p:spPr bwMode="auto">
          <a:xfrm>
            <a:off x="1676400" y="1905000"/>
            <a:ext cx="1143000" cy="3581400"/>
          </a:xfrm>
          <a:prstGeom prst="rect">
            <a:avLst/>
          </a:prstGeom>
          <a:noFill/>
          <a:ln w="9525">
            <a:solidFill>
              <a:schemeClr val="tx1"/>
            </a:solidFill>
            <a:miter lim="800000"/>
            <a:headEnd/>
            <a:tailEnd/>
          </a:ln>
        </p:spPr>
        <p:txBody>
          <a:bodyPr wrap="none" anchor="ctr"/>
          <a:lstStyle/>
          <a:p>
            <a:endParaRPr lang="en-US"/>
          </a:p>
        </p:txBody>
      </p:sp>
      <p:sp>
        <p:nvSpPr>
          <p:cNvPr id="21508" name="Line 4"/>
          <p:cNvSpPr>
            <a:spLocks noChangeShapeType="1"/>
          </p:cNvSpPr>
          <p:nvPr/>
        </p:nvSpPr>
        <p:spPr bwMode="auto">
          <a:xfrm>
            <a:off x="1676400" y="2362200"/>
            <a:ext cx="1143000" cy="0"/>
          </a:xfrm>
          <a:prstGeom prst="line">
            <a:avLst/>
          </a:prstGeom>
          <a:noFill/>
          <a:ln w="9525">
            <a:solidFill>
              <a:schemeClr val="tx1"/>
            </a:solidFill>
            <a:round/>
            <a:headEnd/>
            <a:tailEnd/>
          </a:ln>
        </p:spPr>
        <p:txBody>
          <a:bodyPr wrap="none" anchor="ctr"/>
          <a:lstStyle/>
          <a:p>
            <a:endParaRPr lang="en-US"/>
          </a:p>
        </p:txBody>
      </p:sp>
      <p:sp>
        <p:nvSpPr>
          <p:cNvPr id="21509" name="Line 5"/>
          <p:cNvSpPr>
            <a:spLocks noChangeShapeType="1"/>
          </p:cNvSpPr>
          <p:nvPr/>
        </p:nvSpPr>
        <p:spPr bwMode="auto">
          <a:xfrm>
            <a:off x="1676400" y="2838450"/>
            <a:ext cx="1143000" cy="0"/>
          </a:xfrm>
          <a:prstGeom prst="line">
            <a:avLst/>
          </a:prstGeom>
          <a:noFill/>
          <a:ln w="9525">
            <a:solidFill>
              <a:schemeClr val="tx1"/>
            </a:solidFill>
            <a:round/>
            <a:headEnd/>
            <a:tailEnd/>
          </a:ln>
        </p:spPr>
        <p:txBody>
          <a:bodyPr wrap="none" anchor="ctr"/>
          <a:lstStyle/>
          <a:p>
            <a:endParaRPr lang="en-US"/>
          </a:p>
        </p:txBody>
      </p:sp>
      <p:sp>
        <p:nvSpPr>
          <p:cNvPr id="21510" name="Line 6"/>
          <p:cNvSpPr>
            <a:spLocks noChangeShapeType="1"/>
          </p:cNvSpPr>
          <p:nvPr/>
        </p:nvSpPr>
        <p:spPr bwMode="auto">
          <a:xfrm>
            <a:off x="1676400" y="3314700"/>
            <a:ext cx="1143000" cy="0"/>
          </a:xfrm>
          <a:prstGeom prst="line">
            <a:avLst/>
          </a:prstGeom>
          <a:noFill/>
          <a:ln w="9525">
            <a:solidFill>
              <a:schemeClr val="tx1"/>
            </a:solidFill>
            <a:round/>
            <a:headEnd/>
            <a:tailEnd/>
          </a:ln>
        </p:spPr>
        <p:txBody>
          <a:bodyPr wrap="none" anchor="ctr"/>
          <a:lstStyle/>
          <a:p>
            <a:endParaRPr lang="en-US"/>
          </a:p>
        </p:txBody>
      </p:sp>
      <p:sp>
        <p:nvSpPr>
          <p:cNvPr id="21511" name="Line 7"/>
          <p:cNvSpPr>
            <a:spLocks noChangeShapeType="1"/>
          </p:cNvSpPr>
          <p:nvPr/>
        </p:nvSpPr>
        <p:spPr bwMode="auto">
          <a:xfrm>
            <a:off x="1676400" y="3790950"/>
            <a:ext cx="1143000" cy="0"/>
          </a:xfrm>
          <a:prstGeom prst="line">
            <a:avLst/>
          </a:prstGeom>
          <a:noFill/>
          <a:ln w="9525">
            <a:solidFill>
              <a:schemeClr val="tx1"/>
            </a:solidFill>
            <a:round/>
            <a:headEnd/>
            <a:tailEnd/>
          </a:ln>
        </p:spPr>
        <p:txBody>
          <a:bodyPr wrap="none" anchor="ctr"/>
          <a:lstStyle/>
          <a:p>
            <a:endParaRPr lang="en-US"/>
          </a:p>
        </p:txBody>
      </p:sp>
      <p:sp>
        <p:nvSpPr>
          <p:cNvPr id="21512" name="Line 8"/>
          <p:cNvSpPr>
            <a:spLocks noChangeShapeType="1"/>
          </p:cNvSpPr>
          <p:nvPr/>
        </p:nvSpPr>
        <p:spPr bwMode="auto">
          <a:xfrm>
            <a:off x="1676400" y="4267200"/>
            <a:ext cx="1143000" cy="0"/>
          </a:xfrm>
          <a:prstGeom prst="line">
            <a:avLst/>
          </a:prstGeom>
          <a:noFill/>
          <a:ln w="9525">
            <a:solidFill>
              <a:schemeClr val="tx1"/>
            </a:solidFill>
            <a:round/>
            <a:headEnd/>
            <a:tailEnd/>
          </a:ln>
        </p:spPr>
        <p:txBody>
          <a:bodyPr wrap="none" anchor="ctr"/>
          <a:lstStyle/>
          <a:p>
            <a:endParaRPr lang="en-US"/>
          </a:p>
        </p:txBody>
      </p:sp>
      <p:sp>
        <p:nvSpPr>
          <p:cNvPr id="21513" name="Line 9"/>
          <p:cNvSpPr>
            <a:spLocks noChangeShapeType="1"/>
          </p:cNvSpPr>
          <p:nvPr/>
        </p:nvSpPr>
        <p:spPr bwMode="auto">
          <a:xfrm>
            <a:off x="1676400" y="5029200"/>
            <a:ext cx="1143000" cy="0"/>
          </a:xfrm>
          <a:prstGeom prst="line">
            <a:avLst/>
          </a:prstGeom>
          <a:noFill/>
          <a:ln w="9525">
            <a:solidFill>
              <a:schemeClr val="tx1"/>
            </a:solidFill>
            <a:round/>
            <a:headEnd/>
            <a:tailEnd/>
          </a:ln>
        </p:spPr>
        <p:txBody>
          <a:bodyPr wrap="none" anchor="ctr"/>
          <a:lstStyle/>
          <a:p>
            <a:endParaRPr lang="en-US"/>
          </a:p>
        </p:txBody>
      </p:sp>
      <p:sp>
        <p:nvSpPr>
          <p:cNvPr id="21514" name="Text Box 10"/>
          <p:cNvSpPr txBox="1">
            <a:spLocks noChangeArrowheads="1"/>
          </p:cNvSpPr>
          <p:nvPr/>
        </p:nvSpPr>
        <p:spPr bwMode="auto">
          <a:xfrm>
            <a:off x="1371600" y="1905000"/>
            <a:ext cx="311150" cy="366713"/>
          </a:xfrm>
          <a:prstGeom prst="rect">
            <a:avLst/>
          </a:prstGeom>
          <a:noFill/>
          <a:ln w="9525">
            <a:noFill/>
            <a:miter lim="800000"/>
            <a:headEnd/>
            <a:tailEnd/>
          </a:ln>
        </p:spPr>
        <p:txBody>
          <a:bodyPr wrap="none">
            <a:spAutoFit/>
          </a:bodyPr>
          <a:lstStyle/>
          <a:p>
            <a:pPr eaLnBrk="0" hangingPunct="0"/>
            <a:r>
              <a:rPr lang="en-US" sz="1800">
                <a:latin typeface="Arial" charset="0"/>
              </a:rPr>
              <a:t>0</a:t>
            </a:r>
          </a:p>
        </p:txBody>
      </p:sp>
      <p:sp>
        <p:nvSpPr>
          <p:cNvPr id="21515" name="Text Box 11"/>
          <p:cNvSpPr txBox="1">
            <a:spLocks noChangeArrowheads="1"/>
          </p:cNvSpPr>
          <p:nvPr/>
        </p:nvSpPr>
        <p:spPr bwMode="auto">
          <a:xfrm>
            <a:off x="1371600" y="2362200"/>
            <a:ext cx="311150" cy="366713"/>
          </a:xfrm>
          <a:prstGeom prst="rect">
            <a:avLst/>
          </a:prstGeom>
          <a:noFill/>
          <a:ln w="9525">
            <a:noFill/>
            <a:miter lim="800000"/>
            <a:headEnd/>
            <a:tailEnd/>
          </a:ln>
        </p:spPr>
        <p:txBody>
          <a:bodyPr wrap="none">
            <a:spAutoFit/>
          </a:bodyPr>
          <a:lstStyle/>
          <a:p>
            <a:pPr eaLnBrk="0" hangingPunct="0"/>
            <a:r>
              <a:rPr lang="en-US" sz="1800">
                <a:latin typeface="Arial" charset="0"/>
              </a:rPr>
              <a:t>1</a:t>
            </a:r>
          </a:p>
        </p:txBody>
      </p:sp>
      <p:sp>
        <p:nvSpPr>
          <p:cNvPr id="21516" name="Text Box 12"/>
          <p:cNvSpPr txBox="1">
            <a:spLocks noChangeArrowheads="1"/>
          </p:cNvSpPr>
          <p:nvPr/>
        </p:nvSpPr>
        <p:spPr bwMode="auto">
          <a:xfrm>
            <a:off x="1371600" y="2819400"/>
            <a:ext cx="311150" cy="366713"/>
          </a:xfrm>
          <a:prstGeom prst="rect">
            <a:avLst/>
          </a:prstGeom>
          <a:noFill/>
          <a:ln w="9525">
            <a:noFill/>
            <a:miter lim="800000"/>
            <a:headEnd/>
            <a:tailEnd/>
          </a:ln>
        </p:spPr>
        <p:txBody>
          <a:bodyPr wrap="none">
            <a:spAutoFit/>
          </a:bodyPr>
          <a:lstStyle/>
          <a:p>
            <a:pPr eaLnBrk="0" hangingPunct="0"/>
            <a:r>
              <a:rPr lang="en-US" sz="1800">
                <a:latin typeface="Arial" charset="0"/>
              </a:rPr>
              <a:t>2</a:t>
            </a:r>
          </a:p>
        </p:txBody>
      </p:sp>
      <p:sp>
        <p:nvSpPr>
          <p:cNvPr id="21517" name="Text Box 13"/>
          <p:cNvSpPr txBox="1">
            <a:spLocks noChangeArrowheads="1"/>
          </p:cNvSpPr>
          <p:nvPr/>
        </p:nvSpPr>
        <p:spPr bwMode="auto">
          <a:xfrm>
            <a:off x="1371600" y="3352800"/>
            <a:ext cx="311150" cy="366713"/>
          </a:xfrm>
          <a:prstGeom prst="rect">
            <a:avLst/>
          </a:prstGeom>
          <a:noFill/>
          <a:ln w="9525">
            <a:noFill/>
            <a:miter lim="800000"/>
            <a:headEnd/>
            <a:tailEnd/>
          </a:ln>
        </p:spPr>
        <p:txBody>
          <a:bodyPr wrap="none">
            <a:spAutoFit/>
          </a:bodyPr>
          <a:lstStyle/>
          <a:p>
            <a:pPr eaLnBrk="0" hangingPunct="0"/>
            <a:r>
              <a:rPr lang="en-US" sz="1800">
                <a:latin typeface="Arial" charset="0"/>
              </a:rPr>
              <a:t>3</a:t>
            </a:r>
          </a:p>
        </p:txBody>
      </p:sp>
      <p:sp>
        <p:nvSpPr>
          <p:cNvPr id="21518" name="Text Box 14"/>
          <p:cNvSpPr txBox="1">
            <a:spLocks noChangeArrowheads="1"/>
          </p:cNvSpPr>
          <p:nvPr/>
        </p:nvSpPr>
        <p:spPr bwMode="auto">
          <a:xfrm>
            <a:off x="1371600" y="3810000"/>
            <a:ext cx="311150" cy="366713"/>
          </a:xfrm>
          <a:prstGeom prst="rect">
            <a:avLst/>
          </a:prstGeom>
          <a:noFill/>
          <a:ln w="9525">
            <a:noFill/>
            <a:miter lim="800000"/>
            <a:headEnd/>
            <a:tailEnd/>
          </a:ln>
        </p:spPr>
        <p:txBody>
          <a:bodyPr wrap="none">
            <a:spAutoFit/>
          </a:bodyPr>
          <a:lstStyle/>
          <a:p>
            <a:pPr eaLnBrk="0" hangingPunct="0"/>
            <a:r>
              <a:rPr lang="en-US" sz="1800">
                <a:latin typeface="Arial" charset="0"/>
              </a:rPr>
              <a:t>4</a:t>
            </a:r>
          </a:p>
        </p:txBody>
      </p:sp>
      <p:sp>
        <p:nvSpPr>
          <p:cNvPr id="21519" name="Text Box 15"/>
          <p:cNvSpPr txBox="1">
            <a:spLocks noChangeArrowheads="1"/>
          </p:cNvSpPr>
          <p:nvPr/>
        </p:nvSpPr>
        <p:spPr bwMode="auto">
          <a:xfrm>
            <a:off x="1219200" y="5029200"/>
            <a:ext cx="552450" cy="366713"/>
          </a:xfrm>
          <a:prstGeom prst="rect">
            <a:avLst/>
          </a:prstGeom>
          <a:noFill/>
          <a:ln w="9525">
            <a:noFill/>
            <a:miter lim="800000"/>
            <a:headEnd/>
            <a:tailEnd/>
          </a:ln>
        </p:spPr>
        <p:txBody>
          <a:bodyPr wrap="none">
            <a:spAutoFit/>
          </a:bodyPr>
          <a:lstStyle/>
          <a:p>
            <a:pPr eaLnBrk="0" hangingPunct="0"/>
            <a:r>
              <a:rPr lang="en-US" sz="1800">
                <a:latin typeface="Arial" charset="0"/>
              </a:rPr>
              <a:t>D-1</a:t>
            </a:r>
          </a:p>
        </p:txBody>
      </p:sp>
      <p:sp>
        <p:nvSpPr>
          <p:cNvPr id="21520" name="Rectangle 16"/>
          <p:cNvSpPr>
            <a:spLocks noChangeArrowheads="1"/>
          </p:cNvSpPr>
          <p:nvPr/>
        </p:nvSpPr>
        <p:spPr bwMode="auto">
          <a:xfrm>
            <a:off x="3581400" y="1905000"/>
            <a:ext cx="609600" cy="381000"/>
          </a:xfrm>
          <a:prstGeom prst="rect">
            <a:avLst/>
          </a:prstGeom>
          <a:noFill/>
          <a:ln w="9525">
            <a:solidFill>
              <a:schemeClr val="tx1"/>
            </a:solidFill>
            <a:miter lim="800000"/>
            <a:headEnd/>
            <a:tailEnd/>
          </a:ln>
        </p:spPr>
        <p:txBody>
          <a:bodyPr wrap="none" anchor="ctr"/>
          <a:lstStyle/>
          <a:p>
            <a:endParaRPr lang="en-US"/>
          </a:p>
        </p:txBody>
      </p:sp>
      <p:sp>
        <p:nvSpPr>
          <p:cNvPr id="21521" name="Rectangle 17"/>
          <p:cNvSpPr>
            <a:spLocks noChangeArrowheads="1"/>
          </p:cNvSpPr>
          <p:nvPr/>
        </p:nvSpPr>
        <p:spPr bwMode="auto">
          <a:xfrm>
            <a:off x="4191000" y="1905000"/>
            <a:ext cx="609600" cy="381000"/>
          </a:xfrm>
          <a:prstGeom prst="rect">
            <a:avLst/>
          </a:prstGeom>
          <a:noFill/>
          <a:ln w="9525">
            <a:solidFill>
              <a:schemeClr val="tx1"/>
            </a:solidFill>
            <a:miter lim="800000"/>
            <a:headEnd/>
            <a:tailEnd/>
          </a:ln>
        </p:spPr>
        <p:txBody>
          <a:bodyPr wrap="none" anchor="ctr"/>
          <a:lstStyle/>
          <a:p>
            <a:endParaRPr lang="en-US"/>
          </a:p>
        </p:txBody>
      </p:sp>
      <p:sp>
        <p:nvSpPr>
          <p:cNvPr id="21522" name="Line 18"/>
          <p:cNvSpPr>
            <a:spLocks noChangeShapeType="1"/>
          </p:cNvSpPr>
          <p:nvPr/>
        </p:nvSpPr>
        <p:spPr bwMode="auto">
          <a:xfrm>
            <a:off x="2514600" y="2133600"/>
            <a:ext cx="1066800" cy="0"/>
          </a:xfrm>
          <a:prstGeom prst="line">
            <a:avLst/>
          </a:prstGeom>
          <a:noFill/>
          <a:ln w="9525">
            <a:solidFill>
              <a:schemeClr val="tx1"/>
            </a:solidFill>
            <a:round/>
            <a:headEnd/>
            <a:tailEnd type="triangle" w="med" len="med"/>
          </a:ln>
        </p:spPr>
        <p:txBody>
          <a:bodyPr wrap="none" anchor="ctr"/>
          <a:lstStyle/>
          <a:p>
            <a:endParaRPr lang="en-US"/>
          </a:p>
        </p:txBody>
      </p:sp>
      <p:sp>
        <p:nvSpPr>
          <p:cNvPr id="21523" name="Rectangle 19"/>
          <p:cNvSpPr>
            <a:spLocks noChangeArrowheads="1"/>
          </p:cNvSpPr>
          <p:nvPr/>
        </p:nvSpPr>
        <p:spPr bwMode="auto">
          <a:xfrm>
            <a:off x="5562600" y="1905000"/>
            <a:ext cx="609600" cy="381000"/>
          </a:xfrm>
          <a:prstGeom prst="rect">
            <a:avLst/>
          </a:prstGeom>
          <a:noFill/>
          <a:ln w="9525">
            <a:solidFill>
              <a:schemeClr val="tx1"/>
            </a:solidFill>
            <a:miter lim="800000"/>
            <a:headEnd/>
            <a:tailEnd/>
          </a:ln>
        </p:spPr>
        <p:txBody>
          <a:bodyPr wrap="none" anchor="ctr"/>
          <a:lstStyle/>
          <a:p>
            <a:endParaRPr lang="en-US"/>
          </a:p>
        </p:txBody>
      </p:sp>
      <p:sp>
        <p:nvSpPr>
          <p:cNvPr id="21524" name="Rectangle 20"/>
          <p:cNvSpPr>
            <a:spLocks noChangeArrowheads="1"/>
          </p:cNvSpPr>
          <p:nvPr/>
        </p:nvSpPr>
        <p:spPr bwMode="auto">
          <a:xfrm>
            <a:off x="6172200" y="1905000"/>
            <a:ext cx="609600" cy="381000"/>
          </a:xfrm>
          <a:prstGeom prst="rect">
            <a:avLst/>
          </a:prstGeom>
          <a:noFill/>
          <a:ln w="9525">
            <a:solidFill>
              <a:schemeClr val="tx1"/>
            </a:solidFill>
            <a:miter lim="800000"/>
            <a:headEnd/>
            <a:tailEnd/>
          </a:ln>
        </p:spPr>
        <p:txBody>
          <a:bodyPr wrap="none" anchor="ctr"/>
          <a:lstStyle/>
          <a:p>
            <a:endParaRPr lang="en-US"/>
          </a:p>
        </p:txBody>
      </p:sp>
      <p:sp>
        <p:nvSpPr>
          <p:cNvPr id="21525" name="Line 21"/>
          <p:cNvSpPr>
            <a:spLocks noChangeShapeType="1"/>
          </p:cNvSpPr>
          <p:nvPr/>
        </p:nvSpPr>
        <p:spPr bwMode="auto">
          <a:xfrm>
            <a:off x="4800600" y="2133600"/>
            <a:ext cx="762000" cy="0"/>
          </a:xfrm>
          <a:prstGeom prst="line">
            <a:avLst/>
          </a:prstGeom>
          <a:noFill/>
          <a:ln w="9525">
            <a:solidFill>
              <a:schemeClr val="tx1"/>
            </a:solidFill>
            <a:round/>
            <a:headEnd/>
            <a:tailEnd type="triangle" w="med" len="med"/>
          </a:ln>
        </p:spPr>
        <p:txBody>
          <a:bodyPr wrap="none" anchor="ctr"/>
          <a:lstStyle/>
          <a:p>
            <a:endParaRPr lang="en-US"/>
          </a:p>
        </p:txBody>
      </p:sp>
      <p:sp>
        <p:nvSpPr>
          <p:cNvPr id="21526" name="Rectangle 22"/>
          <p:cNvSpPr>
            <a:spLocks noChangeArrowheads="1"/>
          </p:cNvSpPr>
          <p:nvPr/>
        </p:nvSpPr>
        <p:spPr bwMode="auto">
          <a:xfrm>
            <a:off x="3581400" y="2667000"/>
            <a:ext cx="609600" cy="381000"/>
          </a:xfrm>
          <a:prstGeom prst="rect">
            <a:avLst/>
          </a:prstGeom>
          <a:noFill/>
          <a:ln w="9525">
            <a:solidFill>
              <a:schemeClr val="tx1"/>
            </a:solidFill>
            <a:miter lim="800000"/>
            <a:headEnd/>
            <a:tailEnd/>
          </a:ln>
        </p:spPr>
        <p:txBody>
          <a:bodyPr wrap="none" anchor="ctr"/>
          <a:lstStyle/>
          <a:p>
            <a:endParaRPr lang="en-US"/>
          </a:p>
        </p:txBody>
      </p:sp>
      <p:sp>
        <p:nvSpPr>
          <p:cNvPr id="21527" name="Rectangle 23"/>
          <p:cNvSpPr>
            <a:spLocks noChangeArrowheads="1"/>
          </p:cNvSpPr>
          <p:nvPr/>
        </p:nvSpPr>
        <p:spPr bwMode="auto">
          <a:xfrm>
            <a:off x="4191000" y="2667000"/>
            <a:ext cx="609600" cy="381000"/>
          </a:xfrm>
          <a:prstGeom prst="rect">
            <a:avLst/>
          </a:prstGeom>
          <a:noFill/>
          <a:ln w="9525">
            <a:solidFill>
              <a:schemeClr val="tx1"/>
            </a:solidFill>
            <a:miter lim="800000"/>
            <a:headEnd/>
            <a:tailEnd/>
          </a:ln>
        </p:spPr>
        <p:txBody>
          <a:bodyPr wrap="none" anchor="ctr"/>
          <a:lstStyle/>
          <a:p>
            <a:endParaRPr lang="en-US"/>
          </a:p>
        </p:txBody>
      </p:sp>
      <p:sp>
        <p:nvSpPr>
          <p:cNvPr id="21528" name="Rectangle 24"/>
          <p:cNvSpPr>
            <a:spLocks noChangeArrowheads="1"/>
          </p:cNvSpPr>
          <p:nvPr/>
        </p:nvSpPr>
        <p:spPr bwMode="auto">
          <a:xfrm>
            <a:off x="5562600" y="2667000"/>
            <a:ext cx="609600" cy="381000"/>
          </a:xfrm>
          <a:prstGeom prst="rect">
            <a:avLst/>
          </a:prstGeom>
          <a:noFill/>
          <a:ln w="9525">
            <a:solidFill>
              <a:schemeClr val="tx1"/>
            </a:solidFill>
            <a:miter lim="800000"/>
            <a:headEnd/>
            <a:tailEnd/>
          </a:ln>
        </p:spPr>
        <p:txBody>
          <a:bodyPr wrap="none" anchor="ctr"/>
          <a:lstStyle/>
          <a:p>
            <a:endParaRPr lang="en-US"/>
          </a:p>
        </p:txBody>
      </p:sp>
      <p:sp>
        <p:nvSpPr>
          <p:cNvPr id="21529" name="Rectangle 25"/>
          <p:cNvSpPr>
            <a:spLocks noChangeArrowheads="1"/>
          </p:cNvSpPr>
          <p:nvPr/>
        </p:nvSpPr>
        <p:spPr bwMode="auto">
          <a:xfrm>
            <a:off x="6172200" y="2667000"/>
            <a:ext cx="609600" cy="381000"/>
          </a:xfrm>
          <a:prstGeom prst="rect">
            <a:avLst/>
          </a:prstGeom>
          <a:noFill/>
          <a:ln w="9525">
            <a:solidFill>
              <a:schemeClr val="tx1"/>
            </a:solidFill>
            <a:miter lim="800000"/>
            <a:headEnd/>
            <a:tailEnd/>
          </a:ln>
        </p:spPr>
        <p:txBody>
          <a:bodyPr wrap="none" anchor="ctr"/>
          <a:lstStyle/>
          <a:p>
            <a:endParaRPr lang="en-US"/>
          </a:p>
        </p:txBody>
      </p:sp>
      <p:sp>
        <p:nvSpPr>
          <p:cNvPr id="21530" name="Line 26"/>
          <p:cNvSpPr>
            <a:spLocks noChangeShapeType="1"/>
          </p:cNvSpPr>
          <p:nvPr/>
        </p:nvSpPr>
        <p:spPr bwMode="auto">
          <a:xfrm>
            <a:off x="4800600" y="2895600"/>
            <a:ext cx="762000" cy="0"/>
          </a:xfrm>
          <a:prstGeom prst="line">
            <a:avLst/>
          </a:prstGeom>
          <a:noFill/>
          <a:ln w="9525">
            <a:solidFill>
              <a:schemeClr val="tx1"/>
            </a:solidFill>
            <a:round/>
            <a:headEnd/>
            <a:tailEnd type="triangle" w="med" len="med"/>
          </a:ln>
        </p:spPr>
        <p:txBody>
          <a:bodyPr wrap="none" anchor="ctr"/>
          <a:lstStyle/>
          <a:p>
            <a:endParaRPr lang="en-US"/>
          </a:p>
        </p:txBody>
      </p:sp>
      <p:sp>
        <p:nvSpPr>
          <p:cNvPr id="21531" name="Line 27"/>
          <p:cNvSpPr>
            <a:spLocks noChangeShapeType="1"/>
          </p:cNvSpPr>
          <p:nvPr/>
        </p:nvSpPr>
        <p:spPr bwMode="auto">
          <a:xfrm>
            <a:off x="2590800" y="2590800"/>
            <a:ext cx="990600" cy="304800"/>
          </a:xfrm>
          <a:prstGeom prst="line">
            <a:avLst/>
          </a:prstGeom>
          <a:noFill/>
          <a:ln w="9525">
            <a:solidFill>
              <a:schemeClr val="tx1"/>
            </a:solidFill>
            <a:round/>
            <a:headEnd/>
            <a:tailEnd type="triangle" w="med" len="med"/>
          </a:ln>
        </p:spPr>
        <p:txBody>
          <a:bodyPr wrap="none" anchor="ctr"/>
          <a:lstStyle/>
          <a:p>
            <a:endParaRPr lang="en-US"/>
          </a:p>
        </p:txBody>
      </p:sp>
      <p:sp>
        <p:nvSpPr>
          <p:cNvPr id="21532" name="Line 28"/>
          <p:cNvSpPr>
            <a:spLocks noChangeShapeType="1"/>
          </p:cNvSpPr>
          <p:nvPr/>
        </p:nvSpPr>
        <p:spPr bwMode="auto">
          <a:xfrm>
            <a:off x="6781800" y="2057400"/>
            <a:ext cx="685800" cy="0"/>
          </a:xfrm>
          <a:prstGeom prst="line">
            <a:avLst/>
          </a:prstGeom>
          <a:noFill/>
          <a:ln w="9525">
            <a:solidFill>
              <a:schemeClr val="tx1"/>
            </a:solidFill>
            <a:round/>
            <a:headEnd/>
            <a:tailEnd type="triangle" w="med" len="med"/>
          </a:ln>
        </p:spPr>
        <p:txBody>
          <a:bodyPr wrap="none" anchor="ctr"/>
          <a:lstStyle/>
          <a:p>
            <a:endParaRPr lang="en-US"/>
          </a:p>
        </p:txBody>
      </p:sp>
      <p:sp>
        <p:nvSpPr>
          <p:cNvPr id="21533" name="Line 29"/>
          <p:cNvSpPr>
            <a:spLocks noChangeShapeType="1"/>
          </p:cNvSpPr>
          <p:nvPr/>
        </p:nvSpPr>
        <p:spPr bwMode="auto">
          <a:xfrm>
            <a:off x="6781800" y="2819400"/>
            <a:ext cx="685800" cy="0"/>
          </a:xfrm>
          <a:prstGeom prst="line">
            <a:avLst/>
          </a:prstGeom>
          <a:noFill/>
          <a:ln w="9525">
            <a:solidFill>
              <a:schemeClr val="tx1"/>
            </a:solidFill>
            <a:round/>
            <a:headEnd/>
            <a:tailEnd type="triangle" w="med" len="med"/>
          </a:ln>
        </p:spPr>
        <p:txBody>
          <a:bodyPr wrap="none" anchor="ctr"/>
          <a:lstStyle/>
          <a:p>
            <a:endParaRPr lang="en-US"/>
          </a:p>
        </p:txBody>
      </p:sp>
      <p:sp>
        <p:nvSpPr>
          <p:cNvPr id="21534" name="Text Box 30"/>
          <p:cNvSpPr txBox="1">
            <a:spLocks noChangeArrowheads="1"/>
          </p:cNvSpPr>
          <p:nvPr/>
        </p:nvSpPr>
        <p:spPr bwMode="auto">
          <a:xfrm>
            <a:off x="7924800" y="1828800"/>
            <a:ext cx="412750" cy="457200"/>
          </a:xfrm>
          <a:prstGeom prst="rect">
            <a:avLst/>
          </a:prstGeom>
          <a:noFill/>
          <a:ln w="9525">
            <a:noFill/>
            <a:miter lim="800000"/>
            <a:headEnd/>
            <a:tailEnd/>
          </a:ln>
        </p:spPr>
        <p:txBody>
          <a:bodyPr wrap="none">
            <a:spAutoFit/>
          </a:bodyPr>
          <a:lstStyle/>
          <a:p>
            <a:pPr eaLnBrk="0" hangingPunct="0"/>
            <a:r>
              <a:rPr lang="en-US"/>
              <a:t>...</a:t>
            </a:r>
          </a:p>
        </p:txBody>
      </p:sp>
      <p:sp>
        <p:nvSpPr>
          <p:cNvPr id="21535" name="Text Box 31"/>
          <p:cNvSpPr txBox="1">
            <a:spLocks noChangeArrowheads="1"/>
          </p:cNvSpPr>
          <p:nvPr/>
        </p:nvSpPr>
        <p:spPr bwMode="auto">
          <a:xfrm>
            <a:off x="7924800" y="2590800"/>
            <a:ext cx="412750" cy="457200"/>
          </a:xfrm>
          <a:prstGeom prst="rect">
            <a:avLst/>
          </a:prstGeom>
          <a:noFill/>
          <a:ln w="9525">
            <a:noFill/>
            <a:miter lim="800000"/>
            <a:headEnd/>
            <a:tailEnd/>
          </a:ln>
        </p:spPr>
        <p:txBody>
          <a:bodyPr wrap="none">
            <a:spAutoFit/>
          </a:bodyPr>
          <a:lstStyle/>
          <a:p>
            <a:pPr eaLnBrk="0" hangingPunct="0"/>
            <a:r>
              <a:rPr lang="en-US"/>
              <a:t>...</a:t>
            </a:r>
          </a:p>
        </p:txBody>
      </p:sp>
      <p:sp>
        <p:nvSpPr>
          <p:cNvPr id="21536" name="Rectangle 32"/>
          <p:cNvSpPr>
            <a:spLocks noChangeArrowheads="1"/>
          </p:cNvSpPr>
          <p:nvPr/>
        </p:nvSpPr>
        <p:spPr bwMode="auto">
          <a:xfrm>
            <a:off x="3581400" y="5029200"/>
            <a:ext cx="609600" cy="381000"/>
          </a:xfrm>
          <a:prstGeom prst="rect">
            <a:avLst/>
          </a:prstGeom>
          <a:noFill/>
          <a:ln w="9525">
            <a:solidFill>
              <a:schemeClr val="tx1"/>
            </a:solidFill>
            <a:miter lim="800000"/>
            <a:headEnd/>
            <a:tailEnd/>
          </a:ln>
        </p:spPr>
        <p:txBody>
          <a:bodyPr wrap="none" anchor="ctr"/>
          <a:lstStyle/>
          <a:p>
            <a:endParaRPr lang="en-US"/>
          </a:p>
        </p:txBody>
      </p:sp>
      <p:sp>
        <p:nvSpPr>
          <p:cNvPr id="21537" name="Rectangle 33"/>
          <p:cNvSpPr>
            <a:spLocks noChangeArrowheads="1"/>
          </p:cNvSpPr>
          <p:nvPr/>
        </p:nvSpPr>
        <p:spPr bwMode="auto">
          <a:xfrm>
            <a:off x="4191000" y="5029200"/>
            <a:ext cx="609600" cy="381000"/>
          </a:xfrm>
          <a:prstGeom prst="rect">
            <a:avLst/>
          </a:prstGeom>
          <a:noFill/>
          <a:ln w="9525">
            <a:solidFill>
              <a:schemeClr val="tx1"/>
            </a:solidFill>
            <a:miter lim="800000"/>
            <a:headEnd/>
            <a:tailEnd/>
          </a:ln>
        </p:spPr>
        <p:txBody>
          <a:bodyPr wrap="none" anchor="ctr"/>
          <a:lstStyle/>
          <a:p>
            <a:endParaRPr lang="en-US"/>
          </a:p>
        </p:txBody>
      </p:sp>
      <p:sp>
        <p:nvSpPr>
          <p:cNvPr id="21538" name="Rectangle 34"/>
          <p:cNvSpPr>
            <a:spLocks noChangeArrowheads="1"/>
          </p:cNvSpPr>
          <p:nvPr/>
        </p:nvSpPr>
        <p:spPr bwMode="auto">
          <a:xfrm>
            <a:off x="5562600" y="5029200"/>
            <a:ext cx="609600" cy="381000"/>
          </a:xfrm>
          <a:prstGeom prst="rect">
            <a:avLst/>
          </a:prstGeom>
          <a:noFill/>
          <a:ln w="9525">
            <a:solidFill>
              <a:schemeClr val="tx1"/>
            </a:solidFill>
            <a:miter lim="800000"/>
            <a:headEnd/>
            <a:tailEnd/>
          </a:ln>
        </p:spPr>
        <p:txBody>
          <a:bodyPr wrap="none" anchor="ctr"/>
          <a:lstStyle/>
          <a:p>
            <a:endParaRPr lang="en-US"/>
          </a:p>
        </p:txBody>
      </p:sp>
      <p:sp>
        <p:nvSpPr>
          <p:cNvPr id="21539" name="Rectangle 35"/>
          <p:cNvSpPr>
            <a:spLocks noChangeArrowheads="1"/>
          </p:cNvSpPr>
          <p:nvPr/>
        </p:nvSpPr>
        <p:spPr bwMode="auto">
          <a:xfrm>
            <a:off x="6172200" y="5029200"/>
            <a:ext cx="609600" cy="381000"/>
          </a:xfrm>
          <a:prstGeom prst="rect">
            <a:avLst/>
          </a:prstGeom>
          <a:noFill/>
          <a:ln w="9525">
            <a:solidFill>
              <a:schemeClr val="tx1"/>
            </a:solidFill>
            <a:miter lim="800000"/>
            <a:headEnd/>
            <a:tailEnd/>
          </a:ln>
        </p:spPr>
        <p:txBody>
          <a:bodyPr wrap="none" anchor="ctr"/>
          <a:lstStyle/>
          <a:p>
            <a:endParaRPr lang="en-US"/>
          </a:p>
        </p:txBody>
      </p:sp>
      <p:sp>
        <p:nvSpPr>
          <p:cNvPr id="21540" name="Line 36"/>
          <p:cNvSpPr>
            <a:spLocks noChangeShapeType="1"/>
          </p:cNvSpPr>
          <p:nvPr/>
        </p:nvSpPr>
        <p:spPr bwMode="auto">
          <a:xfrm>
            <a:off x="4800600" y="5257800"/>
            <a:ext cx="762000" cy="0"/>
          </a:xfrm>
          <a:prstGeom prst="line">
            <a:avLst/>
          </a:prstGeom>
          <a:noFill/>
          <a:ln w="9525">
            <a:solidFill>
              <a:schemeClr val="tx1"/>
            </a:solidFill>
            <a:round/>
            <a:headEnd/>
            <a:tailEnd type="triangle" w="med" len="med"/>
          </a:ln>
        </p:spPr>
        <p:txBody>
          <a:bodyPr wrap="none" anchor="ctr"/>
          <a:lstStyle/>
          <a:p>
            <a:endParaRPr lang="en-US"/>
          </a:p>
        </p:txBody>
      </p:sp>
      <p:sp>
        <p:nvSpPr>
          <p:cNvPr id="21541" name="Line 37"/>
          <p:cNvSpPr>
            <a:spLocks noChangeShapeType="1"/>
          </p:cNvSpPr>
          <p:nvPr/>
        </p:nvSpPr>
        <p:spPr bwMode="auto">
          <a:xfrm>
            <a:off x="6781800" y="5181600"/>
            <a:ext cx="685800" cy="0"/>
          </a:xfrm>
          <a:prstGeom prst="line">
            <a:avLst/>
          </a:prstGeom>
          <a:noFill/>
          <a:ln w="9525">
            <a:solidFill>
              <a:schemeClr val="tx1"/>
            </a:solidFill>
            <a:round/>
            <a:headEnd/>
            <a:tailEnd type="triangle" w="med" len="med"/>
          </a:ln>
        </p:spPr>
        <p:txBody>
          <a:bodyPr wrap="none" anchor="ctr"/>
          <a:lstStyle/>
          <a:p>
            <a:endParaRPr lang="en-US"/>
          </a:p>
        </p:txBody>
      </p:sp>
      <p:sp>
        <p:nvSpPr>
          <p:cNvPr id="21542" name="Text Box 38"/>
          <p:cNvSpPr txBox="1">
            <a:spLocks noChangeArrowheads="1"/>
          </p:cNvSpPr>
          <p:nvPr/>
        </p:nvSpPr>
        <p:spPr bwMode="auto">
          <a:xfrm>
            <a:off x="7924800" y="4953000"/>
            <a:ext cx="412750" cy="457200"/>
          </a:xfrm>
          <a:prstGeom prst="rect">
            <a:avLst/>
          </a:prstGeom>
          <a:noFill/>
          <a:ln w="9525">
            <a:noFill/>
            <a:miter lim="800000"/>
            <a:headEnd/>
            <a:tailEnd/>
          </a:ln>
        </p:spPr>
        <p:txBody>
          <a:bodyPr wrap="none">
            <a:spAutoFit/>
          </a:bodyPr>
          <a:lstStyle/>
          <a:p>
            <a:pPr eaLnBrk="0" hangingPunct="0"/>
            <a:r>
              <a:rPr lang="en-US"/>
              <a:t>...</a:t>
            </a:r>
          </a:p>
        </p:txBody>
      </p:sp>
      <p:sp>
        <p:nvSpPr>
          <p:cNvPr id="21543" name="Line 39"/>
          <p:cNvSpPr>
            <a:spLocks noChangeShapeType="1"/>
          </p:cNvSpPr>
          <p:nvPr/>
        </p:nvSpPr>
        <p:spPr bwMode="auto">
          <a:xfrm>
            <a:off x="2667000" y="5257800"/>
            <a:ext cx="914400" cy="0"/>
          </a:xfrm>
          <a:prstGeom prst="line">
            <a:avLst/>
          </a:prstGeom>
          <a:noFill/>
          <a:ln w="9525">
            <a:solidFill>
              <a:schemeClr val="tx1"/>
            </a:solidFill>
            <a:round/>
            <a:headEnd/>
            <a:tailEnd type="triangle" w="med" len="med"/>
          </a:ln>
        </p:spPr>
        <p:txBody>
          <a:bodyPr wrap="none" anchor="ctr"/>
          <a:lstStyle/>
          <a:p>
            <a:endParaRPr lang="en-US"/>
          </a:p>
        </p:txBody>
      </p:sp>
      <p:sp>
        <p:nvSpPr>
          <p:cNvPr id="40"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1143000"/>
          </a:xfrm>
        </p:spPr>
        <p:txBody>
          <a:bodyPr/>
          <a:lstStyle/>
          <a:p>
            <a:pPr eaLnBrk="1" hangingPunct="1"/>
            <a:r>
              <a:rPr lang="en-US" dirty="0">
                <a:solidFill>
                  <a:srgbClr val="C00000"/>
                </a:solidFill>
                <a:latin typeface="Times New Roman" pitchFamily="18" charset="0"/>
                <a:cs typeface="Times New Roman" pitchFamily="18" charset="0"/>
              </a:rPr>
              <a:t>Analysis</a:t>
            </a:r>
          </a:p>
        </p:txBody>
      </p:sp>
      <p:sp>
        <p:nvSpPr>
          <p:cNvPr id="22531" name="Rectangle 3"/>
          <p:cNvSpPr>
            <a:spLocks noGrp="1" noChangeArrowheads="1"/>
          </p:cNvSpPr>
          <p:nvPr>
            <p:ph type="body" idx="1"/>
          </p:nvPr>
        </p:nvSpPr>
        <p:spPr>
          <a:xfrm>
            <a:off x="457200" y="1066800"/>
            <a:ext cx="8229600" cy="5059363"/>
          </a:xfrm>
        </p:spPr>
        <p:txBody>
          <a:bodyPr>
            <a:normAutofit/>
          </a:bodyPr>
          <a:lstStyle/>
          <a:p>
            <a:pPr eaLnBrk="1" hangingPunct="1">
              <a:lnSpc>
                <a:spcPct val="90000"/>
              </a:lnSpc>
            </a:pPr>
            <a:r>
              <a:rPr lang="en-US" sz="2400" dirty="0">
                <a:solidFill>
                  <a:srgbClr val="002060"/>
                </a:solidFill>
                <a:latin typeface="Times New Roman" pitchFamily="18" charset="0"/>
                <a:cs typeface="Times New Roman" pitchFamily="18" charset="0"/>
              </a:rPr>
              <a:t>Open hashing is most appropriate when the hash table is kept in main memory, implemented with a standard linked list.</a:t>
            </a:r>
          </a:p>
          <a:p>
            <a:pPr eaLnBrk="1" hangingPunct="1">
              <a:lnSpc>
                <a:spcPct val="90000"/>
              </a:lnSpc>
              <a:buNone/>
            </a:pPr>
            <a:endParaRPr lang="en-US" sz="2400" dirty="0">
              <a:solidFill>
                <a:srgbClr val="002060"/>
              </a:solidFill>
              <a:latin typeface="Times New Roman" pitchFamily="18" charset="0"/>
              <a:cs typeface="Times New Roman" pitchFamily="18" charset="0"/>
            </a:endParaRPr>
          </a:p>
          <a:p>
            <a:pPr eaLnBrk="1" hangingPunct="1">
              <a:lnSpc>
                <a:spcPct val="90000"/>
              </a:lnSpc>
            </a:pPr>
            <a:r>
              <a:rPr lang="en-US" sz="2400" dirty="0">
                <a:solidFill>
                  <a:srgbClr val="002060"/>
                </a:solidFill>
                <a:latin typeface="Times New Roman" pitchFamily="18" charset="0"/>
                <a:cs typeface="Times New Roman" pitchFamily="18" charset="0"/>
              </a:rPr>
              <a:t>We hope that number of elements per bucket roughly equal in size, so that the lists will be short.</a:t>
            </a:r>
          </a:p>
          <a:p>
            <a:pPr eaLnBrk="1" hangingPunct="1">
              <a:lnSpc>
                <a:spcPct val="90000"/>
              </a:lnSpc>
              <a:buNone/>
            </a:pPr>
            <a:endParaRPr lang="en-US" sz="2400" dirty="0">
              <a:solidFill>
                <a:srgbClr val="002060"/>
              </a:solidFill>
              <a:latin typeface="Times New Roman" pitchFamily="18" charset="0"/>
              <a:cs typeface="Times New Roman" pitchFamily="18" charset="0"/>
            </a:endParaRPr>
          </a:p>
          <a:p>
            <a:pPr eaLnBrk="1" hangingPunct="1">
              <a:lnSpc>
                <a:spcPct val="90000"/>
              </a:lnSpc>
            </a:pPr>
            <a:r>
              <a:rPr lang="en-US" sz="2400" dirty="0">
                <a:solidFill>
                  <a:srgbClr val="002060"/>
                </a:solidFill>
                <a:latin typeface="Times New Roman" pitchFamily="18" charset="0"/>
                <a:cs typeface="Times New Roman" pitchFamily="18" charset="0"/>
              </a:rPr>
              <a:t>If there are </a:t>
            </a:r>
            <a:r>
              <a:rPr lang="en-US" sz="2400" i="1" dirty="0">
                <a:solidFill>
                  <a:srgbClr val="002060"/>
                </a:solidFill>
                <a:latin typeface="Times New Roman" pitchFamily="18" charset="0"/>
                <a:cs typeface="Times New Roman" pitchFamily="18" charset="0"/>
              </a:rPr>
              <a:t>n</a:t>
            </a:r>
            <a:r>
              <a:rPr lang="en-US" sz="2400" dirty="0">
                <a:solidFill>
                  <a:srgbClr val="002060"/>
                </a:solidFill>
                <a:latin typeface="Times New Roman" pitchFamily="18" charset="0"/>
                <a:cs typeface="Times New Roman" pitchFamily="18" charset="0"/>
              </a:rPr>
              <a:t> elements in set, then each bucket will have roughly </a:t>
            </a:r>
            <a:r>
              <a:rPr lang="en-US" sz="2400" i="1" dirty="0">
                <a:solidFill>
                  <a:srgbClr val="002060"/>
                </a:solidFill>
                <a:latin typeface="Times New Roman" pitchFamily="18" charset="0"/>
                <a:cs typeface="Times New Roman" pitchFamily="18" charset="0"/>
              </a:rPr>
              <a:t>n/D </a:t>
            </a:r>
            <a:r>
              <a:rPr lang="en-US" sz="2400" dirty="0">
                <a:solidFill>
                  <a:srgbClr val="002060"/>
                </a:solidFill>
                <a:latin typeface="Times New Roman" pitchFamily="18" charset="0"/>
                <a:cs typeface="Times New Roman" pitchFamily="18" charset="0"/>
              </a:rPr>
              <a:t>elements.</a:t>
            </a:r>
          </a:p>
          <a:p>
            <a:pPr eaLnBrk="1" hangingPunct="1">
              <a:lnSpc>
                <a:spcPct val="90000"/>
              </a:lnSpc>
            </a:pPr>
            <a:endParaRPr lang="en-US" sz="2400" dirty="0">
              <a:solidFill>
                <a:srgbClr val="002060"/>
              </a:solidFill>
              <a:latin typeface="Times New Roman" pitchFamily="18" charset="0"/>
              <a:cs typeface="Times New Roman" pitchFamily="18" charset="0"/>
            </a:endParaRPr>
          </a:p>
          <a:p>
            <a:pPr eaLnBrk="1" hangingPunct="1">
              <a:lnSpc>
                <a:spcPct val="90000"/>
              </a:lnSpc>
            </a:pPr>
            <a:r>
              <a:rPr lang="en-US" sz="2400" dirty="0">
                <a:solidFill>
                  <a:srgbClr val="002060"/>
                </a:solidFill>
                <a:latin typeface="Times New Roman" pitchFamily="18" charset="0"/>
                <a:cs typeface="Times New Roman" pitchFamily="18" charset="0"/>
              </a:rPr>
              <a:t>If we can estimate </a:t>
            </a:r>
            <a:r>
              <a:rPr lang="en-US" sz="2400" i="1" dirty="0">
                <a:solidFill>
                  <a:srgbClr val="002060"/>
                </a:solidFill>
                <a:latin typeface="Times New Roman" pitchFamily="18" charset="0"/>
                <a:cs typeface="Times New Roman" pitchFamily="18" charset="0"/>
              </a:rPr>
              <a:t>n</a:t>
            </a:r>
            <a:r>
              <a:rPr lang="en-US" sz="2400" dirty="0">
                <a:solidFill>
                  <a:srgbClr val="002060"/>
                </a:solidFill>
                <a:latin typeface="Times New Roman" pitchFamily="18" charset="0"/>
                <a:cs typeface="Times New Roman" pitchFamily="18" charset="0"/>
              </a:rPr>
              <a:t> and choose </a:t>
            </a:r>
            <a:r>
              <a:rPr lang="en-US" sz="2400" i="1" dirty="0">
                <a:solidFill>
                  <a:srgbClr val="002060"/>
                </a:solidFill>
                <a:latin typeface="Times New Roman" pitchFamily="18" charset="0"/>
                <a:cs typeface="Times New Roman" pitchFamily="18" charset="0"/>
              </a:rPr>
              <a:t>D</a:t>
            </a:r>
            <a:r>
              <a:rPr lang="en-US" sz="2400" dirty="0">
                <a:solidFill>
                  <a:srgbClr val="002060"/>
                </a:solidFill>
                <a:latin typeface="Times New Roman" pitchFamily="18" charset="0"/>
                <a:cs typeface="Times New Roman" pitchFamily="18" charset="0"/>
              </a:rPr>
              <a:t> to be roughly as large, then the average bucket will have only one or two members</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1143000"/>
          </a:xfrm>
        </p:spPr>
        <p:txBody>
          <a:bodyPr/>
          <a:lstStyle/>
          <a:p>
            <a:pPr eaLnBrk="1" hangingPunct="1"/>
            <a:r>
              <a:rPr lang="en-US" dirty="0">
                <a:solidFill>
                  <a:srgbClr val="C00000"/>
                </a:solidFill>
                <a:latin typeface="Times New Roman" pitchFamily="18" charset="0"/>
                <a:cs typeface="Times New Roman" pitchFamily="18" charset="0"/>
              </a:rPr>
              <a:t>Brainstorming-1</a:t>
            </a:r>
          </a:p>
        </p:txBody>
      </p:sp>
      <p:sp>
        <p:nvSpPr>
          <p:cNvPr id="22531" name="Rectangle 3"/>
          <p:cNvSpPr>
            <a:spLocks noGrp="1" noChangeArrowheads="1"/>
          </p:cNvSpPr>
          <p:nvPr>
            <p:ph type="body" idx="1"/>
          </p:nvPr>
        </p:nvSpPr>
        <p:spPr>
          <a:xfrm>
            <a:off x="457200" y="1066800"/>
            <a:ext cx="8229600" cy="5059363"/>
          </a:xfrm>
        </p:spPr>
        <p:txBody>
          <a:bodyPr>
            <a:normAutofit/>
          </a:bodyPr>
          <a:lstStyle/>
          <a:p>
            <a:pPr>
              <a:lnSpc>
                <a:spcPct val="90000"/>
              </a:lnSpc>
              <a:buNone/>
            </a:pPr>
            <a:endParaRPr lang="en-US" sz="2400" dirty="0">
              <a:solidFill>
                <a:srgbClr val="002060"/>
              </a:solidFill>
              <a:latin typeface="Times New Roman" pitchFamily="18" charset="0"/>
              <a:cs typeface="Times New Roman" pitchFamily="18" charset="0"/>
            </a:endParaRPr>
          </a:p>
          <a:p>
            <a:pPr>
              <a:lnSpc>
                <a:spcPct val="90000"/>
              </a:lnSpc>
              <a:buNone/>
            </a:pPr>
            <a:r>
              <a:rPr lang="en-US" sz="2400" dirty="0">
                <a:solidFill>
                  <a:srgbClr val="002060"/>
                </a:solidFill>
                <a:latin typeface="Times New Roman" pitchFamily="18" charset="0"/>
                <a:cs typeface="Times New Roman" pitchFamily="18" charset="0"/>
              </a:rPr>
              <a:t>	In a hash table of size 13 which index positions would the following two keys map to? </a:t>
            </a:r>
          </a:p>
          <a:p>
            <a:pPr>
              <a:lnSpc>
                <a:spcPct val="90000"/>
              </a:lnSpc>
              <a:buNone/>
            </a:pPr>
            <a:r>
              <a:rPr lang="en-US" sz="2400" dirty="0">
                <a:solidFill>
                  <a:srgbClr val="002060"/>
                </a:solidFill>
                <a:latin typeface="Times New Roman" pitchFamily="18" charset="0"/>
                <a:cs typeface="Times New Roman" pitchFamily="18" charset="0"/>
              </a:rPr>
              <a:t>	27, 130</a:t>
            </a:r>
          </a:p>
          <a:p>
            <a:pPr>
              <a:lnSpc>
                <a:spcPct val="90000"/>
              </a:lnSpc>
              <a:buNone/>
            </a:pPr>
            <a:endParaRPr lang="en-US" sz="2400" dirty="0">
              <a:solidFill>
                <a:srgbClr val="002060"/>
              </a:solidFill>
              <a:latin typeface="Times New Roman" pitchFamily="18" charset="0"/>
              <a:cs typeface="Times New Roman" pitchFamily="18" charset="0"/>
            </a:endParaRPr>
          </a:p>
          <a:p>
            <a:pPr>
              <a:lnSpc>
                <a:spcPct val="90000"/>
              </a:lnSpc>
              <a:buNone/>
            </a:pPr>
            <a:r>
              <a:rPr lang="en-US" sz="2400" dirty="0">
                <a:solidFill>
                  <a:srgbClr val="002060"/>
                </a:solidFill>
                <a:latin typeface="Times New Roman" pitchFamily="18" charset="0"/>
                <a:cs typeface="Times New Roman" pitchFamily="18" charset="0"/>
              </a:rPr>
              <a:t>	(A) 1, 10</a:t>
            </a:r>
            <a:br>
              <a:rPr lang="en-US" sz="2400" dirty="0">
                <a:solidFill>
                  <a:srgbClr val="002060"/>
                </a:solidFill>
                <a:latin typeface="Times New Roman" pitchFamily="18" charset="0"/>
                <a:cs typeface="Times New Roman" pitchFamily="18" charset="0"/>
              </a:rPr>
            </a:br>
            <a:r>
              <a:rPr lang="en-US" sz="2400" dirty="0">
                <a:solidFill>
                  <a:srgbClr val="002060"/>
                </a:solidFill>
                <a:latin typeface="Times New Roman" pitchFamily="18" charset="0"/>
                <a:cs typeface="Times New Roman" pitchFamily="18" charset="0"/>
              </a:rPr>
              <a:t>(B) 13, 0</a:t>
            </a:r>
            <a:br>
              <a:rPr lang="en-US" sz="2400" dirty="0">
                <a:solidFill>
                  <a:srgbClr val="002060"/>
                </a:solidFill>
                <a:latin typeface="Times New Roman" pitchFamily="18" charset="0"/>
                <a:cs typeface="Times New Roman" pitchFamily="18" charset="0"/>
              </a:rPr>
            </a:br>
            <a:r>
              <a:rPr lang="en-US" sz="2400" dirty="0">
                <a:solidFill>
                  <a:srgbClr val="002060"/>
                </a:solidFill>
                <a:latin typeface="Times New Roman" pitchFamily="18" charset="0"/>
                <a:cs typeface="Times New Roman" pitchFamily="18" charset="0"/>
              </a:rPr>
              <a:t>(C) 1, 0</a:t>
            </a:r>
            <a:br>
              <a:rPr lang="en-US" sz="2400" dirty="0">
                <a:solidFill>
                  <a:srgbClr val="002060"/>
                </a:solidFill>
                <a:latin typeface="Times New Roman" pitchFamily="18" charset="0"/>
                <a:cs typeface="Times New Roman" pitchFamily="18" charset="0"/>
              </a:rPr>
            </a:br>
            <a:r>
              <a:rPr lang="en-US" sz="2400" dirty="0">
                <a:solidFill>
                  <a:srgbClr val="002060"/>
                </a:solidFill>
                <a:latin typeface="Times New Roman" pitchFamily="18" charset="0"/>
                <a:cs typeface="Times New Roman" pitchFamily="18" charset="0"/>
              </a:rPr>
              <a:t>(D) 2, 3</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Introduction</a:t>
            </a:r>
          </a:p>
        </p:txBody>
      </p:sp>
      <p:sp>
        <p:nvSpPr>
          <p:cNvPr id="2" name="Content Placeholder 1"/>
          <p:cNvSpPr>
            <a:spLocks noGrp="1"/>
          </p:cNvSpPr>
          <p:nvPr>
            <p:ph idx="1"/>
          </p:nvPr>
        </p:nvSpPr>
        <p:spPr>
          <a:xfrm>
            <a:off x="304800" y="990600"/>
            <a:ext cx="8610600" cy="5257800"/>
          </a:xfrm>
        </p:spPr>
        <p:txBody>
          <a:bodyPr>
            <a:normAutofit/>
          </a:bodyPr>
          <a:lstStyle/>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The search time of all the algorithms depends on the number </a:t>
            </a:r>
            <a:r>
              <a:rPr lang="en-US" sz="2400" i="1" dirty="0">
                <a:solidFill>
                  <a:srgbClr val="C00000"/>
                </a:solidFill>
                <a:latin typeface="Times New Roman" pitchFamily="18" charset="0"/>
                <a:cs typeface="Times New Roman" pitchFamily="18" charset="0"/>
              </a:rPr>
              <a:t>n</a:t>
            </a:r>
            <a:r>
              <a:rPr lang="en-US" sz="2400" dirty="0">
                <a:solidFill>
                  <a:srgbClr val="002060"/>
                </a:solidFill>
                <a:latin typeface="Times New Roman" pitchFamily="18" charset="0"/>
                <a:cs typeface="Times New Roman" pitchFamily="18" charset="0"/>
              </a:rPr>
              <a:t> of  the elements in the collection of Data.</a:t>
            </a: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endParaRPr>
          </a:p>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A searching technique which is essentially independent of </a:t>
            </a:r>
            <a:r>
              <a:rPr lang="en-US" sz="2400" i="1" dirty="0">
                <a:solidFill>
                  <a:srgbClr val="C00000"/>
                </a:solidFill>
                <a:latin typeface="Times New Roman" pitchFamily="18" charset="0"/>
                <a:cs typeface="Times New Roman" pitchFamily="18" charset="0"/>
              </a:rPr>
              <a:t>n</a:t>
            </a:r>
            <a:r>
              <a:rPr lang="en-US" sz="2400" dirty="0">
                <a:solidFill>
                  <a:srgbClr val="002060"/>
                </a:solidFill>
                <a:latin typeface="Times New Roman" pitchFamily="18" charset="0"/>
                <a:cs typeface="Times New Roman" pitchFamily="18" charset="0"/>
              </a:rPr>
              <a:t> is called Hash Addressing or Hashing.</a:t>
            </a:r>
          </a:p>
          <a:p>
            <a:pPr marL="514350" indent="-514350">
              <a:buNone/>
            </a:pPr>
            <a:endParaRPr lang="en-US" sz="2400" dirty="0">
              <a:solidFill>
                <a:srgbClr val="002060"/>
              </a:solidFill>
              <a:latin typeface="Times New Roman" pitchFamily="18" charset="0"/>
              <a:cs typeface="Times New Roman" pitchFamily="18" charset="0"/>
            </a:endParaRPr>
          </a:p>
          <a:p>
            <a:pPr marL="514350" indent="-514350">
              <a:buFont typeface="Wingdings" pitchFamily="2" charset="2"/>
              <a:buChar char="Ø"/>
            </a:pPr>
            <a:r>
              <a:rPr lang="en-US" sz="2400" i="1" dirty="0">
                <a:solidFill>
                  <a:srgbClr val="C00000"/>
                </a:solidFill>
                <a:latin typeface="Times New Roman" pitchFamily="18" charset="0"/>
                <a:cs typeface="Times New Roman" pitchFamily="18" charset="0"/>
              </a:rPr>
              <a:t>F</a:t>
            </a:r>
            <a:r>
              <a:rPr lang="en-US" sz="2400" dirty="0">
                <a:solidFill>
                  <a:srgbClr val="002060"/>
                </a:solidFill>
                <a:latin typeface="Times New Roman" pitchFamily="18" charset="0"/>
                <a:cs typeface="Times New Roman" pitchFamily="18" charset="0"/>
              </a:rPr>
              <a:t> is a file with n records and a set </a:t>
            </a:r>
            <a:r>
              <a:rPr lang="en-US" sz="2400" i="1" dirty="0">
                <a:solidFill>
                  <a:srgbClr val="C00000"/>
                </a:solidFill>
                <a:latin typeface="Times New Roman" pitchFamily="18" charset="0"/>
                <a:cs typeface="Times New Roman" pitchFamily="18" charset="0"/>
              </a:rPr>
              <a:t>K</a:t>
            </a:r>
            <a:r>
              <a:rPr lang="en-US" sz="2400" dirty="0">
                <a:solidFill>
                  <a:srgbClr val="002060"/>
                </a:solidFill>
                <a:latin typeface="Times New Roman" pitchFamily="18" charset="0"/>
                <a:cs typeface="Times New Roman" pitchFamily="18" charset="0"/>
              </a:rPr>
              <a:t> of Keys which uniquely determine the records in </a:t>
            </a:r>
            <a:r>
              <a:rPr lang="en-US" sz="2400" i="1" dirty="0">
                <a:solidFill>
                  <a:srgbClr val="C00000"/>
                </a:solidFill>
                <a:latin typeface="Times New Roman" pitchFamily="18" charset="0"/>
                <a:cs typeface="Times New Roman" pitchFamily="18" charset="0"/>
              </a:rPr>
              <a:t>F</a:t>
            </a:r>
            <a:r>
              <a:rPr lang="en-US" sz="2400" dirty="0">
                <a:solidFill>
                  <a:srgbClr val="002060"/>
                </a:solidFill>
                <a:latin typeface="Times New Roman" pitchFamily="18" charset="0"/>
                <a:cs typeface="Times New Roman" pitchFamily="18" charset="0"/>
              </a:rPr>
              <a:t>.</a:t>
            </a: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endParaRPr>
          </a:p>
          <a:p>
            <a:pPr marL="514350" indent="-514350">
              <a:buFont typeface="Wingdings" pitchFamily="2" charset="2"/>
              <a:buChar char="Ø"/>
            </a:pPr>
            <a:r>
              <a:rPr lang="en-US" sz="2400" i="1" dirty="0">
                <a:solidFill>
                  <a:srgbClr val="C00000"/>
                </a:solidFill>
                <a:latin typeface="Times New Roman" pitchFamily="18" charset="0"/>
                <a:cs typeface="Times New Roman" pitchFamily="18" charset="0"/>
              </a:rPr>
              <a:t>F</a:t>
            </a:r>
            <a:r>
              <a:rPr lang="en-US" sz="2400" dirty="0">
                <a:solidFill>
                  <a:srgbClr val="002060"/>
                </a:solidFill>
                <a:latin typeface="Times New Roman" pitchFamily="18" charset="0"/>
                <a:cs typeface="Times New Roman" pitchFamily="18" charset="0"/>
              </a:rPr>
              <a:t> is maintained in memory by a table </a:t>
            </a:r>
            <a:r>
              <a:rPr lang="en-US" sz="2400" i="1" dirty="0">
                <a:solidFill>
                  <a:srgbClr val="C00000"/>
                </a:solidFill>
                <a:latin typeface="Times New Roman" pitchFamily="18" charset="0"/>
                <a:cs typeface="Times New Roman" pitchFamily="18" charset="0"/>
              </a:rPr>
              <a:t>T</a:t>
            </a:r>
            <a:r>
              <a:rPr lang="en-US" sz="2400" dirty="0">
                <a:solidFill>
                  <a:srgbClr val="002060"/>
                </a:solidFill>
                <a:latin typeface="Times New Roman" pitchFamily="18" charset="0"/>
                <a:cs typeface="Times New Roman" pitchFamily="18" charset="0"/>
              </a:rPr>
              <a:t> of m memory locations and </a:t>
            </a:r>
            <a:r>
              <a:rPr lang="en-US" sz="2400" i="1" dirty="0">
                <a:solidFill>
                  <a:srgbClr val="C00000"/>
                </a:solidFill>
                <a:latin typeface="Times New Roman" pitchFamily="18" charset="0"/>
                <a:cs typeface="Times New Roman" pitchFamily="18" charset="0"/>
              </a:rPr>
              <a:t>L</a:t>
            </a:r>
            <a:r>
              <a:rPr lang="en-US" sz="2400" dirty="0">
                <a:solidFill>
                  <a:srgbClr val="002060"/>
                </a:solidFill>
                <a:latin typeface="Times New Roman" pitchFamily="18" charset="0"/>
                <a:cs typeface="Times New Roman" pitchFamily="18" charset="0"/>
              </a:rPr>
              <a:t> is a set of memory addresses of the locations in </a:t>
            </a:r>
            <a:r>
              <a:rPr lang="en-US" sz="2400" i="1" dirty="0">
                <a:solidFill>
                  <a:srgbClr val="C00000"/>
                </a:solidFill>
                <a:latin typeface="Times New Roman" pitchFamily="18" charset="0"/>
                <a:cs typeface="Times New Roman" pitchFamily="18" charset="0"/>
              </a:rPr>
              <a:t>T</a:t>
            </a:r>
            <a:r>
              <a:rPr lang="en-US" sz="2400" dirty="0">
                <a:solidFill>
                  <a:srgbClr val="002060"/>
                </a:solidFill>
                <a:latin typeface="Times New Roman" pitchFamily="18" charset="0"/>
                <a:cs typeface="Times New Roman" pitchFamily="18" charset="0"/>
              </a:rPr>
              <a:t>.</a:t>
            </a:r>
            <a:r>
              <a:rPr lang="en-US" sz="2000" dirty="0">
                <a:solidFill>
                  <a:srgbClr val="00206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1143000"/>
          </a:xfrm>
        </p:spPr>
        <p:txBody>
          <a:bodyPr/>
          <a:lstStyle/>
          <a:p>
            <a:pPr eaLnBrk="1" hangingPunct="1"/>
            <a:r>
              <a:rPr lang="en-US" dirty="0">
                <a:solidFill>
                  <a:srgbClr val="C00000"/>
                </a:solidFill>
                <a:latin typeface="Times New Roman" pitchFamily="18" charset="0"/>
                <a:cs typeface="Times New Roman" pitchFamily="18" charset="0"/>
              </a:rPr>
              <a:t>Brainstorming-2</a:t>
            </a:r>
          </a:p>
        </p:txBody>
      </p:sp>
      <p:sp>
        <p:nvSpPr>
          <p:cNvPr id="22531" name="Rectangle 3"/>
          <p:cNvSpPr>
            <a:spLocks noGrp="1" noChangeArrowheads="1"/>
          </p:cNvSpPr>
          <p:nvPr>
            <p:ph type="body" idx="1"/>
          </p:nvPr>
        </p:nvSpPr>
        <p:spPr>
          <a:xfrm>
            <a:off x="457200" y="1066800"/>
            <a:ext cx="8229600" cy="5059363"/>
          </a:xfrm>
        </p:spPr>
        <p:txBody>
          <a:bodyPr>
            <a:normAutofit/>
          </a:bodyPr>
          <a:lstStyle/>
          <a:p>
            <a:pPr>
              <a:lnSpc>
                <a:spcPct val="90000"/>
              </a:lnSpc>
              <a:buNone/>
            </a:pPr>
            <a:r>
              <a:rPr lang="en-US" sz="2400" dirty="0">
                <a:solidFill>
                  <a:srgbClr val="002060"/>
                </a:solidFill>
                <a:latin typeface="Times New Roman" pitchFamily="18" charset="0"/>
                <a:cs typeface="Times New Roman" pitchFamily="18" charset="0"/>
              </a:rPr>
              <a:t>	Suppose you are given the following set of keys to insert into a hash table that holds exactly 11 values: </a:t>
            </a:r>
          </a:p>
          <a:p>
            <a:pPr>
              <a:lnSpc>
                <a:spcPct val="90000"/>
              </a:lnSpc>
              <a:buNone/>
            </a:pPr>
            <a:r>
              <a:rPr lang="en-US" sz="2400" dirty="0">
                <a:solidFill>
                  <a:srgbClr val="002060"/>
                </a:solidFill>
                <a:latin typeface="Times New Roman" pitchFamily="18" charset="0"/>
                <a:cs typeface="Times New Roman" pitchFamily="18" charset="0"/>
              </a:rPr>
              <a:t>	113 , 117 , 97 , 100 , 114 , 108 , 116 , 105 , 99 </a:t>
            </a:r>
          </a:p>
          <a:p>
            <a:pPr>
              <a:lnSpc>
                <a:spcPct val="90000"/>
              </a:lnSpc>
              <a:buNone/>
            </a:pPr>
            <a:endParaRPr lang="en-US" sz="2400" dirty="0">
              <a:solidFill>
                <a:srgbClr val="002060"/>
              </a:solidFill>
              <a:latin typeface="Times New Roman" pitchFamily="18" charset="0"/>
              <a:cs typeface="Times New Roman" pitchFamily="18" charset="0"/>
            </a:endParaRPr>
          </a:p>
          <a:p>
            <a:pPr>
              <a:lnSpc>
                <a:spcPct val="90000"/>
              </a:lnSpc>
              <a:buNone/>
            </a:pPr>
            <a:r>
              <a:rPr lang="en-US" sz="2400" dirty="0">
                <a:solidFill>
                  <a:srgbClr val="002060"/>
                </a:solidFill>
                <a:latin typeface="Times New Roman" pitchFamily="18" charset="0"/>
                <a:cs typeface="Times New Roman" pitchFamily="18" charset="0"/>
              </a:rPr>
              <a:t>	Which of the following best demonstrates the contents of the has table after all the keys have been inserted using linear probing? </a:t>
            </a:r>
          </a:p>
          <a:p>
            <a:pPr>
              <a:lnSpc>
                <a:spcPct val="150000"/>
              </a:lnSpc>
              <a:buNone/>
            </a:pPr>
            <a:r>
              <a:rPr lang="en-US" sz="2400" dirty="0">
                <a:solidFill>
                  <a:srgbClr val="002060"/>
                </a:solidFill>
                <a:latin typeface="Times New Roman" pitchFamily="18" charset="0"/>
                <a:cs typeface="Times New Roman" pitchFamily="18" charset="0"/>
              </a:rPr>
              <a:t>	(A) 100, __, __, 113, 114, 105, 116, 117, 97, 108, 99</a:t>
            </a:r>
            <a:br>
              <a:rPr lang="en-US" sz="2400" dirty="0">
                <a:solidFill>
                  <a:srgbClr val="002060"/>
                </a:solidFill>
                <a:latin typeface="Times New Roman" pitchFamily="18" charset="0"/>
                <a:cs typeface="Times New Roman" pitchFamily="18" charset="0"/>
              </a:rPr>
            </a:br>
            <a:r>
              <a:rPr lang="en-US" sz="2400" dirty="0">
                <a:solidFill>
                  <a:srgbClr val="002060"/>
                </a:solidFill>
                <a:latin typeface="Times New Roman" pitchFamily="18" charset="0"/>
                <a:cs typeface="Times New Roman" pitchFamily="18" charset="0"/>
              </a:rPr>
              <a:t>(B) 99, 100, __, 113, 114, __, 116, 117, 105, 97, 108</a:t>
            </a:r>
            <a:br>
              <a:rPr lang="en-US" sz="2400" dirty="0">
                <a:solidFill>
                  <a:srgbClr val="002060"/>
                </a:solidFill>
                <a:latin typeface="Times New Roman" pitchFamily="18" charset="0"/>
                <a:cs typeface="Times New Roman" pitchFamily="18" charset="0"/>
              </a:rPr>
            </a:br>
            <a:r>
              <a:rPr lang="en-US" sz="2400" dirty="0">
                <a:solidFill>
                  <a:srgbClr val="002060"/>
                </a:solidFill>
                <a:latin typeface="Times New Roman" pitchFamily="18" charset="0"/>
                <a:cs typeface="Times New Roman" pitchFamily="18" charset="0"/>
              </a:rPr>
              <a:t>(C) 100, 113, 117, 97, 14, 108, 116, 105, 99, __, __</a:t>
            </a:r>
            <a:br>
              <a:rPr lang="en-US" sz="2400" dirty="0">
                <a:solidFill>
                  <a:srgbClr val="002060"/>
                </a:solidFill>
                <a:latin typeface="Times New Roman" pitchFamily="18" charset="0"/>
                <a:cs typeface="Times New Roman" pitchFamily="18" charset="0"/>
              </a:rPr>
            </a:br>
            <a:r>
              <a:rPr lang="en-US" sz="2400" dirty="0">
                <a:solidFill>
                  <a:srgbClr val="002060"/>
                </a:solidFill>
                <a:latin typeface="Times New Roman" pitchFamily="18" charset="0"/>
                <a:cs typeface="Times New Roman" pitchFamily="18" charset="0"/>
              </a:rPr>
              <a:t>(D) 117, 114, 108, 116, 105, 99, __, __, 97, 100, 113</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1143000"/>
          </a:xfrm>
        </p:spPr>
        <p:txBody>
          <a:bodyPr/>
          <a:lstStyle/>
          <a:p>
            <a:pPr eaLnBrk="1" hangingPunct="1"/>
            <a:r>
              <a:rPr lang="en-US" dirty="0">
                <a:solidFill>
                  <a:srgbClr val="C00000"/>
                </a:solidFill>
                <a:latin typeface="Times New Roman" pitchFamily="18" charset="0"/>
                <a:cs typeface="Times New Roman" pitchFamily="18" charset="0"/>
              </a:rPr>
              <a:t>Brainstorming-3</a:t>
            </a:r>
          </a:p>
        </p:txBody>
      </p:sp>
      <p:sp>
        <p:nvSpPr>
          <p:cNvPr id="22531" name="Rectangle 3"/>
          <p:cNvSpPr>
            <a:spLocks noGrp="1" noChangeArrowheads="1"/>
          </p:cNvSpPr>
          <p:nvPr>
            <p:ph type="body" idx="1"/>
          </p:nvPr>
        </p:nvSpPr>
        <p:spPr>
          <a:xfrm>
            <a:off x="457200" y="1066800"/>
            <a:ext cx="8229600" cy="5059363"/>
          </a:xfrm>
        </p:spPr>
        <p:txBody>
          <a:bodyPr>
            <a:normAutofit/>
          </a:bodyPr>
          <a:lstStyle/>
          <a:p>
            <a:pPr>
              <a:lnSpc>
                <a:spcPct val="90000"/>
              </a:lnSpc>
              <a:buNone/>
            </a:pPr>
            <a:r>
              <a:rPr lang="en-US" sz="2400" dirty="0">
                <a:solidFill>
                  <a:srgbClr val="002060"/>
                </a:solidFill>
                <a:latin typeface="Times New Roman" pitchFamily="18" charset="0"/>
                <a:cs typeface="Times New Roman" pitchFamily="18" charset="0"/>
              </a:rPr>
              <a:t>	</a:t>
            </a:r>
          </a:p>
          <a:p>
            <a:pPr>
              <a:lnSpc>
                <a:spcPct val="90000"/>
              </a:lnSpc>
              <a:buNone/>
            </a:pPr>
            <a:endParaRPr lang="en-US" sz="2400" dirty="0">
              <a:solidFill>
                <a:srgbClr val="002060"/>
              </a:solidFill>
              <a:latin typeface="Times New Roman" pitchFamily="18" charset="0"/>
              <a:cs typeface="Times New Roman" pitchFamily="18" charset="0"/>
            </a:endParaRPr>
          </a:p>
          <a:p>
            <a:pPr>
              <a:lnSpc>
                <a:spcPct val="90000"/>
              </a:lnSpc>
              <a:buNone/>
            </a:pPr>
            <a:r>
              <a:rPr lang="en-US" sz="2400" dirty="0">
                <a:solidFill>
                  <a:srgbClr val="002060"/>
                </a:solidFill>
                <a:latin typeface="Times New Roman" pitchFamily="18" charset="0"/>
                <a:cs typeface="Times New Roman" pitchFamily="18" charset="0"/>
              </a:rPr>
              <a:t>	Suppose you are given the following set of keys to insert into a hash table that is capable of holding exactly 12 values: </a:t>
            </a:r>
          </a:p>
          <a:p>
            <a:pPr>
              <a:lnSpc>
                <a:spcPct val="90000"/>
              </a:lnSpc>
              <a:buNone/>
            </a:pPr>
            <a:endParaRPr lang="en-US" sz="2400" dirty="0">
              <a:solidFill>
                <a:srgbClr val="002060"/>
              </a:solidFill>
              <a:latin typeface="Times New Roman" pitchFamily="18" charset="0"/>
              <a:cs typeface="Times New Roman" pitchFamily="18" charset="0"/>
            </a:endParaRPr>
          </a:p>
          <a:p>
            <a:pPr>
              <a:lnSpc>
                <a:spcPct val="90000"/>
              </a:lnSpc>
              <a:buNone/>
            </a:pPr>
            <a:r>
              <a:rPr lang="en-US" sz="2400" dirty="0">
                <a:solidFill>
                  <a:srgbClr val="002060"/>
                </a:solidFill>
                <a:latin typeface="Times New Roman" pitchFamily="18" charset="0"/>
                <a:cs typeface="Times New Roman" pitchFamily="18" charset="0"/>
              </a:rPr>
              <a:t>	93 , 47 , 97 , 106 , 15 , 121 , 108 , </a:t>
            </a:r>
            <a:r>
              <a:rPr lang="en-US" sz="2400">
                <a:solidFill>
                  <a:srgbClr val="002060"/>
                </a:solidFill>
                <a:latin typeface="Times New Roman" pitchFamily="18" charset="0"/>
                <a:cs typeface="Times New Roman" pitchFamily="18" charset="0"/>
              </a:rPr>
              <a:t>31 , 9</a:t>
            </a:r>
            <a:endParaRPr lang="en-US" sz="2400" dirty="0">
              <a:solidFill>
                <a:srgbClr val="002060"/>
              </a:solidFill>
              <a:latin typeface="Times New Roman" pitchFamily="18" charset="0"/>
              <a:cs typeface="Times New Roman" pitchFamily="18" charset="0"/>
            </a:endParaRPr>
          </a:p>
          <a:p>
            <a:pPr>
              <a:lnSpc>
                <a:spcPct val="90000"/>
              </a:lnSpc>
              <a:buNone/>
            </a:pPr>
            <a:endParaRPr lang="en-US" sz="2400" dirty="0">
              <a:solidFill>
                <a:srgbClr val="002060"/>
              </a:solidFill>
              <a:latin typeface="Times New Roman" pitchFamily="18" charset="0"/>
              <a:cs typeface="Times New Roman" pitchFamily="18" charset="0"/>
            </a:endParaRPr>
          </a:p>
          <a:p>
            <a:pPr>
              <a:lnSpc>
                <a:spcPct val="90000"/>
              </a:lnSpc>
              <a:buNone/>
            </a:pPr>
            <a:r>
              <a:rPr lang="en-US" sz="2400" dirty="0">
                <a:solidFill>
                  <a:srgbClr val="002060"/>
                </a:solidFill>
                <a:latin typeface="Times New Roman" pitchFamily="18" charset="0"/>
                <a:cs typeface="Times New Roman" pitchFamily="18" charset="0"/>
              </a:rPr>
              <a:t>	Find out the average number of probes for Successful Search and Unsuccessful search if Linear Probing is used for Collision Resolution.</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uestion_mark1.jpeg"/>
          <p:cNvPicPr>
            <a:picLocks noGrp="1" noChangeAspect="1"/>
          </p:cNvPicPr>
          <p:nvPr>
            <p:ph idx="1"/>
          </p:nvPr>
        </p:nvPicPr>
        <p:blipFill>
          <a:blip r:embed="rId2" cstate="print"/>
          <a:stretch>
            <a:fillRect/>
          </a:stretch>
        </p:blipFill>
        <p:spPr>
          <a:xfrm>
            <a:off x="2499518" y="1432718"/>
            <a:ext cx="4053682" cy="4053682"/>
          </a:xfrm>
        </p:spPr>
      </p:pic>
      <p:sp>
        <p:nvSpPr>
          <p:cNvPr id="5"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Example</a:t>
            </a:r>
          </a:p>
        </p:txBody>
      </p:sp>
      <p:sp>
        <p:nvSpPr>
          <p:cNvPr id="2" name="Content Placeholder 1"/>
          <p:cNvSpPr>
            <a:spLocks noGrp="1"/>
          </p:cNvSpPr>
          <p:nvPr>
            <p:ph idx="1"/>
          </p:nvPr>
        </p:nvSpPr>
        <p:spPr>
          <a:xfrm>
            <a:off x="304800" y="990600"/>
            <a:ext cx="8610600" cy="5257800"/>
          </a:xfrm>
        </p:spPr>
        <p:txBody>
          <a:bodyPr>
            <a:normAutofit/>
          </a:bodyPr>
          <a:lstStyle/>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Suppose a company with 168 employees assigns a 5 digit </a:t>
            </a:r>
            <a:r>
              <a:rPr lang="en-US" sz="2400" dirty="0" err="1">
                <a:solidFill>
                  <a:srgbClr val="002060"/>
                </a:solidFill>
                <a:latin typeface="Times New Roman" pitchFamily="18" charset="0"/>
                <a:cs typeface="Times New Roman" pitchFamily="18" charset="0"/>
              </a:rPr>
              <a:t>Emp_No</a:t>
            </a:r>
            <a:r>
              <a:rPr lang="en-US" sz="2400" dirty="0">
                <a:solidFill>
                  <a:srgbClr val="002060"/>
                </a:solidFill>
                <a:latin typeface="Times New Roman" pitchFamily="18" charset="0"/>
                <a:cs typeface="Times New Roman" pitchFamily="18" charset="0"/>
              </a:rPr>
              <a:t>. to each employee which is used as primary key in Employee file.</a:t>
            </a: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endParaRPr>
          </a:p>
          <a:p>
            <a:pPr marL="514350" indent="-514350">
              <a:buFont typeface="Wingdings" pitchFamily="2" charset="2"/>
              <a:buChar char="Ø"/>
            </a:pPr>
            <a:r>
              <a:rPr lang="en-US" sz="2400" dirty="0" err="1">
                <a:solidFill>
                  <a:srgbClr val="002060"/>
                </a:solidFill>
                <a:latin typeface="Times New Roman" pitchFamily="18" charset="0"/>
                <a:cs typeface="Times New Roman" pitchFamily="18" charset="0"/>
              </a:rPr>
              <a:t>Emp_No</a:t>
            </a:r>
            <a:r>
              <a:rPr lang="en-US" sz="2400" dirty="0">
                <a:solidFill>
                  <a:srgbClr val="002060"/>
                </a:solidFill>
                <a:latin typeface="Times New Roman" pitchFamily="18" charset="0"/>
                <a:cs typeface="Times New Roman" pitchFamily="18" charset="0"/>
              </a:rPr>
              <a:t> can be used as address of record in memory but we will </a:t>
            </a:r>
            <a:r>
              <a:rPr lang="en-US" sz="2400">
                <a:solidFill>
                  <a:srgbClr val="002060"/>
                </a:solidFill>
                <a:latin typeface="Times New Roman" pitchFamily="18" charset="0"/>
                <a:cs typeface="Times New Roman" pitchFamily="18" charset="0"/>
              </a:rPr>
              <a:t>require 100000 </a:t>
            </a:r>
            <a:r>
              <a:rPr lang="en-US" sz="2400" dirty="0">
                <a:solidFill>
                  <a:srgbClr val="002060"/>
                </a:solidFill>
                <a:latin typeface="Times New Roman" pitchFamily="18" charset="0"/>
                <a:cs typeface="Times New Roman" pitchFamily="18" charset="0"/>
              </a:rPr>
              <a:t>memory locations.</a:t>
            </a:r>
            <a:endParaRPr lang="en-US" sz="20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Example</a:t>
            </a:r>
          </a:p>
        </p:txBody>
      </p:sp>
      <p:sp>
        <p:nvSpPr>
          <p:cNvPr id="2" name="Content Placeholder 1"/>
          <p:cNvSpPr>
            <a:spLocks noGrp="1"/>
          </p:cNvSpPr>
          <p:nvPr>
            <p:ph idx="1"/>
          </p:nvPr>
        </p:nvSpPr>
        <p:spPr>
          <a:xfrm>
            <a:off x="304800" y="990600"/>
            <a:ext cx="8610600" cy="5257800"/>
          </a:xfrm>
        </p:spPr>
        <p:txBody>
          <a:bodyPr>
            <a:normAutofit/>
          </a:bodyPr>
          <a:lstStyle/>
          <a:p>
            <a:pPr marL="514350" indent="-514350">
              <a:buFont typeface="Wingdings" pitchFamily="2" charset="2"/>
              <a:buChar char="Ø"/>
            </a:pPr>
            <a:endParaRPr lang="en-US" sz="20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extLst>
      <p:ext uri="{BB962C8B-B14F-4D97-AF65-F5344CB8AC3E}">
        <p14:creationId xmlns:p14="http://schemas.microsoft.com/office/powerpoint/2010/main" val="395528880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Hashing</a:t>
            </a:r>
          </a:p>
        </p:txBody>
      </p:sp>
      <p:sp>
        <p:nvSpPr>
          <p:cNvPr id="2" name="Content Placeholder 1"/>
          <p:cNvSpPr>
            <a:spLocks noGrp="1"/>
          </p:cNvSpPr>
          <p:nvPr>
            <p:ph idx="1"/>
          </p:nvPr>
        </p:nvSpPr>
        <p:spPr>
          <a:xfrm>
            <a:off x="304800" y="990600"/>
            <a:ext cx="8610600" cy="5257800"/>
          </a:xfrm>
        </p:spPr>
        <p:txBody>
          <a:bodyPr>
            <a:normAutofit/>
          </a:bodyPr>
          <a:lstStyle/>
          <a:p>
            <a:pPr marL="514350" indent="-514350">
              <a:buFont typeface="Wingdings" pitchFamily="2" charset="2"/>
              <a:buChar char="Ø"/>
            </a:pPr>
            <a:endParaRPr lang="en-US" sz="2400" dirty="0">
              <a:solidFill>
                <a:srgbClr val="7030A0"/>
              </a:solidFill>
              <a:latin typeface="Times New Roman" pitchFamily="18" charset="0"/>
              <a:cs typeface="Times New Roman" pitchFamily="18" charset="0"/>
            </a:endParaRPr>
          </a:p>
          <a:p>
            <a:pPr marL="514350" indent="-514350">
              <a:buFont typeface="Wingdings" pitchFamily="2" charset="2"/>
              <a:buChar char="Ø"/>
            </a:pPr>
            <a:r>
              <a:rPr lang="en-US" sz="2400" dirty="0">
                <a:solidFill>
                  <a:srgbClr val="7030A0"/>
                </a:solidFill>
                <a:latin typeface="Times New Roman" pitchFamily="18" charset="0"/>
                <a:cs typeface="Times New Roman" pitchFamily="18" charset="0"/>
              </a:rPr>
              <a:t>Hashing is a searching technique which is independent of the number of elements in file.</a:t>
            </a: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endParaRPr>
          </a:p>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The general idea of using the Key to determine the address of records is an excellent idea. But it must be modified to prevent the wastage of space.</a:t>
            </a: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endParaRPr>
          </a:p>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The Modification takes the form of a function H from the set K of keys into the set L of memory addresses.</a:t>
            </a: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endParaRPr>
          </a:p>
          <a:p>
            <a:pPr marL="514350" indent="-514350">
              <a:buNone/>
            </a:pPr>
            <a:r>
              <a:rPr lang="en-US" sz="2400" dirty="0">
                <a:solidFill>
                  <a:srgbClr val="002060"/>
                </a:solidFill>
                <a:latin typeface="Times New Roman" pitchFamily="18" charset="0"/>
                <a:cs typeface="Times New Roman" pitchFamily="18" charset="0"/>
              </a:rPr>
              <a:t>					</a:t>
            </a:r>
            <a:r>
              <a:rPr lang="en-US" sz="2400" b="1" dirty="0">
                <a:solidFill>
                  <a:srgbClr val="C00000"/>
                </a:solidFill>
                <a:latin typeface="Times New Roman" pitchFamily="18" charset="0"/>
                <a:cs typeface="Times New Roman" pitchFamily="18" charset="0"/>
              </a:rPr>
              <a:t>H</a:t>
            </a:r>
            <a:r>
              <a:rPr lang="en-US" sz="2400" dirty="0">
                <a:solidFill>
                  <a:srgbClr val="002060"/>
                </a:solidFill>
                <a:latin typeface="Times New Roman" pitchFamily="18" charset="0"/>
                <a:cs typeface="Times New Roman" pitchFamily="18" charset="0"/>
              </a:rPr>
              <a:t>: K </a:t>
            </a:r>
            <a:r>
              <a:rPr lang="en-US" sz="2400" dirty="0">
                <a:solidFill>
                  <a:srgbClr val="002060"/>
                </a:solidFill>
                <a:latin typeface="Times New Roman" pitchFamily="18" charset="0"/>
                <a:cs typeface="Times New Roman" pitchFamily="18" charset="0"/>
                <a:sym typeface="Wingdings" pitchFamily="2" charset="2"/>
              </a:rPr>
              <a:t> L</a:t>
            </a:r>
            <a:r>
              <a:rPr lang="en-US" sz="2400" dirty="0">
                <a:solidFill>
                  <a:srgbClr val="002060"/>
                </a:solidFill>
                <a:latin typeface="Times New Roman" pitchFamily="18" charset="0"/>
                <a:cs typeface="Times New Roman" pitchFamily="18" charset="0"/>
              </a:rPr>
              <a:t> </a:t>
            </a:r>
            <a:endParaRPr lang="en-US" sz="20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wipe(down)">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Hash Functions</a:t>
            </a:r>
          </a:p>
        </p:txBody>
      </p:sp>
      <p:sp>
        <p:nvSpPr>
          <p:cNvPr id="2" name="Content Placeholder 1"/>
          <p:cNvSpPr>
            <a:spLocks noGrp="1"/>
          </p:cNvSpPr>
          <p:nvPr>
            <p:ph idx="1"/>
          </p:nvPr>
        </p:nvSpPr>
        <p:spPr>
          <a:xfrm>
            <a:off x="304800" y="990600"/>
            <a:ext cx="8610600" cy="5257800"/>
          </a:xfrm>
        </p:spPr>
        <p:txBody>
          <a:bodyPr>
            <a:normAutofit/>
          </a:bodyPr>
          <a:lstStyle/>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Hash function H is a mapping between set of Keys K and set of memory locations L.</a:t>
            </a:r>
          </a:p>
          <a:p>
            <a:pPr marL="514350" indent="-514350">
              <a:buNone/>
            </a:pPr>
            <a:r>
              <a:rPr lang="en-US" sz="2400" dirty="0">
                <a:solidFill>
                  <a:srgbClr val="002060"/>
                </a:solidFill>
                <a:latin typeface="Times New Roman" pitchFamily="18" charset="0"/>
                <a:cs typeface="Times New Roman" pitchFamily="18" charset="0"/>
              </a:rPr>
              <a:t>					</a:t>
            </a:r>
            <a:r>
              <a:rPr lang="en-US" sz="2400" b="1" dirty="0">
                <a:solidFill>
                  <a:srgbClr val="C00000"/>
                </a:solidFill>
                <a:latin typeface="Times New Roman" pitchFamily="18" charset="0"/>
                <a:cs typeface="Times New Roman" pitchFamily="18" charset="0"/>
              </a:rPr>
              <a:t>H</a:t>
            </a:r>
            <a:r>
              <a:rPr lang="en-US" sz="2400" dirty="0">
                <a:solidFill>
                  <a:srgbClr val="002060"/>
                </a:solidFill>
                <a:latin typeface="Times New Roman" pitchFamily="18" charset="0"/>
                <a:cs typeface="Times New Roman" pitchFamily="18" charset="0"/>
              </a:rPr>
              <a:t>: K </a:t>
            </a:r>
            <a:r>
              <a:rPr lang="en-US" sz="2400" dirty="0">
                <a:solidFill>
                  <a:srgbClr val="002060"/>
                </a:solidFill>
                <a:latin typeface="Times New Roman" pitchFamily="18" charset="0"/>
                <a:cs typeface="Times New Roman" pitchFamily="18" charset="0"/>
                <a:sym typeface="Wingdings" pitchFamily="2" charset="2"/>
              </a:rPr>
              <a:t> L</a:t>
            </a:r>
          </a:p>
          <a:p>
            <a:pPr marL="514350" indent="-514350">
              <a:buNone/>
            </a:pPr>
            <a:endParaRPr lang="en-US" sz="2400" dirty="0">
              <a:solidFill>
                <a:srgbClr val="002060"/>
              </a:solidFill>
              <a:latin typeface="Times New Roman" pitchFamily="18" charset="0"/>
              <a:cs typeface="Times New Roman" pitchFamily="18" charset="0"/>
              <a:sym typeface="Wingdings" pitchFamily="2" charset="2"/>
            </a:endParaRPr>
          </a:p>
          <a:p>
            <a:pPr marL="514350" indent="-514350">
              <a:buFont typeface="Wingdings" pitchFamily="2" charset="2"/>
              <a:buChar char="Ø"/>
            </a:pPr>
            <a:r>
              <a:rPr lang="en-US" sz="2400" dirty="0">
                <a:solidFill>
                  <a:srgbClr val="002060"/>
                </a:solidFill>
                <a:latin typeface="Times New Roman" pitchFamily="18" charset="0"/>
                <a:cs typeface="Times New Roman" pitchFamily="18" charset="0"/>
                <a:sym typeface="Wingdings" pitchFamily="2" charset="2"/>
              </a:rPr>
              <a:t>Such a function H may not yield distinct values.</a:t>
            </a: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sym typeface="Wingdings" pitchFamily="2" charset="2"/>
            </a:endParaRPr>
          </a:p>
          <a:p>
            <a:pPr marL="514350" indent="-514350">
              <a:buFont typeface="Wingdings" pitchFamily="2" charset="2"/>
              <a:buChar char="Ø"/>
            </a:pPr>
            <a:r>
              <a:rPr lang="en-US" sz="2400" dirty="0">
                <a:solidFill>
                  <a:srgbClr val="002060"/>
                </a:solidFill>
                <a:latin typeface="Times New Roman" pitchFamily="18" charset="0"/>
                <a:cs typeface="Times New Roman" pitchFamily="18" charset="0"/>
                <a:sym typeface="Wingdings" pitchFamily="2" charset="2"/>
              </a:rPr>
              <a:t>It is possible that two different keys K1 and K2 will yield the same hash address.</a:t>
            </a: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sym typeface="Wingdings" pitchFamily="2" charset="2"/>
            </a:endParaRPr>
          </a:p>
          <a:p>
            <a:pPr marL="514350" indent="-514350">
              <a:buFont typeface="Wingdings" pitchFamily="2" charset="2"/>
              <a:buChar char="Ø"/>
            </a:pPr>
            <a:r>
              <a:rPr lang="en-US" sz="2400" dirty="0">
                <a:solidFill>
                  <a:srgbClr val="002060"/>
                </a:solidFill>
                <a:latin typeface="Times New Roman" pitchFamily="18" charset="0"/>
                <a:cs typeface="Times New Roman" pitchFamily="18" charset="0"/>
                <a:sym typeface="Wingdings" pitchFamily="2" charset="2"/>
              </a:rPr>
              <a:t>This situation is called Collision. </a:t>
            </a:r>
            <a:r>
              <a:rPr lang="en-US" sz="2400" dirty="0">
                <a:solidFill>
                  <a:srgbClr val="002060"/>
                </a:solidFill>
                <a:latin typeface="Times New Roman" pitchFamily="18" charset="0"/>
                <a:cs typeface="Times New Roman" pitchFamily="18" charset="0"/>
              </a:rPr>
              <a:t> </a:t>
            </a:r>
            <a:endParaRPr lang="en-US" sz="20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down)">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Hash Functions…</a:t>
            </a:r>
          </a:p>
        </p:txBody>
      </p:sp>
      <p:sp>
        <p:nvSpPr>
          <p:cNvPr id="2" name="Content Placeholder 1"/>
          <p:cNvSpPr>
            <a:spLocks noGrp="1"/>
          </p:cNvSpPr>
          <p:nvPr>
            <p:ph idx="1"/>
          </p:nvPr>
        </p:nvSpPr>
        <p:spPr>
          <a:xfrm>
            <a:off x="304800" y="990600"/>
            <a:ext cx="8610600" cy="5257800"/>
          </a:xfrm>
        </p:spPr>
        <p:txBody>
          <a:bodyPr>
            <a:normAutofit/>
          </a:bodyPr>
          <a:lstStyle/>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Two principle criteria used in selecting a hash function H are:</a:t>
            </a:r>
          </a:p>
          <a:p>
            <a:pPr marL="514350" indent="-514350">
              <a:buNone/>
            </a:pPr>
            <a:r>
              <a:rPr lang="en-US" sz="2400" dirty="0">
                <a:solidFill>
                  <a:srgbClr val="002060"/>
                </a:solidFill>
                <a:latin typeface="Times New Roman" pitchFamily="18" charset="0"/>
                <a:cs typeface="Times New Roman" pitchFamily="18" charset="0"/>
              </a:rPr>
              <a:t>	1. H should be very easy and quick to compute.</a:t>
            </a:r>
          </a:p>
          <a:p>
            <a:pPr marL="514350" indent="-514350">
              <a:buNone/>
            </a:pPr>
            <a:r>
              <a:rPr lang="en-US" sz="2400" dirty="0">
                <a:solidFill>
                  <a:srgbClr val="002060"/>
                </a:solidFill>
                <a:latin typeface="Times New Roman" pitchFamily="18" charset="0"/>
                <a:cs typeface="Times New Roman" pitchFamily="18" charset="0"/>
              </a:rPr>
              <a:t>	2. H should be uniformly distribute the hash address throughout the set L. So that the number of collisions are minimized.</a:t>
            </a: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endParaRPr>
          </a:p>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Some popular hash Functions are: </a:t>
            </a:r>
            <a:endParaRPr lang="en-US" sz="2000" dirty="0">
              <a:solidFill>
                <a:srgbClr val="7030A0"/>
              </a:solidFill>
              <a:latin typeface="Times New Roman" pitchFamily="18" charset="0"/>
              <a:cs typeface="Times New Roman" pitchFamily="18" charset="0"/>
            </a:endParaRPr>
          </a:p>
          <a:p>
            <a:pPr marL="914400" lvl="1" indent="-514350">
              <a:buFont typeface="Wingdings" pitchFamily="2" charset="2"/>
              <a:buChar char="Ø"/>
            </a:pPr>
            <a:r>
              <a:rPr lang="en-US" sz="2000" dirty="0">
                <a:solidFill>
                  <a:srgbClr val="7030A0"/>
                </a:solidFill>
                <a:latin typeface="Times New Roman" pitchFamily="18" charset="0"/>
                <a:cs typeface="Times New Roman" pitchFamily="18" charset="0"/>
              </a:rPr>
              <a:t>Division Method</a:t>
            </a:r>
          </a:p>
          <a:p>
            <a:pPr marL="914400" lvl="1" indent="-514350">
              <a:buFont typeface="Wingdings" pitchFamily="2" charset="2"/>
              <a:buChar char="Ø"/>
            </a:pPr>
            <a:r>
              <a:rPr lang="en-US" sz="2000" dirty="0" err="1">
                <a:solidFill>
                  <a:srgbClr val="7030A0"/>
                </a:solidFill>
                <a:latin typeface="Times New Roman" pitchFamily="18" charset="0"/>
                <a:cs typeface="Times New Roman" pitchFamily="18" charset="0"/>
              </a:rPr>
              <a:t>Midsquare</a:t>
            </a:r>
            <a:r>
              <a:rPr lang="en-US" sz="2000" dirty="0">
                <a:solidFill>
                  <a:srgbClr val="7030A0"/>
                </a:solidFill>
                <a:latin typeface="Times New Roman" pitchFamily="18" charset="0"/>
                <a:cs typeface="Times New Roman" pitchFamily="18" charset="0"/>
              </a:rPr>
              <a:t> Method</a:t>
            </a:r>
          </a:p>
          <a:p>
            <a:pPr marL="914400" lvl="1" indent="-514350">
              <a:buFont typeface="Wingdings" pitchFamily="2" charset="2"/>
              <a:buChar char="Ø"/>
            </a:pPr>
            <a:r>
              <a:rPr lang="en-US" sz="2000" dirty="0">
                <a:solidFill>
                  <a:srgbClr val="7030A0"/>
                </a:solidFill>
                <a:latin typeface="Times New Roman" pitchFamily="18" charset="0"/>
                <a:cs typeface="Times New Roman" pitchFamily="18" charset="0"/>
              </a:rPr>
              <a:t>Folding Method</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down)">
                                      <p:cBhvr>
                                        <p:cTn id="25" dur="500"/>
                                        <p:tgtEl>
                                          <p:spTgt spid="2">
                                            <p:txEl>
                                              <p:pRg st="5" end="5"/>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down)">
                                      <p:cBhvr>
                                        <p:cTn id="28" dur="500"/>
                                        <p:tgtEl>
                                          <p:spTgt spid="2">
                                            <p:txEl>
                                              <p:pRg st="6" end="6"/>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down)">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4000" b="0" dirty="0">
                <a:solidFill>
                  <a:srgbClr val="C00000"/>
                </a:solidFill>
                <a:effectLst/>
                <a:latin typeface="Times New Roman" pitchFamily="18" charset="0"/>
                <a:cs typeface="Times New Roman" pitchFamily="18" charset="0"/>
              </a:rPr>
              <a:t>Division Method</a:t>
            </a:r>
          </a:p>
        </p:txBody>
      </p:sp>
      <p:sp>
        <p:nvSpPr>
          <p:cNvPr id="2" name="Content Placeholder 1"/>
          <p:cNvSpPr>
            <a:spLocks noGrp="1"/>
          </p:cNvSpPr>
          <p:nvPr>
            <p:ph idx="1"/>
          </p:nvPr>
        </p:nvSpPr>
        <p:spPr>
          <a:xfrm>
            <a:off x="304800" y="990600"/>
            <a:ext cx="8610600" cy="5257800"/>
          </a:xfrm>
        </p:spPr>
        <p:txBody>
          <a:bodyPr>
            <a:normAutofit/>
          </a:bodyPr>
          <a:lstStyle/>
          <a:p>
            <a:pPr marL="514350" indent="-514350">
              <a:buFont typeface="Wingdings" pitchFamily="2" charset="2"/>
              <a:buChar char="Ø"/>
            </a:pPr>
            <a:r>
              <a:rPr lang="en-US" sz="2400" dirty="0">
                <a:solidFill>
                  <a:srgbClr val="002060"/>
                </a:solidFill>
                <a:latin typeface="Times New Roman" pitchFamily="18" charset="0"/>
                <a:cs typeface="Times New Roman" pitchFamily="18" charset="0"/>
              </a:rPr>
              <a:t>Choose a number </a:t>
            </a:r>
            <a:r>
              <a:rPr lang="en-US" sz="2400" i="1" dirty="0">
                <a:solidFill>
                  <a:srgbClr val="C00000"/>
                </a:solidFill>
                <a:latin typeface="Times New Roman" pitchFamily="18" charset="0"/>
                <a:cs typeface="Times New Roman" pitchFamily="18" charset="0"/>
              </a:rPr>
              <a:t>m</a:t>
            </a:r>
            <a:r>
              <a:rPr lang="en-US" sz="2400" dirty="0">
                <a:solidFill>
                  <a:srgbClr val="002060"/>
                </a:solidFill>
                <a:latin typeface="Times New Roman" pitchFamily="18" charset="0"/>
                <a:cs typeface="Times New Roman" pitchFamily="18" charset="0"/>
              </a:rPr>
              <a:t> larger than the number </a:t>
            </a:r>
            <a:r>
              <a:rPr lang="en-US" sz="2400" i="1" dirty="0">
                <a:solidFill>
                  <a:srgbClr val="C00000"/>
                </a:solidFill>
                <a:latin typeface="Times New Roman" pitchFamily="18" charset="0"/>
                <a:cs typeface="Times New Roman" pitchFamily="18" charset="0"/>
              </a:rPr>
              <a:t>n</a:t>
            </a:r>
            <a:r>
              <a:rPr lang="en-US" sz="2400" dirty="0">
                <a:solidFill>
                  <a:srgbClr val="002060"/>
                </a:solidFill>
                <a:latin typeface="Times New Roman" pitchFamily="18" charset="0"/>
                <a:cs typeface="Times New Roman" pitchFamily="18" charset="0"/>
              </a:rPr>
              <a:t> of Keys(usually a prime number) . Hash function is defined as:</a:t>
            </a: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endParaRPr>
          </a:p>
          <a:p>
            <a:pPr marL="514350" indent="-514350">
              <a:buNone/>
            </a:pPr>
            <a:r>
              <a:rPr lang="en-US" sz="2400" dirty="0">
                <a:solidFill>
                  <a:srgbClr val="002060"/>
                </a:solidFill>
                <a:latin typeface="Times New Roman" pitchFamily="18" charset="0"/>
                <a:cs typeface="Times New Roman" pitchFamily="18" charset="0"/>
              </a:rPr>
              <a:t>				H(K) = k (mod m)</a:t>
            </a:r>
          </a:p>
          <a:p>
            <a:pPr marL="514350" indent="-514350">
              <a:buNone/>
            </a:pPr>
            <a:r>
              <a:rPr lang="en-US" sz="2400" dirty="0">
                <a:solidFill>
                  <a:srgbClr val="002060"/>
                </a:solidFill>
                <a:latin typeface="Times New Roman" pitchFamily="18" charset="0"/>
                <a:cs typeface="Times New Roman" pitchFamily="18" charset="0"/>
              </a:rPr>
              <a:t>			or 	H(K) = k (mod m) + 1  </a:t>
            </a:r>
          </a:p>
          <a:p>
            <a:pPr marL="514350" indent="-514350">
              <a:buNone/>
            </a:pPr>
            <a:r>
              <a:rPr lang="en-US" sz="2400" dirty="0">
                <a:solidFill>
                  <a:srgbClr val="002060"/>
                </a:solidFill>
                <a:latin typeface="Times New Roman" pitchFamily="18" charset="0"/>
                <a:cs typeface="Times New Roman" pitchFamily="18" charset="0"/>
              </a:rPr>
              <a:t>	</a:t>
            </a:r>
            <a:r>
              <a:rPr lang="en-US" sz="2000" dirty="0">
                <a:solidFill>
                  <a:srgbClr val="7030A0"/>
                </a:solidFill>
                <a:latin typeface="Times New Roman" pitchFamily="18" charset="0"/>
                <a:cs typeface="Times New Roman" pitchFamily="18" charset="0"/>
              </a:rPr>
              <a:t>(when we want hash address to range from 1 to m rather than 0 to m-1)</a:t>
            </a:r>
            <a:endParaRPr lang="en-US" sz="2400" dirty="0">
              <a:solidFill>
                <a:srgbClr val="7030A0"/>
              </a:solidFill>
              <a:latin typeface="Times New Roman" pitchFamily="18" charset="0"/>
              <a:cs typeface="Times New Roman" pitchFamily="18" charset="0"/>
            </a:endParaRPr>
          </a:p>
          <a:p>
            <a:pPr marL="514350" indent="-514350">
              <a:buNone/>
            </a:pPr>
            <a:endParaRPr lang="en-US" sz="2400" dirty="0">
              <a:solidFill>
                <a:srgbClr val="002060"/>
              </a:solidFill>
              <a:latin typeface="Times New Roman" pitchFamily="18" charset="0"/>
              <a:cs typeface="Times New Roman" pitchFamily="18" charset="0"/>
            </a:endParaRPr>
          </a:p>
          <a:p>
            <a:pPr marL="514350" indent="-514350">
              <a:buFont typeface="Wingdings" pitchFamily="2" charset="2"/>
              <a:buChar char="Ø"/>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sz="1400" dirty="0">
                <a:solidFill>
                  <a:srgbClr val="C00000"/>
                </a:solidFill>
                <a:latin typeface="Times New Roman" pitchFamily="18" charset="0"/>
                <a:cs typeface="Times New Roman" pitchFamily="18" charset="0"/>
              </a:rPr>
              <a:t>Ravi Kant </a:t>
            </a:r>
            <a:r>
              <a:rPr lang="en-US" sz="1400" dirty="0" err="1">
                <a:solidFill>
                  <a:srgbClr val="C00000"/>
                </a:solidFill>
                <a:latin typeface="Times New Roman" pitchFamily="18" charset="0"/>
                <a:cs typeface="Times New Roman" pitchFamily="18" charset="0"/>
              </a:rPr>
              <a:t>Sahu</a:t>
            </a:r>
            <a:r>
              <a:rPr lang="en-US" sz="1400" dirty="0">
                <a:solidFill>
                  <a:srgbClr val="C00000"/>
                </a:solidFill>
                <a:latin typeface="Times New Roman" pitchFamily="18" charset="0"/>
                <a:cs typeface="Times New Roman" pitchFamily="18" charset="0"/>
              </a:rPr>
              <a:t>, Asst. Professor @ Lovely Professional University, Punjab (India)</a:t>
            </a: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Custom Ravi">
      <a:dk1>
        <a:sysClr val="windowText" lastClr="000000"/>
      </a:dk1>
      <a:lt1>
        <a:srgbClr val="FAF1D4"/>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2708</TotalTime>
  <Words>2130</Words>
  <Application>Microsoft Office PowerPoint</Application>
  <PresentationFormat>On-screen Show (4:3)</PresentationFormat>
  <Paragraphs>235</Paragraphs>
  <Slides>32</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Calibri</vt:lpstr>
      <vt:lpstr>Symbol</vt:lpstr>
      <vt:lpstr>Times New Roman</vt:lpstr>
      <vt:lpstr>Wingdings</vt:lpstr>
      <vt:lpstr>Office Theme</vt:lpstr>
      <vt:lpstr>Equation</vt:lpstr>
      <vt:lpstr>Data Structures  Topic: Hashing </vt:lpstr>
      <vt:lpstr>Outlines</vt:lpstr>
      <vt:lpstr>Introduction</vt:lpstr>
      <vt:lpstr>Example</vt:lpstr>
      <vt:lpstr>Example</vt:lpstr>
      <vt:lpstr>Hashing</vt:lpstr>
      <vt:lpstr>Hash Functions</vt:lpstr>
      <vt:lpstr>Hash Functions…</vt:lpstr>
      <vt:lpstr>Division Method</vt:lpstr>
      <vt:lpstr>Example</vt:lpstr>
      <vt:lpstr>Midsquare Method</vt:lpstr>
      <vt:lpstr>Example</vt:lpstr>
      <vt:lpstr>Folding Method</vt:lpstr>
      <vt:lpstr>Example</vt:lpstr>
      <vt:lpstr>Hash Table</vt:lpstr>
      <vt:lpstr>Collision Resolution</vt:lpstr>
      <vt:lpstr>Collision Resolution</vt:lpstr>
      <vt:lpstr>Open Addressing</vt:lpstr>
      <vt:lpstr>Example</vt:lpstr>
      <vt:lpstr>Linear Probing</vt:lpstr>
      <vt:lpstr>Performance of Linear Probing</vt:lpstr>
      <vt:lpstr>Problems with Linear Probing</vt:lpstr>
      <vt:lpstr>Quadratic Probing</vt:lpstr>
      <vt:lpstr>Double Hashing</vt:lpstr>
      <vt:lpstr>       Given a hash table with addresses 13 to 23. The keys 10, 83, 44, 72, 42, 56 and 9 are inserted into an initially empty hash table using Division Method.  Use Double Hashing [H’(K) = (K mod 7) + 1] for Collision Resolution. Find the average Number of Probs for Successful Search.  </vt:lpstr>
      <vt:lpstr>Open Hashing or Separate Chaining</vt:lpstr>
      <vt:lpstr>Open Hashing Data Organization</vt:lpstr>
      <vt:lpstr>Analysis</vt:lpstr>
      <vt:lpstr>Brainstorming-1</vt:lpstr>
      <vt:lpstr>Brainstorming-2</vt:lpstr>
      <vt:lpstr>Brainstorming-3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Programming Tools And Techniques-I  Lecture 22: JDBC</dc:title>
  <dc:creator>RA-V</dc:creator>
  <cp:lastModifiedBy>Ravi Kant Sahu</cp:lastModifiedBy>
  <cp:revision>96</cp:revision>
  <dcterms:created xsi:type="dcterms:W3CDTF">2006-08-16T00:00:00Z</dcterms:created>
  <dcterms:modified xsi:type="dcterms:W3CDTF">2020-11-03T05:27:57Z</dcterms:modified>
</cp:coreProperties>
</file>