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8"/>
  </p:notesMasterIdLst>
  <p:sldIdLst>
    <p:sldId id="256" r:id="rId2"/>
    <p:sldId id="257" r:id="rId3"/>
    <p:sldId id="300" r:id="rId4"/>
    <p:sldId id="307" r:id="rId5"/>
    <p:sldId id="302" r:id="rId6"/>
    <p:sldId id="326" r:id="rId7"/>
    <p:sldId id="308" r:id="rId8"/>
    <p:sldId id="309" r:id="rId9"/>
    <p:sldId id="325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8" r:id="rId18"/>
    <p:sldId id="327" r:id="rId19"/>
    <p:sldId id="317" r:id="rId20"/>
    <p:sldId id="319" r:id="rId21"/>
    <p:sldId id="320" r:id="rId22"/>
    <p:sldId id="323" r:id="rId23"/>
    <p:sldId id="322" r:id="rId24"/>
    <p:sldId id="324" r:id="rId25"/>
    <p:sldId id="321" r:id="rId26"/>
    <p:sldId id="266" r:id="rId27"/>
  </p:sldIdLst>
  <p:sldSz cx="9144000" cy="6858000" type="screen4x3"/>
  <p:notesSz cx="6646863" cy="97774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3F"/>
    <a:srgbClr val="FFFF53"/>
    <a:srgbClr val="FFFFFF"/>
    <a:srgbClr val="99FF66"/>
    <a:srgbClr val="66FFCC"/>
    <a:srgbClr val="CCFFCC"/>
    <a:srgbClr val="42E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5921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1969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7800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4672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315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0503-4E0C-42D7-842F-D72E55122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9144000" cy="6918325"/>
            <a:chOff x="0" y="0"/>
            <a:chExt cx="9144000" cy="6918325"/>
          </a:xfrm>
        </p:grpSpPr>
        <p:sp>
          <p:nvSpPr>
            <p:cNvPr id="10" name="Shape 10"/>
            <p:cNvSpPr/>
            <p:nvPr/>
          </p:nvSpPr>
          <p:spPr>
            <a:xfrm>
              <a:off x="8783636" y="444500"/>
              <a:ext cx="360362" cy="315277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hlink"/>
                </a:gs>
                <a:gs pos="50000">
                  <a:schemeClr val="hlink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9144000" cy="2133599"/>
            </a:xfrm>
            <a:custGeom>
              <a:avLst/>
              <a:gdLst/>
              <a:ahLst/>
              <a:cxnLst/>
              <a:rect l="0" t="0" r="0" b="0"/>
              <a:pathLst>
                <a:path w="5760" h="1104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163637"/>
              <a:ext cx="9144000" cy="5694362"/>
            </a:xfrm>
            <a:custGeom>
              <a:avLst/>
              <a:gdLst/>
              <a:ahLst/>
              <a:cxnLst/>
              <a:rect l="0" t="0" r="0" b="0"/>
              <a:pathLst>
                <a:path w="5760" h="3587" extrusionOk="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92100"/>
              <a:ext cx="9144000" cy="854075"/>
            </a:xfrm>
            <a:custGeom>
              <a:avLst/>
              <a:gdLst/>
              <a:ahLst/>
              <a:cxnLst/>
              <a:rect l="0" t="0" r="0" b="0"/>
              <a:pathLst>
                <a:path w="5760" h="538" extrusionOk="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05061"/>
              <a:ext cx="9144000" cy="1069975"/>
            </a:xfrm>
            <a:custGeom>
              <a:avLst/>
              <a:gdLst/>
              <a:ahLst/>
              <a:cxnLst/>
              <a:rect l="0" t="0" r="0" b="0"/>
              <a:pathLst>
                <a:path w="5760" h="674" extrusionOk="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76500" y="1522412"/>
              <a:ext cx="6667500" cy="5335586"/>
            </a:xfrm>
            <a:custGeom>
              <a:avLst/>
              <a:gdLst/>
              <a:ahLst/>
              <a:cxnLst/>
              <a:rect l="0" t="0" r="0" b="0"/>
              <a:pathLst>
                <a:path w="4200" h="3361" extrusionOk="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443287"/>
              <a:ext cx="9144000" cy="3055936"/>
            </a:xfrm>
            <a:custGeom>
              <a:avLst/>
              <a:gdLst/>
              <a:ahLst/>
              <a:cxnLst/>
              <a:rect l="0" t="0" r="0" b="0"/>
              <a:pathLst>
                <a:path w="5760" h="1925" extrusionOk="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3552825"/>
              <a:ext cx="6237287" cy="3365500"/>
            </a:xfrm>
            <a:custGeom>
              <a:avLst/>
              <a:gdLst/>
              <a:ahLst/>
              <a:cxnLst/>
              <a:rect l="0" t="0" r="0" b="0"/>
              <a:pathLst>
                <a:path w="4196" h="2120" extrusionOk="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99FF66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Topic</a:t>
            </a:r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: Graphs</a:t>
            </a:r>
            <a:endParaRPr lang="en-US" b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lang="en-US" sz="28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Professor,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32162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Labeled Graphs...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610600" cy="50936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3000" i="1" dirty="0">
                <a:solidFill>
                  <a:srgbClr val="FFFF00"/>
                </a:solidFill>
              </a:rPr>
              <a:t> </a:t>
            </a:r>
            <a:r>
              <a:rPr lang="en" sz="3000" dirty="0">
                <a:solidFill>
                  <a:srgbClr val="FFFFFF"/>
                </a:solidFill>
              </a:rPr>
              <a:t>A graph G is said to be labeled is its edges are assigned data.</a:t>
            </a:r>
          </a:p>
          <a:p>
            <a:pPr lvl="0" indent="0">
              <a:buSzPct val="98958"/>
              <a:buNone/>
            </a:pPr>
            <a:endParaRPr lang="en" sz="30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3000" dirty="0">
                <a:solidFill>
                  <a:srgbClr val="FFFFFF"/>
                </a:solidFill>
              </a:rPr>
              <a:t> </a:t>
            </a:r>
            <a:r>
              <a:rPr lang="en" sz="3000" dirty="0">
                <a:solidFill>
                  <a:srgbClr val="FFFF00"/>
                </a:solidFill>
              </a:rPr>
              <a:t>Weighted Graph: </a:t>
            </a:r>
            <a:r>
              <a:rPr lang="en" sz="3000" dirty="0">
                <a:solidFill>
                  <a:srgbClr val="FFFFFF"/>
                </a:solidFill>
              </a:rPr>
              <a:t>Graph G is said to be weighted if each edge e is assigned a non-negative numerical value </a:t>
            </a:r>
            <a:r>
              <a:rPr lang="en" sz="3000" i="1" dirty="0">
                <a:solidFill>
                  <a:srgbClr val="FFFFFF"/>
                </a:solidFill>
              </a:rPr>
              <a:t>w(e) </a:t>
            </a:r>
            <a:r>
              <a:rPr lang="en" sz="3000" dirty="0">
                <a:solidFill>
                  <a:srgbClr val="FFFFFF"/>
                </a:solidFill>
              </a:rPr>
              <a:t>called the weight or length of edge. </a:t>
            </a:r>
          </a:p>
          <a:p>
            <a:pPr lvl="0" indent="0">
              <a:buSzPct val="98958"/>
            </a:pPr>
            <a:endParaRPr lang="en" sz="30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3000" dirty="0">
                <a:solidFill>
                  <a:srgbClr val="FFFFFF"/>
                </a:solidFill>
              </a:rPr>
              <a:t> If no other information about weights are given in a graph, then assume the weight w(e) = 1 for each edge.</a:t>
            </a:r>
          </a:p>
          <a:p>
            <a:pPr lvl="0" indent="0">
              <a:buSzPct val="98958"/>
            </a:pPr>
            <a:endParaRPr lang="en" sz="3000" dirty="0">
              <a:solidFill>
                <a:srgbClr val="FFFFFF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Multi-Graph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51244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2700" i="1" dirty="0">
                <a:solidFill>
                  <a:srgbClr val="FFFF00"/>
                </a:solidFill>
              </a:rPr>
              <a:t> </a:t>
            </a:r>
            <a:r>
              <a:rPr lang="en" sz="2700" dirty="0">
                <a:solidFill>
                  <a:srgbClr val="FFFF00"/>
                </a:solidFill>
              </a:rPr>
              <a:t>Multiple Edges:</a:t>
            </a:r>
            <a:r>
              <a:rPr lang="en" sz="2700" dirty="0">
                <a:solidFill>
                  <a:srgbClr val="FFFFFF"/>
                </a:solidFill>
              </a:rPr>
              <a:t> Distinct edges </a:t>
            </a:r>
            <a:r>
              <a:rPr lang="en" sz="2700" i="1" dirty="0">
                <a:solidFill>
                  <a:srgbClr val="FFFF00"/>
                </a:solidFill>
              </a:rPr>
              <a:t>e</a:t>
            </a:r>
            <a:r>
              <a:rPr lang="en" sz="2700" dirty="0">
                <a:solidFill>
                  <a:srgbClr val="FFFFFF"/>
                </a:solidFill>
              </a:rPr>
              <a:t> and </a:t>
            </a:r>
            <a:r>
              <a:rPr lang="en" sz="2700" i="1" dirty="0">
                <a:solidFill>
                  <a:srgbClr val="FFFF00"/>
                </a:solidFill>
              </a:rPr>
              <a:t>e’</a:t>
            </a:r>
            <a:r>
              <a:rPr lang="en" sz="2700" dirty="0">
                <a:solidFill>
                  <a:srgbClr val="FFFFFF"/>
                </a:solidFill>
              </a:rPr>
              <a:t> are called   multiple edges if they connect the same endpoints,</a:t>
            </a:r>
          </a:p>
          <a:p>
            <a:pPr lvl="0" indent="0">
              <a:buSzPct val="98958"/>
              <a:buNone/>
            </a:pPr>
            <a:r>
              <a:rPr lang="en" sz="2700" dirty="0">
                <a:solidFill>
                  <a:srgbClr val="FFFFFF"/>
                </a:solidFill>
              </a:rPr>
              <a:t>		 </a:t>
            </a:r>
            <a:r>
              <a:rPr lang="en" sz="2700" i="1" dirty="0">
                <a:solidFill>
                  <a:srgbClr val="66FFCC"/>
                </a:solidFill>
              </a:rPr>
              <a:t>i.e. if e = [u, v] and e’ = [u, v].</a:t>
            </a:r>
          </a:p>
          <a:p>
            <a:pPr lvl="0" indent="0">
              <a:buSzPct val="98958"/>
            </a:pPr>
            <a:r>
              <a:rPr lang="en" sz="2700" dirty="0">
                <a:solidFill>
                  <a:srgbClr val="FFFF00"/>
                </a:solidFill>
              </a:rPr>
              <a:t> Loops: </a:t>
            </a:r>
            <a:r>
              <a:rPr lang="en" sz="2700" dirty="0">
                <a:solidFill>
                  <a:srgbClr val="FFFFFF"/>
                </a:solidFill>
              </a:rPr>
              <a:t>An edge </a:t>
            </a:r>
            <a:r>
              <a:rPr lang="en" sz="2700" i="1" dirty="0">
                <a:solidFill>
                  <a:srgbClr val="FFFF00"/>
                </a:solidFill>
              </a:rPr>
              <a:t>e</a:t>
            </a:r>
            <a:r>
              <a:rPr lang="en" sz="2700" dirty="0">
                <a:solidFill>
                  <a:srgbClr val="FFFFFF"/>
                </a:solidFill>
              </a:rPr>
              <a:t> is called a loop if it has identical endpoints , </a:t>
            </a:r>
          </a:p>
          <a:p>
            <a:pPr lvl="0" indent="0">
              <a:buSzPct val="98958"/>
              <a:buNone/>
            </a:pPr>
            <a:r>
              <a:rPr lang="en" sz="2700" dirty="0">
                <a:solidFill>
                  <a:srgbClr val="FFFFFF"/>
                </a:solidFill>
              </a:rPr>
              <a:t>		</a:t>
            </a:r>
            <a:r>
              <a:rPr lang="en" sz="2700" i="1" dirty="0">
                <a:solidFill>
                  <a:srgbClr val="66FFCC"/>
                </a:solidFill>
              </a:rPr>
              <a:t>i.e. if e = [u</a:t>
            </a:r>
            <a:r>
              <a:rPr lang="en" sz="2700" i="1">
                <a:solidFill>
                  <a:srgbClr val="66FFCC"/>
                </a:solidFill>
              </a:rPr>
              <a:t>, u] . </a:t>
            </a:r>
            <a:endParaRPr lang="en" sz="2700" i="1" dirty="0">
              <a:solidFill>
                <a:srgbClr val="66FFCC"/>
              </a:solidFill>
            </a:endParaRPr>
          </a:p>
          <a:p>
            <a:pPr lvl="0" indent="0">
              <a:buSzPct val="98958"/>
            </a:pPr>
            <a:r>
              <a:rPr lang="en" sz="2700" dirty="0">
                <a:solidFill>
                  <a:srgbClr val="FFFFFF"/>
                </a:solidFill>
              </a:rPr>
              <a:t> </a:t>
            </a:r>
            <a:r>
              <a:rPr lang="en" sz="2700" dirty="0">
                <a:solidFill>
                  <a:srgbClr val="FFDA3F"/>
                </a:solidFill>
              </a:rPr>
              <a:t>Note: Definition of a graph does not allow any loop or multiple edge in Graph.</a:t>
            </a:r>
          </a:p>
          <a:p>
            <a:pPr lvl="0" indent="0">
              <a:buSzPct val="98958"/>
              <a:buNone/>
            </a:pPr>
            <a:endParaRPr lang="en" sz="2700" dirty="0">
              <a:solidFill>
                <a:srgbClr val="FFDA3F"/>
              </a:solidFill>
            </a:endParaRPr>
          </a:p>
          <a:p>
            <a:pPr lvl="0" indent="0">
              <a:buSzPct val="98958"/>
            </a:pPr>
            <a:r>
              <a:rPr lang="en" sz="2700" dirty="0">
                <a:solidFill>
                  <a:srgbClr val="99FF66"/>
                </a:solidFill>
              </a:rPr>
              <a:t> A Graph with loops or multiple edges is called a Multi-graph.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Directed-Graph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49551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2700" dirty="0">
                <a:solidFill>
                  <a:srgbClr val="99FF66"/>
                </a:solidFill>
              </a:rPr>
              <a:t> </a:t>
            </a:r>
            <a:r>
              <a:rPr lang="en" sz="2700" dirty="0">
                <a:solidFill>
                  <a:srgbClr val="FFFFFF"/>
                </a:solidFill>
              </a:rPr>
              <a:t>A Directed-graph G, also called Digraph or Graph, is same as the multigraph except that each edge e in G is assigned a direction i.e. each edge e is identified by an ordered pair (u, v ) of nodes in G, rather than an unorderd pair [u, v].</a:t>
            </a:r>
          </a:p>
          <a:p>
            <a:pPr lvl="0" indent="0">
              <a:buSzPct val="98958"/>
            </a:pPr>
            <a:endParaRPr lang="en" sz="2700" dirty="0">
              <a:solidFill>
                <a:srgbClr val="99FF66"/>
              </a:solidFill>
            </a:endParaRPr>
          </a:p>
          <a:p>
            <a:pPr lvl="0" indent="0">
              <a:buSzPct val="98958"/>
              <a:buNone/>
            </a:pPr>
            <a:r>
              <a:rPr lang="en" sz="2700" b="1" dirty="0">
                <a:solidFill>
                  <a:srgbClr val="FFFF53"/>
                </a:solidFill>
              </a:rPr>
              <a:t>Teminology:</a:t>
            </a:r>
          </a:p>
          <a:p>
            <a:pPr lvl="0" indent="0">
              <a:buSzPct val="98958"/>
            </a:pPr>
            <a:r>
              <a:rPr lang="en" sz="2700" dirty="0">
                <a:solidFill>
                  <a:srgbClr val="99FF66"/>
                </a:solidFill>
              </a:rPr>
              <a:t> </a:t>
            </a:r>
            <a:r>
              <a:rPr lang="en" sz="2700" dirty="0">
                <a:solidFill>
                  <a:srgbClr val="FFFFFF"/>
                </a:solidFill>
              </a:rPr>
              <a:t>Edge e = (u, v) is called an Arc. </a:t>
            </a:r>
          </a:p>
          <a:p>
            <a:pPr lvl="1" indent="0">
              <a:buSzPct val="98958"/>
            </a:pPr>
            <a:r>
              <a:rPr lang="en" sz="2300" dirty="0">
                <a:solidFill>
                  <a:srgbClr val="99FF66"/>
                </a:solidFill>
              </a:rPr>
              <a:t> e begins at u and ends at v.</a:t>
            </a:r>
          </a:p>
          <a:p>
            <a:pPr lvl="1" indent="0">
              <a:buSzPct val="98958"/>
            </a:pPr>
            <a:r>
              <a:rPr lang="en" sz="2300" dirty="0">
                <a:solidFill>
                  <a:srgbClr val="99FF66"/>
                </a:solidFill>
              </a:rPr>
              <a:t> u is called origin and v is called destination.</a:t>
            </a:r>
          </a:p>
          <a:p>
            <a:pPr lvl="1" indent="0">
              <a:buSzPct val="98958"/>
            </a:pPr>
            <a:r>
              <a:rPr lang="en" sz="2300" dirty="0">
                <a:solidFill>
                  <a:srgbClr val="99FF66"/>
                </a:solidFill>
              </a:rPr>
              <a:t> u is adjacent to v and v is adjacent to u.</a:t>
            </a:r>
          </a:p>
          <a:p>
            <a:pPr lvl="1" indent="0">
              <a:buSzPct val="98958"/>
            </a:pPr>
            <a:r>
              <a:rPr lang="en" sz="2300" dirty="0">
                <a:solidFill>
                  <a:srgbClr val="99FF66"/>
                </a:solidFill>
              </a:rPr>
              <a:t> u is predecessor of v and v is sucessor of u.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Directed-Graph...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5539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2700" dirty="0">
                <a:solidFill>
                  <a:srgbClr val="99FF66"/>
                </a:solidFill>
              </a:rPr>
              <a:t> </a:t>
            </a:r>
            <a:r>
              <a:rPr lang="en" sz="2700" dirty="0">
                <a:solidFill>
                  <a:srgbClr val="FFFFFF"/>
                </a:solidFill>
              </a:rPr>
              <a:t>A Directed-graph G is said to be connected, or </a:t>
            </a:r>
            <a:r>
              <a:rPr lang="en" sz="2700" i="1" dirty="0">
                <a:solidFill>
                  <a:srgbClr val="99FF66"/>
                </a:solidFill>
              </a:rPr>
              <a:t>strongly connected</a:t>
            </a:r>
            <a:r>
              <a:rPr lang="en" sz="2700" dirty="0">
                <a:solidFill>
                  <a:srgbClr val="FFFFFF"/>
                </a:solidFill>
              </a:rPr>
              <a:t>, if for each pair </a:t>
            </a:r>
            <a:r>
              <a:rPr lang="en" sz="2700" i="1" dirty="0">
                <a:solidFill>
                  <a:srgbClr val="FFFFFF"/>
                </a:solidFill>
              </a:rPr>
              <a:t>u, v</a:t>
            </a:r>
            <a:r>
              <a:rPr lang="en" sz="2700" dirty="0">
                <a:solidFill>
                  <a:srgbClr val="FFFFFF"/>
                </a:solidFill>
              </a:rPr>
              <a:t> of nodes in G there is a path from u to v and there is also a path from v to u.</a:t>
            </a:r>
          </a:p>
          <a:p>
            <a:pPr lvl="0" indent="0">
              <a:buSzPct val="98958"/>
            </a:pPr>
            <a:endParaRPr lang="en" sz="27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2700" dirty="0">
                <a:solidFill>
                  <a:srgbClr val="FFFFFF"/>
                </a:solidFill>
              </a:rPr>
              <a:t> G is said to be </a:t>
            </a:r>
            <a:r>
              <a:rPr lang="en" sz="2700" i="1" dirty="0">
                <a:solidFill>
                  <a:srgbClr val="99FF66"/>
                </a:solidFill>
              </a:rPr>
              <a:t>unilaterally connected </a:t>
            </a:r>
            <a:r>
              <a:rPr lang="en" sz="2700" dirty="0">
                <a:solidFill>
                  <a:srgbClr val="FFFFFF"/>
                </a:solidFill>
              </a:rPr>
              <a:t>if for any pair u, v of nodes in G there is a path from u to v or a path from v to u.</a:t>
            </a:r>
          </a:p>
          <a:p>
            <a:pPr lvl="0" indent="0">
              <a:buSzPct val="98958"/>
            </a:pPr>
            <a:endParaRPr lang="en" sz="27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2700" dirty="0">
                <a:solidFill>
                  <a:srgbClr val="FFFFFF"/>
                </a:solidFill>
              </a:rPr>
              <a:t> A directed graph is said to be simple if G has no parallel edges. </a:t>
            </a:r>
          </a:p>
          <a:p>
            <a:pPr lvl="0" indent="0">
              <a:buSzPct val="98958"/>
            </a:pPr>
            <a:r>
              <a:rPr lang="en" sz="2700" dirty="0">
                <a:solidFill>
                  <a:srgbClr val="FFFFFF"/>
                </a:solidFill>
              </a:rPr>
              <a:t> A simple graph may have loops but it can’t have more than one loop at a given node.  </a:t>
            </a:r>
          </a:p>
          <a:p>
            <a:pPr lvl="0" indent="0">
              <a:buSzPct val="98958"/>
              <a:buNone/>
            </a:pPr>
            <a:endParaRPr lang="en" sz="2700" dirty="0">
              <a:solidFill>
                <a:srgbClr val="99FF66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Degree of Graph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60477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2700" dirty="0">
                <a:solidFill>
                  <a:srgbClr val="99FF66"/>
                </a:solidFill>
              </a:rPr>
              <a:t> </a:t>
            </a:r>
            <a:r>
              <a:rPr lang="en" sz="2700" b="1" dirty="0">
                <a:solidFill>
                  <a:srgbClr val="FFFF53"/>
                </a:solidFill>
              </a:rPr>
              <a:t>Outdegree: </a:t>
            </a:r>
            <a:r>
              <a:rPr lang="en" sz="2700" dirty="0">
                <a:solidFill>
                  <a:srgbClr val="FFFFFF"/>
                </a:solidFill>
              </a:rPr>
              <a:t>Outdegree of a node u in G is the number of edges beginning at u.</a:t>
            </a:r>
          </a:p>
          <a:p>
            <a:pPr lvl="0" indent="0">
              <a:buSzPct val="98958"/>
            </a:pPr>
            <a:endParaRPr lang="en" sz="27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2700" dirty="0">
                <a:solidFill>
                  <a:srgbClr val="FFFFFF"/>
                </a:solidFill>
              </a:rPr>
              <a:t> </a:t>
            </a:r>
            <a:r>
              <a:rPr lang="en" sz="2700" b="1" dirty="0">
                <a:solidFill>
                  <a:srgbClr val="FFFF53"/>
                </a:solidFill>
              </a:rPr>
              <a:t>Indegree: </a:t>
            </a:r>
            <a:r>
              <a:rPr lang="en" sz="2700" dirty="0">
                <a:solidFill>
                  <a:srgbClr val="FFFFFF"/>
                </a:solidFill>
              </a:rPr>
              <a:t>Indegree of a node u in G is the number of edges ending at u.</a:t>
            </a:r>
          </a:p>
          <a:p>
            <a:pPr lvl="0" indent="0">
              <a:buSzPct val="98958"/>
            </a:pPr>
            <a:endParaRPr lang="en" sz="27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2700" dirty="0">
                <a:solidFill>
                  <a:srgbClr val="FFFFFF"/>
                </a:solidFill>
              </a:rPr>
              <a:t> </a:t>
            </a:r>
            <a:r>
              <a:rPr lang="en" sz="2700" b="1" dirty="0">
                <a:solidFill>
                  <a:srgbClr val="FFFF53"/>
                </a:solidFill>
              </a:rPr>
              <a:t>Source: </a:t>
            </a:r>
            <a:r>
              <a:rPr lang="en" sz="2700" dirty="0">
                <a:solidFill>
                  <a:srgbClr val="FFFFFF"/>
                </a:solidFill>
              </a:rPr>
              <a:t>A node u is called a source if it has a positive outdegree but zero indegree.</a:t>
            </a:r>
          </a:p>
          <a:p>
            <a:pPr lvl="0" indent="0">
              <a:buSzPct val="98958"/>
            </a:pPr>
            <a:endParaRPr lang="en" sz="27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2700" dirty="0">
                <a:solidFill>
                  <a:srgbClr val="FFFFFF"/>
                </a:solidFill>
              </a:rPr>
              <a:t> </a:t>
            </a:r>
            <a:r>
              <a:rPr lang="en" sz="2700" b="1" dirty="0">
                <a:solidFill>
                  <a:srgbClr val="FFFF53"/>
                </a:solidFill>
              </a:rPr>
              <a:t>Sink: </a:t>
            </a:r>
            <a:r>
              <a:rPr lang="en" sz="2700" dirty="0">
                <a:solidFill>
                  <a:srgbClr val="FFFFFF"/>
                </a:solidFill>
              </a:rPr>
              <a:t>A node u is called a sink if it has a positive indegree but zero outdegree.</a:t>
            </a:r>
          </a:p>
          <a:p>
            <a:pPr lvl="0" indent="0">
              <a:buSzPct val="98958"/>
            </a:pPr>
            <a:endParaRPr lang="en" sz="2700" dirty="0">
              <a:solidFill>
                <a:srgbClr val="99FF66"/>
              </a:solidFill>
            </a:endParaRPr>
          </a:p>
          <a:p>
            <a:pPr lvl="0" indent="0">
              <a:buSzPct val="98958"/>
              <a:buNone/>
            </a:pPr>
            <a:r>
              <a:rPr lang="en" sz="2300" dirty="0">
                <a:solidFill>
                  <a:srgbClr val="99FF66"/>
                </a:solidFill>
              </a:rPr>
              <a:t>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</a:t>
            </a:r>
            <a:r>
              <a:rPr lang="en" sz="4400" b="0" i="0" u="none" strike="noStrike" cap="none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Representation 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21441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2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There are two ways of representing a graph in memory:</a:t>
            </a:r>
            <a:endParaRPr lang="en"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>
              <a:buSzPct val="98958"/>
            </a:pPr>
            <a:r>
              <a:rPr lang="e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" sz="24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Sequential Representation</a:t>
            </a:r>
          </a:p>
          <a:p>
            <a:pPr lvl="2" indent="0">
              <a:buSzPct val="98958"/>
            </a:pPr>
            <a:r>
              <a:rPr lang="e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Adjacency Matrix</a:t>
            </a:r>
          </a:p>
          <a:p>
            <a:pPr lvl="2" indent="0">
              <a:buSzPct val="98958"/>
            </a:pPr>
            <a:r>
              <a:rPr lang="e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Path Matrix</a:t>
            </a:r>
          </a:p>
          <a:p>
            <a:pPr lvl="1" indent="0">
              <a:buSzPct val="98958"/>
            </a:pPr>
            <a:r>
              <a:rPr lang="e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" sz="24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Linked Representation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Matrix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53091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2700" dirty="0">
                <a:solidFill>
                  <a:srgbClr val="99FF66"/>
                </a:solidFill>
              </a:rPr>
              <a:t> </a:t>
            </a:r>
            <a:r>
              <a:rPr lang="en" sz="2700" dirty="0">
                <a:solidFill>
                  <a:srgbClr val="FFFFFF"/>
                </a:solidFill>
              </a:rPr>
              <a:t>Let G is a simple directed graph with m nodes and the nodes of G have been ordered and are called v</a:t>
            </a:r>
            <a:r>
              <a:rPr lang="en" sz="2700" baseline="-25000" dirty="0">
                <a:solidFill>
                  <a:srgbClr val="FFFFFF"/>
                </a:solidFill>
              </a:rPr>
              <a:t>1</a:t>
            </a:r>
            <a:r>
              <a:rPr lang="en" sz="2700" dirty="0">
                <a:solidFill>
                  <a:srgbClr val="FFFFFF"/>
                </a:solidFill>
              </a:rPr>
              <a:t>, v</a:t>
            </a:r>
            <a:r>
              <a:rPr lang="en" sz="2700" baseline="-25000" dirty="0">
                <a:solidFill>
                  <a:srgbClr val="FFFFFF"/>
                </a:solidFill>
              </a:rPr>
              <a:t>2</a:t>
            </a:r>
            <a:r>
              <a:rPr lang="en" sz="2700" dirty="0">
                <a:solidFill>
                  <a:srgbClr val="FFFFFF"/>
                </a:solidFill>
              </a:rPr>
              <a:t>, ..., v</a:t>
            </a:r>
            <a:r>
              <a:rPr lang="en" sz="2700" baseline="-25000" dirty="0">
                <a:solidFill>
                  <a:srgbClr val="FFFFFF"/>
                </a:solidFill>
              </a:rPr>
              <a:t>m.</a:t>
            </a:r>
          </a:p>
          <a:p>
            <a:pPr lvl="0" indent="0">
              <a:buSzPct val="98958"/>
              <a:buNone/>
            </a:pPr>
            <a:endParaRPr lang="en" sz="2700" baseline="-250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2700" baseline="-25000" dirty="0">
                <a:solidFill>
                  <a:srgbClr val="FFFFFF"/>
                </a:solidFill>
              </a:rPr>
              <a:t> </a:t>
            </a:r>
            <a:r>
              <a:rPr lang="en" sz="2700" dirty="0">
                <a:solidFill>
                  <a:srgbClr val="FFFFFF"/>
                </a:solidFill>
              </a:rPr>
              <a:t>The adjacency matrix A = a</a:t>
            </a:r>
            <a:r>
              <a:rPr lang="en" sz="2700" baseline="-25000" dirty="0">
                <a:solidFill>
                  <a:srgbClr val="FFFFFF"/>
                </a:solidFill>
              </a:rPr>
              <a:t>ij</a:t>
            </a:r>
            <a:r>
              <a:rPr lang="en" sz="2700" dirty="0">
                <a:solidFill>
                  <a:srgbClr val="FFFFFF"/>
                </a:solidFill>
              </a:rPr>
              <a:t> of graph G is the m×m matrix defined as below:</a:t>
            </a:r>
          </a:p>
          <a:p>
            <a:pPr lvl="0" indent="0">
              <a:buSzPct val="98958"/>
              <a:buNone/>
            </a:pPr>
            <a:endParaRPr lang="en" sz="2700" dirty="0">
              <a:solidFill>
                <a:srgbClr val="FFFFFF"/>
              </a:solidFill>
            </a:endParaRPr>
          </a:p>
          <a:p>
            <a:pPr lvl="0" indent="0">
              <a:buSzPct val="98958"/>
              <a:buNone/>
            </a:pPr>
            <a:r>
              <a:rPr lang="en" sz="2700" dirty="0">
                <a:solidFill>
                  <a:srgbClr val="FFC000"/>
                </a:solidFill>
              </a:rPr>
              <a:t>    a</a:t>
            </a:r>
            <a:r>
              <a:rPr lang="en" sz="2700" baseline="-25000" dirty="0">
                <a:solidFill>
                  <a:srgbClr val="FFC000"/>
                </a:solidFill>
              </a:rPr>
              <a:t>ij</a:t>
            </a:r>
            <a:r>
              <a:rPr lang="en" sz="2700" dirty="0">
                <a:solidFill>
                  <a:srgbClr val="FFC000"/>
                </a:solidFill>
              </a:rPr>
              <a:t> = 1, if v</a:t>
            </a:r>
            <a:r>
              <a:rPr lang="en" sz="2700" baseline="-25000" dirty="0">
                <a:solidFill>
                  <a:srgbClr val="FFC000"/>
                </a:solidFill>
              </a:rPr>
              <a:t>i</a:t>
            </a:r>
            <a:r>
              <a:rPr lang="en" sz="2700" dirty="0">
                <a:solidFill>
                  <a:srgbClr val="FFC000"/>
                </a:solidFill>
              </a:rPr>
              <a:t> is adjacent to v</a:t>
            </a:r>
            <a:r>
              <a:rPr lang="en" sz="2700" baseline="-25000" dirty="0">
                <a:solidFill>
                  <a:srgbClr val="FFC000"/>
                </a:solidFill>
              </a:rPr>
              <a:t>j</a:t>
            </a:r>
            <a:r>
              <a:rPr lang="en" sz="2700" dirty="0">
                <a:solidFill>
                  <a:srgbClr val="FFC000"/>
                </a:solidFill>
              </a:rPr>
              <a:t>, i.e. if there is an edge (v</a:t>
            </a:r>
            <a:r>
              <a:rPr lang="en" sz="2700" baseline="-25000" dirty="0">
                <a:solidFill>
                  <a:srgbClr val="FFC000"/>
                </a:solidFill>
              </a:rPr>
              <a:t>i</a:t>
            </a:r>
            <a:r>
              <a:rPr lang="en" sz="2700" dirty="0">
                <a:solidFill>
                  <a:srgbClr val="FFC000"/>
                </a:solidFill>
              </a:rPr>
              <a:t>, v</a:t>
            </a:r>
            <a:r>
              <a:rPr lang="en" sz="2700" baseline="-25000" dirty="0">
                <a:solidFill>
                  <a:srgbClr val="FFC000"/>
                </a:solidFill>
              </a:rPr>
              <a:t>j</a:t>
            </a:r>
            <a:r>
              <a:rPr lang="en" sz="2700" dirty="0">
                <a:solidFill>
                  <a:srgbClr val="FFC000"/>
                </a:solidFill>
              </a:rPr>
              <a:t>) </a:t>
            </a:r>
          </a:p>
          <a:p>
            <a:pPr lvl="0" indent="0">
              <a:buSzPct val="98958"/>
              <a:buNone/>
            </a:pPr>
            <a:r>
              <a:rPr lang="en" sz="2300" dirty="0">
                <a:solidFill>
                  <a:srgbClr val="FFC000"/>
                </a:solidFill>
              </a:rPr>
              <a:t>     </a:t>
            </a:r>
            <a:r>
              <a:rPr lang="en" sz="2400" dirty="0">
                <a:solidFill>
                  <a:srgbClr val="FFC000"/>
                </a:solidFill>
              </a:rPr>
              <a:t>a</a:t>
            </a:r>
            <a:r>
              <a:rPr lang="en" sz="2400" baseline="-25000" dirty="0">
                <a:solidFill>
                  <a:srgbClr val="FFC000"/>
                </a:solidFill>
              </a:rPr>
              <a:t>ij</a:t>
            </a:r>
            <a:r>
              <a:rPr lang="en" sz="2400" dirty="0">
                <a:solidFill>
                  <a:srgbClr val="FFC000"/>
                </a:solidFill>
              </a:rPr>
              <a:t> = 0, otherwise</a:t>
            </a:r>
          </a:p>
          <a:p>
            <a:pPr lvl="0" indent="0">
              <a:buSzPct val="98958"/>
              <a:buNone/>
            </a:pPr>
            <a:endParaRPr lang="en" sz="2400" dirty="0">
              <a:solidFill>
                <a:srgbClr val="FFC000"/>
              </a:solidFill>
            </a:endParaRPr>
          </a:p>
          <a:p>
            <a:pPr indent="0">
              <a:buSzPct val="98958"/>
            </a:pPr>
            <a:r>
              <a:rPr lang="en" sz="2400" dirty="0">
                <a:solidFill>
                  <a:srgbClr val="FFC000"/>
                </a:solidFill>
              </a:rPr>
              <a:t> </a:t>
            </a:r>
            <a:r>
              <a:rPr lang="en" sz="2400" dirty="0">
                <a:solidFill>
                  <a:srgbClr val="FFFFFF"/>
                </a:solidFill>
              </a:rPr>
              <a:t>Suppose G is an undirected graph, then the adjacency matrix A of G will be a symmetric matrix i.e. one in which a</a:t>
            </a:r>
            <a:r>
              <a:rPr lang="en" sz="2400" baseline="-25000" dirty="0">
                <a:solidFill>
                  <a:srgbClr val="FFFFFF"/>
                </a:solidFill>
              </a:rPr>
              <a:t>ij</a:t>
            </a:r>
            <a:r>
              <a:rPr lang="en" sz="2400" dirty="0">
                <a:solidFill>
                  <a:srgbClr val="FFFFFF"/>
                </a:solidFill>
              </a:rPr>
              <a:t> = a</a:t>
            </a:r>
            <a:r>
              <a:rPr lang="en" sz="2400" baseline="-25000" dirty="0">
                <a:solidFill>
                  <a:srgbClr val="FFFFFF"/>
                </a:solidFill>
              </a:rPr>
              <a:t>ji.</a:t>
            </a:r>
          </a:p>
          <a:p>
            <a:pPr indent="0">
              <a:buSzPct val="98958"/>
              <a:buNone/>
            </a:pPr>
            <a:endParaRPr lang="en" sz="2300" dirty="0">
              <a:solidFill>
                <a:srgbClr val="FFC000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Matrix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133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2700" dirty="0">
                <a:solidFill>
                  <a:srgbClr val="99FF66"/>
                </a:solidFill>
              </a:rPr>
              <a:t> </a:t>
            </a:r>
            <a:r>
              <a:rPr lang="en" sz="2700" dirty="0">
                <a:solidFill>
                  <a:srgbClr val="FFFFFF"/>
                </a:solidFill>
              </a:rPr>
              <a:t>Let A be the adjacency matrix of a graph G. Then a</a:t>
            </a:r>
            <a:r>
              <a:rPr lang="en" sz="2700" baseline="-25000" dirty="0">
                <a:solidFill>
                  <a:srgbClr val="FFFFFF"/>
                </a:solidFill>
              </a:rPr>
              <a:t>K</a:t>
            </a:r>
            <a:r>
              <a:rPr lang="en" sz="2700" dirty="0">
                <a:solidFill>
                  <a:srgbClr val="FFFFFF"/>
                </a:solidFill>
              </a:rPr>
              <a:t>(i, j), the ij entry in the matrix A</a:t>
            </a:r>
            <a:r>
              <a:rPr lang="en" sz="2700" baseline="30000" dirty="0">
                <a:solidFill>
                  <a:srgbClr val="FFFFFF"/>
                </a:solidFill>
              </a:rPr>
              <a:t>K</a:t>
            </a:r>
            <a:r>
              <a:rPr lang="en" sz="2700" dirty="0">
                <a:solidFill>
                  <a:srgbClr val="FFFFFF"/>
                </a:solidFill>
              </a:rPr>
              <a:t>, gives the number of paths of length K from v</a:t>
            </a:r>
            <a:r>
              <a:rPr lang="en" sz="2700" baseline="-25000" dirty="0">
                <a:solidFill>
                  <a:srgbClr val="FFFFFF"/>
                </a:solidFill>
              </a:rPr>
              <a:t>i</a:t>
            </a:r>
            <a:r>
              <a:rPr lang="en" sz="2700" dirty="0">
                <a:solidFill>
                  <a:srgbClr val="FFFFFF"/>
                </a:solidFill>
              </a:rPr>
              <a:t> to v</a:t>
            </a:r>
            <a:r>
              <a:rPr lang="en" sz="2700" baseline="-25000" dirty="0">
                <a:solidFill>
                  <a:srgbClr val="FFFFFF"/>
                </a:solidFill>
              </a:rPr>
              <a:t>j</a:t>
            </a:r>
            <a:r>
              <a:rPr lang="en" sz="2700" dirty="0">
                <a:solidFill>
                  <a:srgbClr val="FFFFFF"/>
                </a:solidFill>
              </a:rPr>
              <a:t>.</a:t>
            </a:r>
            <a:endParaRPr lang="en" sz="2300" dirty="0">
              <a:solidFill>
                <a:srgbClr val="FFFFFF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6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Space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endParaRPr lang="en" sz="2200" dirty="0">
              <a:solidFill>
                <a:srgbClr val="FFFFFF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10295087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Matrix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3693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2700" dirty="0">
                <a:solidFill>
                  <a:srgbClr val="99FF66"/>
                </a:solidFill>
              </a:rPr>
              <a:t> </a:t>
            </a:r>
            <a:r>
              <a:rPr lang="en" sz="2700" dirty="0">
                <a:solidFill>
                  <a:srgbClr val="FFFFFF"/>
                </a:solidFill>
              </a:rPr>
              <a:t>Let G is a simple directed graph with m nodes v</a:t>
            </a:r>
            <a:r>
              <a:rPr lang="en" sz="2700" baseline="-25000" dirty="0">
                <a:solidFill>
                  <a:srgbClr val="FFFFFF"/>
                </a:solidFill>
              </a:rPr>
              <a:t>1</a:t>
            </a:r>
            <a:r>
              <a:rPr lang="en" sz="2700" dirty="0">
                <a:solidFill>
                  <a:srgbClr val="FFFFFF"/>
                </a:solidFill>
              </a:rPr>
              <a:t>, v</a:t>
            </a:r>
            <a:r>
              <a:rPr lang="en" sz="2700" baseline="-25000" dirty="0">
                <a:solidFill>
                  <a:srgbClr val="FFFFFF"/>
                </a:solidFill>
              </a:rPr>
              <a:t>2</a:t>
            </a:r>
            <a:r>
              <a:rPr lang="en" sz="2700" dirty="0">
                <a:solidFill>
                  <a:srgbClr val="FFFFFF"/>
                </a:solidFill>
              </a:rPr>
              <a:t>, ..., v</a:t>
            </a:r>
            <a:r>
              <a:rPr lang="en" sz="2700" baseline="-25000" dirty="0">
                <a:solidFill>
                  <a:srgbClr val="FFFFFF"/>
                </a:solidFill>
              </a:rPr>
              <a:t>m.</a:t>
            </a:r>
          </a:p>
          <a:p>
            <a:pPr lvl="0" indent="0">
              <a:buSzPct val="98958"/>
              <a:buNone/>
            </a:pPr>
            <a:endParaRPr lang="en" sz="2700" baseline="-250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2700" baseline="-25000" dirty="0">
                <a:solidFill>
                  <a:srgbClr val="FFFFFF"/>
                </a:solidFill>
              </a:rPr>
              <a:t> </a:t>
            </a:r>
            <a:r>
              <a:rPr lang="en" sz="2700" dirty="0">
                <a:solidFill>
                  <a:srgbClr val="FFFFFF"/>
                </a:solidFill>
              </a:rPr>
              <a:t>The Path matrix or Reachability matrix P = p</a:t>
            </a:r>
            <a:r>
              <a:rPr lang="en" sz="2700" baseline="-25000" dirty="0">
                <a:solidFill>
                  <a:srgbClr val="FFFFFF"/>
                </a:solidFill>
              </a:rPr>
              <a:t>ij</a:t>
            </a:r>
            <a:r>
              <a:rPr lang="en" sz="2700" dirty="0">
                <a:solidFill>
                  <a:srgbClr val="FFFFFF"/>
                </a:solidFill>
              </a:rPr>
              <a:t> of graph G is the m×m matrix defined as below:</a:t>
            </a:r>
          </a:p>
          <a:p>
            <a:pPr lvl="0" indent="0">
              <a:buSzPct val="98958"/>
              <a:buNone/>
            </a:pPr>
            <a:endParaRPr lang="en" sz="2700" dirty="0">
              <a:solidFill>
                <a:srgbClr val="FFFFFF"/>
              </a:solidFill>
            </a:endParaRPr>
          </a:p>
          <a:p>
            <a:pPr lvl="0" indent="0">
              <a:buSzPct val="98958"/>
              <a:buNone/>
            </a:pPr>
            <a:r>
              <a:rPr lang="en" sz="2700" dirty="0">
                <a:solidFill>
                  <a:srgbClr val="FFC000"/>
                </a:solidFill>
              </a:rPr>
              <a:t>    p</a:t>
            </a:r>
            <a:r>
              <a:rPr lang="en" sz="2700" baseline="-25000" dirty="0">
                <a:solidFill>
                  <a:srgbClr val="FFC000"/>
                </a:solidFill>
              </a:rPr>
              <a:t>ij</a:t>
            </a:r>
            <a:r>
              <a:rPr lang="en" sz="2700" dirty="0">
                <a:solidFill>
                  <a:srgbClr val="FFC000"/>
                </a:solidFill>
              </a:rPr>
              <a:t> = 1, if there is a path from v</a:t>
            </a:r>
            <a:r>
              <a:rPr lang="en" sz="2700" baseline="-25000" dirty="0">
                <a:solidFill>
                  <a:srgbClr val="FFC000"/>
                </a:solidFill>
              </a:rPr>
              <a:t>i</a:t>
            </a:r>
            <a:r>
              <a:rPr lang="en" sz="2700" dirty="0">
                <a:solidFill>
                  <a:srgbClr val="FFC000"/>
                </a:solidFill>
              </a:rPr>
              <a:t> to v</a:t>
            </a:r>
            <a:r>
              <a:rPr lang="en" sz="2700" baseline="-25000" dirty="0">
                <a:solidFill>
                  <a:srgbClr val="FFC000"/>
                </a:solidFill>
              </a:rPr>
              <a:t>j</a:t>
            </a:r>
            <a:r>
              <a:rPr lang="en" sz="2700" dirty="0">
                <a:solidFill>
                  <a:srgbClr val="FFC000"/>
                </a:solidFill>
              </a:rPr>
              <a:t> </a:t>
            </a:r>
          </a:p>
          <a:p>
            <a:pPr lvl="0" indent="0">
              <a:buSzPct val="98958"/>
              <a:buNone/>
            </a:pPr>
            <a:r>
              <a:rPr lang="en" sz="2300" dirty="0">
                <a:solidFill>
                  <a:srgbClr val="FFC000"/>
                </a:solidFill>
              </a:rPr>
              <a:t>     </a:t>
            </a:r>
            <a:r>
              <a:rPr lang="en" sz="2400" dirty="0">
                <a:solidFill>
                  <a:srgbClr val="FFC000"/>
                </a:solidFill>
              </a:rPr>
              <a:t>p</a:t>
            </a:r>
            <a:r>
              <a:rPr lang="en" sz="2400" baseline="-25000" dirty="0">
                <a:solidFill>
                  <a:srgbClr val="FFC000"/>
                </a:solidFill>
              </a:rPr>
              <a:t>ij</a:t>
            </a:r>
            <a:r>
              <a:rPr lang="en" sz="2400" dirty="0">
                <a:solidFill>
                  <a:srgbClr val="FFC000"/>
                </a:solidFill>
              </a:rPr>
              <a:t> = 0, otherwise</a:t>
            </a:r>
          </a:p>
          <a:p>
            <a:pPr lvl="0" indent="0">
              <a:buSzPct val="98958"/>
              <a:buNone/>
            </a:pPr>
            <a:endParaRPr lang="en" sz="2700" dirty="0">
              <a:solidFill>
                <a:srgbClr val="99FF66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4231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/>
              <a:t> </a:t>
            </a:r>
            <a:r>
              <a:rPr lang="en" sz="3000" dirty="0"/>
              <a:t>Introduction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Basic Terminology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Sequential Representation</a:t>
            </a:r>
            <a:r>
              <a:rPr lang="en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Graphs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Adjacency Matrix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Path Matrix</a:t>
            </a:r>
          </a:p>
          <a:p>
            <a:pPr lvl="0" indent="0">
              <a:buSzPct val="98958"/>
            </a:pPr>
            <a:r>
              <a:rPr lang="en" sz="3000" dirty="0"/>
              <a:t> Linked Representation of Graphs</a:t>
            </a:r>
            <a:endParaRPr lang="en" sz="3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Warshall’s Algorithm: Shortest Path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Review Questions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Matrix...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4631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2700" dirty="0">
                <a:solidFill>
                  <a:srgbClr val="99FF66"/>
                </a:solidFill>
              </a:rPr>
              <a:t> </a:t>
            </a:r>
            <a:r>
              <a:rPr lang="en" sz="2700" dirty="0">
                <a:solidFill>
                  <a:srgbClr val="FFFFFF"/>
                </a:solidFill>
              </a:rPr>
              <a:t>Let A be the adjacency matrix and P be the path matrix of a diagraph G. Then P</a:t>
            </a:r>
            <a:r>
              <a:rPr lang="en" sz="2700" baseline="-25000" dirty="0">
                <a:solidFill>
                  <a:srgbClr val="FFFFFF"/>
                </a:solidFill>
              </a:rPr>
              <a:t>ij </a:t>
            </a:r>
            <a:r>
              <a:rPr lang="en" sz="2700" dirty="0">
                <a:solidFill>
                  <a:srgbClr val="FFFFFF"/>
                </a:solidFill>
              </a:rPr>
              <a:t>= 1, iff there is a non-zero number in the ij entry of the matrix </a:t>
            </a:r>
          </a:p>
          <a:p>
            <a:pPr lvl="0" indent="0">
              <a:buSzPct val="98958"/>
              <a:buNone/>
            </a:pPr>
            <a:r>
              <a:rPr lang="en" sz="2700" baseline="-25000" dirty="0">
                <a:solidFill>
                  <a:srgbClr val="99FF66"/>
                </a:solidFill>
              </a:rPr>
              <a:t>		</a:t>
            </a:r>
            <a:r>
              <a:rPr lang="en" sz="2700" dirty="0">
                <a:solidFill>
                  <a:srgbClr val="99FF66"/>
                </a:solidFill>
              </a:rPr>
              <a:t>B</a:t>
            </a:r>
            <a:r>
              <a:rPr lang="en" sz="2700" baseline="-25000" dirty="0">
                <a:solidFill>
                  <a:srgbClr val="99FF66"/>
                </a:solidFill>
              </a:rPr>
              <a:t>m</a:t>
            </a:r>
            <a:r>
              <a:rPr lang="en" sz="2700" dirty="0">
                <a:solidFill>
                  <a:srgbClr val="99FF66"/>
                </a:solidFill>
              </a:rPr>
              <a:t> = A + A</a:t>
            </a:r>
            <a:r>
              <a:rPr lang="en" sz="2700" baseline="30000" dirty="0">
                <a:solidFill>
                  <a:srgbClr val="99FF66"/>
                </a:solidFill>
              </a:rPr>
              <a:t>2</a:t>
            </a:r>
            <a:r>
              <a:rPr lang="en" sz="2700" dirty="0">
                <a:solidFill>
                  <a:srgbClr val="99FF66"/>
                </a:solidFill>
              </a:rPr>
              <a:t> + A</a:t>
            </a:r>
            <a:r>
              <a:rPr lang="en" sz="2700" baseline="30000" dirty="0">
                <a:solidFill>
                  <a:srgbClr val="99FF66"/>
                </a:solidFill>
              </a:rPr>
              <a:t>3</a:t>
            </a:r>
            <a:r>
              <a:rPr lang="en" sz="2700" dirty="0">
                <a:solidFill>
                  <a:srgbClr val="99FF66"/>
                </a:solidFill>
              </a:rPr>
              <a:t> +...+A</a:t>
            </a:r>
            <a:r>
              <a:rPr lang="en" sz="2700" baseline="30000" dirty="0">
                <a:solidFill>
                  <a:srgbClr val="99FF66"/>
                </a:solidFill>
              </a:rPr>
              <a:t>m</a:t>
            </a:r>
          </a:p>
          <a:p>
            <a:pPr indent="0">
              <a:buSzPct val="98958"/>
              <a:buNone/>
            </a:pPr>
            <a:endParaRPr lang="en" sz="2700" dirty="0">
              <a:solidFill>
                <a:srgbClr val="FFFFFF"/>
              </a:solidFill>
            </a:endParaRPr>
          </a:p>
          <a:p>
            <a:pPr indent="0">
              <a:buSzPct val="98958"/>
            </a:pPr>
            <a:r>
              <a:rPr lang="en" sz="2700" dirty="0">
                <a:solidFill>
                  <a:srgbClr val="FFFFFF"/>
                </a:solidFill>
              </a:rPr>
              <a:t> Path matrix is obtained by replacing the non-zero entries in B</a:t>
            </a:r>
            <a:r>
              <a:rPr lang="en" sz="2700" baseline="-25000" dirty="0">
                <a:solidFill>
                  <a:srgbClr val="FFFFFF"/>
                </a:solidFill>
              </a:rPr>
              <a:t>m</a:t>
            </a:r>
            <a:r>
              <a:rPr lang="en" sz="2700" dirty="0">
                <a:solidFill>
                  <a:srgbClr val="FFFFFF"/>
                </a:solidFill>
              </a:rPr>
              <a:t> by 1.</a:t>
            </a:r>
          </a:p>
          <a:p>
            <a:pPr indent="0">
              <a:buSzPct val="98958"/>
              <a:buNone/>
            </a:pPr>
            <a:endParaRPr lang="en" sz="2700" dirty="0">
              <a:solidFill>
                <a:srgbClr val="FFFFFF"/>
              </a:solidFill>
            </a:endParaRPr>
          </a:p>
          <a:p>
            <a:pPr indent="0">
              <a:buSzPct val="98958"/>
            </a:pPr>
            <a:r>
              <a:rPr lang="en" sz="2700" dirty="0">
                <a:solidFill>
                  <a:srgbClr val="FFFFFF"/>
                </a:solidFill>
              </a:rPr>
              <a:t> Graph G is strongly connected iff path matrix P of G has no zero entries.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6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Warshall’s Algorithm: Path Matrix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54476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2700" dirty="0">
                <a:solidFill>
                  <a:srgbClr val="99FF66"/>
                </a:solidFill>
              </a:rPr>
              <a:t> </a:t>
            </a:r>
            <a:r>
              <a:rPr lang="en" sz="2400" dirty="0">
                <a:solidFill>
                  <a:srgbClr val="FFFF53"/>
                </a:solidFill>
              </a:rPr>
              <a:t>A directed graph G with M nodes is maintained in memory by its adjacency matrix A. This algorithm finds the path matrix P of the graph G.</a:t>
            </a:r>
            <a:endParaRPr lang="en" sz="2700" dirty="0">
              <a:solidFill>
                <a:srgbClr val="FFFF53"/>
              </a:solidFill>
            </a:endParaRPr>
          </a:p>
          <a:p>
            <a:pPr marL="514350" lvl="0" indent="-514350">
              <a:buSzPct val="98958"/>
              <a:buAutoNum type="arabicPeriod"/>
            </a:pPr>
            <a:r>
              <a:rPr lang="en" sz="2200" dirty="0">
                <a:solidFill>
                  <a:srgbClr val="FFFFFF"/>
                </a:solidFill>
              </a:rPr>
              <a:t>Repeat for i, j = 1, 2,..., M: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       If A[i, j] = 0, then: Set P[i, j] = 0.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       Else: Set P[i, j] = 1.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200" dirty="0">
                <a:solidFill>
                  <a:srgbClr val="FFFFFF"/>
                </a:solidFill>
              </a:rPr>
              <a:t> Repeat Step 3 and 4 for k = 1, 2, ... , M: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200" dirty="0">
                <a:solidFill>
                  <a:srgbClr val="FFFFFF"/>
                </a:solidFill>
              </a:rPr>
              <a:t>       Repeat Step 4 for i = 1, 2, ... , M: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200" dirty="0">
                <a:solidFill>
                  <a:srgbClr val="FFFFFF"/>
                </a:solidFill>
              </a:rPr>
              <a:t>             Repeat for j = 1, 2, ... , M: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                   Set P[i, j] = P[i, j] ˅ (P[i, k] ˄ P[k, j]).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	         [End of Step 4 Loop.]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      [End of Step 3 Loop.]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 [End of Step 2 Loop.]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200" dirty="0">
                <a:solidFill>
                  <a:srgbClr val="FFFFFF"/>
                </a:solidFill>
              </a:rPr>
              <a:t>Exit.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6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Space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endParaRPr lang="en" sz="2200" dirty="0">
              <a:solidFill>
                <a:srgbClr val="FFFFFF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27894203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7772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6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Floyd-Warshall Algorithm: Shortest Path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4939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514350" lvl="0" indent="-514350">
              <a:buSzPct val="98958"/>
              <a:buNone/>
            </a:pPr>
            <a:r>
              <a:rPr lang="en-US" sz="2400" i="1" dirty="0"/>
              <a:t>Floyd</a:t>
            </a:r>
            <a:r>
              <a:rPr lang="en-US" sz="2400" dirty="0"/>
              <a:t>–</a:t>
            </a:r>
            <a:r>
              <a:rPr lang="en-US" sz="2400" i="1" dirty="0" err="1"/>
              <a:t>Warshall</a:t>
            </a:r>
            <a:r>
              <a:rPr lang="en-US" sz="2400" i="1" dirty="0"/>
              <a:t> algorithm</a:t>
            </a:r>
            <a:r>
              <a:rPr lang="en-US" sz="2400" dirty="0"/>
              <a:t> is an algorithm for finding shortest paths in a weighted graph with positive or negative edge weights.</a:t>
            </a:r>
            <a:endParaRPr lang="en" sz="2200" dirty="0">
              <a:solidFill>
                <a:srgbClr val="FFFFFF"/>
              </a:solidFill>
            </a:endParaRPr>
          </a:p>
          <a:p>
            <a:pPr marL="514350" lvl="0" indent="-514350">
              <a:buSzPct val="98958"/>
              <a:buAutoNum type="arabicPeriod"/>
            </a:pPr>
            <a:r>
              <a:rPr lang="en" sz="2200" dirty="0">
                <a:solidFill>
                  <a:srgbClr val="FFFFFF"/>
                </a:solidFill>
              </a:rPr>
              <a:t>Repeat for i, j = 1, 2,..., M: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       IF</a:t>
            </a:r>
            <a:r>
              <a:rPr lang="en" sz="2200">
                <a:solidFill>
                  <a:srgbClr val="FFFFFF"/>
                </a:solidFill>
              </a:rPr>
              <a:t>: W[i, j] = 0, then Set </a:t>
            </a:r>
            <a:r>
              <a:rPr lang="en" sz="2200" dirty="0">
                <a:solidFill>
                  <a:srgbClr val="FFFFFF"/>
                </a:solidFill>
              </a:rPr>
              <a:t>Q</a:t>
            </a:r>
            <a:r>
              <a:rPr lang="en" sz="2200">
                <a:solidFill>
                  <a:srgbClr val="FFFFFF"/>
                </a:solidFill>
              </a:rPr>
              <a:t>[i</a:t>
            </a:r>
            <a:r>
              <a:rPr lang="en" sz="2200" dirty="0">
                <a:solidFill>
                  <a:srgbClr val="FFFFFF"/>
                </a:solidFill>
              </a:rPr>
              <a:t>, j] = ∞.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       Else: Set Q[i, j] = W[i, j].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200" dirty="0">
                <a:solidFill>
                  <a:srgbClr val="FFFFFF"/>
                </a:solidFill>
              </a:rPr>
              <a:t> Repeat Step 3 and 4 for k = 1, 2, ... , M: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200" dirty="0">
                <a:solidFill>
                  <a:srgbClr val="FFFFFF"/>
                </a:solidFill>
              </a:rPr>
              <a:t>       Repeat Step 4 for i = 1, 2, ... , M: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200" dirty="0">
                <a:solidFill>
                  <a:srgbClr val="FFFFFF"/>
                </a:solidFill>
              </a:rPr>
              <a:t>             Repeat for j = 1, 2, ... , M: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                   Set Q [i, j] = Min </a:t>
            </a:r>
            <a:r>
              <a:rPr lang="en" sz="2200" dirty="0">
                <a:solidFill>
                  <a:srgbClr val="FFFF00"/>
                </a:solidFill>
              </a:rPr>
              <a:t>(Q[i, j] , (Q[i, k] + Q[k, j]))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	         [End of Step 4 Loop.]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      [End of Step 3 Loop.]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 [End of Step 2 Loop.]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200" dirty="0">
                <a:solidFill>
                  <a:srgbClr val="FFFFFF"/>
                </a:solidFill>
              </a:rPr>
              <a:t>Exit.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6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Space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endParaRPr lang="en" sz="2200" dirty="0">
              <a:solidFill>
                <a:srgbClr val="FFFFFF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16112655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Representation of Graph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56476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2700" dirty="0">
                <a:solidFill>
                  <a:srgbClr val="99FF66"/>
                </a:solidFill>
              </a:rPr>
              <a:t> </a:t>
            </a:r>
            <a:r>
              <a:rPr lang="en" sz="2700" dirty="0">
                <a:solidFill>
                  <a:srgbClr val="FFFFFF"/>
                </a:solidFill>
              </a:rPr>
              <a:t>Linked representation contains two lists: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700" dirty="0">
                <a:solidFill>
                  <a:srgbClr val="FFDA3F"/>
                </a:solidFill>
              </a:rPr>
              <a:t>A node list NODE: </a:t>
            </a:r>
            <a:r>
              <a:rPr lang="en" sz="2700" dirty="0">
                <a:solidFill>
                  <a:srgbClr val="FFFFFF"/>
                </a:solidFill>
              </a:rPr>
              <a:t>each element corresponds to a node in G.</a:t>
            </a:r>
            <a:br>
              <a:rPr lang="en" sz="2700" dirty="0">
                <a:solidFill>
                  <a:srgbClr val="FFFFFF"/>
                </a:solidFill>
              </a:rPr>
            </a:br>
            <a:br>
              <a:rPr lang="en" sz="2700" dirty="0">
                <a:solidFill>
                  <a:srgbClr val="FFFFFF"/>
                </a:solidFill>
              </a:rPr>
            </a:br>
            <a:br>
              <a:rPr lang="en" sz="2700" dirty="0">
                <a:solidFill>
                  <a:srgbClr val="FFFFFF"/>
                </a:solidFill>
              </a:rPr>
            </a:br>
            <a:r>
              <a:rPr lang="en" sz="2000" dirty="0">
                <a:solidFill>
                  <a:schemeClr val="tx1">
                    <a:lumMod val="90000"/>
                  </a:schemeClr>
                </a:solidFill>
              </a:rPr>
              <a:t>NODE: Name or key value of Node</a:t>
            </a:r>
            <a:br>
              <a:rPr lang="en" sz="2000" dirty="0">
                <a:solidFill>
                  <a:schemeClr val="tx1">
                    <a:lumMod val="90000"/>
                  </a:schemeClr>
                </a:solidFill>
              </a:rPr>
            </a:br>
            <a:r>
              <a:rPr lang="en" sz="2000" dirty="0">
                <a:solidFill>
                  <a:schemeClr val="tx1">
                    <a:lumMod val="90000"/>
                  </a:schemeClr>
                </a:solidFill>
              </a:rPr>
              <a:t>NEXT: Pointer to the next Node</a:t>
            </a:r>
            <a:br>
              <a:rPr lang="en" sz="2000" dirty="0">
                <a:solidFill>
                  <a:schemeClr val="tx1">
                    <a:lumMod val="90000"/>
                  </a:schemeClr>
                </a:solidFill>
              </a:rPr>
            </a:br>
            <a:r>
              <a:rPr lang="en" sz="2000" dirty="0">
                <a:solidFill>
                  <a:schemeClr val="tx1">
                    <a:lumMod val="90000"/>
                  </a:schemeClr>
                </a:solidFill>
              </a:rPr>
              <a:t>ADJ: Pointer to the first element in the adjacency list of node.</a:t>
            </a:r>
            <a:endParaRPr lang="en" sz="2700" dirty="0">
              <a:solidFill>
                <a:schemeClr val="tx1">
                  <a:lumMod val="90000"/>
                </a:schemeClr>
              </a:solidFill>
            </a:endParaRPr>
          </a:p>
          <a:p>
            <a:pPr marL="514350" lvl="0" indent="-514350">
              <a:buSzPct val="98958"/>
              <a:buAutoNum type="arabicPeriod"/>
            </a:pPr>
            <a:r>
              <a:rPr lang="en" sz="2700" dirty="0">
                <a:solidFill>
                  <a:srgbClr val="FFDA3F"/>
                </a:solidFill>
              </a:rPr>
              <a:t>An edge list EDGE: </a:t>
            </a:r>
            <a:r>
              <a:rPr lang="en" sz="2700" dirty="0">
                <a:solidFill>
                  <a:srgbClr val="FFFFFF"/>
                </a:solidFill>
              </a:rPr>
              <a:t>each element corresponds to an edge in G.</a:t>
            </a:r>
          </a:p>
          <a:p>
            <a:pPr marL="514350" lvl="0" indent="-514350">
              <a:buSzPct val="98958"/>
              <a:buNone/>
            </a:pPr>
            <a:endParaRPr lang="en" sz="2000" dirty="0">
              <a:solidFill>
                <a:schemeClr val="tx1">
                  <a:lumMod val="90000"/>
                </a:schemeClr>
              </a:solidFill>
            </a:endParaRPr>
          </a:p>
          <a:p>
            <a:pPr marL="514350" lvl="0" indent="-514350">
              <a:buSzPct val="98958"/>
              <a:buNone/>
            </a:pPr>
            <a:r>
              <a:rPr lang="en" sz="2000" dirty="0">
                <a:solidFill>
                  <a:schemeClr val="tx1">
                    <a:lumMod val="90000"/>
                  </a:schemeClr>
                </a:solidFill>
              </a:rPr>
              <a:t>	DEST: Location of the terminal node of edge in NODE.</a:t>
            </a:r>
          </a:p>
          <a:p>
            <a:pPr marL="514350" lvl="0" indent="-514350">
              <a:buSzPct val="98958"/>
              <a:buNone/>
            </a:pPr>
            <a:r>
              <a:rPr lang="en" sz="2000" dirty="0">
                <a:solidFill>
                  <a:schemeClr val="tx1">
                    <a:lumMod val="90000"/>
                  </a:schemeClr>
                </a:solidFill>
              </a:rPr>
              <a:t>	LINK: link together the edges with the same initial node.</a:t>
            </a:r>
            <a:br>
              <a:rPr lang="en" sz="2700" dirty="0">
                <a:solidFill>
                  <a:srgbClr val="FFFFFF"/>
                </a:solidFill>
              </a:rPr>
            </a:br>
            <a:endParaRPr lang="en" sz="2700" dirty="0">
              <a:solidFill>
                <a:srgbClr val="FFFFFF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ADJ</a:t>
                      </a:r>
                      <a:endParaRPr lang="en-US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76400" y="51054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baseline="0" dirty="0" err="1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DEST</a:t>
                      </a:r>
                      <a:endParaRPr lang="en-US" sz="1400" b="1" i="0" u="none" strike="noStrike" cap="none" baseline="0" dirty="0">
                        <a:solidFill>
                          <a:srgbClr val="00206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i="0" u="none" strike="noStrike" cap="none" baseline="0" dirty="0">
                        <a:solidFill>
                          <a:srgbClr val="00206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CFFCC"/>
                </a:solidFill>
              </a:rPr>
              <a:t> Questions</a:t>
            </a: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Introduction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23229"/>
            <a:ext cx="8229600" cy="39241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1" i="0" u="none" strike="noStrike" cap="none" baseline="0" dirty="0">
                <a:solidFill>
                  <a:srgbClr val="42EF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i="0" u="none" strike="noStrike" cap="none" baseline="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Graph</a:t>
            </a:r>
            <a:r>
              <a:rPr lang="en" sz="2400" i="0" u="none" strike="noStrike" cap="none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 is a collection of: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baseline="0" dirty="0">
                <a:solidFill>
                  <a:srgbClr val="FFFFFF"/>
                </a:solidFill>
              </a:rPr>
              <a:t>A set V of elements called Nodes or Vertices.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set E of Edges such that each edge e in E is identified with a unique pair [u, v] of nodes in V, denoted by e = [u, v]. </a:t>
            </a:r>
          </a:p>
          <a:p>
            <a:pPr marL="514350" marR="0" lvl="0" indent="-51435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dirty="0">
              <a:solidFill>
                <a:srgbClr val="FFFFFF"/>
              </a:solidFill>
            </a:endParaRPr>
          </a:p>
          <a:p>
            <a:pPr marL="514350" marR="0" lvl="0" indent="-51435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>
                <a:solidFill>
                  <a:srgbClr val="FFFF53"/>
                </a:solidFill>
              </a:rPr>
              <a:t>G = (V, E)</a:t>
            </a:r>
            <a:r>
              <a:rPr lang="en" sz="2400" i="0" u="none" strike="noStrike" cap="none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" sz="2400" i="0" u="none" strike="noStrike" cap="none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sz="240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indent="-514350">
              <a:buSzPct val="98958"/>
            </a:pPr>
            <a:r>
              <a:rPr lang="en" sz="2400" baseline="0" dirty="0">
                <a:solidFill>
                  <a:srgbClr val="FFFFFF"/>
                </a:solidFill>
              </a:rPr>
              <a:t>Nodes u and v are called end points of edge e and also known as adjacent nodes or neighbors.</a:t>
            </a:r>
            <a:endParaRPr lang="en" sz="320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Basic Terminology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23229"/>
            <a:ext cx="8229600" cy="48628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i="0" u="none" strike="noStrike" cap="none" baseline="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Degree</a:t>
            </a:r>
            <a:r>
              <a:rPr lang="en" sz="2800" i="0" u="none" strike="noStrike" cap="none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node: </a:t>
            </a:r>
            <a:r>
              <a:rPr lang="en" sz="280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Degree of a node, deg(u), is the number of edges containing u.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80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aseline="0" dirty="0">
                <a:solidFill>
                  <a:srgbClr val="FFFFFF"/>
                </a:solidFill>
              </a:rPr>
              <a:t> If deg(u) = 0,</a:t>
            </a:r>
            <a:r>
              <a:rPr lang="en" sz="2800" dirty="0">
                <a:solidFill>
                  <a:srgbClr val="FFFFFF"/>
                </a:solidFill>
              </a:rPr>
              <a:t> then node u is called </a:t>
            </a:r>
            <a:r>
              <a:rPr lang="en" sz="2800" dirty="0">
                <a:solidFill>
                  <a:srgbClr val="FFFF53"/>
                </a:solidFill>
              </a:rPr>
              <a:t>Isolated Node</a:t>
            </a:r>
            <a:r>
              <a:rPr lang="en" sz="2800" dirty="0">
                <a:solidFill>
                  <a:srgbClr val="FFFFFF"/>
                </a:solidFill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" sz="2800" i="0" u="none" strike="noStrike" cap="none" baseline="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</a:t>
            </a:r>
            <a:r>
              <a:rPr lang="en" sz="280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 of length n from node u to a node v is defined as a sequence of n+1 nodes.</a:t>
            </a:r>
            <a:br>
              <a:rPr lang="en" sz="280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" sz="2800" i="0" u="none" strike="noStrike" cap="none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(v</a:t>
            </a:r>
            <a:r>
              <a:rPr lang="en" sz="2800" i="0" u="none" strike="noStrike" cap="none" baseline="-2500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2800" i="0" u="none" strike="noStrike" cap="none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lang="en" sz="2800" i="0" u="none" strike="noStrike" cap="none" baseline="-2500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800" i="0" u="none" strike="noStrike" cap="none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lang="en" sz="2800" i="0" u="none" strike="noStrike" cap="none" baseline="-2500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800" i="0" u="none" strike="noStrike" cap="none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,...,v</a:t>
            </a:r>
            <a:r>
              <a:rPr lang="en" sz="2800" i="0" u="none" strike="noStrike" cap="none" baseline="-2500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800" i="0" u="none" strike="noStrike" cap="none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2800" i="0" u="none" strike="noStrike" cap="none" baseline="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i="0" u="none" strike="noStrike" cap="none" baseline="0" dirty="0">
              <a:solidFill>
                <a:srgbClr val="FFFF5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455505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i="1" dirty="0">
                <a:solidFill>
                  <a:srgbClr val="FFFF00"/>
                </a:solidFill>
              </a:rPr>
              <a:t> </a:t>
            </a:r>
            <a:r>
              <a:rPr lang="en" sz="3000" b="1" dirty="0">
                <a:solidFill>
                  <a:srgbClr val="FFFF00"/>
                </a:solidFill>
              </a:rPr>
              <a:t>Simple Path: </a:t>
            </a:r>
            <a:r>
              <a:rPr lang="en" sz="3000" dirty="0">
                <a:solidFill>
                  <a:srgbClr val="FFFFFF"/>
                </a:solidFill>
              </a:rPr>
              <a:t>The</a:t>
            </a:r>
            <a:r>
              <a:rPr lang="en" sz="3000" i="1" dirty="0">
                <a:solidFill>
                  <a:srgbClr val="FFFFFF"/>
                </a:solidFill>
              </a:rPr>
              <a:t> </a:t>
            </a:r>
            <a:r>
              <a:rPr lang="en" sz="3000" dirty="0">
                <a:solidFill>
                  <a:srgbClr val="FFFFFF"/>
                </a:solidFill>
              </a:rPr>
              <a:t>path is said to be simple is all the nodes are distinct.</a:t>
            </a:r>
          </a:p>
          <a:p>
            <a:pPr lvl="0" indent="0">
              <a:buSzPct val="98958"/>
            </a:pPr>
            <a:r>
              <a:rPr lang="en" sz="30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000" b="1" u="none" strike="noStrike" cap="none" baseline="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Closed Path: </a:t>
            </a:r>
            <a:r>
              <a:rPr lang="en" sz="30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path is</a:t>
            </a:r>
            <a:r>
              <a:rPr lang="en" sz="3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said to be closed if first and last node are same i.e. v</a:t>
            </a:r>
            <a:r>
              <a:rPr lang="en" sz="3000" b="0" i="0" u="none" strike="noStrike" cap="none" baseline="-25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3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000" dirty="0">
                <a:solidFill>
                  <a:srgbClr val="FFFFFF"/>
                </a:solidFill>
              </a:rPr>
              <a:t>= v</a:t>
            </a:r>
            <a:r>
              <a:rPr lang="en" sz="3000" baseline="-25000" dirty="0">
                <a:solidFill>
                  <a:srgbClr val="FFFFFF"/>
                </a:solidFill>
              </a:rPr>
              <a:t>n.</a:t>
            </a:r>
            <a:endParaRPr lang="en" sz="30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>
                <a:solidFill>
                  <a:srgbClr val="FFFFFF"/>
                </a:solidFill>
              </a:rPr>
              <a:t> </a:t>
            </a:r>
            <a:r>
              <a:rPr lang="en" sz="3000" b="1" dirty="0">
                <a:solidFill>
                  <a:srgbClr val="FFFF00"/>
                </a:solidFill>
              </a:rPr>
              <a:t>Cycle: </a:t>
            </a:r>
            <a:r>
              <a:rPr lang="en" sz="3000" dirty="0">
                <a:solidFill>
                  <a:srgbClr val="FFFFFF"/>
                </a:solidFill>
              </a:rPr>
              <a:t>A cycle is a closed simple path with length 3 or more.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000" b="0" i="0" u="none" strike="noStrike" cap="none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cycle with length k is called k-cycle.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>
                <a:solidFill>
                  <a:srgbClr val="FFFFFF"/>
                </a:solidFill>
              </a:rPr>
              <a:t> </a:t>
            </a:r>
            <a:r>
              <a:rPr lang="en" sz="3000" b="1" dirty="0">
                <a:solidFill>
                  <a:srgbClr val="FFFF00"/>
                </a:solidFill>
              </a:rPr>
              <a:t>Connected Graph: </a:t>
            </a:r>
            <a:r>
              <a:rPr lang="en" sz="3000" dirty="0">
                <a:solidFill>
                  <a:srgbClr val="FFFFFF"/>
                </a:solidFill>
              </a:rPr>
              <a:t>If there is always a path between any two of its node.</a:t>
            </a:r>
            <a:endParaRPr lang="en" sz="3000" b="0" i="0" u="none" strike="noStrike" cap="none" baseline="-25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6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Space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endParaRPr lang="en" sz="2200" dirty="0">
              <a:solidFill>
                <a:srgbClr val="FFFFFF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8770802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610600" cy="50167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3000" i="1" dirty="0">
                <a:solidFill>
                  <a:srgbClr val="FFFF00"/>
                </a:solidFill>
              </a:rPr>
              <a:t> </a:t>
            </a:r>
            <a:r>
              <a:rPr lang="en" sz="3000" b="1" dirty="0">
                <a:solidFill>
                  <a:srgbClr val="FFFF00"/>
                </a:solidFill>
              </a:rPr>
              <a:t>Connected Graph: </a:t>
            </a:r>
            <a:r>
              <a:rPr lang="en" sz="3000" dirty="0">
                <a:solidFill>
                  <a:srgbClr val="FFFFFF"/>
                </a:solidFill>
              </a:rPr>
              <a:t>A graph G is connected iff there is a simple path between any two nodes in G.</a:t>
            </a:r>
          </a:p>
          <a:p>
            <a:pPr lvl="0" indent="0">
              <a:buSzPct val="98958"/>
              <a:buNone/>
            </a:pPr>
            <a:endParaRPr lang="en" sz="30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3000" b="1" dirty="0">
                <a:solidFill>
                  <a:srgbClr val="FFFF00"/>
                </a:solidFill>
              </a:rPr>
              <a:t> Complete Graph: </a:t>
            </a:r>
            <a:r>
              <a:rPr lang="en" sz="3000" dirty="0">
                <a:solidFill>
                  <a:srgbClr val="FFFFFF"/>
                </a:solidFill>
              </a:rPr>
              <a:t>A graph G is said to be complete if every node </a:t>
            </a:r>
            <a:r>
              <a:rPr lang="en" sz="3000" i="1" dirty="0">
                <a:solidFill>
                  <a:srgbClr val="FFFFFF"/>
                </a:solidFill>
              </a:rPr>
              <a:t>u</a:t>
            </a:r>
            <a:r>
              <a:rPr lang="en" sz="3000" dirty="0">
                <a:solidFill>
                  <a:srgbClr val="FFFFFF"/>
                </a:solidFill>
              </a:rPr>
              <a:t> in G is adjacent to every other node v in G. i.e. each node u is directly connected to all other nodes v in Graph G.  </a:t>
            </a:r>
          </a:p>
          <a:p>
            <a:pPr lvl="0" indent="0">
              <a:buSzPct val="98958"/>
              <a:buNone/>
            </a:pPr>
            <a:endParaRPr lang="en" sz="30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buSzPct val="98958"/>
            </a:pPr>
            <a:r>
              <a:rPr lang="en" sz="3000" dirty="0">
                <a:solidFill>
                  <a:srgbClr val="FFFFFF"/>
                </a:solidFill>
              </a:rPr>
              <a:t> A complete graph with </a:t>
            </a:r>
            <a:r>
              <a:rPr lang="en" sz="3000" i="1" dirty="0">
                <a:solidFill>
                  <a:srgbClr val="FFFFFF"/>
                </a:solidFill>
              </a:rPr>
              <a:t>n</a:t>
            </a:r>
            <a:r>
              <a:rPr lang="en" sz="3000" dirty="0">
                <a:solidFill>
                  <a:srgbClr val="FFFFFF"/>
                </a:solidFill>
              </a:rPr>
              <a:t> nodes will have </a:t>
            </a:r>
            <a:r>
              <a:rPr lang="en" sz="3000" i="1" dirty="0">
                <a:solidFill>
                  <a:srgbClr val="99FF66"/>
                </a:solidFill>
              </a:rPr>
              <a:t>n(n-1)/2 </a:t>
            </a:r>
            <a:r>
              <a:rPr lang="en" sz="3000" dirty="0">
                <a:solidFill>
                  <a:srgbClr val="99FF66"/>
                </a:solidFill>
              </a:rPr>
              <a:t>edges</a:t>
            </a:r>
            <a:r>
              <a:rPr lang="en" sz="3000" dirty="0">
                <a:solidFill>
                  <a:srgbClr val="FFFFFF"/>
                </a:solidFill>
              </a:rPr>
              <a:t>. </a:t>
            </a:r>
            <a:endParaRPr lang="en" sz="3000" b="0" i="0" u="none" strike="noStrike" cap="none" baseline="-25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Connected Graph...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610600" cy="50936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3000" i="1" dirty="0">
                <a:solidFill>
                  <a:srgbClr val="FFFF00"/>
                </a:solidFill>
              </a:rPr>
              <a:t> </a:t>
            </a:r>
            <a:r>
              <a:rPr lang="en" sz="3000" b="1" dirty="0">
                <a:solidFill>
                  <a:srgbClr val="FFFF00"/>
                </a:solidFill>
              </a:rPr>
              <a:t>Connected Graph: </a:t>
            </a:r>
            <a:r>
              <a:rPr lang="en" sz="3000" dirty="0">
                <a:solidFill>
                  <a:srgbClr val="FFFFFF"/>
                </a:solidFill>
              </a:rPr>
              <a:t>A graph G is connected iff there is a simple path between any two nodes in G.</a:t>
            </a:r>
          </a:p>
          <a:p>
            <a:pPr lvl="0" indent="0">
              <a:buSzPct val="98958"/>
            </a:pPr>
            <a:endParaRPr lang="en" sz="30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3000" dirty="0">
                <a:solidFill>
                  <a:srgbClr val="FFFFFF"/>
                </a:solidFill>
              </a:rPr>
              <a:t> A connected graph T without any cycle is called a Tree graph or Free tree.</a:t>
            </a:r>
          </a:p>
          <a:p>
            <a:pPr lvl="0" indent="0">
              <a:buSzPct val="98958"/>
            </a:pPr>
            <a:r>
              <a:rPr lang="en" sz="3000" dirty="0">
                <a:solidFill>
                  <a:srgbClr val="FFFFFF"/>
                </a:solidFill>
              </a:rPr>
              <a:t> There is a unique simple path P between any two nodes u and v in T.</a:t>
            </a:r>
          </a:p>
          <a:p>
            <a:pPr lvl="0" indent="0">
              <a:buSzPct val="98958"/>
            </a:pPr>
            <a:endParaRPr lang="en" sz="30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3000" dirty="0">
                <a:solidFill>
                  <a:srgbClr val="FFFFFF"/>
                </a:solidFill>
              </a:rPr>
              <a:t> If T is a finite tree with m nodes, then  T will have m-1 edges.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6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Space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endParaRPr lang="en" sz="2200" dirty="0">
              <a:solidFill>
                <a:srgbClr val="FFFFFF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21858840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theme/theme1.xml><?xml version="1.0" encoding="utf-8"?>
<a:theme xmlns:a="http://schemas.openxmlformats.org/drawingml/2006/main">
  <a:themeElements>
    <a:clrScheme name="리본.pot 1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2934</Words>
  <Application>Microsoft Office PowerPoint</Application>
  <PresentationFormat>On-screen Show (4:3)</PresentationFormat>
  <Paragraphs>419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Times New Roman</vt:lpstr>
      <vt:lpstr/>
      <vt:lpstr>Data Structures  Topic: Graphs</vt:lpstr>
      <vt:lpstr>Contents</vt:lpstr>
      <vt:lpstr>Introduction</vt:lpstr>
      <vt:lpstr>Basic Terminology</vt:lpstr>
      <vt:lpstr>Path</vt:lpstr>
      <vt:lpstr>Work Space</vt:lpstr>
      <vt:lpstr>Graph</vt:lpstr>
      <vt:lpstr>Connected Graph...</vt:lpstr>
      <vt:lpstr>Work Space</vt:lpstr>
      <vt:lpstr>Labeled Graphs...</vt:lpstr>
      <vt:lpstr>Multi-Graph</vt:lpstr>
      <vt:lpstr>Directed-Graph</vt:lpstr>
      <vt:lpstr>Directed-Graph...</vt:lpstr>
      <vt:lpstr>Degree of Graph</vt:lpstr>
      <vt:lpstr>Sequential Representation </vt:lpstr>
      <vt:lpstr>Adjacency Matrix</vt:lpstr>
      <vt:lpstr>Adjacency Matrix</vt:lpstr>
      <vt:lpstr>Work Space</vt:lpstr>
      <vt:lpstr>Path Matrix</vt:lpstr>
      <vt:lpstr>Path Matrix...</vt:lpstr>
      <vt:lpstr>Warshall’s Algorithm: Path Matrix</vt:lpstr>
      <vt:lpstr>Work Space</vt:lpstr>
      <vt:lpstr>Floyd-Warshall Algorithm: Shortest Path</vt:lpstr>
      <vt:lpstr>Work Space</vt:lpstr>
      <vt:lpstr>Linked Representation of Graph</vt:lpstr>
      <vt:lpstr>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Ravi Kant Sahu</cp:lastModifiedBy>
  <cp:revision>77</cp:revision>
  <dcterms:modified xsi:type="dcterms:W3CDTF">2020-11-09T11:17:41Z</dcterms:modified>
</cp:coreProperties>
</file>