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9"/>
  </p:notesMasterIdLst>
  <p:sldIdLst>
    <p:sldId id="256" r:id="rId2"/>
    <p:sldId id="257" r:id="rId3"/>
    <p:sldId id="258" r:id="rId4"/>
    <p:sldId id="282" r:id="rId5"/>
    <p:sldId id="284" r:id="rId6"/>
    <p:sldId id="285" r:id="rId7"/>
    <p:sldId id="286" r:id="rId8"/>
    <p:sldId id="283" r:id="rId9"/>
    <p:sldId id="287" r:id="rId10"/>
    <p:sldId id="293" r:id="rId11"/>
    <p:sldId id="296" r:id="rId12"/>
    <p:sldId id="297" r:id="rId13"/>
    <p:sldId id="298" r:id="rId14"/>
    <p:sldId id="299" r:id="rId15"/>
    <p:sldId id="294" r:id="rId16"/>
    <p:sldId id="295" r:id="rId17"/>
    <p:sldId id="266" r:id="rId18"/>
  </p:sldIdLst>
  <p:sldSz cx="9144000" cy="6858000" type="screen4x3"/>
  <p:notesSz cx="6646863" cy="97774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rry.westenberg" initials="l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FFCC"/>
    <a:srgbClr val="FFDA3F"/>
    <a:srgbClr val="FFFF53"/>
    <a:srgbClr val="42EFF8"/>
    <a:srgbClr val="99FF66"/>
    <a:srgbClr val="CCFFCC"/>
  </p:clrMru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76555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881062" y="733425"/>
            <a:ext cx="4886325" cy="36655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endParaRPr lang="en" sz="1800" b="0" i="0" u="none" strike="noStrike" cap="none" baseline="0" dirty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 dirty="0" smtClean="0"/>
              <a:t>let it takes 4 memory words to store an integer...</a:t>
            </a:r>
            <a:endParaRPr lang="en" sz="1800" b="0" i="0" u="none" strike="noStrike" cap="none" baseline="0" dirty="0"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 idx="2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mtClean="0"/>
              <a:t>Ravi Kant Sahu, Asst. Professor @ LPU Phagwara (Punjab) India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mtClean="0"/>
              <a:t>Ravi Kant Sahu, Asst. Professor @ LPU Phagwara (Punjab) India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B0503-4E0C-42D7-842F-D72E551227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0" y="0"/>
            <a:ext cx="9144000" cy="6918325"/>
            <a:chOff x="0" y="0"/>
            <a:chExt cx="9144000" cy="6918325"/>
          </a:xfrm>
        </p:grpSpPr>
        <p:sp>
          <p:nvSpPr>
            <p:cNvPr id="10" name="Shape 10"/>
            <p:cNvSpPr/>
            <p:nvPr/>
          </p:nvSpPr>
          <p:spPr>
            <a:xfrm>
              <a:off x="8783636" y="444500"/>
              <a:ext cx="360362" cy="315277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chemeClr val="hlink"/>
                </a:gs>
                <a:gs pos="50000">
                  <a:schemeClr val="hlink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0"/>
              <a:ext cx="9144000" cy="2133599"/>
            </a:xfrm>
            <a:custGeom>
              <a:avLst/>
              <a:gdLst/>
              <a:ahLst/>
              <a:cxnLst/>
              <a:rect l="0" t="0" r="0" b="0"/>
              <a:pathLst>
                <a:path w="5760" h="1104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720"/>
                  </a:lnTo>
                  <a:cubicBezTo>
                    <a:pt x="5400" y="824"/>
                    <a:pt x="4560" y="577"/>
                    <a:pt x="3600" y="624"/>
                  </a:cubicBezTo>
                  <a:cubicBezTo>
                    <a:pt x="2640" y="671"/>
                    <a:pt x="600" y="1104"/>
                    <a:pt x="0" y="1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1163637"/>
              <a:ext cx="9144000" cy="5694362"/>
            </a:xfrm>
            <a:custGeom>
              <a:avLst/>
              <a:gdLst/>
              <a:ahLst/>
              <a:cxnLst/>
              <a:rect l="0" t="0" r="0" b="0"/>
              <a:pathLst>
                <a:path w="5760" h="3587" extrusionOk="0">
                  <a:moveTo>
                    <a:pt x="0" y="582"/>
                  </a:moveTo>
                  <a:cubicBezTo>
                    <a:pt x="1027" y="680"/>
                    <a:pt x="1960" y="387"/>
                    <a:pt x="2640" y="267"/>
                  </a:cubicBezTo>
                  <a:cubicBezTo>
                    <a:pt x="2640" y="267"/>
                    <a:pt x="3268" y="180"/>
                    <a:pt x="3373" y="160"/>
                  </a:cubicBezTo>
                  <a:cubicBezTo>
                    <a:pt x="4120" y="0"/>
                    <a:pt x="5280" y="358"/>
                    <a:pt x="5760" y="358"/>
                  </a:cubicBezTo>
                  <a:lnTo>
                    <a:pt x="5760" y="3587"/>
                  </a:lnTo>
                  <a:lnTo>
                    <a:pt x="0" y="3587"/>
                  </a:lnTo>
                  <a:cubicBezTo>
                    <a:pt x="0" y="3587"/>
                    <a:pt x="0" y="582"/>
                    <a:pt x="0" y="5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0" y="292100"/>
              <a:ext cx="9144000" cy="854075"/>
            </a:xfrm>
            <a:custGeom>
              <a:avLst/>
              <a:gdLst/>
              <a:ahLst/>
              <a:cxnLst/>
              <a:rect l="0" t="0" r="0" b="0"/>
              <a:pathLst>
                <a:path w="5760" h="538" extrusionOk="0">
                  <a:moveTo>
                    <a:pt x="0" y="163"/>
                  </a:moveTo>
                  <a:lnTo>
                    <a:pt x="0" y="403"/>
                  </a:lnTo>
                  <a:cubicBezTo>
                    <a:pt x="295" y="450"/>
                    <a:pt x="1011" y="481"/>
                    <a:pt x="1773" y="443"/>
                  </a:cubicBezTo>
                  <a:cubicBezTo>
                    <a:pt x="2535" y="405"/>
                    <a:pt x="3909" y="161"/>
                    <a:pt x="4573" y="176"/>
                  </a:cubicBezTo>
                  <a:cubicBezTo>
                    <a:pt x="5237" y="191"/>
                    <a:pt x="5562" y="538"/>
                    <a:pt x="5760" y="536"/>
                  </a:cubicBezTo>
                  <a:lnTo>
                    <a:pt x="5760" y="163"/>
                  </a:lnTo>
                  <a:cubicBezTo>
                    <a:pt x="5560" y="79"/>
                    <a:pt x="5189" y="0"/>
                    <a:pt x="4560" y="29"/>
                  </a:cubicBezTo>
                  <a:cubicBezTo>
                    <a:pt x="3931" y="58"/>
                    <a:pt x="2747" y="314"/>
                    <a:pt x="1987" y="336"/>
                  </a:cubicBezTo>
                  <a:cubicBezTo>
                    <a:pt x="1227" y="358"/>
                    <a:pt x="414" y="199"/>
                    <a:pt x="0" y="16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405061"/>
              <a:ext cx="9144000" cy="1069975"/>
            </a:xfrm>
            <a:custGeom>
              <a:avLst/>
              <a:gdLst/>
              <a:ahLst/>
              <a:cxnLst/>
              <a:rect l="0" t="0" r="0" b="0"/>
              <a:pathLst>
                <a:path w="5760" h="674" extrusionOk="0">
                  <a:moveTo>
                    <a:pt x="0" y="246"/>
                  </a:moveTo>
                  <a:lnTo>
                    <a:pt x="0" y="406"/>
                  </a:lnTo>
                  <a:cubicBezTo>
                    <a:pt x="213" y="463"/>
                    <a:pt x="1009" y="616"/>
                    <a:pt x="1280" y="645"/>
                  </a:cubicBezTo>
                  <a:cubicBezTo>
                    <a:pt x="1551" y="674"/>
                    <a:pt x="1092" y="669"/>
                    <a:pt x="1627" y="580"/>
                  </a:cubicBezTo>
                  <a:cubicBezTo>
                    <a:pt x="2162" y="491"/>
                    <a:pt x="3804" y="109"/>
                    <a:pt x="4493" y="113"/>
                  </a:cubicBezTo>
                  <a:cubicBezTo>
                    <a:pt x="5182" y="117"/>
                    <a:pt x="5549" y="586"/>
                    <a:pt x="5760" y="606"/>
                  </a:cubicBezTo>
                  <a:lnTo>
                    <a:pt x="5760" y="233"/>
                  </a:lnTo>
                  <a:cubicBezTo>
                    <a:pt x="5471" y="158"/>
                    <a:pt x="4818" y="0"/>
                    <a:pt x="4040" y="33"/>
                  </a:cubicBezTo>
                  <a:cubicBezTo>
                    <a:pt x="3262" y="66"/>
                    <a:pt x="1766" y="398"/>
                    <a:pt x="1093" y="433"/>
                  </a:cubicBezTo>
                  <a:cubicBezTo>
                    <a:pt x="420" y="468"/>
                    <a:pt x="228" y="285"/>
                    <a:pt x="0" y="2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476500" y="1522412"/>
              <a:ext cx="6667500" cy="5335586"/>
            </a:xfrm>
            <a:custGeom>
              <a:avLst/>
              <a:gdLst/>
              <a:ahLst/>
              <a:cxnLst/>
              <a:rect l="0" t="0" r="0" b="0"/>
              <a:pathLst>
                <a:path w="4200" h="3361" extrusionOk="0">
                  <a:moveTo>
                    <a:pt x="0" y="3361"/>
                  </a:moveTo>
                  <a:cubicBezTo>
                    <a:pt x="118" y="2850"/>
                    <a:pt x="354" y="590"/>
                    <a:pt x="1054" y="295"/>
                  </a:cubicBezTo>
                  <a:cubicBezTo>
                    <a:pt x="1754" y="0"/>
                    <a:pt x="3676" y="1299"/>
                    <a:pt x="4200" y="1588"/>
                  </a:cubicBezTo>
                  <a:lnTo>
                    <a:pt x="4200" y="2028"/>
                  </a:lnTo>
                  <a:cubicBezTo>
                    <a:pt x="3700" y="1837"/>
                    <a:pt x="1842" y="220"/>
                    <a:pt x="1200" y="442"/>
                  </a:cubicBezTo>
                  <a:cubicBezTo>
                    <a:pt x="558" y="664"/>
                    <a:pt x="547" y="2875"/>
                    <a:pt x="347" y="3361"/>
                  </a:cubicBezTo>
                  <a:lnTo>
                    <a:pt x="0" y="33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3443287"/>
              <a:ext cx="9144000" cy="3055936"/>
            </a:xfrm>
            <a:custGeom>
              <a:avLst/>
              <a:gdLst/>
              <a:ahLst/>
              <a:cxnLst/>
              <a:rect l="0" t="0" r="0" b="0"/>
              <a:pathLst>
                <a:path w="5760" h="1925" extrusionOk="0">
                  <a:moveTo>
                    <a:pt x="0" y="804"/>
                  </a:moveTo>
                  <a:lnTo>
                    <a:pt x="0" y="991"/>
                  </a:lnTo>
                  <a:cubicBezTo>
                    <a:pt x="258" y="1160"/>
                    <a:pt x="1005" y="1925"/>
                    <a:pt x="1547" y="1818"/>
                  </a:cubicBezTo>
                  <a:cubicBezTo>
                    <a:pt x="2089" y="1711"/>
                    <a:pt x="2551" y="398"/>
                    <a:pt x="3253" y="351"/>
                  </a:cubicBezTo>
                  <a:cubicBezTo>
                    <a:pt x="3955" y="304"/>
                    <a:pt x="5342" y="1404"/>
                    <a:pt x="5760" y="1537"/>
                  </a:cubicBezTo>
                  <a:lnTo>
                    <a:pt x="5760" y="1151"/>
                  </a:lnTo>
                  <a:cubicBezTo>
                    <a:pt x="5405" y="1124"/>
                    <a:pt x="3982" y="0"/>
                    <a:pt x="3240" y="84"/>
                  </a:cubicBezTo>
                  <a:cubicBezTo>
                    <a:pt x="2542" y="171"/>
                    <a:pt x="2113" y="1551"/>
                    <a:pt x="1573" y="1671"/>
                  </a:cubicBezTo>
                  <a:cubicBezTo>
                    <a:pt x="1033" y="1791"/>
                    <a:pt x="262" y="826"/>
                    <a:pt x="0" y="8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3552825"/>
              <a:ext cx="6237287" cy="3365500"/>
            </a:xfrm>
            <a:custGeom>
              <a:avLst/>
              <a:gdLst/>
              <a:ahLst/>
              <a:cxnLst/>
              <a:rect l="0" t="0" r="0" b="0"/>
              <a:pathLst>
                <a:path w="4196" h="2120" extrusionOk="0">
                  <a:moveTo>
                    <a:pt x="0" y="415"/>
                  </a:moveTo>
                  <a:lnTo>
                    <a:pt x="0" y="508"/>
                  </a:lnTo>
                  <a:cubicBezTo>
                    <a:pt x="160" y="577"/>
                    <a:pt x="1280" y="138"/>
                    <a:pt x="1933" y="229"/>
                  </a:cubicBezTo>
                  <a:cubicBezTo>
                    <a:pt x="2586" y="320"/>
                    <a:pt x="3644" y="746"/>
                    <a:pt x="3920" y="1055"/>
                  </a:cubicBezTo>
                  <a:cubicBezTo>
                    <a:pt x="4196" y="1364"/>
                    <a:pt x="3583" y="2120"/>
                    <a:pt x="3587" y="2082"/>
                  </a:cubicBezTo>
                  <a:lnTo>
                    <a:pt x="3947" y="829"/>
                  </a:lnTo>
                  <a:cubicBezTo>
                    <a:pt x="3725" y="494"/>
                    <a:pt x="2911" y="138"/>
                    <a:pt x="2253" y="69"/>
                  </a:cubicBezTo>
                  <a:cubicBezTo>
                    <a:pt x="1595" y="0"/>
                    <a:pt x="469" y="343"/>
                    <a:pt x="0" y="41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mtClean="0"/>
              <a:t>Ravi Kant Sahu, Asst. Professor @ LPU Phagwara (Punjab) India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sldNum="0"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0" dirty="0" smtClean="0">
                <a:solidFill>
                  <a:srgbClr val="99FF66"/>
                </a:solidFill>
                <a:effectLst/>
                <a:latin typeface="Times New Roman" pitchFamily="18" charset="0"/>
                <a:cs typeface="Times New Roman" pitchFamily="18" charset="0"/>
              </a:rPr>
              <a:t>Data Structures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z="3600" b="0" smtClean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600" b="0" dirty="0" smtClean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3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: Linear Array</a:t>
            </a:r>
            <a:endParaRPr lang="en-US" b="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8077200" cy="3886200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b="1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endParaRPr lang="en-US" sz="2800" b="1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b="1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b="1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Professor,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11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832162"/>
            <a:ext cx="2059006" cy="20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76200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 smtClean="0">
                <a:solidFill>
                  <a:srgbClr val="FFFF53"/>
                </a:solidFill>
              </a:rPr>
              <a:t>Deletion into a Linear Array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838200" y="762000"/>
            <a:ext cx="8305800" cy="5181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DA3F"/>
                </a:solidFill>
              </a:rPr>
              <a:t>Algorithm: </a:t>
            </a:r>
            <a:r>
              <a:rPr lang="en-US" sz="2800" dirty="0" smtClean="0">
                <a:solidFill>
                  <a:srgbClr val="FFFFFF"/>
                </a:solidFill>
              </a:rPr>
              <a:t>(Delete </a:t>
            </a:r>
            <a:r>
              <a:rPr lang="en-US" sz="2800" dirty="0" err="1" smtClean="0">
                <a:solidFill>
                  <a:srgbClr val="FFFFFF"/>
                </a:solidFill>
              </a:rPr>
              <a:t>K</a:t>
            </a:r>
            <a:r>
              <a:rPr lang="en-US" sz="2800" baseline="30000" dirty="0" err="1" smtClean="0">
                <a:solidFill>
                  <a:srgbClr val="FFFFFF"/>
                </a:solidFill>
              </a:rPr>
              <a:t>th</a:t>
            </a:r>
            <a:r>
              <a:rPr lang="en-US" sz="2800" dirty="0" smtClean="0">
                <a:solidFill>
                  <a:srgbClr val="FFFFFF"/>
                </a:solidFill>
              </a:rPr>
              <a:t> element from Linear Array A) </a:t>
            </a:r>
            <a:br>
              <a:rPr lang="en-US" sz="2800" dirty="0" smtClean="0">
                <a:solidFill>
                  <a:srgbClr val="FFFFFF"/>
                </a:solidFill>
              </a:rPr>
            </a:br>
            <a:endParaRPr lang="en-US" sz="2800" dirty="0" smtClean="0">
              <a:solidFill>
                <a:srgbClr val="FFFFFF"/>
              </a:solidFill>
            </a:endParaRPr>
          </a:p>
          <a:p>
            <a:pPr>
              <a:buAutoNum type="arabicPeriod"/>
            </a:pPr>
            <a:r>
              <a:rPr lang="en-US" sz="2400" dirty="0" smtClean="0">
                <a:solidFill>
                  <a:srgbClr val="66FFCC"/>
                </a:solidFill>
              </a:rPr>
              <a:t> Repeat for J = K to N-1.</a:t>
            </a:r>
          </a:p>
          <a:p>
            <a:pPr>
              <a:buAutoNum type="arabicPeriod"/>
            </a:pPr>
            <a:r>
              <a:rPr lang="en-US" sz="2400" dirty="0" smtClean="0">
                <a:solidFill>
                  <a:srgbClr val="66FFCC"/>
                </a:solidFill>
              </a:rPr>
              <a:t>      [Move (J+1)</a:t>
            </a:r>
            <a:r>
              <a:rPr lang="en-US" sz="2400" baseline="30000" dirty="0" err="1" smtClean="0">
                <a:solidFill>
                  <a:srgbClr val="66FFCC"/>
                </a:solidFill>
              </a:rPr>
              <a:t>th</a:t>
            </a:r>
            <a:r>
              <a:rPr lang="en-US" sz="2400" dirty="0" smtClean="0">
                <a:solidFill>
                  <a:srgbClr val="66FFCC"/>
                </a:solidFill>
              </a:rPr>
              <a:t> element upward] Set A[J] = A[J+1].</a:t>
            </a:r>
            <a:br>
              <a:rPr lang="en-US" sz="2400" dirty="0" smtClean="0">
                <a:solidFill>
                  <a:srgbClr val="66FFCC"/>
                </a:solidFill>
              </a:rPr>
            </a:br>
            <a:r>
              <a:rPr lang="en-US" sz="2400" dirty="0" smtClean="0">
                <a:solidFill>
                  <a:srgbClr val="66FFCC"/>
                </a:solidFill>
              </a:rPr>
              <a:t>    [End of loop.]</a:t>
            </a:r>
          </a:p>
          <a:p>
            <a:pPr>
              <a:buAutoNum type="arabicPeriod"/>
            </a:pPr>
            <a:r>
              <a:rPr lang="en-US" sz="2400" dirty="0" smtClean="0">
                <a:solidFill>
                  <a:srgbClr val="66FFCC"/>
                </a:solidFill>
              </a:rPr>
              <a:t> [Reset the number of elements N] Set N = N-1.</a:t>
            </a:r>
          </a:p>
          <a:p>
            <a:pPr>
              <a:buAutoNum type="arabicPeriod"/>
            </a:pPr>
            <a:r>
              <a:rPr lang="en-US" sz="2400" dirty="0" smtClean="0">
                <a:solidFill>
                  <a:srgbClr val="66FFCC"/>
                </a:solidFill>
              </a:rPr>
              <a:t> Exit </a:t>
            </a:r>
          </a:p>
          <a:p>
            <a:pPr>
              <a:buAutoNum type="arabicPeriod"/>
            </a:pPr>
            <a:endParaRPr lang="en-US" sz="2800" dirty="0" smtClean="0">
              <a:solidFill>
                <a:srgbClr val="FFFFFF"/>
              </a:solidFill>
            </a:endParaRPr>
          </a:p>
          <a:p>
            <a:pPr>
              <a:buNone/>
            </a:pPr>
            <a:endParaRPr lang="en-US" i="1" baseline="-25000" dirty="0" smtClean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 smtClean="0">
                <a:solidFill>
                  <a:srgbClr val="FFFF53"/>
                </a:solidFill>
              </a:rPr>
              <a:t>Searching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66FFCC"/>
                </a:solidFill>
              </a:rPr>
              <a:t>1. Linear Search:</a:t>
            </a:r>
          </a:p>
          <a:p>
            <a:r>
              <a:rPr lang="en-US" i="1" baseline="-25000" dirty="0" smtClean="0">
                <a:solidFill>
                  <a:srgbClr val="99FF66"/>
                </a:solidFill>
              </a:rPr>
              <a:t> </a:t>
            </a:r>
            <a:r>
              <a:rPr lang="en-US" i="1" dirty="0" smtClean="0">
                <a:solidFill>
                  <a:srgbClr val="99FF66"/>
                </a:solidFill>
              </a:rPr>
              <a:t> </a:t>
            </a:r>
            <a:r>
              <a:rPr lang="en-US" sz="2800" dirty="0" smtClean="0">
                <a:solidFill>
                  <a:srgbClr val="99FF66"/>
                </a:solidFill>
              </a:rPr>
              <a:t>Compares the item of interest with each element of Array one by one.</a:t>
            </a:r>
          </a:p>
          <a:p>
            <a:r>
              <a:rPr lang="en-US" sz="2800" dirty="0" smtClean="0">
                <a:solidFill>
                  <a:srgbClr val="99FF66"/>
                </a:solidFill>
              </a:rPr>
              <a:t> Traverses the Array sequentially to locate the desired item.</a:t>
            </a:r>
          </a:p>
          <a:p>
            <a:pPr>
              <a:buNone/>
            </a:pPr>
            <a:r>
              <a:rPr lang="en-US" sz="2800" dirty="0" smtClean="0">
                <a:solidFill>
                  <a:srgbClr val="99FF66"/>
                </a:solidFill>
              </a:rPr>
              <a:t>  </a:t>
            </a:r>
            <a:endParaRPr lang="en-US" baseline="-25000" dirty="0" smtClean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 smtClean="0">
                <a:solidFill>
                  <a:srgbClr val="FFFF53"/>
                </a:solidFill>
              </a:rPr>
              <a:t>Linear Search Algorithm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610600" cy="4953000"/>
          </a:xfrm>
        </p:spPr>
        <p:txBody>
          <a:bodyPr/>
          <a:lstStyle/>
          <a:p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66FFCC"/>
                </a:solidFill>
              </a:rPr>
              <a:t>LINEAR_SEARCH</a:t>
            </a:r>
            <a:r>
              <a:rPr lang="en-US" sz="2800" dirty="0" smtClean="0">
                <a:solidFill>
                  <a:srgbClr val="66FFCC"/>
                </a:solidFill>
              </a:rPr>
              <a:t> </a:t>
            </a:r>
            <a:r>
              <a:rPr lang="en-US" sz="2800" dirty="0" smtClean="0">
                <a:solidFill>
                  <a:srgbClr val="66FFCC"/>
                </a:solidFill>
              </a:rPr>
              <a:t>(DATA, N, ITEM, LOC)</a:t>
            </a:r>
          </a:p>
          <a:p>
            <a:pPr>
              <a:buNone/>
            </a:pPr>
            <a:endParaRPr lang="en-US" sz="2800" dirty="0" smtClean="0">
              <a:solidFill>
                <a:srgbClr val="66FFCC"/>
              </a:solidFill>
            </a:endParaRPr>
          </a:p>
          <a:p>
            <a:pPr>
              <a:buAutoNum type="arabicPeriod"/>
            </a:pPr>
            <a:r>
              <a:rPr lang="en-US" sz="2600" dirty="0" smtClean="0">
                <a:solidFill>
                  <a:srgbClr val="FFFFFF"/>
                </a:solidFill>
              </a:rPr>
              <a:t> [Insert ITEM at the end of DATA] Set Data [N+1]= ITEM.</a:t>
            </a:r>
          </a:p>
          <a:p>
            <a:pPr>
              <a:buAutoNum type="arabicPeriod"/>
            </a:pPr>
            <a:r>
              <a:rPr lang="en-US" sz="2600" dirty="0" smtClean="0">
                <a:solidFill>
                  <a:srgbClr val="FFFFFF"/>
                </a:solidFill>
              </a:rPr>
              <a:t> [Initialize Counter] Set LOC=1.</a:t>
            </a:r>
          </a:p>
          <a:p>
            <a:pPr>
              <a:buAutoNum type="arabicPeriod"/>
            </a:pPr>
            <a:r>
              <a:rPr lang="en-US" sz="2600" dirty="0" smtClean="0">
                <a:solidFill>
                  <a:srgbClr val="FFFFFF"/>
                </a:solidFill>
              </a:rPr>
              <a:t> [Search for ITEM.]</a:t>
            </a:r>
            <a:br>
              <a:rPr lang="en-US" sz="2600" dirty="0" smtClean="0">
                <a:solidFill>
                  <a:srgbClr val="FFFFFF"/>
                </a:solidFill>
              </a:rPr>
            </a:br>
            <a:r>
              <a:rPr lang="en-US" sz="2600" dirty="0" smtClean="0">
                <a:solidFill>
                  <a:srgbClr val="FFFFFF"/>
                </a:solidFill>
              </a:rPr>
              <a:t>     Repeat while DATA [LOC] != ITEM</a:t>
            </a:r>
            <a:br>
              <a:rPr lang="en-US" sz="2600" dirty="0" smtClean="0">
                <a:solidFill>
                  <a:srgbClr val="FFFFFF"/>
                </a:solidFill>
              </a:rPr>
            </a:br>
            <a:r>
              <a:rPr lang="en-US" sz="2600" dirty="0" smtClean="0">
                <a:solidFill>
                  <a:srgbClr val="FFFFFF"/>
                </a:solidFill>
              </a:rPr>
              <a:t>	Set LOC = LOC +1.</a:t>
            </a:r>
            <a:br>
              <a:rPr lang="en-US" sz="2600" dirty="0" smtClean="0">
                <a:solidFill>
                  <a:srgbClr val="FFFFFF"/>
                </a:solidFill>
              </a:rPr>
            </a:br>
            <a:r>
              <a:rPr lang="en-US" sz="2600" dirty="0" smtClean="0">
                <a:solidFill>
                  <a:srgbClr val="FFFFFF"/>
                </a:solidFill>
              </a:rPr>
              <a:t>     [End of loop.]</a:t>
            </a:r>
          </a:p>
          <a:p>
            <a:pPr>
              <a:buAutoNum type="arabicPeriod"/>
            </a:pPr>
            <a:r>
              <a:rPr lang="en-US" sz="2600" dirty="0" smtClean="0">
                <a:solidFill>
                  <a:srgbClr val="FFFFFF"/>
                </a:solidFill>
              </a:rPr>
              <a:t> [Successful?] if LOC = N + 1, then Set LOC = 0.</a:t>
            </a:r>
          </a:p>
          <a:p>
            <a:pPr>
              <a:buAutoNum type="arabicPeriod"/>
            </a:pPr>
            <a:r>
              <a:rPr lang="en-US" sz="2600" dirty="0" smtClean="0">
                <a:solidFill>
                  <a:srgbClr val="FFFFFF"/>
                </a:solidFill>
              </a:rPr>
              <a:t> Exit.	</a:t>
            </a:r>
          </a:p>
          <a:p>
            <a:pPr>
              <a:buNone/>
            </a:pPr>
            <a:endParaRPr lang="en-US" sz="2800" dirty="0" smtClean="0">
              <a:solidFill>
                <a:srgbClr val="FFFFFF"/>
              </a:solidFill>
            </a:endParaRPr>
          </a:p>
          <a:p>
            <a:pPr>
              <a:buNone/>
            </a:pPr>
            <a:endParaRPr lang="en-US" i="1" baseline="-25000" dirty="0" smtClean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09600" y="282754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 smtClean="0">
                <a:solidFill>
                  <a:srgbClr val="FFFF53"/>
                </a:solidFill>
              </a:rPr>
              <a:t>2. Binary Search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533400" y="1066800"/>
            <a:ext cx="8382000" cy="5181600"/>
          </a:xfrm>
        </p:spPr>
        <p:txBody>
          <a:bodyPr/>
          <a:lstStyle/>
          <a:p>
            <a:r>
              <a:rPr lang="en-US" sz="2800" baseline="-25000" dirty="0" smtClean="0">
                <a:solidFill>
                  <a:srgbClr val="92D050"/>
                </a:solidFill>
              </a:rPr>
              <a:t> </a:t>
            </a:r>
            <a:r>
              <a:rPr lang="en-US" sz="2800" dirty="0" smtClean="0">
                <a:solidFill>
                  <a:srgbClr val="92D050"/>
                </a:solidFill>
              </a:rPr>
              <a:t> BINARY ( DATA, LB, </a:t>
            </a:r>
            <a:r>
              <a:rPr lang="en-US" sz="2800" dirty="0" err="1" smtClean="0">
                <a:solidFill>
                  <a:srgbClr val="92D050"/>
                </a:solidFill>
              </a:rPr>
              <a:t>UB</a:t>
            </a:r>
            <a:r>
              <a:rPr lang="en-US" sz="2800" dirty="0" smtClean="0">
                <a:solidFill>
                  <a:srgbClr val="92D050"/>
                </a:solidFill>
              </a:rPr>
              <a:t>, ITEM, LOC )</a:t>
            </a:r>
          </a:p>
          <a:p>
            <a:pPr>
              <a:buAutoNum type="arabicPeriod"/>
            </a:pPr>
            <a:r>
              <a:rPr lang="en-US" sz="2000" dirty="0" smtClean="0">
                <a:solidFill>
                  <a:srgbClr val="FFFF00"/>
                </a:solidFill>
              </a:rPr>
              <a:t> [Initialize Segment Variables]</a:t>
            </a:r>
            <a:br>
              <a:rPr lang="en-US" sz="2000" dirty="0" smtClean="0">
                <a:solidFill>
                  <a:srgbClr val="FFFF00"/>
                </a:solidFill>
              </a:rPr>
            </a:br>
            <a:r>
              <a:rPr lang="en-US" sz="2000" dirty="0" smtClean="0">
                <a:solidFill>
                  <a:srgbClr val="FFFF00"/>
                </a:solidFill>
              </a:rPr>
              <a:t>      Set BEG = LB, END = </a:t>
            </a:r>
            <a:r>
              <a:rPr lang="en-US" sz="2000" dirty="0" err="1" smtClean="0">
                <a:solidFill>
                  <a:srgbClr val="FFFF00"/>
                </a:solidFill>
              </a:rPr>
              <a:t>UB</a:t>
            </a:r>
            <a:r>
              <a:rPr lang="en-US" sz="2000" dirty="0" smtClean="0">
                <a:solidFill>
                  <a:srgbClr val="FFFF00"/>
                </a:solidFill>
              </a:rPr>
              <a:t> and MID = </a:t>
            </a:r>
            <a:r>
              <a:rPr lang="en-US" sz="2000" dirty="0" err="1" smtClean="0">
                <a:solidFill>
                  <a:srgbClr val="FFFF00"/>
                </a:solidFill>
              </a:rPr>
              <a:t>INT</a:t>
            </a:r>
            <a:r>
              <a:rPr lang="en-US" sz="2000" dirty="0" smtClean="0">
                <a:solidFill>
                  <a:srgbClr val="FFFF00"/>
                </a:solidFill>
              </a:rPr>
              <a:t> ((</a:t>
            </a:r>
            <a:r>
              <a:rPr lang="en-US" sz="2000" dirty="0" err="1" smtClean="0">
                <a:solidFill>
                  <a:srgbClr val="FFFF00"/>
                </a:solidFill>
              </a:rPr>
              <a:t>BEG+END</a:t>
            </a:r>
            <a:r>
              <a:rPr lang="en-US" sz="2000" dirty="0" smtClean="0">
                <a:solidFill>
                  <a:srgbClr val="FFFF00"/>
                </a:solidFill>
              </a:rPr>
              <a:t>)/2).</a:t>
            </a:r>
          </a:p>
          <a:p>
            <a:pPr>
              <a:buAutoNum type="arabicPeriod"/>
            </a:pPr>
            <a:r>
              <a:rPr lang="en-US" sz="2000" dirty="0" smtClean="0">
                <a:solidFill>
                  <a:srgbClr val="FFFF00"/>
                </a:solidFill>
              </a:rPr>
              <a:t> Repeat Steps 3 and 4 while BEG &lt;= END and DATA [MID] != ITEM.</a:t>
            </a:r>
          </a:p>
          <a:p>
            <a:pPr>
              <a:buAutoNum type="arabicPeriod"/>
            </a:pPr>
            <a:r>
              <a:rPr lang="en-US" sz="2000" dirty="0" smtClean="0">
                <a:solidFill>
                  <a:srgbClr val="FFFF00"/>
                </a:solidFill>
              </a:rPr>
              <a:t>          If ITEM &lt; DATA[MID], then:</a:t>
            </a:r>
            <a:br>
              <a:rPr lang="en-US" sz="2000" dirty="0" smtClean="0">
                <a:solidFill>
                  <a:srgbClr val="FFFF00"/>
                </a:solidFill>
              </a:rPr>
            </a:br>
            <a:r>
              <a:rPr lang="en-US" sz="2000" dirty="0" smtClean="0">
                <a:solidFill>
                  <a:srgbClr val="FFFF00"/>
                </a:solidFill>
              </a:rPr>
              <a:t>		Set END = MID - 1.</a:t>
            </a:r>
            <a:br>
              <a:rPr lang="en-US" sz="2000" dirty="0" smtClean="0">
                <a:solidFill>
                  <a:srgbClr val="FFFF00"/>
                </a:solidFill>
              </a:rPr>
            </a:br>
            <a:r>
              <a:rPr lang="en-US" sz="2000" dirty="0" smtClean="0">
                <a:solidFill>
                  <a:srgbClr val="FFFF00"/>
                </a:solidFill>
              </a:rPr>
              <a:t>	   Else:</a:t>
            </a:r>
            <a:br>
              <a:rPr lang="en-US" sz="2000" dirty="0" smtClean="0">
                <a:solidFill>
                  <a:srgbClr val="FFFF00"/>
                </a:solidFill>
              </a:rPr>
            </a:br>
            <a:r>
              <a:rPr lang="en-US" sz="2000" dirty="0" smtClean="0">
                <a:solidFill>
                  <a:srgbClr val="FFFF00"/>
                </a:solidFill>
              </a:rPr>
              <a:t>		Set BEG = MID + 1.</a:t>
            </a:r>
            <a:br>
              <a:rPr lang="en-US" sz="2000" dirty="0" smtClean="0">
                <a:solidFill>
                  <a:srgbClr val="FFFF00"/>
                </a:solidFill>
              </a:rPr>
            </a:br>
            <a:r>
              <a:rPr lang="en-US" sz="2000" dirty="0" smtClean="0">
                <a:solidFill>
                  <a:srgbClr val="FFFF00"/>
                </a:solidFill>
              </a:rPr>
              <a:t>		[End of if Structure.]</a:t>
            </a:r>
          </a:p>
          <a:p>
            <a:pPr>
              <a:buAutoNum type="arabicPeriod"/>
            </a:pPr>
            <a:r>
              <a:rPr lang="en-US" sz="2000" dirty="0" smtClean="0">
                <a:solidFill>
                  <a:srgbClr val="FFFF00"/>
                </a:solidFill>
              </a:rPr>
              <a:t> 	   Set MID = </a:t>
            </a:r>
            <a:r>
              <a:rPr lang="en-US" sz="2000" dirty="0" err="1" smtClean="0">
                <a:solidFill>
                  <a:srgbClr val="FFFF00"/>
                </a:solidFill>
              </a:rPr>
              <a:t>INT</a:t>
            </a:r>
            <a:r>
              <a:rPr lang="en-US" sz="2000" dirty="0" smtClean="0">
                <a:solidFill>
                  <a:srgbClr val="FFFF00"/>
                </a:solidFill>
              </a:rPr>
              <a:t> ((</a:t>
            </a:r>
            <a:r>
              <a:rPr lang="en-US" sz="2000" dirty="0" err="1" smtClean="0">
                <a:solidFill>
                  <a:srgbClr val="FFFF00"/>
                </a:solidFill>
              </a:rPr>
              <a:t>BEG+END</a:t>
            </a:r>
            <a:r>
              <a:rPr lang="en-US" sz="2000" dirty="0" smtClean="0">
                <a:solidFill>
                  <a:srgbClr val="FFFF00"/>
                </a:solidFill>
              </a:rPr>
              <a:t>)/2).</a:t>
            </a:r>
            <a:br>
              <a:rPr lang="en-US" sz="2000" dirty="0" smtClean="0">
                <a:solidFill>
                  <a:srgbClr val="FFFF00"/>
                </a:solidFill>
              </a:rPr>
            </a:br>
            <a:r>
              <a:rPr lang="en-US" sz="2000" dirty="0" smtClean="0">
                <a:solidFill>
                  <a:srgbClr val="FFFF00"/>
                </a:solidFill>
              </a:rPr>
              <a:t>     [End of Step 2 Loop.]</a:t>
            </a:r>
          </a:p>
          <a:p>
            <a:pPr>
              <a:buAutoNum type="arabicPeriod"/>
            </a:pPr>
            <a:r>
              <a:rPr lang="en-US" sz="2000" dirty="0" smtClean="0">
                <a:solidFill>
                  <a:srgbClr val="FFFF00"/>
                </a:solidFill>
              </a:rPr>
              <a:t> If DATA [MID] = ITEM, then: Set LOC= MID</a:t>
            </a:r>
            <a:br>
              <a:rPr lang="en-US" sz="2000" dirty="0" smtClean="0">
                <a:solidFill>
                  <a:srgbClr val="FFFF00"/>
                </a:solidFill>
              </a:rPr>
            </a:br>
            <a:r>
              <a:rPr lang="en-US" sz="2000" dirty="0" smtClean="0">
                <a:solidFill>
                  <a:srgbClr val="FFFF00"/>
                </a:solidFill>
              </a:rPr>
              <a:t>    Else: </a:t>
            </a:r>
            <a:br>
              <a:rPr lang="en-US" sz="2000" dirty="0" smtClean="0">
                <a:solidFill>
                  <a:srgbClr val="FFFF00"/>
                </a:solidFill>
              </a:rPr>
            </a:br>
            <a:r>
              <a:rPr lang="en-US" sz="2000" dirty="0" smtClean="0">
                <a:solidFill>
                  <a:srgbClr val="FFFF00"/>
                </a:solidFill>
              </a:rPr>
              <a:t>            Set LOC = NULL.</a:t>
            </a:r>
            <a:br>
              <a:rPr lang="en-US" sz="2000" dirty="0" smtClean="0">
                <a:solidFill>
                  <a:srgbClr val="FFFF00"/>
                </a:solidFill>
              </a:rPr>
            </a:br>
            <a:r>
              <a:rPr lang="en-US" sz="2000" dirty="0" smtClean="0">
                <a:solidFill>
                  <a:srgbClr val="FFFF00"/>
                </a:solidFill>
              </a:rPr>
              <a:t>    [End of if structure.]</a:t>
            </a:r>
          </a:p>
          <a:p>
            <a:pPr>
              <a:buAutoNum type="arabicPeriod"/>
            </a:pPr>
            <a:r>
              <a:rPr lang="en-US" sz="2000" dirty="0" smtClean="0">
                <a:solidFill>
                  <a:srgbClr val="FFFF00"/>
                </a:solidFill>
              </a:rPr>
              <a:t> Exit.</a:t>
            </a:r>
            <a:br>
              <a:rPr lang="en-US" sz="2000" dirty="0" smtClean="0">
                <a:solidFill>
                  <a:srgbClr val="FFFF00"/>
                </a:solidFill>
              </a:rPr>
            </a:br>
            <a:endParaRPr lang="en-US" sz="2800" dirty="0" smtClean="0">
              <a:solidFill>
                <a:srgbClr val="FFFF00"/>
              </a:solidFill>
            </a:endParaRPr>
          </a:p>
          <a:p>
            <a:pPr>
              <a:buAutoNum type="arabicPeriod"/>
            </a:pPr>
            <a:endParaRPr lang="en-US" sz="2800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 smtClean="0">
                <a:solidFill>
                  <a:srgbClr val="FFFF53"/>
                </a:solidFill>
              </a:rPr>
              <a:t>Limitations of Binary Search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sz="2800" dirty="0" smtClean="0">
                <a:solidFill>
                  <a:srgbClr val="FFFFFF"/>
                </a:solidFill>
              </a:rPr>
              <a:t> Although the complexity of Binary Search is </a:t>
            </a:r>
          </a:p>
          <a:p>
            <a:pPr>
              <a:buNone/>
            </a:pPr>
            <a:r>
              <a:rPr lang="en-US" sz="2800" dirty="0" smtClean="0">
                <a:solidFill>
                  <a:srgbClr val="FFFFFF"/>
                </a:solidFill>
              </a:rPr>
              <a:t>O (log n), it has some limitations:</a:t>
            </a:r>
          </a:p>
          <a:p>
            <a:pPr>
              <a:buAutoNum type="arabicPeriod"/>
            </a:pPr>
            <a:r>
              <a:rPr lang="en-US" sz="2800" dirty="0" smtClean="0">
                <a:solidFill>
                  <a:srgbClr val="FFFFFF"/>
                </a:solidFill>
              </a:rPr>
              <a:t> the list must be sorted</a:t>
            </a:r>
          </a:p>
          <a:p>
            <a:pPr>
              <a:buAutoNum type="arabicPeriod"/>
            </a:pPr>
            <a:r>
              <a:rPr lang="en-US" sz="2800" dirty="0" smtClean="0">
                <a:solidFill>
                  <a:srgbClr val="FFFFFF"/>
                </a:solidFill>
              </a:rPr>
              <a:t> one must have direct access to the middle element in any </a:t>
            </a:r>
            <a:r>
              <a:rPr lang="en-US" sz="2800" dirty="0" err="1" smtClean="0">
                <a:solidFill>
                  <a:srgbClr val="FFFFFF"/>
                </a:solidFill>
              </a:rPr>
              <a:t>sublist</a:t>
            </a:r>
            <a:r>
              <a:rPr lang="en-US" sz="2800" dirty="0" smtClean="0">
                <a:solidFill>
                  <a:srgbClr val="FFFFFF"/>
                </a:solidFill>
              </a:rPr>
              <a:t>. </a:t>
            </a:r>
          </a:p>
          <a:p>
            <a:pPr>
              <a:buNone/>
            </a:pPr>
            <a:endParaRPr lang="en-US" i="1" baseline="-25000" dirty="0" smtClean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 smtClean="0">
                <a:solidFill>
                  <a:srgbClr val="FFFF53"/>
                </a:solidFill>
              </a:rPr>
              <a:t>Sorting (Bubble Sort)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839200" cy="5105400"/>
          </a:xfrm>
        </p:spPr>
        <p:txBody>
          <a:bodyPr/>
          <a:lstStyle/>
          <a:p>
            <a:r>
              <a:rPr lang="en-US" sz="2800" dirty="0" smtClean="0">
                <a:solidFill>
                  <a:srgbClr val="FFFFFF"/>
                </a:solidFill>
              </a:rPr>
              <a:t> Sorting refers to the operation of rearranging the elements of A so they are in some particular order.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smtClean="0">
                <a:solidFill>
                  <a:srgbClr val="FFFF53"/>
                </a:solidFill>
              </a:rPr>
              <a:t>Complexity of Bubble Sort Algorithm is: O(n</a:t>
            </a:r>
            <a:r>
              <a:rPr lang="en-US" sz="2800" baseline="30000" dirty="0" smtClean="0">
                <a:solidFill>
                  <a:srgbClr val="FFFF53"/>
                </a:solidFill>
              </a:rPr>
              <a:t>2</a:t>
            </a:r>
            <a:r>
              <a:rPr lang="en-US" sz="2800" dirty="0" smtClean="0">
                <a:solidFill>
                  <a:srgbClr val="FFFF53"/>
                </a:solidFill>
              </a:rPr>
              <a:t>) </a:t>
            </a:r>
          </a:p>
          <a:p>
            <a:endParaRPr lang="en-US" sz="2800" dirty="0" smtClean="0">
              <a:solidFill>
                <a:srgbClr val="FFFF53"/>
              </a:solidFill>
            </a:endParaRPr>
          </a:p>
          <a:p>
            <a:r>
              <a:rPr lang="en-US" sz="2800" dirty="0" smtClean="0">
                <a:solidFill>
                  <a:srgbClr val="FFFF53"/>
                </a:solidFill>
              </a:rPr>
              <a:t> </a:t>
            </a:r>
            <a:r>
              <a:rPr lang="en-US" sz="2800" dirty="0" smtClean="0">
                <a:solidFill>
                  <a:srgbClr val="66FFCC"/>
                </a:solidFill>
              </a:rPr>
              <a:t>Example of Bubble Sort</a:t>
            </a:r>
          </a:p>
          <a:p>
            <a:pPr>
              <a:buNone/>
            </a:pPr>
            <a:endParaRPr lang="en-US" sz="2800" dirty="0" smtClean="0">
              <a:solidFill>
                <a:srgbClr val="FFFFFF"/>
              </a:solidFill>
            </a:endParaRP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pPr>
              <a:buNone/>
            </a:pPr>
            <a:endParaRPr lang="en-US" i="1" baseline="-25000" dirty="0" smtClean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 smtClean="0">
                <a:solidFill>
                  <a:srgbClr val="FFFF53"/>
                </a:solidFill>
              </a:rPr>
              <a:t>Bubble Sort Algorithm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DA3F"/>
                </a:solidFill>
              </a:rPr>
              <a:t>Bubble (DATA, N)</a:t>
            </a:r>
            <a:endParaRPr lang="en-US" sz="2400" dirty="0" smtClean="0">
              <a:solidFill>
                <a:srgbClr val="FFDA3F"/>
              </a:solidFill>
            </a:endParaRPr>
          </a:p>
          <a:p>
            <a:pPr>
              <a:buAutoNum type="arabicPeriod"/>
            </a:pPr>
            <a:r>
              <a:rPr lang="en-US" sz="2400" dirty="0" smtClean="0">
                <a:solidFill>
                  <a:srgbClr val="FFFFFF"/>
                </a:solidFill>
              </a:rPr>
              <a:t> Repeat Step 2 and 3 for K=1 to N-1.</a:t>
            </a:r>
          </a:p>
          <a:p>
            <a:pPr>
              <a:buAutoNum type="arabicPeriod"/>
            </a:pPr>
            <a:r>
              <a:rPr lang="en-US" sz="2400" dirty="0" smtClean="0">
                <a:solidFill>
                  <a:srgbClr val="FFFFFF"/>
                </a:solidFill>
              </a:rPr>
              <a:t>         [Initialize Pass Pointer P] Set P=1.  </a:t>
            </a:r>
          </a:p>
          <a:p>
            <a:pPr>
              <a:buAutoNum type="arabicPeriod"/>
            </a:pPr>
            <a:r>
              <a:rPr lang="en-US" sz="2400" dirty="0" smtClean="0">
                <a:solidFill>
                  <a:srgbClr val="FFFFFF"/>
                </a:solidFill>
              </a:rPr>
              <a:t>         [Execute Pass] Repeat while P &lt;= N-K.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           (a) if DATA [P] &gt; DATA [P+1], then: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	           Interchange DATA [P] and DATA[P+1]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		[End of if Structure.] 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 	  (b) Set P = P+1.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 	[End of Inner Loop.]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 [End of Step1 Outer Loop.]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4. Exit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029200"/>
            <a:ext cx="5181600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CFFCC"/>
                </a:solidFill>
              </a:rPr>
              <a:t> Questions</a:t>
            </a:r>
            <a:endParaRPr lang="en-US" dirty="0">
              <a:solidFill>
                <a:srgbClr val="CCFFCC"/>
              </a:solidFill>
            </a:endParaRPr>
          </a:p>
        </p:txBody>
      </p:sp>
      <p:pic>
        <p:nvPicPr>
          <p:cNvPr id="4" name="Content Placeholder 3" descr="fa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143000"/>
            <a:ext cx="4038600" cy="3962400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470894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Terminology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 smtClean="0"/>
              <a:t> Linear Array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Memory Representation of Linear Array</a:t>
            </a:r>
            <a:endParaRPr lang="en" sz="2800" b="0" i="0" u="none" strike="noStrike" cap="none" baseline="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 smtClean="0"/>
              <a:t> Traversing Array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 smtClean="0"/>
              <a:t> Insertion and Deletion in Array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 smtClean="0"/>
              <a:t> Sorting (Bubble Sort)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 smtClean="0"/>
              <a:t> Searching (Linear Search and Binary Search)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 smtClean="0"/>
              <a:t> Review Questions</a:t>
            </a:r>
            <a:endParaRPr lang="en" sz="28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 smtClean="0">
                <a:solidFill>
                  <a:srgbClr val="99FF66"/>
                </a:solidFill>
              </a:rPr>
              <a:t>Basic Terminology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8229600" cy="47397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b="0" dirty="0" smtClean="0">
                <a:solidFill>
                  <a:srgbClr val="FFFF53"/>
                </a:solidFill>
              </a:rPr>
              <a:t>Linear Data Structures</a:t>
            </a:r>
            <a:r>
              <a:rPr lang="en" sz="3200" i="0" u="none" strike="noStrike" cap="none" baseline="0" dirty="0" smtClean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2800" i="0" u="none" strike="noStrike" cap="none" baseline="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2800" i="0" u="none" strike="noStrike" cap="none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structure is said to be linear if its elements form a </a:t>
            </a:r>
            <a:r>
              <a:rPr lang="en" sz="2800" i="1" u="none" strike="noStrike" cap="none" dirty="0" smtClean="0">
                <a:solidFill>
                  <a:srgbClr val="42EF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</a:t>
            </a:r>
            <a:r>
              <a:rPr lang="en" sz="2800" dirty="0" smtClean="0">
                <a:solidFill>
                  <a:srgbClr val="FFFFFF"/>
                </a:solidFill>
              </a:rPr>
              <a:t> or a linear list.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800" dirty="0" smtClean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 smtClean="0">
                <a:solidFill>
                  <a:srgbClr val="FFFF53"/>
                </a:solidFill>
              </a:rPr>
              <a:t> Linear Array: </a:t>
            </a:r>
            <a:r>
              <a:rPr lang="en" sz="2800" dirty="0" smtClean="0">
                <a:solidFill>
                  <a:srgbClr val="FFFFFF"/>
                </a:solidFill>
              </a:rPr>
              <a:t>is a list of a finite number </a:t>
            </a:r>
            <a:r>
              <a:rPr lang="en" sz="2800" i="1" dirty="0" smtClean="0">
                <a:solidFill>
                  <a:srgbClr val="42EFF8"/>
                </a:solidFill>
              </a:rPr>
              <a:t>n</a:t>
            </a:r>
            <a:r>
              <a:rPr lang="en" sz="2800" i="1" dirty="0" smtClean="0">
                <a:solidFill>
                  <a:srgbClr val="FFFFFF"/>
                </a:solidFill>
              </a:rPr>
              <a:t> </a:t>
            </a:r>
            <a:r>
              <a:rPr lang="en" sz="2800" dirty="0" smtClean="0">
                <a:solidFill>
                  <a:srgbClr val="FFFFFF"/>
                </a:solidFill>
              </a:rPr>
              <a:t>of </a:t>
            </a:r>
            <a:r>
              <a:rPr lang="en" sz="2800" i="1" dirty="0" smtClean="0">
                <a:solidFill>
                  <a:srgbClr val="42EFF8"/>
                </a:solidFill>
              </a:rPr>
              <a:t>homogeneous</a:t>
            </a:r>
            <a:r>
              <a:rPr lang="en" sz="2800" dirty="0" smtClean="0">
                <a:solidFill>
                  <a:srgbClr val="FFFFFF"/>
                </a:solidFill>
              </a:rPr>
              <a:t> data elements such that:</a:t>
            </a:r>
            <a:br>
              <a:rPr lang="en" sz="2800" dirty="0" smtClean="0">
                <a:solidFill>
                  <a:srgbClr val="FFFFFF"/>
                </a:solidFill>
              </a:rPr>
            </a:br>
            <a:r>
              <a:rPr lang="en" sz="2800" dirty="0" smtClean="0">
                <a:solidFill>
                  <a:srgbClr val="FFFFFF"/>
                </a:solidFill>
              </a:rPr>
              <a:t>  (a) the elements of the array are referenced by an index set consisting of </a:t>
            </a:r>
            <a:r>
              <a:rPr lang="en" sz="2800" i="1" dirty="0" smtClean="0">
                <a:solidFill>
                  <a:srgbClr val="42EFF8"/>
                </a:solidFill>
              </a:rPr>
              <a:t>n consecutive numbers</a:t>
            </a:r>
            <a:r>
              <a:rPr lang="en" sz="2800" dirty="0" smtClean="0">
                <a:solidFill>
                  <a:srgbClr val="FFFFFF"/>
                </a:solidFill>
              </a:rPr>
              <a:t>.</a:t>
            </a:r>
            <a:br>
              <a:rPr lang="en" sz="2800" dirty="0" smtClean="0">
                <a:solidFill>
                  <a:srgbClr val="FFFFFF"/>
                </a:solidFill>
              </a:rPr>
            </a:br>
            <a:r>
              <a:rPr lang="en" sz="2800" dirty="0" smtClean="0">
                <a:solidFill>
                  <a:srgbClr val="FFFFFF"/>
                </a:solidFill>
              </a:rPr>
              <a:t>  (b) the elements of the array are stored respectively in successive memory locations.</a:t>
            </a:r>
            <a:br>
              <a:rPr lang="en" sz="2800" dirty="0" smtClean="0">
                <a:solidFill>
                  <a:srgbClr val="FFFFFF"/>
                </a:solidFill>
              </a:rPr>
            </a:br>
            <a:endParaRPr lang="en" sz="3200" b="0" i="0" u="none" strike="noStrike" cap="none" baseline="0" dirty="0" smtClea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 smtClean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Terms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2785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Size / Length of Array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 smtClean="0"/>
              <a:t> Index of Array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Upper bound and Lower bound of Array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32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32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143000" y="228600"/>
            <a:ext cx="76962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 smtClean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Representation of Arrays</a:t>
            </a:r>
            <a:endParaRPr lang="en" sz="40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867400" y="1798320"/>
          <a:ext cx="2667000" cy="445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tx1"/>
                  </a:outerShdw>
                </a:effectLst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19200" y="1066800"/>
          <a:ext cx="4114800" cy="370840"/>
        </p:xfrm>
        <a:graphic>
          <a:graphicData uri="http://schemas.openxmlformats.org/drawingml/2006/table">
            <a:tbl>
              <a:tblPr firstRow="1" bandRow="1"/>
              <a:tblGrid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Elbow Connector 10"/>
          <p:cNvCxnSpPr/>
          <p:nvPr/>
        </p:nvCxnSpPr>
        <p:spPr>
          <a:xfrm>
            <a:off x="1600200" y="1828800"/>
            <a:ext cx="4114800" cy="1295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1408906" y="16383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 smtClean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Traversing Linear Array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990600"/>
            <a:ext cx="7924800" cy="54168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we have to count the number of </a:t>
            </a:r>
            <a:r>
              <a:rPr lang="en" sz="2800" b="0" i="0" u="none" strike="noStrike" cap="none" baseline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</a:t>
            </a:r>
            <a:r>
              <a:rPr lang="en" sz="28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array or print all the elements of array.</a:t>
            </a:r>
            <a:br>
              <a:rPr lang="en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 smtClean="0"/>
              <a:t> </a:t>
            </a:r>
            <a:r>
              <a:rPr lang="en" sz="2800" dirty="0" smtClean="0">
                <a:solidFill>
                  <a:srgbClr val="FFFF53"/>
                </a:solidFill>
              </a:rPr>
              <a:t>Algorithm 1: (Using While Loop)</a:t>
            </a:r>
            <a:br>
              <a:rPr lang="en" sz="2800" dirty="0" smtClean="0">
                <a:solidFill>
                  <a:srgbClr val="FFFF53"/>
                </a:solidFill>
              </a:rPr>
            </a:br>
            <a:endParaRPr lang="en" sz="2800" dirty="0" smtClean="0">
              <a:solidFill>
                <a:srgbClr val="FFFF53"/>
              </a:solidFill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 smtClean="0">
                <a:solidFill>
                  <a:srgbClr val="92D050"/>
                </a:solidFill>
              </a:rPr>
              <a:t>[Initialize Counter.] Set K = LB.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 smtClean="0">
                <a:solidFill>
                  <a:srgbClr val="92D050"/>
                </a:solidFill>
              </a:rPr>
              <a:t>Repeat Step 3 and 4 while K&lt;= UB.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 smtClean="0">
                <a:solidFill>
                  <a:srgbClr val="92D050"/>
                </a:solidFill>
              </a:rPr>
              <a:t>           [Visit Element.] Apply PROCESS to A[K].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 smtClean="0">
                <a:solidFill>
                  <a:srgbClr val="92D050"/>
                </a:solidFill>
              </a:rPr>
              <a:t>           [Increase Counter.] Set K = K+1.</a:t>
            </a:r>
            <a:br>
              <a:rPr lang="en" sz="2800" dirty="0" smtClean="0">
                <a:solidFill>
                  <a:srgbClr val="92D050"/>
                </a:solidFill>
              </a:rPr>
            </a:br>
            <a:r>
              <a:rPr lang="en" sz="2800" dirty="0" smtClean="0">
                <a:solidFill>
                  <a:srgbClr val="92D050"/>
                </a:solidFill>
              </a:rPr>
              <a:t>[End of Step 2 Loop.]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 smtClean="0">
                <a:solidFill>
                  <a:srgbClr val="92D050"/>
                </a:solidFill>
              </a:rPr>
              <a:t> Exit.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304800"/>
            <a:ext cx="8229600" cy="72327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dirty="0" smtClean="0"/>
              <a:t> 		</a:t>
            </a:r>
            <a:r>
              <a:rPr lang="en" dirty="0" smtClean="0">
                <a:solidFill>
                  <a:srgbClr val="FFFF53"/>
                </a:solidFill>
              </a:rPr>
              <a:t>Algorithm 2: (Using for loop)</a:t>
            </a:r>
          </a:p>
          <a:p>
            <a:pPr lvl="0" indent="0">
              <a:buSzPct val="98958"/>
              <a:buNone/>
            </a:pPr>
            <a:endParaRPr lang="en" dirty="0" smtClean="0">
              <a:solidFill>
                <a:srgbClr val="FFFF53"/>
              </a:solidFill>
            </a:endParaRPr>
          </a:p>
          <a:p>
            <a:pPr marL="514350" lvl="0" indent="-514350">
              <a:buSzPct val="98958"/>
              <a:buAutoNum type="arabicPeriod"/>
            </a:pPr>
            <a:r>
              <a:rPr lang="en" sz="2800" dirty="0" smtClean="0">
                <a:solidFill>
                  <a:srgbClr val="66FFCC"/>
                </a:solidFill>
              </a:rPr>
              <a:t>Repeat for K = LB to UB</a:t>
            </a:r>
            <a:br>
              <a:rPr lang="en" sz="2800" dirty="0" smtClean="0">
                <a:solidFill>
                  <a:srgbClr val="66FFCC"/>
                </a:solidFill>
              </a:rPr>
            </a:br>
            <a:r>
              <a:rPr lang="en" sz="2800" dirty="0" smtClean="0">
                <a:solidFill>
                  <a:srgbClr val="66FFCC"/>
                </a:solidFill>
              </a:rPr>
              <a:t>     Apply PROCESS to A[K].</a:t>
            </a:r>
            <a:br>
              <a:rPr lang="en" sz="2800" dirty="0" smtClean="0">
                <a:solidFill>
                  <a:srgbClr val="66FFCC"/>
                </a:solidFill>
              </a:rPr>
            </a:br>
            <a:r>
              <a:rPr lang="en" sz="2800" dirty="0" smtClean="0">
                <a:solidFill>
                  <a:srgbClr val="66FFCC"/>
                </a:solidFill>
              </a:rPr>
              <a:t>     [ End of Loop.]</a:t>
            </a:r>
          </a:p>
          <a:p>
            <a:pPr marL="514350" lvl="0" indent="-514350">
              <a:buSzPct val="98958"/>
              <a:buAutoNum type="arabicPeriod"/>
            </a:pPr>
            <a:r>
              <a:rPr lang="en" sz="2800" dirty="0" smtClean="0">
                <a:solidFill>
                  <a:srgbClr val="66FFCC"/>
                </a:solidFill>
              </a:rPr>
              <a:t>Exit.</a:t>
            </a:r>
          </a:p>
          <a:p>
            <a:pPr marL="514350" lvl="0" indent="-514350">
              <a:buSzPct val="98958"/>
              <a:buNone/>
            </a:pPr>
            <a:endParaRPr lang="en" sz="2800" dirty="0" smtClean="0">
              <a:solidFill>
                <a:srgbClr val="92D050"/>
              </a:solidFill>
            </a:endParaRPr>
          </a:p>
          <a:p>
            <a:pPr marL="514350" lvl="0" indent="-514350">
              <a:buSzPct val="98958"/>
              <a:buNone/>
            </a:pPr>
            <a:r>
              <a:rPr lang="en" sz="2800" dirty="0" smtClean="0">
                <a:solidFill>
                  <a:srgbClr val="92D050"/>
                </a:solidFill>
              </a:rPr>
              <a:t>Question.1: </a:t>
            </a:r>
            <a:r>
              <a:rPr lang="en" sz="2400" dirty="0" smtClean="0">
                <a:solidFill>
                  <a:srgbClr val="FFFFFF"/>
                </a:solidFill>
              </a:rPr>
              <a:t>Find the Number of elements in an array which are greater than 25.</a:t>
            </a:r>
          </a:p>
          <a:p>
            <a:pPr marL="514350" lvl="0" indent="-514350">
              <a:buSzPct val="98958"/>
              <a:buNone/>
            </a:pPr>
            <a:endParaRPr lang="en" sz="2800" dirty="0" smtClean="0">
              <a:solidFill>
                <a:srgbClr val="FFFFFF"/>
              </a:solidFill>
            </a:endParaRPr>
          </a:p>
          <a:p>
            <a:pPr marL="514350" lvl="0" indent="-514350">
              <a:buSzPct val="98958"/>
              <a:buNone/>
            </a:pPr>
            <a:r>
              <a:rPr lang="en" sz="2800" dirty="0" smtClean="0">
                <a:solidFill>
                  <a:srgbClr val="92D050"/>
                </a:solidFill>
              </a:rPr>
              <a:t>Question 2: </a:t>
            </a:r>
            <a:r>
              <a:rPr lang="en" sz="2400" dirty="0" smtClean="0">
                <a:solidFill>
                  <a:srgbClr val="FFFFFF"/>
                </a:solidFill>
              </a:rPr>
              <a:t>Find out the sum of all the two digit numbers in an array. </a:t>
            </a:r>
            <a:r>
              <a:rPr lang="en" sz="2800" dirty="0" smtClean="0">
                <a:solidFill>
                  <a:srgbClr val="92D050"/>
                </a:solidFill>
              </a:rPr>
              <a:t/>
            </a:r>
            <a:br>
              <a:rPr lang="en" sz="2800" dirty="0" smtClean="0">
                <a:solidFill>
                  <a:srgbClr val="92D050"/>
                </a:solidFill>
              </a:rPr>
            </a:br>
            <a:r>
              <a:rPr lang="en" sz="2800" dirty="0" smtClean="0">
                <a:solidFill>
                  <a:srgbClr val="92D050"/>
                </a:solidFill>
              </a:rPr>
              <a:t/>
            </a:r>
            <a:br>
              <a:rPr lang="en" sz="2800" dirty="0" smtClean="0">
                <a:solidFill>
                  <a:srgbClr val="92D050"/>
                </a:solidFill>
              </a:rPr>
            </a:br>
            <a:endParaRPr lang="en" sz="2800" dirty="0" smtClean="0">
              <a:solidFill>
                <a:srgbClr val="92D05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143000" y="304800"/>
            <a:ext cx="800100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 smtClean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and Deletion in an Array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20466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types of insertion are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possible: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sz="24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Insertion at the end of array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sz="24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Insertion in the middle of the array</a:t>
            </a:r>
            <a:endParaRPr lang="en" sz="24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76200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 smtClean="0">
                <a:solidFill>
                  <a:srgbClr val="FFFF53"/>
                </a:solidFill>
              </a:rPr>
              <a:t>Insertion into a Linear Array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838200" y="762000"/>
            <a:ext cx="8077200" cy="5181600"/>
          </a:xfrm>
        </p:spPr>
        <p:txBody>
          <a:bodyPr/>
          <a:lstStyle/>
          <a:p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DA3F"/>
                </a:solidFill>
              </a:rPr>
              <a:t>Algorithm: </a:t>
            </a:r>
            <a:r>
              <a:rPr lang="en-US" sz="2800" dirty="0" smtClean="0">
                <a:solidFill>
                  <a:srgbClr val="FFFFFF"/>
                </a:solidFill>
              </a:rPr>
              <a:t>(Insertion of an element ITEM into </a:t>
            </a:r>
            <a:r>
              <a:rPr lang="en-US" sz="2800" dirty="0" err="1" smtClean="0">
                <a:solidFill>
                  <a:srgbClr val="FFFFFF"/>
                </a:solidFill>
              </a:rPr>
              <a:t>K</a:t>
            </a:r>
            <a:r>
              <a:rPr lang="en-US" sz="2800" baseline="30000" dirty="0" err="1" smtClean="0">
                <a:solidFill>
                  <a:srgbClr val="FFFFFF"/>
                </a:solidFill>
              </a:rPr>
              <a:t>th</a:t>
            </a:r>
            <a:r>
              <a:rPr lang="en-US" sz="2800" dirty="0" smtClean="0">
                <a:solidFill>
                  <a:srgbClr val="FFFFFF"/>
                </a:solidFill>
              </a:rPr>
              <a:t> position in a Linear Array A) </a:t>
            </a:r>
            <a:br>
              <a:rPr lang="en-US" sz="2800" dirty="0" smtClean="0">
                <a:solidFill>
                  <a:srgbClr val="FFFFFF"/>
                </a:solidFill>
              </a:rPr>
            </a:br>
            <a:endParaRPr lang="en-US" sz="2800" dirty="0" smtClean="0">
              <a:solidFill>
                <a:srgbClr val="FFFFFF"/>
              </a:solidFill>
            </a:endParaRPr>
          </a:p>
          <a:p>
            <a:pPr>
              <a:buAutoNum type="arabicPeriod"/>
            </a:pPr>
            <a:r>
              <a:rPr lang="en-US" sz="2400" dirty="0" smtClean="0">
                <a:solidFill>
                  <a:srgbClr val="66FFCC"/>
                </a:solidFill>
              </a:rPr>
              <a:t> [Initialize Counter.] Set J = N.</a:t>
            </a:r>
          </a:p>
          <a:p>
            <a:pPr>
              <a:buAutoNum type="arabicPeriod"/>
            </a:pPr>
            <a:r>
              <a:rPr lang="en-US" sz="2400" dirty="0" smtClean="0">
                <a:solidFill>
                  <a:srgbClr val="66FFCC"/>
                </a:solidFill>
              </a:rPr>
              <a:t> Repeat Steps 3and 4 while J &gt;= K.</a:t>
            </a:r>
          </a:p>
          <a:p>
            <a:pPr>
              <a:buAutoNum type="arabicPeriod"/>
            </a:pPr>
            <a:r>
              <a:rPr lang="en-US" sz="2400" dirty="0" smtClean="0">
                <a:solidFill>
                  <a:srgbClr val="66FFCC"/>
                </a:solidFill>
              </a:rPr>
              <a:t>      [Move </a:t>
            </a:r>
            <a:r>
              <a:rPr lang="en-US" sz="2400" dirty="0" err="1" smtClean="0">
                <a:solidFill>
                  <a:srgbClr val="66FFCC"/>
                </a:solidFill>
              </a:rPr>
              <a:t>J</a:t>
            </a:r>
            <a:r>
              <a:rPr lang="en-US" sz="2400" baseline="30000" dirty="0" err="1" smtClean="0">
                <a:solidFill>
                  <a:srgbClr val="66FFCC"/>
                </a:solidFill>
              </a:rPr>
              <a:t>th</a:t>
            </a:r>
            <a:r>
              <a:rPr lang="en-US" sz="2400" dirty="0" smtClean="0">
                <a:solidFill>
                  <a:srgbClr val="66FFCC"/>
                </a:solidFill>
              </a:rPr>
              <a:t> element downward] Set A[J+1] = A[J].</a:t>
            </a:r>
          </a:p>
          <a:p>
            <a:pPr>
              <a:buAutoNum type="arabicPeriod"/>
            </a:pPr>
            <a:r>
              <a:rPr lang="en-US" sz="2400" dirty="0" smtClean="0">
                <a:solidFill>
                  <a:srgbClr val="66FFCC"/>
                </a:solidFill>
              </a:rPr>
              <a:t>      [Decrease Counter.] Set J = J-1.</a:t>
            </a:r>
          </a:p>
          <a:p>
            <a:pPr>
              <a:buNone/>
            </a:pPr>
            <a:r>
              <a:rPr lang="en-US" sz="2400" dirty="0" smtClean="0">
                <a:solidFill>
                  <a:srgbClr val="66FFCC"/>
                </a:solidFill>
              </a:rPr>
              <a:t>  [End of Step 2 loop]</a:t>
            </a:r>
          </a:p>
          <a:p>
            <a:pPr>
              <a:buNone/>
            </a:pPr>
            <a:r>
              <a:rPr lang="en-US" sz="2400" dirty="0" smtClean="0">
                <a:solidFill>
                  <a:srgbClr val="66FFCC"/>
                </a:solidFill>
              </a:rPr>
              <a:t>5. [Insert element.] Set A[K] = ITEM.</a:t>
            </a:r>
          </a:p>
          <a:p>
            <a:pPr>
              <a:buNone/>
            </a:pPr>
            <a:r>
              <a:rPr lang="en-US" sz="2400" dirty="0" smtClean="0">
                <a:solidFill>
                  <a:srgbClr val="66FFCC"/>
                </a:solidFill>
              </a:rPr>
              <a:t>6. [Reset N]  N = N+1.</a:t>
            </a:r>
          </a:p>
          <a:p>
            <a:pPr>
              <a:buNone/>
            </a:pPr>
            <a:r>
              <a:rPr lang="en-US" sz="2400" dirty="0" smtClean="0">
                <a:solidFill>
                  <a:srgbClr val="66FFCC"/>
                </a:solidFill>
              </a:rPr>
              <a:t>7. Exit </a:t>
            </a:r>
          </a:p>
          <a:p>
            <a:pPr>
              <a:buAutoNum type="arabicPeriod"/>
            </a:pPr>
            <a:endParaRPr lang="en-US" sz="2800" dirty="0" smtClean="0">
              <a:solidFill>
                <a:srgbClr val="FFFFFF"/>
              </a:solidFill>
            </a:endParaRPr>
          </a:p>
          <a:p>
            <a:pPr>
              <a:buNone/>
            </a:pPr>
            <a:endParaRPr lang="en-US" i="1" baseline="-25000" dirty="0" smtClean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theme/theme1.xml><?xml version="1.0" encoding="utf-8"?>
<a:theme xmlns:a="http://schemas.openxmlformats.org/drawingml/2006/main">
  <a:themeElements>
    <a:clrScheme name="리본.pot 1">
      <a:dk1>
        <a:srgbClr val="FFFFCC"/>
      </a:dk1>
      <a:lt1>
        <a:srgbClr val="660033"/>
      </a:lt1>
      <a:dk2>
        <a:srgbClr val="FFCC00"/>
      </a:dk2>
      <a:lt2>
        <a:srgbClr val="220011"/>
      </a:lt2>
      <a:accent1>
        <a:srgbClr val="CC0099"/>
      </a:accent1>
      <a:accent2>
        <a:srgbClr val="56002B"/>
      </a:accent2>
      <a:accent3>
        <a:srgbClr val="660033"/>
      </a:accent3>
      <a:accent4>
        <a:srgbClr val="CC0099"/>
      </a:accent4>
      <a:accent5>
        <a:srgbClr val="56002B"/>
      </a:accent5>
      <a:accent6>
        <a:srgbClr val="660033"/>
      </a:accent6>
      <a:hlink>
        <a:srgbClr val="9C004E"/>
      </a:hlink>
      <a:folHlink>
        <a:srgbClr val="FF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1161</Words>
  <PresentationFormat>On-screen Show (4:3)</PresentationFormat>
  <Paragraphs>286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/>
      <vt:lpstr>Data Structures  Lecture 5: Linear Array</vt:lpstr>
      <vt:lpstr>Contents</vt:lpstr>
      <vt:lpstr>Basic Terminology</vt:lpstr>
      <vt:lpstr>Key Terms</vt:lpstr>
      <vt:lpstr>Memory Representation of Arrays</vt:lpstr>
      <vt:lpstr>Traversing Linear Array</vt:lpstr>
      <vt:lpstr>Slide 7</vt:lpstr>
      <vt:lpstr>Insertion and Deletion in an Array</vt:lpstr>
      <vt:lpstr>Insertion into a Linear Array</vt:lpstr>
      <vt:lpstr>Deletion into a Linear Array</vt:lpstr>
      <vt:lpstr>Searching</vt:lpstr>
      <vt:lpstr>Linear Search Algorithm</vt:lpstr>
      <vt:lpstr>2. Binary Search</vt:lpstr>
      <vt:lpstr>Limitations of Binary Search</vt:lpstr>
      <vt:lpstr>Sorting (Bubble Sort)</vt:lpstr>
      <vt:lpstr>Bubble Sort Algorithm</vt:lpstr>
      <vt:lpstr>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History of Java</dc:title>
  <dc:creator>RA-V</dc:creator>
  <cp:lastModifiedBy>hp</cp:lastModifiedBy>
  <cp:revision>58</cp:revision>
  <dcterms:modified xsi:type="dcterms:W3CDTF">2019-08-03T03:56:52Z</dcterms:modified>
</cp:coreProperties>
</file>