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57" r:id="rId4"/>
    <p:sldId id="301" r:id="rId5"/>
    <p:sldId id="302" r:id="rId6"/>
    <p:sldId id="303" r:id="rId7"/>
    <p:sldId id="304" r:id="rId8"/>
    <p:sldId id="305" r:id="rId9"/>
    <p:sldId id="309" r:id="rId10"/>
    <p:sldId id="306" r:id="rId11"/>
    <p:sldId id="307" r:id="rId12"/>
    <p:sldId id="300" r:id="rId13"/>
    <p:sldId id="30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A25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8A870C-6D98-4CEC-9AF8-B5897447E61F}" type="datetimeFigureOut">
              <a:rPr lang="en-US" smtClean="0"/>
              <a:pPr/>
              <a:t>27-Jan-13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CD93C-2433-4779-9F28-E8561EB54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27-Jan-13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27-Jan-13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27-Jan-13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27-Jan-13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27-Jan-13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27-Jan-13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27-Jan-13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27-Jan-13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27-Jan-13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27-Jan-13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27-Jan-13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27-Jan-13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981200"/>
          </a:xfrm>
        </p:spPr>
        <p:txBody>
          <a:bodyPr>
            <a:normAutofit/>
          </a:bodyPr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Data Structures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smtClean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smtClean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sz="3600" b="0" smtClean="0">
                <a:solidFill>
                  <a:srgbClr val="7030A0"/>
                </a:solidFill>
                <a:effectLst/>
                <a:latin typeface="Times New Roman" pitchFamily="18" charset="0"/>
                <a:cs typeface="Times New Roman" pitchFamily="18" charset="0"/>
              </a:rPr>
              <a:t>Lecture </a:t>
            </a:r>
            <a:r>
              <a:rPr lang="en-US" sz="36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6 &amp; 7</a:t>
            </a:r>
            <a:r>
              <a:rPr lang="en-US" sz="36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36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Multi-Dimensional Array</a:t>
            </a:r>
            <a:endParaRPr lang="en-US" b="0" dirty="0">
              <a:solidFill>
                <a:srgbClr val="7030A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819400"/>
            <a:ext cx="8077200" cy="3733800"/>
          </a:xfrm>
        </p:spPr>
        <p:txBody>
          <a:bodyPr>
            <a:normAutofit/>
          </a:bodyPr>
          <a:lstStyle/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2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endParaRPr lang="en-US" sz="24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Asst. Professor</a:t>
            </a: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35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Lovely Professional University, Punjab</a:t>
            </a:r>
          </a:p>
          <a:p>
            <a:pPr algn="ctr"/>
            <a:endParaRPr lang="en-US" dirty="0"/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4648200"/>
            <a:ext cx="1371600" cy="1362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800" dirty="0" smtClean="0">
              <a:solidFill>
                <a:srgbClr val="C80A25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solidFill>
                  <a:srgbClr val="C80A25"/>
                </a:solidFill>
                <a:latin typeface="Times New Roman" pitchFamily="18" charset="0"/>
                <a:cs typeface="Times New Roman" pitchFamily="18" charset="0"/>
              </a:rPr>
              <a:t>Column-Major Order:</a:t>
            </a:r>
          </a:p>
          <a:p>
            <a:pPr algn="ctr">
              <a:buNone/>
            </a:pP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LOC (A[j, k]) = Base (A) + w [M (k-1) + (j-1)]</a:t>
            </a:r>
          </a:p>
          <a:p>
            <a:pPr>
              <a:buNone/>
            </a:pPr>
            <a:endParaRPr lang="en-US" sz="2800" dirty="0" smtClean="0">
              <a:solidFill>
                <a:srgbClr val="C80A25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 smtClean="0">
              <a:solidFill>
                <a:srgbClr val="C80A25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solidFill>
                  <a:srgbClr val="C80A25"/>
                </a:solidFill>
                <a:latin typeface="Times New Roman" pitchFamily="18" charset="0"/>
                <a:cs typeface="Times New Roman" pitchFamily="18" charset="0"/>
              </a:rPr>
              <a:t>Row-Major Order:</a:t>
            </a:r>
          </a:p>
          <a:p>
            <a:pPr algn="ctr">
              <a:buNone/>
            </a:pP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LOC (A[j, k]) = Base (A) + w [N (j-1) + (k-1)]</a:t>
            </a:r>
          </a:p>
          <a:p>
            <a:pPr>
              <a:buNone/>
            </a:pPr>
            <a:endParaRPr lang="en-US" sz="2800" dirty="0" smtClean="0">
              <a:solidFill>
                <a:srgbClr val="C80A25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General Multidimensional Array</a:t>
            </a:r>
            <a:endParaRPr lang="en-US" sz="40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5257800"/>
          </a:xfrm>
        </p:spPr>
        <p:txBody>
          <a:bodyPr>
            <a:normAutofit/>
          </a:bodyPr>
          <a:lstStyle/>
          <a:p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 n-dimensional </a:t>
            </a:r>
            <a:r>
              <a:rPr lang="en-IN" sz="24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IN" sz="2400" i="1" baseline="-25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sz="24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×m</a:t>
            </a:r>
            <a:r>
              <a:rPr lang="en-IN" sz="2400" i="1" baseline="-25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24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×...×</a:t>
            </a:r>
            <a:r>
              <a:rPr lang="en-IN" sz="2400" i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IN" sz="2400" i="1" baseline="-25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N" sz="2400" i="1" baseline="-25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array is a collection of </a:t>
            </a:r>
            <a:r>
              <a:rPr lang="en-IN" sz="24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IN" sz="2400" i="1" baseline="-25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sz="24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.m</a:t>
            </a:r>
            <a:r>
              <a:rPr lang="en-IN" sz="2400" i="1" baseline="-25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24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....</a:t>
            </a:r>
            <a:r>
              <a:rPr lang="en-IN" sz="2400" i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IN" sz="2400" i="1" baseline="-25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N" sz="24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data elements in which each element is specified by a list of n integers  (such as </a:t>
            </a:r>
            <a:r>
              <a:rPr lang="en-IN" sz="24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IN" sz="2400" i="1" baseline="-25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sz="24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k</a:t>
            </a:r>
            <a:r>
              <a:rPr lang="en-IN" sz="2400" i="1" baseline="-25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24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k</a:t>
            </a:r>
            <a:r>
              <a:rPr lang="en-IN" sz="2400" i="1" baseline="-25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IN" sz="24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...</a:t>
            </a:r>
            <a:r>
              <a:rPr lang="en-IN" sz="2400" i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IN" sz="2400" i="1" baseline="-25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 called subscripts, with the property that: </a:t>
            </a:r>
          </a:p>
          <a:p>
            <a:pPr>
              <a:buNone/>
            </a:pPr>
            <a:endParaRPr lang="en-IN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4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1&lt;= k</a:t>
            </a:r>
            <a:r>
              <a:rPr lang="en-IN" sz="2400" i="1" baseline="-250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&lt;= m</a:t>
            </a:r>
            <a:r>
              <a:rPr lang="en-IN" sz="2400" i="1" baseline="-250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1&lt;= k</a:t>
            </a:r>
            <a:r>
              <a:rPr lang="en-IN" sz="2400" i="1" baseline="-250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&lt;= m</a:t>
            </a:r>
            <a:r>
              <a:rPr lang="en-IN" sz="2400" i="1" baseline="-250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   ...   </a:t>
            </a:r>
            <a:r>
              <a:rPr lang="en-IN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1&lt;= </a:t>
            </a:r>
            <a:r>
              <a:rPr lang="en-IN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IN" sz="2400" i="1" baseline="-250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N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&lt;= </a:t>
            </a:r>
            <a:r>
              <a:rPr lang="en-IN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IN" sz="2400" i="1" baseline="-250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en-US" sz="2400" i="1" dirty="0" smtClean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question_mark1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99518" y="1432718"/>
            <a:ext cx="4053682" cy="4053682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Review Questions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Given, in a 2-D Array the lower bound and upper bound for first index is 3 and 11 and that for second index is 5 and 9. Find out the size of the array. </a:t>
            </a:r>
          </a:p>
          <a:p>
            <a:endParaRPr lang="en-IN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 any 2-D Array, which are the elements that will be always having the same memory address for both column-major order &amp; Row-major order? </a:t>
            </a:r>
          </a:p>
          <a:p>
            <a:endParaRPr lang="en-IN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Consider a 20×5 matrix array Marks. Suppose Base (Marks) = 1002 and words per memory cell w=4. Using Column-major order and row-major order, find out the marks of 3</a:t>
            </a:r>
            <a:r>
              <a:rPr lang="en-US" sz="2400" baseline="30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and 5</a:t>
            </a:r>
            <a:r>
              <a:rPr lang="en-US" sz="2400" baseline="30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test of student 11.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066800" y="152400"/>
            <a:ext cx="7848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Outlines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066800" y="1066800"/>
            <a:ext cx="8229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Introduction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Two-Dimensional Arrays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Memory Representation of Two-Dimensional Arrays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Multidimensional</a:t>
            </a:r>
            <a:r>
              <a:rPr kumimoji="0" lang="en-IN" sz="2600" b="0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Array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Review Questions</a:t>
            </a:r>
            <a:endParaRPr kumimoji="0" lang="en-IN" sz="2600" b="0" i="0" u="none" strike="noStrike" kern="1200" cap="none" spc="0" normalizeH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IN" sz="26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6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26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r>
              <a:rPr lang="en-IN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Arrays where elements are referenced, respectively, by two or more subscripts.  </a:t>
            </a:r>
          </a:p>
          <a:p>
            <a:endParaRPr lang="en-IN" sz="28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Some programming languages allow up to 7 dimensional arrays.</a:t>
            </a:r>
          </a:p>
          <a:p>
            <a:endParaRPr lang="en-IN" sz="28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Normally we have Two-Dimensional and Three-Dimensional Arrays.</a:t>
            </a:r>
            <a:endParaRPr lang="en-US" sz="28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Two-Dimensional Array</a:t>
            </a:r>
            <a:endParaRPr lang="en-US" sz="40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 lnSpcReduction="10000"/>
          </a:bodyPr>
          <a:lstStyle/>
          <a:p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two-dimensional </a:t>
            </a:r>
            <a:r>
              <a:rPr lang="en-IN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m×n</a:t>
            </a:r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array A is a collection of m*n data elements such that each element is specified by a pair of integers ( e.g. </a:t>
            </a:r>
            <a:r>
              <a:rPr lang="en-IN" sz="24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j, k</a:t>
            </a:r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), called subscripts, with the property that</a:t>
            </a:r>
          </a:p>
          <a:p>
            <a:pPr>
              <a:buNone/>
            </a:pPr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r>
              <a:rPr lang="en-IN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 &lt;= j &lt;= m</a:t>
            </a:r>
          </a:p>
          <a:p>
            <a:pPr>
              <a:buNone/>
            </a:pPr>
            <a:r>
              <a:rPr lang="en-IN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			and	1 &lt;= k &lt;= n</a:t>
            </a:r>
          </a:p>
          <a:p>
            <a:pPr>
              <a:buNone/>
            </a:pPr>
            <a:endParaRPr lang="en-IN" sz="24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element of A with first subscript </a:t>
            </a:r>
            <a:r>
              <a:rPr lang="en-IN" sz="24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 </a:t>
            </a:r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and second subscript</a:t>
            </a:r>
            <a:r>
              <a:rPr lang="en-IN" sz="24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k </a:t>
            </a:r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will be denoted by</a:t>
            </a:r>
            <a:r>
              <a:rPr lang="en-IN" sz="24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i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400" i="1" baseline="-25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j,k</a:t>
            </a:r>
            <a:r>
              <a:rPr lang="en-IN" sz="24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IN" sz="24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A[j, k].</a:t>
            </a:r>
          </a:p>
          <a:p>
            <a:endParaRPr lang="en-IN" sz="2400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Two-dimensional arrays are called </a:t>
            </a:r>
            <a:r>
              <a:rPr lang="en-IN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Matrices</a:t>
            </a:r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in mathematics and </a:t>
            </a:r>
            <a:r>
              <a:rPr lang="en-IN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Tables</a:t>
            </a:r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in business applications.</a:t>
            </a:r>
            <a:b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Two-dimensional arrays are some times known as </a:t>
            </a:r>
            <a:r>
              <a:rPr lang="en-IN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Matrix Arrays</a:t>
            </a:r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838200"/>
            <a:ext cx="8047813" cy="5422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381000"/>
            <a:ext cx="64008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Memory Representation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Two-Dimensional array will be represented in memory by a block of m*n sequential memory locations.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Two-Dimensional array is stored in the memory is following two orders: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C80A25"/>
                </a:solidFill>
                <a:latin typeface="Times New Roman" pitchFamily="18" charset="0"/>
                <a:cs typeface="Times New Roman" pitchFamily="18" charset="0"/>
              </a:rPr>
              <a:t>Column-major Order: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Column by column.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C80A25"/>
                </a:solidFill>
                <a:latin typeface="Times New Roman" pitchFamily="18" charset="0"/>
                <a:cs typeface="Times New Roman" pitchFamily="18" charset="0"/>
              </a:rPr>
              <a:t>Row-major Order: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Row by row.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Column-Major Order</a:t>
            </a:r>
            <a:endParaRPr lang="en-US" sz="36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971800" y="1397000"/>
          <a:ext cx="30480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(1, 1)</a:t>
                      </a:r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rgbClr val="8488C4"/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lin ang="5400000" scaled="0"/>
                    </a:gra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(2, 1)</a:t>
                      </a:r>
                    </a:p>
                  </a:txBody>
                  <a:tcPr>
                    <a:gradFill>
                      <a:gsLst>
                        <a:gs pos="0">
                          <a:srgbClr val="8488C4"/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lin ang="5400000" scaled="0"/>
                    </a:gra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(3, 1)</a:t>
                      </a:r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rgbClr val="8488C4"/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lin ang="5400000" scaled="0"/>
                    </a:gra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(1, 2)</a:t>
                      </a:r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</a:gra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(2, 2)</a:t>
                      </a:r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</a:gra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(3, 2)</a:t>
                      </a:r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</a:gra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(1, 3)</a:t>
                      </a:r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4">
                            <a:lumMod val="20000"/>
                            <a:lumOff val="80000"/>
                          </a:schemeClr>
                        </a:gs>
                        <a:gs pos="25000">
                          <a:srgbClr val="21D6E0"/>
                        </a:gs>
                        <a:gs pos="75000">
                          <a:srgbClr val="0087E6"/>
                        </a:gs>
                        <a:gs pos="100000">
                          <a:srgbClr val="005CBF"/>
                        </a:gs>
                      </a:gsLst>
                      <a:lin ang="5400000" scaled="0"/>
                    </a:gra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(2, 3)</a:t>
                      </a:r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4">
                            <a:lumMod val="20000"/>
                            <a:lumOff val="80000"/>
                          </a:schemeClr>
                        </a:gs>
                        <a:gs pos="25000">
                          <a:srgbClr val="21D6E0"/>
                        </a:gs>
                        <a:gs pos="75000">
                          <a:srgbClr val="0087E6"/>
                        </a:gs>
                        <a:gs pos="100000">
                          <a:srgbClr val="005CBF"/>
                        </a:gs>
                      </a:gsLst>
                      <a:lin ang="5400000" scaled="0"/>
                    </a:gra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(3, 3)</a:t>
                      </a:r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4">
                            <a:lumMod val="20000"/>
                            <a:lumOff val="80000"/>
                          </a:schemeClr>
                        </a:gs>
                        <a:gs pos="25000">
                          <a:srgbClr val="21D6E0"/>
                        </a:gs>
                        <a:gs pos="75000">
                          <a:srgbClr val="0087E6"/>
                        </a:gs>
                        <a:gs pos="100000">
                          <a:srgbClr val="005CBF"/>
                        </a:gs>
                      </a:gsLst>
                      <a:lin ang="5400000" scaled="0"/>
                    </a:gra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(1, 4)</a:t>
                      </a:r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rgbClr val="E6DCAC">
                            <a:alpha val="67000"/>
                          </a:srgbClr>
                        </a:gs>
                        <a:gs pos="12000">
                          <a:srgbClr val="E6D78A"/>
                        </a:gs>
                        <a:gs pos="30000">
                          <a:srgbClr val="C7AC4C"/>
                        </a:gs>
                        <a:gs pos="45000">
                          <a:srgbClr val="E6D78A"/>
                        </a:gs>
                        <a:gs pos="77000">
                          <a:srgbClr val="C7AC4C"/>
                        </a:gs>
                        <a:gs pos="100000">
                          <a:srgbClr val="E6DCAC"/>
                        </a:gs>
                      </a:gsLst>
                      <a:lin ang="5400000" scaled="0"/>
                    </a:gra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(2, 4)</a:t>
                      </a:r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rgbClr val="E6DCAC">
                            <a:alpha val="67000"/>
                          </a:srgbClr>
                        </a:gs>
                        <a:gs pos="12000">
                          <a:srgbClr val="E6D78A"/>
                        </a:gs>
                        <a:gs pos="30000">
                          <a:srgbClr val="C7AC4C"/>
                        </a:gs>
                        <a:gs pos="45000">
                          <a:srgbClr val="E6D78A"/>
                        </a:gs>
                        <a:gs pos="77000">
                          <a:srgbClr val="C7AC4C"/>
                        </a:gs>
                        <a:gs pos="100000">
                          <a:srgbClr val="E6DCAC"/>
                        </a:gs>
                      </a:gsLst>
                      <a:lin ang="5400000" scaled="0"/>
                    </a:gra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(3,</a:t>
                      </a:r>
                      <a:r>
                        <a:rPr lang="en-US" baseline="0" dirty="0" smtClean="0"/>
                        <a:t> 4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rgbClr val="E6DCAC">
                            <a:alpha val="67000"/>
                          </a:srgbClr>
                        </a:gs>
                        <a:gs pos="12000">
                          <a:srgbClr val="E6D78A"/>
                        </a:gs>
                        <a:gs pos="30000">
                          <a:srgbClr val="C7AC4C"/>
                        </a:gs>
                        <a:gs pos="45000">
                          <a:srgbClr val="E6D78A"/>
                        </a:gs>
                        <a:gs pos="77000">
                          <a:srgbClr val="C7AC4C"/>
                        </a:gs>
                        <a:gs pos="100000">
                          <a:srgbClr val="E6DCAC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019800" y="1752600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80A25"/>
                </a:solidFill>
                <a:latin typeface="Times New Roman" pitchFamily="18" charset="0"/>
                <a:cs typeface="Times New Roman" pitchFamily="18" charset="0"/>
              </a:rPr>
              <a:t>Column 1</a:t>
            </a:r>
            <a:endParaRPr lang="en-US" b="1" dirty="0">
              <a:solidFill>
                <a:srgbClr val="C80A25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19800" y="2907268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80A25"/>
                </a:solidFill>
                <a:latin typeface="Times New Roman" pitchFamily="18" charset="0"/>
                <a:cs typeface="Times New Roman" pitchFamily="18" charset="0"/>
              </a:rPr>
              <a:t>Column 2</a:t>
            </a:r>
            <a:endParaRPr lang="en-US" b="1" dirty="0">
              <a:solidFill>
                <a:srgbClr val="C80A25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19800" y="4038600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80A25"/>
                </a:solidFill>
                <a:latin typeface="Times New Roman" pitchFamily="18" charset="0"/>
                <a:cs typeface="Times New Roman" pitchFamily="18" charset="0"/>
              </a:rPr>
              <a:t>Column 3</a:t>
            </a:r>
            <a:endParaRPr lang="en-US" b="1" dirty="0">
              <a:solidFill>
                <a:srgbClr val="C80A25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9800" y="5105400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80A25"/>
                </a:solidFill>
                <a:latin typeface="Times New Roman" pitchFamily="18" charset="0"/>
                <a:cs typeface="Times New Roman" pitchFamily="18" charset="0"/>
              </a:rPr>
              <a:t>Column 4</a:t>
            </a:r>
            <a:endParaRPr lang="en-US" b="1" dirty="0">
              <a:solidFill>
                <a:srgbClr val="C80A25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Row-Major Order</a:t>
            </a:r>
            <a:endParaRPr lang="en-US" sz="36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971800" y="1397000"/>
          <a:ext cx="30480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(1, 1)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3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(1, 2)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3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(1, 3)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3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(1, 4)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3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(2, 1)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  <a:alpha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(2, 2)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  <a:alpha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(2, 3)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  <a:alpha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(2, 4)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  <a:alpha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(3, 1)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(3, 2)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(3, 3)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(3,</a:t>
                      </a:r>
                      <a:r>
                        <a:rPr lang="en-US" baseline="0" dirty="0" smtClean="0"/>
                        <a:t> 4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019800" y="1992868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80A25"/>
                </a:solidFill>
                <a:latin typeface="Times New Roman" pitchFamily="18" charset="0"/>
                <a:cs typeface="Times New Roman" pitchFamily="18" charset="0"/>
              </a:rPr>
              <a:t>Row 1</a:t>
            </a:r>
            <a:endParaRPr lang="en-US" b="1" dirty="0">
              <a:solidFill>
                <a:srgbClr val="C80A25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19800" y="3516868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80A25"/>
                </a:solidFill>
                <a:latin typeface="Times New Roman" pitchFamily="18" charset="0"/>
                <a:cs typeface="Times New Roman" pitchFamily="18" charset="0"/>
              </a:rPr>
              <a:t>Row 2</a:t>
            </a:r>
            <a:endParaRPr lang="en-US" b="1" dirty="0">
              <a:solidFill>
                <a:srgbClr val="C80A25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9800" y="5029200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80A25"/>
                </a:solidFill>
                <a:latin typeface="Times New Roman" pitchFamily="18" charset="0"/>
                <a:cs typeface="Times New Roman" pitchFamily="18" charset="0"/>
              </a:rPr>
              <a:t>Row 3</a:t>
            </a:r>
            <a:endParaRPr lang="en-US" b="1" dirty="0">
              <a:solidFill>
                <a:srgbClr val="C80A25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</TotalTime>
  <Words>663</Words>
  <Application>Microsoft Office PowerPoint</Application>
  <PresentationFormat>On-screen Show (4:3)</PresentationFormat>
  <Paragraphs>98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Data Structures  Lecture 6 &amp; 7: Multi-Dimensional Array</vt:lpstr>
      <vt:lpstr>Slide 2</vt:lpstr>
      <vt:lpstr>Introduction</vt:lpstr>
      <vt:lpstr>Two-Dimensional Array</vt:lpstr>
      <vt:lpstr>Slide 5</vt:lpstr>
      <vt:lpstr>Slide 6</vt:lpstr>
      <vt:lpstr>Memory Representation</vt:lpstr>
      <vt:lpstr>Column-Major Order</vt:lpstr>
      <vt:lpstr>Row-Major Order</vt:lpstr>
      <vt:lpstr>Slide 10</vt:lpstr>
      <vt:lpstr>General Multidimensional Array</vt:lpstr>
      <vt:lpstr>Slide 12</vt:lpstr>
      <vt:lpstr>Review Questions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Programming Tools And Techniques-I  Lecture 22: JDBC</dc:title>
  <dc:creator>RA-V</dc:creator>
  <cp:lastModifiedBy>hp</cp:lastModifiedBy>
  <cp:revision>16</cp:revision>
  <dcterms:created xsi:type="dcterms:W3CDTF">2006-08-16T00:00:00Z</dcterms:created>
  <dcterms:modified xsi:type="dcterms:W3CDTF">2013-01-27T08:55:37Z</dcterms:modified>
</cp:coreProperties>
</file>