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4"/>
  </p:notesMasterIdLst>
  <p:sldIdLst>
    <p:sldId id="256" r:id="rId2"/>
    <p:sldId id="257" r:id="rId3"/>
    <p:sldId id="296" r:id="rId4"/>
    <p:sldId id="297" r:id="rId5"/>
    <p:sldId id="300" r:id="rId6"/>
    <p:sldId id="298" r:id="rId7"/>
    <p:sldId id="299" r:id="rId8"/>
    <p:sldId id="301" r:id="rId9"/>
    <p:sldId id="294" r:id="rId10"/>
    <p:sldId id="295" r:id="rId11"/>
    <p:sldId id="302" r:id="rId12"/>
    <p:sldId id="266" r:id="rId13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CC"/>
    <a:srgbClr val="FFDA3F"/>
    <a:srgbClr val="FFFF53"/>
    <a:srgbClr val="42EFF8"/>
    <a:srgbClr val="99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48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41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51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7: Searching in Array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Bubble Sort Algorithm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DA3F"/>
                </a:solidFill>
              </a:rPr>
              <a:t>Bubble (DATA, N)</a:t>
            </a:r>
            <a:endParaRPr lang="en-US" sz="2400" dirty="0">
              <a:solidFill>
                <a:srgbClr val="FFDA3F"/>
              </a:solidFill>
            </a:endParaRPr>
          </a:p>
          <a:p>
            <a:pPr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 Repeat Step 2 and 3 for K=1 to N-1.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         [Initialize Pass Pointer P] Set P=1.  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         [Execute Pass] Repeat while P &lt;= N-K.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           (a) if DATA [P] &gt; DATA [P+1], then: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	           Interchange DATA [P] and DATA[P+1]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		[End of if Structure.] 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 	  (b) Set P = P+1.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 	[End of Inner Loop.]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 [End of Step1 Outer Loop.]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4. Exit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71500" y="304800"/>
            <a:ext cx="800100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Space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9138116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108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Sorting (Bubble Sort)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Searching (Linear Search and Binary Search)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Review Questions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Searching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66FFCC"/>
                </a:solidFill>
              </a:rPr>
              <a:t>1. Linear Search:</a:t>
            </a:r>
          </a:p>
          <a:p>
            <a:r>
              <a:rPr lang="en-US" i="1" baseline="-25000" dirty="0">
                <a:solidFill>
                  <a:srgbClr val="99FF66"/>
                </a:solidFill>
              </a:rPr>
              <a:t> </a:t>
            </a:r>
            <a:r>
              <a:rPr lang="en-US" i="1" dirty="0">
                <a:solidFill>
                  <a:srgbClr val="99FF66"/>
                </a:solidFill>
              </a:rPr>
              <a:t> </a:t>
            </a:r>
            <a:r>
              <a:rPr lang="en-US" sz="2800" dirty="0">
                <a:solidFill>
                  <a:srgbClr val="99FF66"/>
                </a:solidFill>
              </a:rPr>
              <a:t>Compares the item of interest with each element of Array one by one.</a:t>
            </a:r>
          </a:p>
          <a:p>
            <a:r>
              <a:rPr lang="en-US" sz="2800" dirty="0">
                <a:solidFill>
                  <a:srgbClr val="99FF66"/>
                </a:solidFill>
              </a:rPr>
              <a:t> Traverses the Array sequentially to locate the desired item.</a:t>
            </a:r>
          </a:p>
          <a:p>
            <a:pPr>
              <a:buNone/>
            </a:pPr>
            <a:r>
              <a:rPr lang="en-US" sz="2800" dirty="0">
                <a:solidFill>
                  <a:srgbClr val="99FF66"/>
                </a:solidFill>
              </a:rPr>
              <a:t>  </a:t>
            </a:r>
            <a:endParaRPr lang="en-US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Linear Search Algorithm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610600" cy="49530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66FFCC"/>
                </a:solidFill>
              </a:rPr>
              <a:t>LINEAR_SEARCH</a:t>
            </a:r>
            <a:r>
              <a:rPr lang="en-US" sz="2800" dirty="0">
                <a:solidFill>
                  <a:srgbClr val="66FFCC"/>
                </a:solidFill>
              </a:rPr>
              <a:t> (DATA, N, ITEM, LOC)</a:t>
            </a:r>
          </a:p>
          <a:p>
            <a:pPr>
              <a:buNone/>
            </a:pPr>
            <a:endParaRPr lang="en-US" sz="2800" dirty="0">
              <a:solidFill>
                <a:srgbClr val="66FFCC"/>
              </a:solidFill>
            </a:endParaRP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[Insert ITEM at the end of DATA] Set Data [N+1]= ITEM.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[Initialize Counter] Set LOC=1.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[Search for ITEM.]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     Repeat while DATA [LOC] != ITEM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	Set LOC = LOC +1.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     [End of loop.]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[Successful?] if LOC = N + 1, then Set LOC = 0.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Exit.	</a:t>
            </a:r>
          </a:p>
          <a:p>
            <a:pPr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Work Space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610600" cy="49530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702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09600" y="282754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2. Binary Search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382000" cy="5181600"/>
          </a:xfrm>
        </p:spPr>
        <p:txBody>
          <a:bodyPr/>
          <a:lstStyle/>
          <a:p>
            <a:r>
              <a:rPr lang="en-US" sz="2800" baseline="-25000" dirty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 BINARY ( DATA, LB, </a:t>
            </a:r>
            <a:r>
              <a:rPr lang="en-US" sz="2800" dirty="0" err="1">
                <a:solidFill>
                  <a:srgbClr val="92D050"/>
                </a:solidFill>
              </a:rPr>
              <a:t>UB</a:t>
            </a:r>
            <a:r>
              <a:rPr lang="en-US" sz="2800" dirty="0">
                <a:solidFill>
                  <a:srgbClr val="92D050"/>
                </a:solidFill>
              </a:rPr>
              <a:t>, ITEM, LOC )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 [Initialize Segment Variables]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      Set BEG = LB, END = </a:t>
            </a:r>
            <a:r>
              <a:rPr lang="en-US" sz="2000" dirty="0" err="1">
                <a:solidFill>
                  <a:srgbClr val="FFFF00"/>
                </a:solidFill>
              </a:rPr>
              <a:t>UB</a:t>
            </a:r>
            <a:r>
              <a:rPr lang="en-US" sz="2000" dirty="0">
                <a:solidFill>
                  <a:srgbClr val="FFFF00"/>
                </a:solidFill>
              </a:rPr>
              <a:t> and MID = 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((</a:t>
            </a:r>
            <a:r>
              <a:rPr lang="en-US" sz="2000" dirty="0" err="1">
                <a:solidFill>
                  <a:srgbClr val="FFFF00"/>
                </a:solidFill>
              </a:rPr>
              <a:t>BEG+END</a:t>
            </a:r>
            <a:r>
              <a:rPr lang="en-US" sz="2000" dirty="0">
                <a:solidFill>
                  <a:srgbClr val="FFFF00"/>
                </a:solidFill>
              </a:rPr>
              <a:t>)/2).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 Repeat Steps 3 and 4 while BEG &lt;= END and DATA [MID] != ITEM.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          If ITEM &lt; DATA[MID], then: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		Set END = MID - 1.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	   Else: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		Set BEG = MID + 1.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		[End of if Structure.]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 	   Set MID = 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((</a:t>
            </a:r>
            <a:r>
              <a:rPr lang="en-US" sz="2000" dirty="0" err="1">
                <a:solidFill>
                  <a:srgbClr val="FFFF00"/>
                </a:solidFill>
              </a:rPr>
              <a:t>BEG+END</a:t>
            </a:r>
            <a:r>
              <a:rPr lang="en-US" sz="2000" dirty="0">
                <a:solidFill>
                  <a:srgbClr val="FFFF00"/>
                </a:solidFill>
              </a:rPr>
              <a:t>)/2).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     [End of Step 2 Loop.]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 If DATA [MID] = ITEM, then: Set LOC= MID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    Else: 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            Set LOC = NULL.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    [End of if structure.]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 Exit.</a:t>
            </a:r>
            <a:br>
              <a:rPr lang="en-US" sz="2000" dirty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  <a:p>
            <a:pPr>
              <a:buAutoNum type="arabicPeriod"/>
            </a:pP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Limitations of Binary Search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 Although the complexity of Binary Search is </a:t>
            </a:r>
          </a:p>
          <a:p>
            <a:pPr>
              <a:buNone/>
            </a:pPr>
            <a:r>
              <a:rPr lang="en-US" sz="2800" dirty="0">
                <a:solidFill>
                  <a:srgbClr val="FFFFFF"/>
                </a:solidFill>
              </a:rPr>
              <a:t>O (log n), it has some limitations:</a:t>
            </a:r>
          </a:p>
          <a:p>
            <a:pPr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 the list must be sorted</a:t>
            </a:r>
          </a:p>
          <a:p>
            <a:pPr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 one must have direct access to the middle element in any </a:t>
            </a:r>
            <a:r>
              <a:rPr lang="en-US" sz="2800" dirty="0" err="1">
                <a:solidFill>
                  <a:srgbClr val="FFFFFF"/>
                </a:solidFill>
              </a:rPr>
              <a:t>sublist</a:t>
            </a:r>
            <a:r>
              <a:rPr lang="en-US" sz="2800" dirty="0">
                <a:solidFill>
                  <a:srgbClr val="FFFFFF"/>
                </a:solidFill>
              </a:rPr>
              <a:t>. </a:t>
            </a: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Work Space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610600" cy="49530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047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Sorting (Bubble Sort)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1054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 Sorting refers to the operation of rearranging the elements of A so they are in some particular order.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53"/>
                </a:solidFill>
              </a:rPr>
              <a:t>Complexity of Bubble Sort Algorithm is: O(n</a:t>
            </a:r>
            <a:r>
              <a:rPr lang="en-US" sz="2800" baseline="30000" dirty="0">
                <a:solidFill>
                  <a:srgbClr val="FFFF53"/>
                </a:solidFill>
              </a:rPr>
              <a:t>2</a:t>
            </a:r>
            <a:r>
              <a:rPr lang="en-US" sz="2800" dirty="0">
                <a:solidFill>
                  <a:srgbClr val="FFFF53"/>
                </a:solidFill>
              </a:rPr>
              <a:t>) </a:t>
            </a:r>
          </a:p>
          <a:p>
            <a:endParaRPr lang="en-US" sz="2800" dirty="0">
              <a:solidFill>
                <a:srgbClr val="FFFF53"/>
              </a:solidFill>
            </a:endParaRPr>
          </a:p>
          <a:p>
            <a:r>
              <a:rPr lang="en-US" sz="2800" dirty="0">
                <a:solidFill>
                  <a:srgbClr val="FFFF53"/>
                </a:solidFill>
              </a:rPr>
              <a:t> </a:t>
            </a:r>
            <a:r>
              <a:rPr lang="en-US" sz="2800" dirty="0">
                <a:solidFill>
                  <a:srgbClr val="66FFCC"/>
                </a:solidFill>
              </a:rPr>
              <a:t>Example of Bubble Sort</a:t>
            </a:r>
          </a:p>
          <a:p>
            <a:pPr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1023</Words>
  <Application>Microsoft Office PowerPoint</Application>
  <PresentationFormat>On-screen Show (4:3)</PresentationFormat>
  <Paragraphs>177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/>
      <vt:lpstr>Data Structures  Lecture 7: Searching in Array</vt:lpstr>
      <vt:lpstr>Contents</vt:lpstr>
      <vt:lpstr>Searching</vt:lpstr>
      <vt:lpstr>Linear Search Algorithm</vt:lpstr>
      <vt:lpstr>Work Space</vt:lpstr>
      <vt:lpstr>2. Binary Search</vt:lpstr>
      <vt:lpstr>Limitations of Binary Search</vt:lpstr>
      <vt:lpstr>Work Space</vt:lpstr>
      <vt:lpstr>Sorting (Bubble Sort)</vt:lpstr>
      <vt:lpstr>Bubble Sort Algorithm</vt:lpstr>
      <vt:lpstr>Work Space</vt:lpstr>
      <vt:lpstr>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60</cp:revision>
  <dcterms:modified xsi:type="dcterms:W3CDTF">2020-08-04T07:28:11Z</dcterms:modified>
</cp:coreProperties>
</file>