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6"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78" d="100"/>
          <a:sy n="78" d="100"/>
        </p:scale>
        <p:origin x="36"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11/16/2017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11/16/2017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11/16/2017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11/16/2017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11/16/2017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11/16/2017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2007-7527-474E-96B7-A550B71CE8D8}"/>
              </a:ext>
            </a:extLst>
          </p:cNvPr>
          <p:cNvSpPr>
            <a:spLocks noGrp="1"/>
          </p:cNvSpPr>
          <p:nvPr>
            <p:ph type="ctrTitle"/>
          </p:nvPr>
        </p:nvSpPr>
        <p:spPr/>
        <p:txBody>
          <a:bodyPr>
            <a:normAutofit/>
          </a:bodyPr>
          <a:lstStyle/>
          <a:p>
            <a:pPr algn="ctr"/>
            <a:r>
              <a:rPr lang="en-US" sz="5400" dirty="0"/>
              <a:t>Eclipse Memory Analyzer tool(MAT ) and VisualVM for detecting memory leaks</a:t>
            </a:r>
          </a:p>
        </p:txBody>
      </p:sp>
      <p:sp>
        <p:nvSpPr>
          <p:cNvPr id="3" name="Subtitle 2">
            <a:extLst>
              <a:ext uri="{FF2B5EF4-FFF2-40B4-BE49-F238E27FC236}">
                <a16:creationId xmlns:a16="http://schemas.microsoft.com/office/drawing/2014/main" id="{EA7F9079-8CA1-4530-B2E7-1965BA2C06D9}"/>
              </a:ext>
            </a:extLst>
          </p:cNvPr>
          <p:cNvSpPr>
            <a:spLocks noGrp="1"/>
          </p:cNvSpPr>
          <p:nvPr>
            <p:ph type="subTitle" idx="1"/>
          </p:nvPr>
        </p:nvSpPr>
        <p:spPr/>
        <p:txBody>
          <a:bodyPr>
            <a:normAutofit fontScale="70000" lnSpcReduction="20000"/>
          </a:bodyPr>
          <a:lstStyle/>
          <a:p>
            <a:pPr algn="ctr"/>
            <a:r>
              <a:rPr lang="en-US" dirty="0"/>
              <a:t>Presentation by:</a:t>
            </a:r>
          </a:p>
          <a:p>
            <a:pPr algn="ctr"/>
            <a:r>
              <a:rPr lang="en-US" dirty="0" err="1"/>
              <a:t>Mehak</a:t>
            </a:r>
            <a:r>
              <a:rPr lang="en-US" dirty="0"/>
              <a:t>  Agarwal</a:t>
            </a:r>
          </a:p>
          <a:p>
            <a:pPr algn="ctr"/>
            <a:r>
              <a:rPr lang="en-US" dirty="0"/>
              <a:t>Trupti Mhaisdhune</a:t>
            </a:r>
          </a:p>
        </p:txBody>
      </p:sp>
    </p:spTree>
    <p:extLst>
      <p:ext uri="{BB962C8B-B14F-4D97-AF65-F5344CB8AC3E}">
        <p14:creationId xmlns:p14="http://schemas.microsoft.com/office/powerpoint/2010/main" val="3086334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FB78-93F5-4C3E-856A-A03AF4A5C44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7787112-4F09-4F38-BD53-B5F524F57514}"/>
              </a:ext>
            </a:extLst>
          </p:cNvPr>
          <p:cNvSpPr>
            <a:spLocks noGrp="1"/>
          </p:cNvSpPr>
          <p:nvPr>
            <p:ph idx="1"/>
          </p:nvPr>
        </p:nvSpPr>
        <p:spPr/>
        <p:txBody>
          <a:bodyPr>
            <a:normAutofit/>
          </a:bodyPr>
          <a:lstStyle/>
          <a:p>
            <a:pPr marL="0" indent="0">
              <a:buNone/>
            </a:pPr>
            <a:r>
              <a:rPr lang="en-US" sz="2400" dirty="0"/>
              <a:t>Both tools  calculate the retained sizes of objects, see who is preventing the Garbage Collector from collecting objects, and allows developer to find the suspect leak from programs with hundreds and millions of object.</a:t>
            </a:r>
            <a:endParaRPr lang="en-US" dirty="0"/>
          </a:p>
        </p:txBody>
      </p:sp>
    </p:spTree>
    <p:extLst>
      <p:ext uri="{BB962C8B-B14F-4D97-AF65-F5344CB8AC3E}">
        <p14:creationId xmlns:p14="http://schemas.microsoft.com/office/powerpoint/2010/main" val="1331016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162DF2A-64D1-4AA9-BA42-8A4063EADE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D7C1373-63AF-4A75-909E-990E0535667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B4B5CC49-6FAE-42FA-99B6-A3FDA8C688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158D888F-D87A-4C3C-BD82-273E4C8C5E8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6BC9B4A-2119-4645-B4CA-7817D5FAF4B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99A2CD81-3BB6-4ED6-A50F-DC14F37A95C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6CE85-D8DD-43B7-84AD-CEFC40FCAC52}"/>
              </a:ext>
            </a:extLst>
          </p:cNvPr>
          <p:cNvSpPr>
            <a:spLocks noGrp="1"/>
          </p:cNvSpPr>
          <p:nvPr>
            <p:ph type="title"/>
          </p:nvPr>
        </p:nvSpPr>
        <p:spPr>
          <a:xfrm>
            <a:off x="1703295" y="1083732"/>
            <a:ext cx="5509628" cy="4690534"/>
          </a:xfrm>
        </p:spPr>
        <p:txBody>
          <a:bodyPr vert="horz" lIns="91440" tIns="45720" rIns="91440" bIns="45720" rtlCol="0" anchor="ctr">
            <a:normAutofit/>
          </a:bodyPr>
          <a:lstStyle/>
          <a:p>
            <a:pPr algn="r"/>
            <a:r>
              <a:rPr lang="en-US" sz="8800" spc="-100">
                <a:solidFill>
                  <a:schemeClr val="tx1">
                    <a:lumMod val="75000"/>
                    <a:lumOff val="25000"/>
                  </a:schemeClr>
                </a:solidFill>
              </a:rPr>
              <a:t>Questions?</a:t>
            </a:r>
            <a:br>
              <a:rPr lang="en-US" sz="8800" spc="-100">
                <a:solidFill>
                  <a:schemeClr val="tx1">
                    <a:lumMod val="75000"/>
                    <a:lumOff val="25000"/>
                  </a:schemeClr>
                </a:solidFill>
              </a:rPr>
            </a:br>
            <a:endParaRPr lang="en-US" sz="8800" spc="-100" dirty="0">
              <a:solidFill>
                <a:schemeClr val="tx1">
                  <a:lumMod val="75000"/>
                  <a:lumOff val="25000"/>
                </a:schemeClr>
              </a:solidFill>
            </a:endParaRPr>
          </a:p>
        </p:txBody>
      </p:sp>
    </p:spTree>
    <p:extLst>
      <p:ext uri="{BB962C8B-B14F-4D97-AF65-F5344CB8AC3E}">
        <p14:creationId xmlns:p14="http://schemas.microsoft.com/office/powerpoint/2010/main" val="1535533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162DF2A-64D1-4AA9-BA42-8A4063EADE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D7C1373-63AF-4A75-909E-990E0535667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B4B5CC49-6FAE-42FA-99B6-A3FDA8C688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158D888F-D87A-4C3C-BD82-273E4C8C5E8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6BC9B4A-2119-4645-B4CA-7817D5FAF4B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99A2CD81-3BB6-4ED6-A50F-DC14F37A95C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C2D3A-1F96-4835-9B22-7C6867DED424}"/>
              </a:ext>
            </a:extLst>
          </p:cNvPr>
          <p:cNvSpPr>
            <a:spLocks noGrp="1"/>
          </p:cNvSpPr>
          <p:nvPr>
            <p:ph type="title"/>
          </p:nvPr>
        </p:nvSpPr>
        <p:spPr>
          <a:xfrm>
            <a:off x="1703295" y="1083732"/>
            <a:ext cx="5509628" cy="4690534"/>
          </a:xfrm>
        </p:spPr>
        <p:txBody>
          <a:bodyPr vert="horz" lIns="91440" tIns="45720" rIns="91440" bIns="45720" rtlCol="0" anchor="ctr">
            <a:normAutofit/>
          </a:bodyPr>
          <a:lstStyle/>
          <a:p>
            <a:pPr algn="r"/>
            <a:r>
              <a:rPr lang="en-US" sz="7200" spc="-100" dirty="0">
                <a:solidFill>
                  <a:schemeClr val="tx1">
                    <a:lumMod val="75000"/>
                    <a:lumOff val="25000"/>
                  </a:schemeClr>
                </a:solidFill>
              </a:rPr>
              <a:t>Thank you!</a:t>
            </a:r>
          </a:p>
        </p:txBody>
      </p:sp>
    </p:spTree>
    <p:extLst>
      <p:ext uri="{BB962C8B-B14F-4D97-AF65-F5344CB8AC3E}">
        <p14:creationId xmlns:p14="http://schemas.microsoft.com/office/powerpoint/2010/main" val="38691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C8EA-B467-4C77-8A69-1C810CD0D81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6374D75-1E12-4A50-911D-D3574DB49FA5}"/>
              </a:ext>
            </a:extLst>
          </p:cNvPr>
          <p:cNvSpPr>
            <a:spLocks noGrp="1"/>
          </p:cNvSpPr>
          <p:nvPr>
            <p:ph idx="1"/>
          </p:nvPr>
        </p:nvSpPr>
        <p:spPr/>
        <p:txBody>
          <a:bodyPr/>
          <a:lstStyle/>
          <a:p>
            <a:r>
              <a:rPr lang="en-US" sz="2400" dirty="0"/>
              <a:t>Introduction</a:t>
            </a:r>
          </a:p>
          <a:p>
            <a:r>
              <a:rPr lang="en-US" sz="2400" dirty="0"/>
              <a:t>Overview of Tools</a:t>
            </a:r>
          </a:p>
          <a:p>
            <a:r>
              <a:rPr lang="en-US" sz="2400" dirty="0"/>
              <a:t>How tools works (demo)</a:t>
            </a:r>
          </a:p>
          <a:p>
            <a:r>
              <a:rPr lang="en-US" sz="2400" dirty="0"/>
              <a:t>Comparison of tools</a:t>
            </a:r>
          </a:p>
          <a:p>
            <a:r>
              <a:rPr lang="en-US" sz="2400" dirty="0"/>
              <a:t>Strength and Weakness of tools</a:t>
            </a:r>
          </a:p>
          <a:p>
            <a:r>
              <a:rPr lang="en-US" sz="2400" dirty="0"/>
              <a:t>Conclusion</a:t>
            </a:r>
          </a:p>
        </p:txBody>
      </p:sp>
    </p:spTree>
    <p:extLst>
      <p:ext uri="{BB962C8B-B14F-4D97-AF65-F5344CB8AC3E}">
        <p14:creationId xmlns:p14="http://schemas.microsoft.com/office/powerpoint/2010/main" val="2057279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2DAE-9A0D-4011-A3AB-9BFEF13C38F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5F4BD05-13FF-40C7-AB43-C508E73EA400}"/>
              </a:ext>
            </a:extLst>
          </p:cNvPr>
          <p:cNvSpPr>
            <a:spLocks noGrp="1"/>
          </p:cNvSpPr>
          <p:nvPr>
            <p:ph idx="1"/>
          </p:nvPr>
        </p:nvSpPr>
        <p:spPr/>
        <p:txBody>
          <a:bodyPr>
            <a:normAutofit/>
          </a:bodyPr>
          <a:lstStyle/>
          <a:p>
            <a:r>
              <a:rPr lang="en-US" dirty="0"/>
              <a:t>Heap memory in java</a:t>
            </a:r>
          </a:p>
          <a:p>
            <a:pPr lvl="1"/>
            <a:r>
              <a:rPr lang="en-US" dirty="0"/>
              <a:t>Memory created on virtual machine to which all class instances and array are allocated.</a:t>
            </a:r>
          </a:p>
          <a:p>
            <a:pPr lvl="1"/>
            <a:r>
              <a:rPr lang="en-US" dirty="0"/>
              <a:t>Heap also called as run time data area</a:t>
            </a:r>
          </a:p>
          <a:p>
            <a:r>
              <a:rPr lang="en-US" dirty="0"/>
              <a:t>Memory leak</a:t>
            </a:r>
          </a:p>
          <a:p>
            <a:pPr lvl="1"/>
            <a:r>
              <a:rPr lang="en-US" dirty="0"/>
              <a:t>When some object is not used by application any more but still remains in heap memory.</a:t>
            </a:r>
          </a:p>
          <a:p>
            <a:r>
              <a:rPr lang="en-US" dirty="0"/>
              <a:t>Effects of memory leak</a:t>
            </a:r>
          </a:p>
          <a:p>
            <a:pPr lvl="1"/>
            <a:r>
              <a:rPr lang="en-US" dirty="0"/>
              <a:t>Performance issue for large memory set</a:t>
            </a:r>
          </a:p>
          <a:p>
            <a:pPr lvl="1"/>
            <a:r>
              <a:rPr lang="en-US" dirty="0"/>
              <a:t>High chances of system crash or application crash</a:t>
            </a:r>
          </a:p>
          <a:p>
            <a:r>
              <a:rPr lang="en-US" dirty="0"/>
              <a:t>Tools used to analyze heap memory</a:t>
            </a:r>
          </a:p>
          <a:p>
            <a:pPr lvl="1"/>
            <a:r>
              <a:rPr lang="en-US" dirty="0"/>
              <a:t>Memory analyzer, </a:t>
            </a:r>
            <a:r>
              <a:rPr lang="en-US" dirty="0" err="1"/>
              <a:t>VisualVM</a:t>
            </a:r>
            <a:r>
              <a:rPr lang="en-US" dirty="0"/>
              <a:t>, </a:t>
            </a:r>
            <a:r>
              <a:rPr lang="en-US" dirty="0" err="1"/>
              <a:t>JProfiler</a:t>
            </a:r>
            <a:r>
              <a:rPr lang="en-US" dirty="0"/>
              <a:t>, GC Viewer, </a:t>
            </a:r>
            <a:r>
              <a:rPr lang="en-US" dirty="0" err="1"/>
              <a:t>JRockit</a:t>
            </a:r>
            <a:r>
              <a:rPr lang="en-US" dirty="0"/>
              <a:t>, etc.</a:t>
            </a:r>
          </a:p>
          <a:p>
            <a:pPr marL="0" indent="0">
              <a:buNone/>
            </a:pPr>
            <a:endParaRPr lang="en-US" dirty="0"/>
          </a:p>
        </p:txBody>
      </p:sp>
    </p:spTree>
    <p:extLst>
      <p:ext uri="{BB962C8B-B14F-4D97-AF65-F5344CB8AC3E}">
        <p14:creationId xmlns:p14="http://schemas.microsoft.com/office/powerpoint/2010/main" val="1775491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0F28-D48E-469A-AAC6-BAFB292F70D0}"/>
              </a:ext>
            </a:extLst>
          </p:cNvPr>
          <p:cNvSpPr>
            <a:spLocks noGrp="1"/>
          </p:cNvSpPr>
          <p:nvPr>
            <p:ph type="title"/>
          </p:nvPr>
        </p:nvSpPr>
        <p:spPr/>
        <p:txBody>
          <a:bodyPr/>
          <a:lstStyle/>
          <a:p>
            <a:r>
              <a:rPr lang="en-US" dirty="0"/>
              <a:t>Overview of Memory Analyzer(MAT)</a:t>
            </a:r>
          </a:p>
        </p:txBody>
      </p:sp>
      <p:sp>
        <p:nvSpPr>
          <p:cNvPr id="5" name="Picture Placeholder 4">
            <a:extLst>
              <a:ext uri="{FF2B5EF4-FFF2-40B4-BE49-F238E27FC236}">
                <a16:creationId xmlns:a16="http://schemas.microsoft.com/office/drawing/2014/main" id="{21A0EB59-3603-45BE-9E2F-29DB7FCADCB0}"/>
              </a:ext>
            </a:extLst>
          </p:cNvPr>
          <p:cNvSpPr>
            <a:spLocks noGrp="1"/>
          </p:cNvSpPr>
          <p:nvPr>
            <p:ph idx="1"/>
          </p:nvPr>
        </p:nvSpPr>
        <p:spPr/>
        <p:txBody>
          <a:bodyPr/>
          <a:lstStyle/>
          <a:p>
            <a:r>
              <a:rPr lang="en-US" sz="2800" dirty="0"/>
              <a:t>Java heap analyzer helps to find memory leaks and reduce memory consumption</a:t>
            </a:r>
          </a:p>
          <a:p>
            <a:pPr>
              <a:buFont typeface="Wingdings 2"/>
            </a:pPr>
            <a:r>
              <a:rPr lang="en-US" sz="2800" dirty="0"/>
              <a:t>Lists biggest objects</a:t>
            </a:r>
            <a:endParaRPr lang="en-US" sz="2800">
              <a:solidFill>
                <a:schemeClr val="tx1"/>
              </a:solidFill>
            </a:endParaRPr>
          </a:p>
          <a:p>
            <a:pPr>
              <a:buFont typeface="Wingdings 2"/>
            </a:pPr>
            <a:r>
              <a:rPr lang="en-US" sz="2800" dirty="0"/>
              <a:t>Runs leak suspect report</a:t>
            </a:r>
            <a:endParaRPr lang="en-US" sz="2800">
              <a:solidFill>
                <a:schemeClr val="tx1"/>
              </a:solidFill>
            </a:endParaRPr>
          </a:p>
          <a:p>
            <a:pPr>
              <a:buFont typeface="Wingdings 2"/>
            </a:pPr>
            <a:r>
              <a:rPr lang="en-US" sz="2800" dirty="0"/>
              <a:t>Helps in analyzing Java Collection usage</a:t>
            </a:r>
            <a:endParaRPr lang="en-US" sz="2800" dirty="0">
              <a:solidFill>
                <a:schemeClr val="tx1"/>
              </a:solidFill>
            </a:endParaRPr>
          </a:p>
          <a:p>
            <a:pPr>
              <a:buFont typeface="Wingdings 2"/>
            </a:pPr>
            <a:r>
              <a:rPr lang="en-US" sz="2800" dirty="0"/>
              <a:t>Analysis of Threads</a:t>
            </a:r>
            <a:endParaRPr lang="en-US" sz="2800" dirty="0">
              <a:solidFill>
                <a:schemeClr val="tx1"/>
              </a:solidFill>
            </a:endParaRPr>
          </a:p>
          <a:p>
            <a:endParaRPr lang="en-US" dirty="0"/>
          </a:p>
        </p:txBody>
      </p:sp>
    </p:spTree>
    <p:extLst>
      <p:ext uri="{BB962C8B-B14F-4D97-AF65-F5344CB8AC3E}">
        <p14:creationId xmlns:p14="http://schemas.microsoft.com/office/powerpoint/2010/main" val="1963477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A2BA67-BF68-4F48-BAA9-1091D4FED1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4190DBD-4A62-4416-ACB7-ACEC1DE3024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DBF12D6D-FE37-445A-BF16-6DA1A659A4D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1AE129A-FA3E-4627-B842-89F52B994CB1}"/>
              </a:ext>
            </a:extLst>
          </p:cNvPr>
          <p:cNvSpPr>
            <a:spLocks noGrp="1"/>
          </p:cNvSpPr>
          <p:nvPr>
            <p:ph type="ctrTitle"/>
          </p:nvPr>
        </p:nvSpPr>
        <p:spPr>
          <a:xfrm>
            <a:off x="-7913" y="758952"/>
            <a:ext cx="6100801" cy="825299"/>
          </a:xfrm>
        </p:spPr>
        <p:txBody>
          <a:bodyPr>
            <a:normAutofit fontScale="90000"/>
          </a:bodyPr>
          <a:lstStyle/>
          <a:p>
            <a:r>
              <a:rPr lang="en-US" dirty="0"/>
              <a:t>Overview of VisualVM</a:t>
            </a:r>
          </a:p>
        </p:txBody>
      </p:sp>
      <p:pic>
        <p:nvPicPr>
          <p:cNvPr id="4" name="Picture 3">
            <a:extLst>
              <a:ext uri="{FF2B5EF4-FFF2-40B4-BE49-F238E27FC236}">
                <a16:creationId xmlns:a16="http://schemas.microsoft.com/office/drawing/2014/main" id="{0995D93E-1A5C-4553-ACED-75A2F88E3ECF}"/>
              </a:ext>
            </a:extLst>
          </p:cNvPr>
          <p:cNvPicPr>
            <a:picLocks noChangeAspect="1"/>
          </p:cNvPicPr>
          <p:nvPr/>
        </p:nvPicPr>
        <p:blipFill>
          <a:blip r:embed="rId2"/>
          <a:stretch>
            <a:fillRect/>
          </a:stretch>
        </p:blipFill>
        <p:spPr>
          <a:xfrm>
            <a:off x="6092887" y="1230825"/>
            <a:ext cx="5592293" cy="4387205"/>
          </a:xfrm>
          <a:prstGeom prst="rect">
            <a:avLst/>
          </a:prstGeom>
        </p:spPr>
      </p:pic>
      <p:sp>
        <p:nvSpPr>
          <p:cNvPr id="6" name="TextBox 5">
            <a:extLst>
              <a:ext uri="{FF2B5EF4-FFF2-40B4-BE49-F238E27FC236}">
                <a16:creationId xmlns:a16="http://schemas.microsoft.com/office/drawing/2014/main" id="{37B8B349-9C1B-421E-AEFF-A992E50192A0}"/>
              </a:ext>
            </a:extLst>
          </p:cNvPr>
          <p:cNvSpPr txBox="1"/>
          <p:nvPr/>
        </p:nvSpPr>
        <p:spPr>
          <a:xfrm>
            <a:off x="7914" y="1696872"/>
            <a:ext cx="6092888"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VisualVM Provides a graphical interface for monitoring memory usage</a:t>
            </a:r>
          </a:p>
          <a:p>
            <a:pPr marL="285750" indent="-285750">
              <a:buFont typeface="Arial" panose="020B0604020202020204" pitchFamily="34" charset="0"/>
              <a:buChar char="•"/>
            </a:pPr>
            <a:r>
              <a:rPr lang="en-US" sz="2800" dirty="0">
                <a:solidFill>
                  <a:schemeClr val="bg1"/>
                </a:solidFill>
              </a:rPr>
              <a:t>Creating and analyzing heap dump</a:t>
            </a:r>
          </a:p>
          <a:p>
            <a:pPr marL="285750" indent="-285750">
              <a:buFont typeface="Arial" panose="020B0604020202020204" pitchFamily="34" charset="0"/>
              <a:buChar char="•"/>
            </a:pPr>
            <a:r>
              <a:rPr lang="en-US" sz="2800" dirty="0">
                <a:solidFill>
                  <a:schemeClr val="bg1"/>
                </a:solidFill>
              </a:rPr>
              <a:t>Profiling an application</a:t>
            </a:r>
          </a:p>
          <a:p>
            <a:pPr marL="285750" indent="-285750">
              <a:buFont typeface="Arial" panose="020B0604020202020204" pitchFamily="34" charset="0"/>
              <a:buChar char="•"/>
            </a:pPr>
            <a:r>
              <a:rPr lang="en-US" sz="2800" dirty="0">
                <a:solidFill>
                  <a:schemeClr val="bg1"/>
                </a:solidFill>
              </a:rPr>
              <a:t>Connecting to remote host</a:t>
            </a:r>
          </a:p>
          <a:p>
            <a:pPr marL="285750" indent="-285750">
              <a:buFont typeface="Arial" panose="020B0604020202020204" pitchFamily="34" charset="0"/>
              <a:buChar char="•"/>
            </a:pPr>
            <a:endParaRPr lang="en-US" sz="2800" dirty="0">
              <a:solidFill>
                <a:schemeClr val="bg1"/>
              </a:solidFill>
            </a:endParaRPr>
          </a:p>
        </p:txBody>
      </p:sp>
    </p:spTree>
    <p:extLst>
      <p:ext uri="{BB962C8B-B14F-4D97-AF65-F5344CB8AC3E}">
        <p14:creationId xmlns:p14="http://schemas.microsoft.com/office/powerpoint/2010/main" val="343075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3875682-0790-427D-9A23-4B7265F0FA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6EDE4AAE-4785-4EA7-95DB-45200F5B80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1" name="Rectangle 30">
            <a:extLst>
              <a:ext uri="{FF2B5EF4-FFF2-40B4-BE49-F238E27FC236}">
                <a16:creationId xmlns:a16="http://schemas.microsoft.com/office/drawing/2014/main" id="{67AAFBA3-2C10-40B4-9AB7-A51F6E8EBFC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3C50455-CACE-4D73-B570-5BB90232F2B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491470A9-5C30-4C83-B1AE-B0E56B1686B9}"/>
              </a:ext>
            </a:extLst>
          </p:cNvPr>
          <p:cNvPicPr>
            <a:picLocks noChangeAspect="1"/>
          </p:cNvPicPr>
          <p:nvPr/>
        </p:nvPicPr>
        <p:blipFill rotWithShape="1">
          <a:blip r:embed="rId2"/>
          <a:srcRect r="11281" b="-4"/>
          <a:stretch/>
        </p:blipFill>
        <p:spPr>
          <a:xfrm>
            <a:off x="1" y="796301"/>
            <a:ext cx="7552942" cy="5302745"/>
          </a:xfrm>
          <a:prstGeom prst="rect">
            <a:avLst/>
          </a:prstGeom>
        </p:spPr>
      </p:pic>
      <p:sp>
        <p:nvSpPr>
          <p:cNvPr id="35" name="Rectangle 34">
            <a:extLst>
              <a:ext uri="{FF2B5EF4-FFF2-40B4-BE49-F238E27FC236}">
                <a16:creationId xmlns:a16="http://schemas.microsoft.com/office/drawing/2014/main" id="{788ED773-EF45-46EE-90C8-873908F6F6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D94DDF68-AA47-4E87-A1E1-28BA2EC007E8}"/>
              </a:ext>
            </a:extLst>
          </p:cNvPr>
          <p:cNvPicPr/>
          <p:nvPr/>
        </p:nvPicPr>
        <p:blipFill rotWithShape="1">
          <a:blip r:embed="rId3"/>
          <a:srcRect l="6416" r="12587" b="-3"/>
          <a:stretch/>
        </p:blipFill>
        <p:spPr>
          <a:xfrm>
            <a:off x="7798964" y="758953"/>
            <a:ext cx="3888256" cy="2583180"/>
          </a:xfrm>
          <a:prstGeom prst="rect">
            <a:avLst/>
          </a:prstGeom>
        </p:spPr>
      </p:pic>
      <p:sp>
        <p:nvSpPr>
          <p:cNvPr id="2" name="Title 1">
            <a:extLst>
              <a:ext uri="{FF2B5EF4-FFF2-40B4-BE49-F238E27FC236}">
                <a16:creationId xmlns:a16="http://schemas.microsoft.com/office/drawing/2014/main" id="{D5C82952-D0BB-4C35-A978-90BBC29655C4}"/>
              </a:ext>
            </a:extLst>
          </p:cNvPr>
          <p:cNvSpPr>
            <a:spLocks noGrp="1"/>
          </p:cNvSpPr>
          <p:nvPr>
            <p:ph type="title" idx="4294967295"/>
          </p:nvPr>
        </p:nvSpPr>
        <p:spPr>
          <a:xfrm>
            <a:off x="1740902" y="-265927"/>
            <a:ext cx="7400717" cy="1046988"/>
          </a:xfrm>
        </p:spPr>
        <p:txBody>
          <a:bodyPr vert="horz" lIns="91440" tIns="45720" rIns="91440" bIns="45720" rtlCol="0" anchor="b">
            <a:normAutofit/>
          </a:bodyPr>
          <a:lstStyle/>
          <a:p>
            <a:r>
              <a:rPr lang="en-US" sz="5900" spc="-100" dirty="0">
                <a:solidFill>
                  <a:schemeClr val="tx1"/>
                </a:solidFill>
              </a:rPr>
              <a:t>Demo Example 1</a:t>
            </a:r>
          </a:p>
        </p:txBody>
      </p:sp>
      <p:pic>
        <p:nvPicPr>
          <p:cNvPr id="19" name="Picture 18">
            <a:extLst>
              <a:ext uri="{FF2B5EF4-FFF2-40B4-BE49-F238E27FC236}">
                <a16:creationId xmlns:a16="http://schemas.microsoft.com/office/drawing/2014/main" id="{DD97401D-1364-4649-ABD4-A96932310CB8}"/>
              </a:ext>
            </a:extLst>
          </p:cNvPr>
          <p:cNvPicPr/>
          <p:nvPr/>
        </p:nvPicPr>
        <p:blipFill>
          <a:blip r:embed="rId4"/>
          <a:stretch>
            <a:fillRect/>
          </a:stretch>
        </p:blipFill>
        <p:spPr>
          <a:xfrm>
            <a:off x="7797186" y="3515868"/>
            <a:ext cx="3890034" cy="3033787"/>
          </a:xfrm>
          <a:prstGeom prst="rect">
            <a:avLst/>
          </a:prstGeom>
        </p:spPr>
      </p:pic>
    </p:spTree>
    <p:extLst>
      <p:ext uri="{BB962C8B-B14F-4D97-AF65-F5344CB8AC3E}">
        <p14:creationId xmlns:p14="http://schemas.microsoft.com/office/powerpoint/2010/main" val="931241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DAAC-21E8-47D0-AB4E-4FF6572C4A18}"/>
              </a:ext>
            </a:extLst>
          </p:cNvPr>
          <p:cNvSpPr>
            <a:spLocks noGrp="1"/>
          </p:cNvSpPr>
          <p:nvPr>
            <p:ph type="title"/>
          </p:nvPr>
        </p:nvSpPr>
        <p:spPr/>
        <p:txBody>
          <a:bodyPr/>
          <a:lstStyle/>
          <a:p>
            <a:r>
              <a:rPr lang="en-US" dirty="0"/>
              <a:t>Comparison between Memory analyzer and VisualVM</a:t>
            </a:r>
          </a:p>
        </p:txBody>
      </p:sp>
      <p:sp>
        <p:nvSpPr>
          <p:cNvPr id="3" name="Content Placeholder 2">
            <a:extLst>
              <a:ext uri="{FF2B5EF4-FFF2-40B4-BE49-F238E27FC236}">
                <a16:creationId xmlns:a16="http://schemas.microsoft.com/office/drawing/2014/main" id="{6A6CCF56-AE37-4B81-942F-0F667626601E}"/>
              </a:ext>
            </a:extLst>
          </p:cNvPr>
          <p:cNvSpPr>
            <a:spLocks noGrp="1"/>
          </p:cNvSpPr>
          <p:nvPr>
            <p:ph idx="1"/>
          </p:nvPr>
        </p:nvSpPr>
        <p:spPr/>
        <p:txBody>
          <a:bodyPr/>
          <a:lstStyle/>
          <a:p>
            <a:r>
              <a:rPr lang="en-US" sz="2400" dirty="0"/>
              <a:t>Both tools provides the visual interaction to analyze the heap dump generated from running application. </a:t>
            </a:r>
          </a:p>
          <a:p>
            <a:pPr>
              <a:buFont typeface="Wingdings 2"/>
            </a:pPr>
            <a:r>
              <a:rPr lang="en-US" sz="2400" dirty="0"/>
              <a:t>Both tools provide important information like   total heap size, used size, number of classes and their instances, biggest object etc. to analyze the memory usage.</a:t>
            </a:r>
            <a:endParaRPr lang="en-US" sz="2400">
              <a:solidFill>
                <a:schemeClr val="tx1"/>
              </a:solidFill>
            </a:endParaRPr>
          </a:p>
          <a:p>
            <a:pPr>
              <a:buFont typeface="Wingdings 2"/>
            </a:pPr>
            <a:r>
              <a:rPr lang="en-US" sz="2400" dirty="0"/>
              <a:t>Eclipse MAT has special functions for collections analysis like fill ratio, hash code collision ratio, soft reference statistics</a:t>
            </a:r>
            <a:r>
              <a:rPr lang="en-US" sz="2400" dirty="0">
                <a:solidFill>
                  <a:srgbClr val="595959"/>
                </a:solidFill>
              </a:rPr>
              <a:t>.</a:t>
            </a:r>
            <a:endParaRPr lang="en-US" sz="2400">
              <a:solidFill>
                <a:schemeClr val="tx1"/>
              </a:solidFill>
            </a:endParaRPr>
          </a:p>
          <a:p>
            <a:pPr>
              <a:buFont typeface="Wingdings 2"/>
            </a:pPr>
            <a:r>
              <a:rPr lang="en-US" sz="2400" dirty="0" err="1"/>
              <a:t>VisualVM</a:t>
            </a:r>
            <a:r>
              <a:rPr lang="en-US" sz="2400" dirty="0"/>
              <a:t> enables us to monitor the heap memory usage at runtime. </a:t>
            </a:r>
            <a:endParaRPr lang="en-US" sz="2400" dirty="0">
              <a:solidFill>
                <a:schemeClr val="tx1"/>
              </a:solidFill>
            </a:endParaRPr>
          </a:p>
          <a:p>
            <a:pPr>
              <a:buFont typeface="Wingdings 2"/>
            </a:pPr>
            <a:r>
              <a:rPr lang="en-US" sz="2400" dirty="0"/>
              <a:t>Garbage collection activity can be performed from the </a:t>
            </a:r>
            <a:r>
              <a:rPr lang="en-US" sz="2400" dirty="0" err="1"/>
              <a:t>VisualVM</a:t>
            </a:r>
            <a:r>
              <a:rPr lang="en-US" sz="2400" dirty="0"/>
              <a:t> interface.</a:t>
            </a:r>
            <a:endParaRPr lang="en-US" sz="2400" dirty="0">
              <a:solidFill>
                <a:schemeClr val="tx1"/>
              </a:solidFill>
            </a:endParaRPr>
          </a:p>
          <a:p>
            <a:endParaRPr lang="en-US">
              <a:solidFill>
                <a:schemeClr val="tx1"/>
              </a:solidFill>
            </a:endParaRPr>
          </a:p>
        </p:txBody>
      </p:sp>
    </p:spTree>
    <p:extLst>
      <p:ext uri="{BB962C8B-B14F-4D97-AF65-F5344CB8AC3E}">
        <p14:creationId xmlns:p14="http://schemas.microsoft.com/office/powerpoint/2010/main" val="252053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53ED7-4007-470D-A3FD-24AE0883FC3F}"/>
              </a:ext>
            </a:extLst>
          </p:cNvPr>
          <p:cNvSpPr>
            <a:spLocks noGrp="1"/>
          </p:cNvSpPr>
          <p:nvPr>
            <p:ph type="title"/>
          </p:nvPr>
        </p:nvSpPr>
        <p:spPr/>
        <p:txBody>
          <a:bodyPr/>
          <a:lstStyle/>
          <a:p>
            <a:r>
              <a:rPr lang="en-US" dirty="0"/>
              <a:t>Strengths </a:t>
            </a:r>
          </a:p>
        </p:txBody>
      </p:sp>
      <p:sp>
        <p:nvSpPr>
          <p:cNvPr id="3" name="Content Placeholder 2">
            <a:extLst>
              <a:ext uri="{FF2B5EF4-FFF2-40B4-BE49-F238E27FC236}">
                <a16:creationId xmlns:a16="http://schemas.microsoft.com/office/drawing/2014/main" id="{ED55F653-F457-4D14-8A86-AD641C1B8355}"/>
              </a:ext>
            </a:extLst>
          </p:cNvPr>
          <p:cNvSpPr>
            <a:spLocks noGrp="1"/>
          </p:cNvSpPr>
          <p:nvPr>
            <p:ph idx="1"/>
          </p:nvPr>
        </p:nvSpPr>
        <p:spPr/>
        <p:txBody>
          <a:bodyPr>
            <a:normAutofit/>
          </a:bodyPr>
          <a:lstStyle/>
          <a:p>
            <a:r>
              <a:rPr lang="en-US" sz="2800" dirty="0"/>
              <a:t>Helps developers to find out memory leaks and prevent system or application crash</a:t>
            </a:r>
          </a:p>
          <a:p>
            <a:r>
              <a:rPr lang="en-US" sz="2800" b="1" dirty="0"/>
              <a:t>Eclipse Memory Analyzer:</a:t>
            </a:r>
          </a:p>
          <a:p>
            <a:pPr lvl="1"/>
            <a:r>
              <a:rPr lang="en-US" sz="2400" dirty="0"/>
              <a:t>Give high level understanding as well as summary report of memory usage</a:t>
            </a:r>
          </a:p>
          <a:p>
            <a:pPr lvl="1"/>
            <a:endParaRPr lang="en-US" sz="2400" dirty="0"/>
          </a:p>
          <a:p>
            <a:r>
              <a:rPr lang="en-US" sz="2800" b="1" dirty="0"/>
              <a:t>VisualVM</a:t>
            </a:r>
            <a:r>
              <a:rPr lang="en-US" sz="2800" dirty="0"/>
              <a:t>:</a:t>
            </a:r>
          </a:p>
          <a:p>
            <a:pPr lvl="1"/>
            <a:r>
              <a:rPr lang="en-US" sz="2400" dirty="0"/>
              <a:t>Runtime monitoring of memory as well as CPU usage</a:t>
            </a:r>
          </a:p>
          <a:p>
            <a:pPr lvl="1"/>
            <a:endParaRPr lang="en-US" sz="2400" dirty="0"/>
          </a:p>
          <a:p>
            <a:pPr lvl="1"/>
            <a:endParaRPr lang="en-US" sz="2400" dirty="0"/>
          </a:p>
        </p:txBody>
      </p:sp>
    </p:spTree>
    <p:extLst>
      <p:ext uri="{BB962C8B-B14F-4D97-AF65-F5344CB8AC3E}">
        <p14:creationId xmlns:p14="http://schemas.microsoft.com/office/powerpoint/2010/main" val="24165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C1F9-70DC-4CB3-9E0E-67FE33A33FC2}"/>
              </a:ext>
            </a:extLst>
          </p:cNvPr>
          <p:cNvSpPr>
            <a:spLocks noGrp="1"/>
          </p:cNvSpPr>
          <p:nvPr>
            <p:ph type="title"/>
          </p:nvPr>
        </p:nvSpPr>
        <p:spPr/>
        <p:txBody>
          <a:bodyPr/>
          <a:lstStyle/>
          <a:p>
            <a:r>
              <a:rPr lang="en-US" dirty="0"/>
              <a:t>Weakness</a:t>
            </a:r>
          </a:p>
        </p:txBody>
      </p:sp>
      <p:sp>
        <p:nvSpPr>
          <p:cNvPr id="3" name="Content Placeholder 2">
            <a:extLst>
              <a:ext uri="{FF2B5EF4-FFF2-40B4-BE49-F238E27FC236}">
                <a16:creationId xmlns:a16="http://schemas.microsoft.com/office/drawing/2014/main" id="{AB64465F-8CD2-4CED-88D9-EADE30E66B03}"/>
              </a:ext>
            </a:extLst>
          </p:cNvPr>
          <p:cNvSpPr>
            <a:spLocks noGrp="1"/>
          </p:cNvSpPr>
          <p:nvPr>
            <p:ph idx="1"/>
          </p:nvPr>
        </p:nvSpPr>
        <p:spPr/>
        <p:txBody>
          <a:bodyPr>
            <a:normAutofit/>
          </a:bodyPr>
          <a:lstStyle/>
          <a:p>
            <a:r>
              <a:rPr lang="en-US" sz="3200" dirty="0"/>
              <a:t>Does not show a exact cause, possible solutions for memory leak</a:t>
            </a:r>
          </a:p>
          <a:p>
            <a:r>
              <a:rPr lang="en-US" sz="3200" dirty="0"/>
              <a:t>Developer need to be familiar with code</a:t>
            </a:r>
          </a:p>
        </p:txBody>
      </p:sp>
    </p:spTree>
    <p:extLst>
      <p:ext uri="{BB962C8B-B14F-4D97-AF65-F5344CB8AC3E}">
        <p14:creationId xmlns:p14="http://schemas.microsoft.com/office/powerpoint/2010/main" val="327124366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406</TotalTime>
  <Words>268</Words>
  <Application>Microsoft Office PowerPoint</Application>
  <PresentationFormat>Widescreen</PresentationFormat>
  <Paragraphs>45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Frame</vt:lpstr>
      <vt:lpstr>Eclipse Memory Analyzer tool(MAT ) and VisualVM for detecting memory leaks</vt:lpstr>
      <vt:lpstr>Outline</vt:lpstr>
      <vt:lpstr>Introduction</vt:lpstr>
      <vt:lpstr>Overview of Memory Analyzer(MAT)</vt:lpstr>
      <vt:lpstr>Overview of VisualVM</vt:lpstr>
      <vt:lpstr>Demo Example 1</vt:lpstr>
      <vt:lpstr>Comparison between Memory analyzer and VisualVM</vt:lpstr>
      <vt:lpstr>Strengths </vt:lpstr>
      <vt:lpstr>Weakness</vt:lpstr>
      <vt:lpstr>Conclusion</vt:lpstr>
      <vt:lpstr>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Eclipse Memory Analyzer tool(MAT ) and VisualVM for detecting memory leaks</dc:title>
  <dc:creator>Trupti Mhaisdhune</dc:creator>
  <cp:lastModifiedBy>Trupti Mhaisdhune</cp:lastModifiedBy>
  <cp:revision>48</cp:revision>
  <dcterms:created xsi:type="dcterms:W3CDTF">2017-11-13T17:57:34Z</dcterms:created>
  <dcterms:modified xsi:type="dcterms:W3CDTF">2017-11-16T01:32:11Z</dcterms:modified>
</cp:coreProperties>
</file>