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F7B2FE-C953-45B7-B710-EF501169D276}">
  <a:tblStyle styleId="{DFF7B2FE-C953-45B7-B710-EF501169D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677EA3F-AEEA-4282-84B7-582EF47EBA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8.xml"/><Relationship Id="rId46" Type="http://schemas.openxmlformats.org/officeDocument/2006/relationships/font" Target="fonts/Merriweather-bold.fntdata"/><Relationship Id="rId23" Type="http://schemas.openxmlformats.org/officeDocument/2006/relationships/slide" Target="slides/slide17.xml"/><Relationship Id="rId45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Merriweather-boldItalic.fntdata"/><Relationship Id="rId25" Type="http://schemas.openxmlformats.org/officeDocument/2006/relationships/slide" Target="slides/slide19.xml"/><Relationship Id="rId47" Type="http://schemas.openxmlformats.org/officeDocument/2006/relationships/font" Target="fonts/Merriweather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a5a73ac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aa5a73ac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1788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Mohamed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d5e764d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d5e764d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dc5ebe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dc5ebe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dc5ebe8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dc5ebe8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fba6ac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fba6ac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Transition : Montrer les IHM pour chaque cas d’utilisation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aa5a73ac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aa5a73ac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d5e764d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d5e764d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c5ebe8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c5ebe8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aa5a73ac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aa5a73ac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9f3b384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9f3b384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bc761e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bc761e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aa5a73ac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aa5a73a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aa5a73ac1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aa5a73ac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c12838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c12838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d5e764d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d5e764d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1fc1f7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1fc1f7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0d5d22e9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0d5d22e9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aaba145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aaba145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065c9e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065c9e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a5a73ac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a5a73ac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6003d5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6003d5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ed7f3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ed7f3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ppm = </a:t>
            </a:r>
            <a:r>
              <a:rPr b="1" lang="fr">
                <a:solidFill>
                  <a:schemeClr val="dk1"/>
                </a:solidFill>
              </a:rPr>
              <a:t>partie par million</a:t>
            </a:r>
            <a:r>
              <a:rPr lang="fr">
                <a:solidFill>
                  <a:schemeClr val="dk1"/>
                </a:solidFill>
              </a:rPr>
              <a:t> est la fraction valant 10</a:t>
            </a:r>
            <a:r>
              <a:rPr baseline="30000" lang="fr">
                <a:solidFill>
                  <a:schemeClr val="dk1"/>
                </a:solidFill>
              </a:rPr>
              <a:t>–6</a:t>
            </a:r>
            <a:r>
              <a:rPr lang="fr">
                <a:solidFill>
                  <a:schemeClr val="dk1"/>
                </a:solidFill>
              </a:rPr>
              <a:t>, c'est-à-dire un millionième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On utilise surtout le ppm pour exprimer une fraction massique (proportion d’un composant dans un mélange) 1 ppm = 1 mg/kg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2ed7f36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2ed7f36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6003d5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6003d5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6003d5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6003d5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5708275" y="4869075"/>
            <a:ext cx="3435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lnSpc>
                <a:spcPct val="80000"/>
              </a:lnSpc>
              <a:buSzPts val="1018"/>
              <a:buNone/>
              <a:defRPr b="1" sz="1788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Zeryouhi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1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10" Type="http://schemas.openxmlformats.org/officeDocument/2006/relationships/image" Target="../media/image39.png"/><Relationship Id="rId9" Type="http://schemas.openxmlformats.org/officeDocument/2006/relationships/image" Target="../media/image40.png"/><Relationship Id="rId5" Type="http://schemas.openxmlformats.org/officeDocument/2006/relationships/image" Target="../media/image4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r.wikipedia.org/wiki/QPSK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37150" y="1386876"/>
            <a:ext cx="8222100" cy="12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</a:rPr>
              <a:t>Eco-Classroom</a:t>
            </a:r>
            <a:endParaRPr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44">
                <a:solidFill>
                  <a:srgbClr val="9FC5E8"/>
                </a:solidFill>
              </a:rPr>
              <a:t>Revue finale</a:t>
            </a:r>
            <a:endParaRPr sz="3644">
              <a:solidFill>
                <a:srgbClr val="9FC5E8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41525" y="3943149"/>
            <a:ext cx="82221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fr" sz="1825">
                <a:solidFill>
                  <a:srgbClr val="9FC5E8"/>
                </a:solidFill>
                <a:latin typeface="Trebuchet MS"/>
                <a:ea typeface="Trebuchet MS"/>
                <a:cs typeface="Trebuchet MS"/>
                <a:sym typeface="Trebuchet MS"/>
              </a:rPr>
              <a:t>Parreno Samuel, </a:t>
            </a:r>
            <a:r>
              <a:rPr b="1" lang="fr" sz="1825">
                <a:solidFill>
                  <a:srgbClr val="9FC5E8"/>
                </a:solidFill>
                <a:latin typeface="Trebuchet MS"/>
                <a:ea typeface="Trebuchet MS"/>
                <a:cs typeface="Trebuchet MS"/>
                <a:sym typeface="Trebuchet MS"/>
              </a:rPr>
              <a:t>ROSA John et</a:t>
            </a:r>
            <a:r>
              <a:rPr b="1" lang="fr" sz="1825">
                <a:solidFill>
                  <a:srgbClr val="9FC5E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fr" sz="182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Mohamed Amine </a:t>
            </a:r>
            <a:r>
              <a:rPr b="1" lang="fr" sz="182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ZERYOUHI</a:t>
            </a:r>
            <a:endParaRPr b="1" sz="1825">
              <a:solidFill>
                <a:srgbClr val="9FC5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fr" sz="1825">
                <a:solidFill>
                  <a:srgbClr val="9FC5E8"/>
                </a:solidFill>
                <a:latin typeface="Trebuchet MS"/>
                <a:ea typeface="Trebuchet MS"/>
                <a:cs typeface="Trebuchet MS"/>
                <a:sym typeface="Trebuchet MS"/>
              </a:rPr>
              <a:t>BTS SN 2022 - Saint Jean-Baptiste de la Salle Avignon</a:t>
            </a:r>
            <a:endParaRPr sz="1225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925" y="1261500"/>
            <a:ext cx="14573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025" y="2739400"/>
            <a:ext cx="1104325" cy="11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tâches</a:t>
            </a:r>
            <a:endParaRPr sz="3222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243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4952800" y="4869075"/>
            <a:ext cx="4191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928750" y="110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{8677EA3F-AEEA-4282-84B7-582EF47EBAA7}</a:tableStyleId>
              </a:tblPr>
              <a:tblGrid>
                <a:gridCol w="3775650"/>
                <a:gridCol w="1746125"/>
                <a:gridCol w="1746125"/>
              </a:tblGrid>
              <a:tr h="59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50"/>
                        <a:t>Cas d’utilisations</a:t>
                      </a:r>
                      <a:endParaRPr b="1" sz="15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50"/>
                        <a:t>Priorité </a:t>
                      </a:r>
                      <a:endParaRPr b="1" sz="15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50"/>
                        <a:t>Itération</a:t>
                      </a:r>
                      <a:endParaRPr b="1" sz="1550"/>
                    </a:p>
                  </a:txBody>
                  <a:tcPr marT="63500" marB="63500" marR="63500" marL="63500"/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Visualiser la liste des salles</a:t>
                      </a:r>
                      <a:endParaRPr b="1" sz="14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 sz="145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  1</a:t>
                      </a:r>
                      <a:endParaRPr b="1" sz="1450"/>
                    </a:p>
                  </a:txBody>
                  <a:tcPr marT="63500" marB="63500" marR="63500" marL="63500"/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Dialoguer avec les modules</a:t>
                      </a:r>
                      <a:endParaRPr b="1" sz="14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 sz="145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  1</a:t>
                      </a:r>
                      <a:endParaRPr b="1" sz="1450"/>
                    </a:p>
                  </a:txBody>
                  <a:tcPr marT="63500" marB="63500" marR="63500" marL="63500"/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Visualiser une salle </a:t>
                      </a:r>
                      <a:endParaRPr b="1" sz="14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>
                          <a:solidFill>
                            <a:srgbClr val="00FF00"/>
                          </a:solidFill>
                        </a:rPr>
                        <a:t>Moyenne</a:t>
                      </a:r>
                      <a:endParaRPr b="1" sz="145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  2</a:t>
                      </a:r>
                      <a:endParaRPr b="1" sz="1450"/>
                    </a:p>
                  </a:txBody>
                  <a:tcPr marT="63500" marB="63500" marR="63500" marL="63500"/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Editer les informations d’une salle</a:t>
                      </a:r>
                      <a:endParaRPr b="1" sz="14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>
                          <a:solidFill>
                            <a:srgbClr val="00FF00"/>
                          </a:solidFill>
                        </a:rPr>
                        <a:t>Moyenne</a:t>
                      </a:r>
                      <a:endParaRPr b="1" sz="145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  2</a:t>
                      </a:r>
                      <a:endParaRPr b="1" sz="1450"/>
                    </a:p>
                  </a:txBody>
                  <a:tcPr marT="63500" marB="63500" marR="63500" marL="63500"/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Rechercher avec des critères</a:t>
                      </a:r>
                      <a:endParaRPr b="1" sz="14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>
                          <a:solidFill>
                            <a:srgbClr val="4A86E8"/>
                          </a:solidFill>
                        </a:rPr>
                        <a:t>Bas</a:t>
                      </a:r>
                      <a:endParaRPr b="1" sz="1450">
                        <a:solidFill>
                          <a:srgbClr val="4A86E8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450"/>
                        <a:t>  3</a:t>
                      </a:r>
                      <a:endParaRPr b="1" sz="145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6" name="Google Shape;196;p22"/>
          <p:cNvSpPr txBox="1"/>
          <p:nvPr/>
        </p:nvSpPr>
        <p:spPr>
          <a:xfrm>
            <a:off x="525925" y="1837221"/>
            <a:ext cx="320400" cy="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(Jira)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5155250" y="4869075"/>
            <a:ext cx="3988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832301" cy="29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version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5065275" y="4869075"/>
            <a:ext cx="4078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</a:t>
            </a:r>
            <a:r>
              <a:rPr lang="fr"/>
              <a:t>Mohamed </a:t>
            </a:r>
            <a:r>
              <a:rPr lang="fr"/>
              <a:t>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96" y="0"/>
            <a:ext cx="48872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version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5087775" y="4869075"/>
            <a:ext cx="4056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</a:t>
            </a:r>
            <a:r>
              <a:rPr lang="fr"/>
              <a:t> Mohamed </a:t>
            </a:r>
            <a:r>
              <a:rPr lang="fr"/>
              <a:t>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" y="0"/>
            <a:ext cx="49377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50" y="816450"/>
            <a:ext cx="7072896" cy="39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20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</a:t>
            </a:r>
            <a:r>
              <a:rPr lang="fr"/>
              <a:t>d'utilisation</a:t>
            </a:r>
            <a:r>
              <a:rPr lang="fr"/>
              <a:t> 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148250" y="1229875"/>
            <a:ext cx="684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5110250" y="4869075"/>
            <a:ext cx="40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816"/>
            <a:ext cx="9144000" cy="500146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2141250" y="921150"/>
            <a:ext cx="486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Merriweather"/>
                <a:ea typeface="Merriweather"/>
                <a:cs typeface="Merriweather"/>
                <a:sym typeface="Merriweather"/>
              </a:rPr>
              <a:t>CU - Visualiser la liste des salles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4735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</a:t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5125250" y="4869075"/>
            <a:ext cx="4018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375" y="3417825"/>
            <a:ext cx="3068500" cy="14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25" y="601700"/>
            <a:ext cx="8238550" cy="44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9475" y="203500"/>
            <a:ext cx="4371975" cy="46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413" y="1159513"/>
            <a:ext cx="34766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6188" y="2609775"/>
            <a:ext cx="46577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50">
                <a:latin typeface="Arial"/>
                <a:ea typeface="Arial"/>
                <a:cs typeface="Arial"/>
                <a:sym typeface="Arial"/>
              </a:rPr>
              <a:t>Base de données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</a:t>
            </a:r>
            <a:r>
              <a:rPr lang="fr"/>
              <a:t>ase de données relationnelle </a:t>
            </a:r>
            <a:r>
              <a:rPr b="1" lang="fr"/>
              <a:t>SQLite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eco-classroom.db</a:t>
            </a:r>
            <a:endParaRPr b="1"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5027775" y="4869075"/>
            <a:ext cx="4116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25" y="1844800"/>
            <a:ext cx="1337725" cy="13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525" y="1059388"/>
            <a:ext cx="2908550" cy="29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2053975"/>
            <a:ext cx="1643501" cy="105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363475" y="3792475"/>
            <a:ext cx="5116200" cy="75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fr" sz="1250"/>
              <a:t>Récupérer les données depuis la base de données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fr" sz="1250"/>
              <a:t>Ajouter des données à la base de données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fr" sz="1250"/>
              <a:t>Les afficher dans l’IHM</a:t>
            </a:r>
            <a:endParaRPr sz="900"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3486682" y="1902875"/>
            <a:ext cx="1337725" cy="133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50">
                <a:latin typeface="Arial"/>
                <a:ea typeface="Arial"/>
                <a:cs typeface="Arial"/>
                <a:sym typeface="Arial"/>
              </a:rPr>
              <a:t>Structure de la b</a:t>
            </a:r>
            <a:r>
              <a:rPr lang="fr" sz="3250">
                <a:latin typeface="Arial"/>
                <a:ea typeface="Arial"/>
                <a:cs typeface="Arial"/>
                <a:sym typeface="Arial"/>
              </a:rPr>
              <a:t>ase de données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5102750" y="4869075"/>
            <a:ext cx="4041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</a:t>
            </a:r>
            <a:r>
              <a:rPr lang="fr"/>
              <a:t>Mohamed </a:t>
            </a:r>
            <a:r>
              <a:rPr lang="fr"/>
              <a:t>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0" y="1170200"/>
            <a:ext cx="5560074" cy="3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712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: Visualiser une salle</a:t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5057775" y="4869075"/>
            <a:ext cx="4086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00" y="651075"/>
            <a:ext cx="5348826" cy="44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0" y="379800"/>
            <a:ext cx="8237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: </a:t>
            </a:r>
            <a:r>
              <a:rPr lang="fr"/>
              <a:t>Visualiser une salle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0" y="910175"/>
            <a:ext cx="4968300" cy="4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D69AA7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IHMEcoClassroom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::selectionner(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QModelIndex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Récupère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mesure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effectuée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dans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cette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salle</a:t>
            </a:r>
            <a:endParaRPr b="1" i="1" sz="1000">
              <a:solidFill>
                <a:srgbClr val="A8ABB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QString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idSalle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salles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at(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index.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row())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at(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Salle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1" i="1" lang="fr" sz="1000">
                <a:solidFill>
                  <a:srgbClr val="66A334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salleSelectionnee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index.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row();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QStringList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mesureSalle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QString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mesureCo2Salle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QString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requete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Récupére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les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mesures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cette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salle</a:t>
            </a:r>
            <a:endParaRPr b="1" i="1" sz="1000">
              <a:solidFill>
                <a:srgbClr val="A8ABB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requete=</a:t>
            </a:r>
            <a:endParaRPr b="1" sz="1000">
              <a:solidFill>
                <a:srgbClr val="D6BB9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"SELECT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Mesure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Mesure.idSalle="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idSalle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D69AA7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retour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baseDeDonnees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recuperer(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requete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mesureSalle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fr" sz="1000">
                <a:solidFill>
                  <a:srgbClr val="45C6D6"/>
                </a:solidFill>
                <a:latin typeface="Arial"/>
                <a:ea typeface="Arial"/>
                <a:cs typeface="Arial"/>
                <a:sym typeface="Arial"/>
              </a:rPr>
              <a:t>  if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retour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Récupére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dernière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mesure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" sz="1000">
                <a:solidFill>
                  <a:srgbClr val="A8ABB0"/>
                </a:solidFill>
                <a:latin typeface="Arial"/>
                <a:ea typeface="Arial"/>
                <a:cs typeface="Arial"/>
                <a:sym typeface="Arial"/>
              </a:rPr>
              <a:t>CO2</a:t>
            </a:r>
            <a:endParaRPr b="1" i="1" sz="1000">
              <a:solidFill>
                <a:srgbClr val="A8ABB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requete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1" sz="1000">
              <a:solidFill>
                <a:srgbClr val="D6BB9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"SELECT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co2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MesureCo2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MesureCo2.idSalle="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idSalle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sz="1000">
              <a:solidFill>
                <a:srgbClr val="D6BB9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horodatage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(SELECT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max(horodatage)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MesureCo2"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sz="1000">
              <a:solidFill>
                <a:srgbClr val="D6BB9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MesureCo2.idSalle="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idSalle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9545"/>
                </a:solidFill>
                <a:latin typeface="Arial"/>
                <a:ea typeface="Arial"/>
                <a:cs typeface="Arial"/>
                <a:sym typeface="Arial"/>
              </a:rPr>
              <a:t>")"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retour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baseDeDonnees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recuperer(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requete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fr" sz="1000">
                <a:solidFill>
                  <a:srgbClr val="BEC0C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000">
                <a:solidFill>
                  <a:srgbClr val="D6BB9A"/>
                </a:solidFill>
                <a:latin typeface="Arial"/>
                <a:ea typeface="Arial"/>
                <a:cs typeface="Arial"/>
                <a:sym typeface="Arial"/>
              </a:rPr>
              <a:t>mesureCo2Salle</a:t>
            </a:r>
            <a:r>
              <a:rPr b="1"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69A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5110250" y="4869075"/>
            <a:ext cx="40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</a:t>
            </a:r>
            <a:r>
              <a:rPr lang="fr"/>
              <a:t>Mohamed</a:t>
            </a:r>
            <a:r>
              <a:rPr lang="fr"/>
              <a:t>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4837725" y="212125"/>
            <a:ext cx="4431900" cy="427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45C6D6"/>
                </a:solidFill>
              </a:rPr>
              <a:t> 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    </a:t>
            </a:r>
            <a:r>
              <a:rPr b="1" lang="fr" sz="1000"/>
              <a:t>verifierSeuilCO2(</a:t>
            </a:r>
            <a:r>
              <a:rPr b="1" lang="fr" sz="1000">
                <a:solidFill>
                  <a:srgbClr val="D6BB9A"/>
                </a:solidFill>
              </a:rPr>
              <a:t>mesureCo2Salle.</a:t>
            </a:r>
            <a:r>
              <a:rPr b="1" lang="fr" sz="1000"/>
              <a:t>toInt());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    </a:t>
            </a:r>
            <a:r>
              <a:rPr b="1" i="1" lang="fr" sz="1000">
                <a:solidFill>
                  <a:srgbClr val="A8ABB0"/>
                </a:solidFill>
              </a:rPr>
              <a:t>//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Affiche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les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mesures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effectuées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dans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cette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salle</a:t>
            </a:r>
            <a:endParaRPr b="1" i="1" sz="1000">
              <a:solidFill>
                <a:srgbClr val="A8ABB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    </a:t>
            </a:r>
            <a:r>
              <a:rPr b="1" lang="fr" sz="1000"/>
              <a:t>afficherMesureSalle(</a:t>
            </a:r>
            <a:r>
              <a:rPr b="1" lang="fr" sz="1000">
                <a:solidFill>
                  <a:srgbClr val="D6BB9A"/>
                </a:solidFill>
              </a:rPr>
              <a:t>mesureSalle</a:t>
            </a:r>
            <a:r>
              <a:rPr b="1" lang="fr" sz="1000"/>
              <a:t>,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lang="fr" sz="1000">
                <a:solidFill>
                  <a:srgbClr val="D6BB9A"/>
                </a:solidFill>
              </a:rPr>
              <a:t>mesureCo2Salle</a:t>
            </a:r>
            <a:r>
              <a:rPr b="1" lang="fr" sz="1000"/>
              <a:t>);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lang="fr" sz="1000"/>
              <a:t>}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i="1" lang="fr" sz="1000">
                <a:solidFill>
                  <a:srgbClr val="45C6D6"/>
                </a:solidFill>
              </a:rPr>
              <a:t>else</a:t>
            </a:r>
            <a:endParaRPr b="1" i="1" sz="1000">
              <a:solidFill>
                <a:srgbClr val="45C6D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lang="fr" sz="1000"/>
              <a:t>{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    </a:t>
            </a:r>
            <a:r>
              <a:rPr b="1" lang="fr" sz="1000"/>
              <a:t>reinitialiserAffichageMesureSalle();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lang="fr" sz="1000"/>
              <a:t>}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lang="fr" sz="1000"/>
              <a:t>calculerConfortThermique(salles</a:t>
            </a:r>
            <a:r>
              <a:rPr b="1" lang="fr" sz="1000">
                <a:solidFill>
                  <a:srgbClr val="D6BB9A"/>
                </a:solidFill>
              </a:rPr>
              <a:t>.</a:t>
            </a:r>
            <a:r>
              <a:rPr b="1" lang="fr" sz="1000"/>
              <a:t>at(salleSelectionnee)</a:t>
            </a:r>
            <a:r>
              <a:rPr b="1" lang="fr" sz="1000">
                <a:solidFill>
                  <a:srgbClr val="D6BB9A"/>
                </a:solidFill>
              </a:rPr>
              <a:t>.</a:t>
            </a:r>
            <a:r>
              <a:rPr b="1" lang="fr" sz="1000"/>
              <a:t>at(</a:t>
            </a:r>
            <a:r>
              <a:rPr b="1" lang="fr" sz="1000">
                <a:solidFill>
                  <a:srgbClr val="FF8080"/>
                </a:solidFill>
              </a:rPr>
              <a:t>Salle</a:t>
            </a:r>
            <a:r>
              <a:rPr b="1" lang="fr" sz="1000"/>
              <a:t>::</a:t>
            </a:r>
            <a:r>
              <a:rPr b="1" i="1" lang="fr" sz="1000">
                <a:solidFill>
                  <a:srgbClr val="66A334"/>
                </a:solidFill>
              </a:rPr>
              <a:t>ID</a:t>
            </a:r>
            <a:r>
              <a:rPr b="1" lang="fr" sz="1000"/>
              <a:t>));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i="1" lang="fr" sz="1000">
                <a:solidFill>
                  <a:srgbClr val="A8ABB0"/>
                </a:solidFill>
              </a:rPr>
              <a:t>//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Affiche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les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informations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de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la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salle</a:t>
            </a:r>
            <a:endParaRPr b="1" i="1" sz="1000">
              <a:solidFill>
                <a:srgbClr val="A8ABB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lang="fr" sz="1000"/>
              <a:t>afficheInformationsSalle(</a:t>
            </a:r>
            <a:r>
              <a:rPr b="1" lang="fr" sz="1000">
                <a:solidFill>
                  <a:srgbClr val="D6BB9A"/>
                </a:solidFill>
              </a:rPr>
              <a:t>index.</a:t>
            </a:r>
            <a:r>
              <a:rPr b="1" lang="fr" sz="1000"/>
              <a:t>row());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i="1" lang="fr" sz="1000">
                <a:solidFill>
                  <a:srgbClr val="A8ABB0"/>
                </a:solidFill>
              </a:rPr>
              <a:t>//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Affiche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la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fenêtre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de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la</a:t>
            </a:r>
            <a:r>
              <a:rPr b="1" lang="fr" sz="1000">
                <a:solidFill>
                  <a:srgbClr val="BEC0C2"/>
                </a:solidFill>
              </a:rPr>
              <a:t> </a:t>
            </a:r>
            <a:r>
              <a:rPr b="1" i="1" lang="fr" sz="1000">
                <a:solidFill>
                  <a:srgbClr val="A8ABB0"/>
                </a:solidFill>
              </a:rPr>
              <a:t>salle</a:t>
            </a:r>
            <a:endParaRPr b="1" i="1" sz="1000">
              <a:solidFill>
                <a:srgbClr val="A8ABB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BEC0C2"/>
                </a:solidFill>
              </a:rPr>
              <a:t>   </a:t>
            </a:r>
            <a:r>
              <a:rPr b="1" lang="fr" sz="1000"/>
              <a:t>afficherFenetre(</a:t>
            </a:r>
            <a:r>
              <a:rPr b="1" lang="fr" sz="1000">
                <a:solidFill>
                  <a:srgbClr val="FF8080"/>
                </a:solidFill>
              </a:rPr>
              <a:t>IHMEcoClassroom</a:t>
            </a:r>
            <a:r>
              <a:rPr b="1" lang="fr" sz="1000"/>
              <a:t>::</a:t>
            </a:r>
            <a:r>
              <a:rPr b="1" lang="fr" sz="1000">
                <a:solidFill>
                  <a:srgbClr val="FF8080"/>
                </a:solidFill>
              </a:rPr>
              <a:t>Fenetre</a:t>
            </a:r>
            <a:r>
              <a:rPr b="1" lang="fr" sz="1000"/>
              <a:t>::</a:t>
            </a:r>
            <a:r>
              <a:rPr b="1" i="1" lang="fr" sz="1000">
                <a:solidFill>
                  <a:srgbClr val="66A334"/>
                </a:solidFill>
              </a:rPr>
              <a:t>InformationsSalle</a:t>
            </a:r>
            <a:r>
              <a:rPr b="1" lang="fr" sz="1000"/>
              <a:t>);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  }</a:t>
            </a:r>
            <a:endParaRPr b="1" sz="1000"/>
          </a:p>
        </p:txBody>
      </p:sp>
      <p:cxnSp>
        <p:nvCxnSpPr>
          <p:cNvPr id="276" name="Google Shape;276;p31"/>
          <p:cNvCxnSpPr/>
          <p:nvPr/>
        </p:nvCxnSpPr>
        <p:spPr>
          <a:xfrm flipH="1">
            <a:off x="4897950" y="1271675"/>
            <a:ext cx="10200" cy="347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53750" y="1306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●"/>
            </a:pPr>
            <a:r>
              <a:rPr lang="fr" sz="3050">
                <a:solidFill>
                  <a:schemeClr val="dk1"/>
                </a:solidFill>
              </a:rPr>
              <a:t>Pourquoi ce projet ?</a:t>
            </a:r>
            <a:endParaRPr sz="3050">
              <a:solidFill>
                <a:schemeClr val="dk1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●"/>
            </a:pPr>
            <a:r>
              <a:rPr lang="fr" sz="3050">
                <a:solidFill>
                  <a:schemeClr val="dk1"/>
                </a:solidFill>
              </a:rPr>
              <a:t>Présentation du cahier des charges</a:t>
            </a:r>
            <a:endParaRPr sz="3050">
              <a:solidFill>
                <a:schemeClr val="dk1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●"/>
            </a:pPr>
            <a:r>
              <a:rPr lang="fr" sz="3050">
                <a:solidFill>
                  <a:schemeClr val="dk1"/>
                </a:solidFill>
              </a:rPr>
              <a:t>Présentation de l’application</a:t>
            </a:r>
            <a:endParaRPr sz="3050">
              <a:solidFill>
                <a:schemeClr val="dk1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●"/>
            </a:pPr>
            <a:r>
              <a:rPr lang="fr" sz="3050">
                <a:solidFill>
                  <a:schemeClr val="dk1"/>
                </a:solidFill>
              </a:rPr>
              <a:t>Conclusion</a:t>
            </a:r>
            <a:endParaRPr sz="3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55B2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585775" y="476150"/>
            <a:ext cx="3643800" cy="475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r>
              <a:rPr lang="f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 Matières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900325" y="4869075"/>
            <a:ext cx="424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410000"/>
            <a:ext cx="39348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64575" y="53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Eco Classroom 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4036350"/>
            <a:ext cx="85206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550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Page Principale</a:t>
            </a:r>
            <a:endParaRPr b="1" sz="550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4840350" y="4869075"/>
            <a:ext cx="430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800"/>
            <a:ext cx="4020376" cy="27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75" y="989450"/>
            <a:ext cx="4020374" cy="277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1800" y="607800"/>
            <a:ext cx="1104325" cy="11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1" cy="521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3999" cy="52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3999" cy="52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-73212"/>
            <a:ext cx="9144001" cy="52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91175"/>
            <a:ext cx="9144001" cy="5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2801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communication WiFi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311700" y="1181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iaison sans fil</a:t>
            </a: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Débit jusqu'à 54 Mbit/s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Bande de fréquences : 2,4 GHz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❏"/>
            </a:pPr>
            <a:r>
              <a:rPr lang="fr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QPSK</a:t>
            </a: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     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4941678" y="4869300"/>
            <a:ext cx="4202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75" y="1071580"/>
            <a:ext cx="2375700" cy="20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/>
          <p:nvPr/>
        </p:nvSpPr>
        <p:spPr>
          <a:xfrm>
            <a:off x="4307025" y="2571750"/>
            <a:ext cx="1285800" cy="69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025" y="3002575"/>
            <a:ext cx="3665974" cy="166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3"/>
          <p:cNvCxnSpPr/>
          <p:nvPr/>
        </p:nvCxnSpPr>
        <p:spPr>
          <a:xfrm flipH="1">
            <a:off x="1831950" y="2856750"/>
            <a:ext cx="27300" cy="18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3"/>
          <p:cNvCxnSpPr/>
          <p:nvPr/>
        </p:nvCxnSpPr>
        <p:spPr>
          <a:xfrm flipH="1">
            <a:off x="2647488" y="2822450"/>
            <a:ext cx="27300" cy="18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3"/>
          <p:cNvCxnSpPr/>
          <p:nvPr/>
        </p:nvCxnSpPr>
        <p:spPr>
          <a:xfrm flipH="1">
            <a:off x="3463013" y="2822450"/>
            <a:ext cx="27300" cy="18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MQTT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311700" y="118943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419587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(</a:t>
            </a: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Queuing Telemetry Transport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est un protocole de messagerie</a:t>
            </a: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publish-subscribe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basé sur les protocoles TCP/IP.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Service permettant la mise en œuvre du protocole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Objet du broker qui associe les données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Souscription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S’abonner à un Topic pour récupérer les données depuis le serveur MQTT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Publication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Envoyer des données sur un Topic du serveur MQTT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5123375" y="4869075"/>
            <a:ext cx="402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330" y="472025"/>
            <a:ext cx="1748250" cy="37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4"/>
          <p:cNvGrpSpPr/>
          <p:nvPr/>
        </p:nvGrpSpPr>
        <p:grpSpPr>
          <a:xfrm>
            <a:off x="5750309" y="1459394"/>
            <a:ext cx="3290585" cy="3297930"/>
            <a:chOff x="2902488" y="902232"/>
            <a:chExt cx="3339000" cy="3339000"/>
          </a:xfrm>
        </p:grpSpPr>
        <p:sp>
          <p:nvSpPr>
            <p:cNvPr id="314" name="Google Shape;314;p3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0D5DD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34"/>
          <p:cNvGrpSpPr/>
          <p:nvPr/>
        </p:nvGrpSpPr>
        <p:grpSpPr>
          <a:xfrm>
            <a:off x="6500817" y="2211577"/>
            <a:ext cx="1789569" cy="1793564"/>
            <a:chOff x="3664038" y="1663782"/>
            <a:chExt cx="1815900" cy="1815900"/>
          </a:xfrm>
        </p:grpSpPr>
        <p:sp>
          <p:nvSpPr>
            <p:cNvPr id="317" name="Google Shape;317;p3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Broker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34"/>
          <p:cNvGrpSpPr/>
          <p:nvPr/>
        </p:nvGrpSpPr>
        <p:grpSpPr>
          <a:xfrm>
            <a:off x="5708217" y="1229899"/>
            <a:ext cx="1212220" cy="1237332"/>
            <a:chOff x="2859873" y="853971"/>
            <a:chExt cx="1068600" cy="1068600"/>
          </a:xfrm>
        </p:grpSpPr>
        <p:sp>
          <p:nvSpPr>
            <p:cNvPr id="320" name="Google Shape;320;p3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 txBox="1"/>
            <p:nvPr/>
          </p:nvSpPr>
          <p:spPr>
            <a:xfrm>
              <a:off x="3012803" y="983215"/>
              <a:ext cx="8151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chemeClr val="lt1"/>
                  </a:solidFill>
                </a:rPr>
                <a:t>modules sonde et détection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34"/>
          <p:cNvGrpSpPr/>
          <p:nvPr/>
        </p:nvGrpSpPr>
        <p:grpSpPr>
          <a:xfrm>
            <a:off x="7920907" y="3580946"/>
            <a:ext cx="1161354" cy="1237332"/>
            <a:chOff x="5214448" y="3234278"/>
            <a:chExt cx="1068698" cy="1068600"/>
          </a:xfrm>
        </p:grpSpPr>
        <p:sp>
          <p:nvSpPr>
            <p:cNvPr id="323" name="Google Shape;323;p3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 txBox="1"/>
            <p:nvPr/>
          </p:nvSpPr>
          <p:spPr>
            <a:xfrm>
              <a:off x="5336946" y="3376954"/>
              <a:ext cx="9462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chemeClr val="lt1"/>
                  </a:solidFill>
                </a:rPr>
                <a:t>applications de supervision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311700" y="201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fr" sz="1900">
                <a:latin typeface="Arial"/>
                <a:ea typeface="Arial"/>
                <a:cs typeface="Arial"/>
                <a:sym typeface="Arial"/>
              </a:rPr>
              <a:t>Structure des topics</a:t>
            </a:r>
            <a:endParaRPr b="1" sz="3500"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311700" y="665025"/>
            <a:ext cx="85206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Racine de la hiérarchie des topics : </a:t>
            </a:r>
            <a:r>
              <a:rPr b="1" lang="fr" sz="157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salles</a:t>
            </a:r>
            <a:endParaRPr b="1" sz="157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données des modules sonde et détection sont publiées sur le topic : 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salles/nom/ty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</a:t>
            </a:r>
            <a:endParaRPr b="1" sz="11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Le champ 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indique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nom de la salle, par exemple : 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B20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B11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Le champ 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peut prendre les valeurs suivantes 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temperature|humidite|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luminosite</a:t>
            </a:r>
            <a:r>
              <a:rPr b="1" lang="fr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|co2|air|fenetres|lumieres|occupation</a:t>
            </a:r>
            <a:endParaRPr b="1" sz="11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>
            <p:ph idx="12" type="sldNum"/>
          </p:nvPr>
        </p:nvSpPr>
        <p:spPr>
          <a:xfrm>
            <a:off x="4967600" y="4869075"/>
            <a:ext cx="4176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6893025" y="983800"/>
            <a:ext cx="1262700" cy="6078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Abonner aux sujets</a:t>
            </a:r>
            <a:endParaRPr/>
          </a:p>
        </p:txBody>
      </p:sp>
      <p:cxnSp>
        <p:nvCxnSpPr>
          <p:cNvPr id="333" name="Google Shape;333;p35"/>
          <p:cNvCxnSpPr>
            <a:stCxn id="332" idx="1"/>
            <a:endCxn id="334" idx="3"/>
          </p:cNvCxnSpPr>
          <p:nvPr/>
        </p:nvCxnSpPr>
        <p:spPr>
          <a:xfrm flipH="1">
            <a:off x="3163125" y="1287700"/>
            <a:ext cx="3729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5"/>
          <p:cNvSpPr/>
          <p:nvPr/>
        </p:nvSpPr>
        <p:spPr>
          <a:xfrm>
            <a:off x="398900" y="1193198"/>
            <a:ext cx="2764200" cy="24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;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BEC0C2"/>
                </a:solidFill>
              </a:rPr>
              <a:t>  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8080"/>
                </a:solidFill>
              </a:rPr>
              <a:t>QMqttSubscription</a:t>
            </a:r>
            <a:r>
              <a:rPr lang="fr" sz="600">
                <a:solidFill>
                  <a:srgbClr val="D6BB9A"/>
                </a:solidFill>
              </a:rPr>
              <a:t>*</a:t>
            </a:r>
            <a:r>
              <a:rPr lang="fr" sz="600">
                <a:solidFill>
                  <a:srgbClr val="BEC0C2"/>
                </a:solidFill>
              </a:rPr>
              <a:t> </a:t>
            </a:r>
            <a:r>
              <a:rPr lang="fr" sz="600">
                <a:solidFill>
                  <a:srgbClr val="D6BB9A"/>
                </a:solidFill>
              </a:rPr>
              <a:t>subscription</a:t>
            </a:r>
            <a:r>
              <a:rPr lang="fr" sz="600">
                <a:solidFill>
                  <a:srgbClr val="BEC0C2"/>
                </a:solidFill>
              </a:rPr>
              <a:t> </a:t>
            </a:r>
            <a:r>
              <a:rPr lang="fr" sz="600">
                <a:solidFill>
                  <a:srgbClr val="D6BB9A"/>
                </a:solidFill>
              </a:rPr>
              <a:t>=</a:t>
            </a:r>
            <a:r>
              <a:rPr lang="fr" sz="600">
                <a:solidFill>
                  <a:srgbClr val="BEC0C2"/>
                </a:solidFill>
              </a:rPr>
              <a:t> </a:t>
            </a:r>
            <a:r>
              <a:rPr lang="fr" sz="600"/>
              <a:t>client</a:t>
            </a:r>
            <a:r>
              <a:rPr lang="fr" sz="600">
                <a:solidFill>
                  <a:srgbClr val="D6BB9A"/>
                </a:solidFill>
              </a:rPr>
              <a:t>-&gt;</a:t>
            </a:r>
            <a:r>
              <a:rPr lang="fr" sz="600"/>
              <a:t>subscribe(</a:t>
            </a:r>
            <a:r>
              <a:rPr lang="fr" sz="600">
                <a:solidFill>
                  <a:srgbClr val="D6BB9A"/>
                </a:solidFill>
              </a:rPr>
              <a:t>topic</a:t>
            </a:r>
            <a:r>
              <a:rPr lang="fr" sz="600"/>
              <a:t>)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7">
              <a:solidFill>
                <a:srgbClr val="FF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398900" y="2611300"/>
            <a:ext cx="2974200" cy="24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8080"/>
                </a:solidFill>
              </a:rPr>
              <a:t>QStringList</a:t>
            </a:r>
            <a:r>
              <a:rPr lang="fr" sz="1100">
                <a:solidFill>
                  <a:srgbClr val="BEC0C2"/>
                </a:solidFill>
              </a:rPr>
              <a:t> </a:t>
            </a:r>
            <a:r>
              <a:rPr lang="fr" sz="1100">
                <a:solidFill>
                  <a:srgbClr val="D6BB9A"/>
                </a:solidFill>
              </a:rPr>
              <a:t>champs</a:t>
            </a:r>
            <a:r>
              <a:rPr lang="fr" sz="1100">
                <a:solidFill>
                  <a:srgbClr val="BEC0C2"/>
                </a:solidFill>
              </a:rPr>
              <a:t> </a:t>
            </a:r>
            <a:r>
              <a:rPr lang="fr" sz="1100">
                <a:solidFill>
                  <a:srgbClr val="D6BB9A"/>
                </a:solidFill>
              </a:rPr>
              <a:t>=</a:t>
            </a:r>
            <a:r>
              <a:rPr lang="fr" sz="1100">
                <a:solidFill>
                  <a:srgbClr val="BEC0C2"/>
                </a:solidFill>
              </a:rPr>
              <a:t> </a:t>
            </a:r>
            <a:r>
              <a:rPr lang="fr" sz="1100">
                <a:solidFill>
                  <a:srgbClr val="D6BB9A"/>
                </a:solidFill>
              </a:rPr>
              <a:t>topic.</a:t>
            </a:r>
            <a:r>
              <a:rPr lang="fr" sz="1100"/>
              <a:t>name()</a:t>
            </a:r>
            <a:r>
              <a:rPr lang="fr" sz="1100">
                <a:solidFill>
                  <a:srgbClr val="D6BB9A"/>
                </a:solidFill>
              </a:rPr>
              <a:t>.</a:t>
            </a:r>
            <a:r>
              <a:rPr lang="fr" sz="1100"/>
              <a:t>split(</a:t>
            </a:r>
            <a:r>
              <a:rPr lang="fr" sz="1100">
                <a:solidFill>
                  <a:srgbClr val="D69545"/>
                </a:solidFill>
              </a:rPr>
              <a:t>"/"</a:t>
            </a:r>
            <a:r>
              <a:rPr lang="fr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6893025" y="2407000"/>
            <a:ext cx="1779900" cy="6078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Découper la trame </a:t>
            </a:r>
            <a:endParaRPr/>
          </a:p>
        </p:txBody>
      </p:sp>
      <p:cxnSp>
        <p:nvCxnSpPr>
          <p:cNvPr id="337" name="Google Shape;337;p35"/>
          <p:cNvCxnSpPr>
            <a:stCxn id="336" idx="1"/>
            <a:endCxn id="335" idx="3"/>
          </p:cNvCxnSpPr>
          <p:nvPr/>
        </p:nvCxnSpPr>
        <p:spPr>
          <a:xfrm flipH="1">
            <a:off x="3373125" y="2710900"/>
            <a:ext cx="3519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5"/>
          <p:cNvSpPr/>
          <p:nvPr/>
        </p:nvSpPr>
        <p:spPr>
          <a:xfrm>
            <a:off x="433425" y="3373525"/>
            <a:ext cx="2729700" cy="104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5C6D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700">
                <a:solidFill>
                  <a:srgbClr val="45C6D6"/>
                </a:solidFill>
              </a:rPr>
              <a:t>if</a:t>
            </a:r>
            <a:r>
              <a:rPr lang="fr" sz="700"/>
              <a:t>(</a:t>
            </a:r>
            <a:r>
              <a:rPr lang="fr" sz="700">
                <a:solidFill>
                  <a:srgbClr val="D6BB9A"/>
                </a:solidFill>
              </a:rPr>
              <a:t>champs.</a:t>
            </a:r>
            <a:r>
              <a:rPr lang="fr" sz="700"/>
              <a:t>at(</a:t>
            </a:r>
            <a:r>
              <a:rPr lang="fr" sz="700">
                <a:solidFill>
                  <a:srgbClr val="FF8080"/>
                </a:solidFill>
              </a:rPr>
              <a:t>ChampsTopic</a:t>
            </a:r>
            <a:r>
              <a:rPr lang="fr" sz="700"/>
              <a:t>::</a:t>
            </a:r>
            <a:r>
              <a:rPr i="1" lang="fr" sz="700">
                <a:solidFill>
                  <a:srgbClr val="66A334"/>
                </a:solidFill>
              </a:rPr>
              <a:t>RACINE</a:t>
            </a:r>
            <a:r>
              <a:rPr lang="fr" sz="700"/>
              <a:t>)</a:t>
            </a:r>
            <a:r>
              <a:rPr lang="fr" sz="700">
                <a:solidFill>
                  <a:srgbClr val="BEC0C2"/>
                </a:solidFill>
              </a:rPr>
              <a:t> </a:t>
            </a:r>
            <a:r>
              <a:rPr lang="fr" sz="700">
                <a:solidFill>
                  <a:srgbClr val="D6BB9A"/>
                </a:solidFill>
              </a:rPr>
              <a:t>==</a:t>
            </a:r>
            <a:r>
              <a:rPr lang="fr" sz="700">
                <a:solidFill>
                  <a:srgbClr val="BEC0C2"/>
                </a:solidFill>
              </a:rPr>
              <a:t> </a:t>
            </a:r>
            <a:r>
              <a:rPr lang="fr" sz="700">
                <a:solidFill>
                  <a:srgbClr val="FF6AAD"/>
                </a:solidFill>
              </a:rPr>
              <a:t>TOPIC_RACINE</a:t>
            </a:r>
            <a:r>
              <a:rPr lang="fr" sz="700"/>
              <a:t>)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BEC0C2"/>
                </a:solidFill>
              </a:rPr>
              <a:t>   </a:t>
            </a:r>
            <a:r>
              <a:rPr lang="fr" sz="700"/>
              <a:t>{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BEC0C2"/>
                </a:solidFill>
              </a:rPr>
              <a:t>       </a:t>
            </a:r>
            <a:r>
              <a:rPr i="1" lang="fr" sz="700">
                <a:solidFill>
                  <a:srgbClr val="45C6D6"/>
                </a:solidFill>
              </a:rPr>
              <a:t>emit</a:t>
            </a:r>
            <a:r>
              <a:rPr lang="fr" sz="700"/>
              <a:t>nouvelleDonnee(</a:t>
            </a:r>
            <a:r>
              <a:rPr lang="fr" sz="700">
                <a:solidFill>
                  <a:srgbClr val="D6BB9A"/>
                </a:solidFill>
              </a:rPr>
              <a:t>champs.</a:t>
            </a:r>
            <a:r>
              <a:rPr lang="fr" sz="700"/>
              <a:t>at(</a:t>
            </a:r>
            <a:r>
              <a:rPr lang="fr" sz="700">
                <a:solidFill>
                  <a:srgbClr val="FF8080"/>
                </a:solidFill>
              </a:rPr>
              <a:t>ChampsTopic</a:t>
            </a:r>
            <a:r>
              <a:rPr lang="fr" sz="700"/>
              <a:t>::</a:t>
            </a:r>
            <a:r>
              <a:rPr i="1" lang="fr" sz="700">
                <a:solidFill>
                  <a:srgbClr val="66A334"/>
                </a:solidFill>
              </a:rPr>
              <a:t>NOM_SALLE</a:t>
            </a:r>
            <a:r>
              <a:rPr lang="fr" sz="700"/>
              <a:t>),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BEC0C2"/>
                </a:solidFill>
              </a:rPr>
              <a:t>                           </a:t>
            </a:r>
            <a:r>
              <a:rPr lang="fr" sz="700">
                <a:solidFill>
                  <a:srgbClr val="D6BB9A"/>
                </a:solidFill>
              </a:rPr>
              <a:t>champs.</a:t>
            </a:r>
            <a:r>
              <a:rPr lang="fr" sz="700"/>
              <a:t>at(</a:t>
            </a:r>
            <a:r>
              <a:rPr lang="fr" sz="700">
                <a:solidFill>
                  <a:srgbClr val="FF8080"/>
                </a:solidFill>
              </a:rPr>
              <a:t>ChampsTopic</a:t>
            </a:r>
            <a:r>
              <a:rPr lang="fr" sz="700"/>
              <a:t>::</a:t>
            </a:r>
            <a:r>
              <a:rPr i="1" lang="fr" sz="700">
                <a:solidFill>
                  <a:srgbClr val="66A334"/>
                </a:solidFill>
              </a:rPr>
              <a:t>TYPE_DONNEE</a:t>
            </a:r>
            <a:r>
              <a:rPr lang="fr" sz="700"/>
              <a:t>),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BEC0C2"/>
                </a:solidFill>
              </a:rPr>
              <a:t>                           </a:t>
            </a:r>
            <a:r>
              <a:rPr lang="fr" sz="700">
                <a:solidFill>
                  <a:srgbClr val="FF8080"/>
                </a:solidFill>
              </a:rPr>
              <a:t>QString</a:t>
            </a:r>
            <a:r>
              <a:rPr lang="fr" sz="700"/>
              <a:t>(</a:t>
            </a:r>
            <a:r>
              <a:rPr lang="fr" sz="700">
                <a:solidFill>
                  <a:srgbClr val="D6BB9A"/>
                </a:solidFill>
              </a:rPr>
              <a:t>message</a:t>
            </a:r>
            <a:r>
              <a:rPr lang="fr" sz="700"/>
              <a:t>));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BEC0C2"/>
                </a:solidFill>
              </a:rPr>
              <a:t>   </a:t>
            </a:r>
            <a:r>
              <a:rPr lang="fr" sz="700"/>
              <a:t>}</a:t>
            </a:r>
            <a:endParaRPr sz="700">
              <a:solidFill>
                <a:srgbClr val="FF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7">
              <a:solidFill>
                <a:srgbClr val="FF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6893025" y="3240400"/>
            <a:ext cx="1971000" cy="6078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Signaler</a:t>
            </a:r>
            <a:r>
              <a:rPr lang="fr"/>
              <a:t> une nouvelle donnée </a:t>
            </a:r>
            <a:endParaRPr/>
          </a:p>
        </p:txBody>
      </p:sp>
      <p:cxnSp>
        <p:nvCxnSpPr>
          <p:cNvPr id="340" name="Google Shape;340;p35"/>
          <p:cNvCxnSpPr>
            <a:stCxn id="339" idx="1"/>
            <a:endCxn id="338" idx="3"/>
          </p:cNvCxnSpPr>
          <p:nvPr/>
        </p:nvCxnSpPr>
        <p:spPr>
          <a:xfrm flipH="1">
            <a:off x="3163125" y="3544300"/>
            <a:ext cx="37299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5"/>
          <p:cNvSpPr/>
          <p:nvPr/>
        </p:nvSpPr>
        <p:spPr>
          <a:xfrm>
            <a:off x="398900" y="1059700"/>
            <a:ext cx="4568700" cy="46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8080"/>
                </a:solidFill>
              </a:rPr>
              <a:t>QMqttSubscription</a:t>
            </a:r>
            <a:r>
              <a:rPr lang="fr" sz="1300">
                <a:solidFill>
                  <a:srgbClr val="D6BB9A"/>
                </a:solidFill>
              </a:rPr>
              <a:t>*</a:t>
            </a:r>
            <a:r>
              <a:rPr lang="fr" sz="1300">
                <a:solidFill>
                  <a:srgbClr val="BEC0C2"/>
                </a:solidFill>
              </a:rPr>
              <a:t> </a:t>
            </a:r>
            <a:r>
              <a:rPr lang="fr" sz="1300">
                <a:solidFill>
                  <a:srgbClr val="D6BB9A"/>
                </a:solidFill>
              </a:rPr>
              <a:t>subscription</a:t>
            </a:r>
            <a:r>
              <a:rPr lang="fr" sz="1300">
                <a:solidFill>
                  <a:srgbClr val="BEC0C2"/>
                </a:solidFill>
              </a:rPr>
              <a:t> </a:t>
            </a:r>
            <a:r>
              <a:rPr lang="fr" sz="1300">
                <a:solidFill>
                  <a:srgbClr val="D6BB9A"/>
                </a:solidFill>
              </a:rPr>
              <a:t>=</a:t>
            </a:r>
            <a:r>
              <a:rPr lang="fr" sz="1300">
                <a:solidFill>
                  <a:srgbClr val="BEC0C2"/>
                </a:solidFill>
              </a:rPr>
              <a:t> </a:t>
            </a:r>
            <a:r>
              <a:rPr lang="fr" sz="1300"/>
              <a:t>client</a:t>
            </a:r>
            <a:r>
              <a:rPr lang="fr" sz="1300">
                <a:solidFill>
                  <a:srgbClr val="D6BB9A"/>
                </a:solidFill>
              </a:rPr>
              <a:t>-&gt;</a:t>
            </a:r>
            <a:r>
              <a:rPr lang="fr" sz="1300">
                <a:highlight>
                  <a:srgbClr val="A1C3FA"/>
                </a:highlight>
              </a:rPr>
              <a:t>subscribe(</a:t>
            </a:r>
            <a:r>
              <a:rPr lang="fr" sz="1300">
                <a:solidFill>
                  <a:srgbClr val="D6BB9A"/>
                </a:solidFill>
                <a:highlight>
                  <a:srgbClr val="A1C3FA"/>
                </a:highlight>
              </a:rPr>
              <a:t>topic</a:t>
            </a:r>
            <a:r>
              <a:rPr lang="fr" sz="1300">
                <a:highlight>
                  <a:srgbClr val="A1C3FA"/>
                </a:highlight>
              </a:rPr>
              <a:t>);</a:t>
            </a:r>
            <a:endParaRPr sz="1300">
              <a:highlight>
                <a:srgbClr val="A1C3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BEC0C2"/>
                </a:solidFill>
              </a:rPr>
              <a:t>  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398900" y="2447650"/>
            <a:ext cx="3684300" cy="52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8080"/>
                </a:solidFill>
              </a:rPr>
              <a:t>QStringList</a:t>
            </a:r>
            <a:r>
              <a:rPr lang="fr">
                <a:solidFill>
                  <a:srgbClr val="BEC0C2"/>
                </a:solidFill>
              </a:rPr>
              <a:t> </a:t>
            </a:r>
            <a:r>
              <a:rPr lang="fr">
                <a:solidFill>
                  <a:srgbClr val="D6BB9A"/>
                </a:solidFill>
              </a:rPr>
              <a:t>champs</a:t>
            </a:r>
            <a:r>
              <a:rPr lang="fr">
                <a:solidFill>
                  <a:srgbClr val="BEC0C2"/>
                </a:solidFill>
              </a:rPr>
              <a:t> </a:t>
            </a:r>
            <a:r>
              <a:rPr lang="fr">
                <a:solidFill>
                  <a:srgbClr val="D6BB9A"/>
                </a:solidFill>
              </a:rPr>
              <a:t>=</a:t>
            </a:r>
            <a:r>
              <a:rPr lang="fr">
                <a:solidFill>
                  <a:srgbClr val="BEC0C2"/>
                </a:solidFill>
              </a:rPr>
              <a:t> </a:t>
            </a:r>
            <a:r>
              <a:rPr lang="fr">
                <a:solidFill>
                  <a:srgbClr val="D6BB9A"/>
                </a:solidFill>
                <a:highlight>
                  <a:schemeClr val="lt1"/>
                </a:highlight>
              </a:rPr>
              <a:t>topic.</a:t>
            </a:r>
            <a:r>
              <a:rPr lang="fr">
                <a:highlight>
                  <a:schemeClr val="lt1"/>
                </a:highlight>
              </a:rPr>
              <a:t>name()</a:t>
            </a:r>
            <a:r>
              <a:rPr lang="fr">
                <a:solidFill>
                  <a:srgbClr val="D6BB9A"/>
                </a:solidFill>
                <a:highlight>
                  <a:srgbClr val="A1C3FA"/>
                </a:highlight>
              </a:rPr>
              <a:t>.</a:t>
            </a:r>
            <a:r>
              <a:rPr lang="fr">
                <a:highlight>
                  <a:srgbClr val="A1C3FA"/>
                </a:highlight>
              </a:rPr>
              <a:t>split(</a:t>
            </a:r>
            <a:r>
              <a:rPr lang="fr">
                <a:solidFill>
                  <a:srgbClr val="D69545"/>
                </a:solidFill>
                <a:highlight>
                  <a:srgbClr val="A1C3FA"/>
                </a:highlight>
              </a:rPr>
              <a:t>"/"</a:t>
            </a:r>
            <a:r>
              <a:rPr lang="fr">
                <a:highlight>
                  <a:srgbClr val="A1C3FA"/>
                </a:highlight>
              </a:rPr>
              <a:t>)</a:t>
            </a:r>
            <a:r>
              <a:rPr lang="fr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398900" y="3097750"/>
            <a:ext cx="4962000" cy="178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5C6D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5C6D6"/>
                </a:solidFill>
              </a:rPr>
              <a:t>if</a:t>
            </a:r>
            <a:r>
              <a:rPr lang="fr" sz="1200"/>
              <a:t>(</a:t>
            </a:r>
            <a:r>
              <a:rPr lang="fr" sz="1200">
                <a:solidFill>
                  <a:srgbClr val="D6BB9A"/>
                </a:solidFill>
              </a:rPr>
              <a:t>champs.</a:t>
            </a:r>
            <a:r>
              <a:rPr lang="fr" sz="1200"/>
              <a:t>at(</a:t>
            </a:r>
            <a:r>
              <a:rPr lang="fr" sz="1200">
                <a:solidFill>
                  <a:srgbClr val="FF8080"/>
                </a:solidFill>
              </a:rPr>
              <a:t>ChampsTopic</a:t>
            </a:r>
            <a:r>
              <a:rPr lang="fr" sz="1200"/>
              <a:t>::</a:t>
            </a:r>
            <a:r>
              <a:rPr i="1" lang="fr" sz="1200">
                <a:solidFill>
                  <a:srgbClr val="66A334"/>
                </a:solidFill>
              </a:rPr>
              <a:t>RACINE</a:t>
            </a:r>
            <a:r>
              <a:rPr lang="fr" sz="1200"/>
              <a:t>)</a:t>
            </a:r>
            <a:r>
              <a:rPr lang="fr" sz="1200">
                <a:solidFill>
                  <a:srgbClr val="BEC0C2"/>
                </a:solidFill>
              </a:rPr>
              <a:t> </a:t>
            </a:r>
            <a:r>
              <a:rPr lang="fr" sz="1200">
                <a:solidFill>
                  <a:srgbClr val="D6BB9A"/>
                </a:solidFill>
              </a:rPr>
              <a:t>==</a:t>
            </a:r>
            <a:r>
              <a:rPr lang="fr" sz="1200">
                <a:solidFill>
                  <a:srgbClr val="BEC0C2"/>
                </a:solidFill>
              </a:rPr>
              <a:t> </a:t>
            </a:r>
            <a:r>
              <a:rPr lang="fr" sz="1200">
                <a:solidFill>
                  <a:srgbClr val="FF6AAD"/>
                </a:solidFill>
              </a:rPr>
              <a:t>TOPIC_RACINE</a:t>
            </a:r>
            <a:r>
              <a:rPr lang="fr" sz="1200"/>
              <a:t>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EC0C2"/>
                </a:solidFill>
              </a:rPr>
              <a:t>   </a:t>
            </a:r>
            <a:r>
              <a:rPr lang="fr" sz="1200"/>
              <a:t>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EC0C2"/>
                </a:solidFill>
              </a:rPr>
              <a:t>       </a:t>
            </a:r>
            <a:r>
              <a:rPr lang="fr" sz="1200">
                <a:solidFill>
                  <a:srgbClr val="BEC0C2"/>
                </a:solidFill>
                <a:highlight>
                  <a:srgbClr val="A1C3FA"/>
                </a:highlight>
              </a:rPr>
              <a:t>  </a:t>
            </a:r>
            <a:r>
              <a:rPr i="1" lang="fr" sz="1200">
                <a:solidFill>
                  <a:srgbClr val="45C6D6"/>
                </a:solidFill>
                <a:highlight>
                  <a:srgbClr val="A1C3FA"/>
                </a:highlight>
              </a:rPr>
              <a:t>emit </a:t>
            </a:r>
            <a:r>
              <a:rPr lang="fr" sz="1200"/>
              <a:t>nouvelleDonnee(</a:t>
            </a:r>
            <a:r>
              <a:rPr lang="fr" sz="1200">
                <a:solidFill>
                  <a:srgbClr val="D6BB9A"/>
                </a:solidFill>
              </a:rPr>
              <a:t>champs.</a:t>
            </a:r>
            <a:r>
              <a:rPr lang="fr" sz="1200"/>
              <a:t>at(</a:t>
            </a:r>
            <a:r>
              <a:rPr lang="fr" sz="1200">
                <a:solidFill>
                  <a:srgbClr val="FF8080"/>
                </a:solidFill>
              </a:rPr>
              <a:t>ChampsTopic</a:t>
            </a:r>
            <a:r>
              <a:rPr lang="fr" sz="1200"/>
              <a:t>::</a:t>
            </a:r>
            <a:r>
              <a:rPr i="1" lang="fr" sz="1200">
                <a:solidFill>
                  <a:srgbClr val="66A334"/>
                </a:solidFill>
              </a:rPr>
              <a:t>NOM_SALLE</a:t>
            </a:r>
            <a:r>
              <a:rPr lang="fr" sz="1200"/>
              <a:t>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EC0C2"/>
                </a:solidFill>
              </a:rPr>
              <a:t>                           </a:t>
            </a:r>
            <a:r>
              <a:rPr lang="fr" sz="1200">
                <a:solidFill>
                  <a:srgbClr val="D6BB9A"/>
                </a:solidFill>
              </a:rPr>
              <a:t>champs.</a:t>
            </a:r>
            <a:r>
              <a:rPr lang="fr" sz="1200"/>
              <a:t>at(</a:t>
            </a:r>
            <a:r>
              <a:rPr lang="fr" sz="1200">
                <a:solidFill>
                  <a:srgbClr val="FF8080"/>
                </a:solidFill>
              </a:rPr>
              <a:t>ChampsTopic</a:t>
            </a:r>
            <a:r>
              <a:rPr lang="fr" sz="1200"/>
              <a:t>::</a:t>
            </a:r>
            <a:r>
              <a:rPr i="1" lang="fr" sz="1200">
                <a:solidFill>
                  <a:srgbClr val="66A334"/>
                </a:solidFill>
              </a:rPr>
              <a:t>TYPE_DONNEE</a:t>
            </a:r>
            <a:r>
              <a:rPr lang="fr" sz="1200"/>
              <a:t>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EC0C2"/>
                </a:solidFill>
              </a:rPr>
              <a:t>                           </a:t>
            </a:r>
            <a:r>
              <a:rPr lang="fr" sz="1200">
                <a:solidFill>
                  <a:srgbClr val="FF8080"/>
                </a:solidFill>
              </a:rPr>
              <a:t>QString</a:t>
            </a:r>
            <a:r>
              <a:rPr lang="fr" sz="1200"/>
              <a:t>(</a:t>
            </a:r>
            <a:r>
              <a:rPr lang="fr" sz="1200">
                <a:solidFill>
                  <a:srgbClr val="D6BB9A"/>
                </a:solidFill>
              </a:rPr>
              <a:t>message</a:t>
            </a:r>
            <a:r>
              <a:rPr lang="fr" sz="1200"/>
              <a:t>));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EC0C2"/>
                </a:solidFill>
              </a:rPr>
              <a:t>   </a:t>
            </a:r>
            <a:r>
              <a:rPr lang="fr" sz="1200"/>
              <a:t>}</a:t>
            </a:r>
            <a:endParaRPr sz="1200">
              <a:solidFill>
                <a:srgbClr val="FF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7">
              <a:solidFill>
                <a:srgbClr val="FF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162400" y="412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Testes de validation </a:t>
            </a:r>
            <a:endParaRPr/>
          </a:p>
        </p:txBody>
      </p:sp>
      <p:sp>
        <p:nvSpPr>
          <p:cNvPr id="349" name="Google Shape;349;p36"/>
          <p:cNvSpPr txBox="1"/>
          <p:nvPr>
            <p:ph idx="1" type="body"/>
          </p:nvPr>
        </p:nvSpPr>
        <p:spPr>
          <a:xfrm flipH="1">
            <a:off x="7627175" y="144175"/>
            <a:ext cx="739500" cy="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5123375" y="4869075"/>
            <a:ext cx="402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1" name="Google Shape;351;p36"/>
          <p:cNvGraphicFramePr/>
          <p:nvPr/>
        </p:nvGraphicFramePr>
        <p:xfrm>
          <a:off x="311700" y="125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{DFF7B2FE-C953-45B7-B710-EF501169D276}</a:tableStyleId>
              </a:tblPr>
              <a:tblGrid>
                <a:gridCol w="5921800"/>
                <a:gridCol w="1941500"/>
              </a:tblGrid>
              <a:tr h="51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</a:t>
                      </a:r>
                      <a:r>
                        <a:rPr b="1" lang="fr" sz="1500"/>
                        <a:t>Cas d’utilisation</a:t>
                      </a:r>
                      <a:endParaRPr b="1" sz="15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Validation : </a:t>
                      </a:r>
                      <a:r>
                        <a:rPr lang="fr">
                          <a:solidFill>
                            <a:srgbClr val="6AA84F"/>
                          </a:solidFill>
                        </a:rPr>
                        <a:t>OUI</a:t>
                      </a:r>
                      <a:r>
                        <a:rPr lang="fr"/>
                        <a:t>/</a:t>
                      </a:r>
                      <a:r>
                        <a:rPr lang="fr">
                          <a:solidFill>
                            <a:srgbClr val="FF0000"/>
                          </a:solidFill>
                        </a:rPr>
                        <a:t>NON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Visualiser la liste des salle </a:t>
                      </a:r>
                      <a:r>
                        <a:rPr lang="fr"/>
                        <a:t>détecter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6AA84F"/>
                          </a:solidFill>
                        </a:rPr>
                        <a:t>OUI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Visualiser une salle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6AA84F"/>
                          </a:solidFill>
                        </a:rPr>
                        <a:t>OUI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Dialoguer avec les modules Sondes et Détections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6AA84F"/>
                          </a:solidFill>
                        </a:rPr>
                        <a:t>OUI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Éditer une salle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6AA84F"/>
                          </a:solidFill>
                        </a:rPr>
                        <a:t>OUI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Supprimer une salle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6AA84F"/>
                          </a:solidFill>
                        </a:rPr>
                        <a:t>OUI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Rechercher avec des critères 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6AA84F"/>
                          </a:solidFill>
                        </a:rPr>
                        <a:t>OUI</a:t>
                      </a:r>
                      <a:endParaRPr b="1" sz="16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311700" y="349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4489100" y="3167250"/>
            <a:ext cx="46548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37"/>
          <p:cNvSpPr txBox="1"/>
          <p:nvPr>
            <p:ph idx="12" type="sldNum"/>
          </p:nvPr>
        </p:nvSpPr>
        <p:spPr>
          <a:xfrm>
            <a:off x="5051800" y="4869075"/>
            <a:ext cx="4092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775" y="1171975"/>
            <a:ext cx="1104325" cy="11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837700" y="2164050"/>
            <a:ext cx="2410200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Gérer les favoris</a:t>
            </a:r>
            <a:endParaRPr b="1" sz="1500"/>
          </a:p>
        </p:txBody>
      </p:sp>
      <p:sp>
        <p:nvSpPr>
          <p:cNvPr id="362" name="Google Shape;362;p37"/>
          <p:cNvSpPr/>
          <p:nvPr/>
        </p:nvSpPr>
        <p:spPr>
          <a:xfrm>
            <a:off x="1837688" y="2877050"/>
            <a:ext cx="2410200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Réserver une salle</a:t>
            </a:r>
            <a:endParaRPr b="1" sz="1500"/>
          </a:p>
        </p:txBody>
      </p:sp>
      <p:sp>
        <p:nvSpPr>
          <p:cNvPr id="363" name="Google Shape;363;p37"/>
          <p:cNvSpPr/>
          <p:nvPr/>
        </p:nvSpPr>
        <p:spPr>
          <a:xfrm>
            <a:off x="1853325" y="3640525"/>
            <a:ext cx="4303800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Rechercher une salle par un mot-clè</a:t>
            </a:r>
            <a:endParaRPr b="1" sz="1500"/>
          </a:p>
        </p:txBody>
      </p:sp>
      <p:sp>
        <p:nvSpPr>
          <p:cNvPr id="364" name="Google Shape;364;p37"/>
          <p:cNvSpPr/>
          <p:nvPr/>
        </p:nvSpPr>
        <p:spPr>
          <a:xfrm>
            <a:off x="1853325" y="1400563"/>
            <a:ext cx="4303800" cy="4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Aérer et </a:t>
            </a:r>
            <a:r>
              <a:rPr b="1" lang="fr" sz="1500"/>
              <a:t>éteindre</a:t>
            </a:r>
            <a:r>
              <a:rPr b="1" lang="fr" sz="1500"/>
              <a:t> une salle à distance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269675" y="388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8"/>
          <p:cNvSpPr txBox="1"/>
          <p:nvPr>
            <p:ph idx="1" type="body"/>
          </p:nvPr>
        </p:nvSpPr>
        <p:spPr>
          <a:xfrm>
            <a:off x="311700" y="1347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6D9EEB"/>
                </a:solidFill>
              </a:rPr>
              <a:t>Merci pour </a:t>
            </a:r>
            <a:r>
              <a:rPr b="1" lang="fr" sz="2100">
                <a:solidFill>
                  <a:srgbClr val="6D9EEB"/>
                </a:solidFill>
              </a:rPr>
              <a:t>votre</a:t>
            </a:r>
            <a:r>
              <a:rPr b="1" lang="fr" sz="2100">
                <a:solidFill>
                  <a:srgbClr val="6D9EEB"/>
                </a:solidFill>
              </a:rPr>
              <a:t> attention </a:t>
            </a:r>
            <a:endParaRPr b="1" sz="21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100">
                <a:solidFill>
                  <a:srgbClr val="9FC5E8"/>
                </a:solidFill>
              </a:rPr>
              <a:t>Eco-Classroom</a:t>
            </a:r>
            <a:endParaRPr sz="4100">
              <a:solidFill>
                <a:srgbClr val="9FC5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44">
                <a:solidFill>
                  <a:srgbClr val="9FC5E8"/>
                </a:solidFill>
              </a:rPr>
              <a:t>Revue finale</a:t>
            </a:r>
            <a:endParaRPr sz="3544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rgbClr val="6D9EEB"/>
              </a:solidFill>
            </a:endParaRPr>
          </a:p>
        </p:txBody>
      </p:sp>
      <p:sp>
        <p:nvSpPr>
          <p:cNvPr id="371" name="Google Shape;371;p38"/>
          <p:cNvSpPr txBox="1"/>
          <p:nvPr>
            <p:ph idx="12" type="sldNum"/>
          </p:nvPr>
        </p:nvSpPr>
        <p:spPr>
          <a:xfrm>
            <a:off x="5082150" y="4869075"/>
            <a:ext cx="406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813" y="1946825"/>
            <a:ext cx="1104325" cy="11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963" y="388975"/>
            <a:ext cx="14573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32235" y="1017811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7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 du besoin</a:t>
            </a:r>
            <a:endParaRPr b="1" sz="173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53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8299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145"/>
              <a:buFont typeface="Montserrat"/>
              <a:buChar char="❖"/>
            </a:pPr>
            <a:r>
              <a:rPr lang="fr" sz="3050"/>
              <a:t>Pourquoi ce projet ?</a:t>
            </a:r>
            <a:r>
              <a:rPr b="1" lang="fr" sz="1544">
                <a:latin typeface="Arial"/>
                <a:ea typeface="Arial"/>
                <a:cs typeface="Arial"/>
                <a:sym typeface="Arial"/>
              </a:rPr>
              <a:t>	</a:t>
            </a:r>
            <a:endParaRPr b="1" sz="154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	   </a:t>
            </a:r>
            <a:endParaRPr b="1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5215225" y="4869075"/>
            <a:ext cx="3928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015459" y="1307928"/>
            <a:ext cx="3501300" cy="35013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3683101" y="791427"/>
            <a:ext cx="2166000" cy="2166000"/>
            <a:chOff x="3611776" y="414352"/>
            <a:chExt cx="2166000" cy="2166000"/>
          </a:xfrm>
        </p:grpSpPr>
        <p:sp>
          <p:nvSpPr>
            <p:cNvPr id="107" name="Google Shape;107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2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É</a:t>
              </a:r>
              <a:r>
                <a:rPr lang="fr" sz="162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conomiser de l’énergie</a:t>
              </a:r>
              <a:r>
                <a:rPr lang="fr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806500" y="2018100"/>
            <a:ext cx="2424225" cy="2166000"/>
            <a:chOff x="4562250" y="2032875"/>
            <a:chExt cx="2424225" cy="2166000"/>
          </a:xfrm>
        </p:grpSpPr>
        <p:sp>
          <p:nvSpPr>
            <p:cNvPr id="110" name="Google Shape;110;p15"/>
            <p:cNvSpPr/>
            <p:nvPr/>
          </p:nvSpPr>
          <p:spPr>
            <a:xfrm>
              <a:off x="4562250" y="2032875"/>
              <a:ext cx="22743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077275" y="2721900"/>
              <a:ext cx="19092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2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fr" sz="162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ssurer un renouvellement de l’air</a:t>
              </a:r>
              <a:endPara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2436451" y="1975564"/>
            <a:ext cx="2166000" cy="2166000"/>
            <a:chOff x="2702876" y="2032864"/>
            <a:chExt cx="2166000" cy="2166000"/>
          </a:xfrm>
        </p:grpSpPr>
        <p:sp>
          <p:nvSpPr>
            <p:cNvPr id="113" name="Google Shape;113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760606" y="280695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lt1"/>
                  </a:solidFill>
                </a:rPr>
                <a:t>Éviter de se déplacer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lt1"/>
                  </a:solidFill>
                </a:rPr>
                <a:t> fréquemment</a:t>
              </a:r>
              <a:r>
                <a:rPr lang="fr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fr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3877875" y="2345875"/>
            <a:ext cx="1498800" cy="12258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ECO-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Classroom</a:t>
            </a:r>
            <a:endParaRPr b="1" sz="1300"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25" y="1185225"/>
            <a:ext cx="1104325" cy="11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4475" y="42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/>
              <a:t>Synoptique du Système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730100" y="4158375"/>
            <a:ext cx="14904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636"/>
              <a:buNone/>
            </a:pPr>
            <a:r>
              <a:rPr b="1" lang="fr" sz="890"/>
              <a:t>Stockage de</a:t>
            </a:r>
            <a:r>
              <a:rPr b="1" lang="fr" sz="890"/>
              <a:t>s données  : nom, description, indice de confort , les mesures, </a:t>
            </a:r>
            <a:r>
              <a:rPr b="1" lang="fr" sz="890"/>
              <a:t>l'état</a:t>
            </a:r>
            <a:r>
              <a:rPr b="1" lang="fr" sz="890"/>
              <a:t> des fenêtres et des lumières</a:t>
            </a:r>
            <a:endParaRPr b="1" sz="890"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5260225" y="4869075"/>
            <a:ext cx="3913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34" y="1103059"/>
            <a:ext cx="5287324" cy="29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887" y="3618321"/>
            <a:ext cx="425225" cy="51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6"/>
          <p:cNvCxnSpPr>
            <a:stCxn id="125" idx="3"/>
            <a:endCxn id="122" idx="0"/>
          </p:cNvCxnSpPr>
          <p:nvPr/>
        </p:nvCxnSpPr>
        <p:spPr>
          <a:xfrm>
            <a:off x="5317113" y="3875746"/>
            <a:ext cx="1581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rot="10800000">
            <a:off x="1149275" y="1772800"/>
            <a:ext cx="1436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 flipH="1">
            <a:off x="1149275" y="2776075"/>
            <a:ext cx="15048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/>
          <p:nvPr/>
        </p:nvSpPr>
        <p:spPr>
          <a:xfrm>
            <a:off x="94475" y="2450775"/>
            <a:ext cx="1065000" cy="84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ESP32 2 : </a:t>
            </a:r>
            <a:r>
              <a:rPr lang="fr" sz="800"/>
              <a:t>détecter l’état des fenêtres et l’état des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lumières, la présence dans une salle (option)</a:t>
            </a:r>
            <a:endParaRPr sz="800"/>
          </a:p>
        </p:txBody>
      </p:sp>
      <p:sp>
        <p:nvSpPr>
          <p:cNvPr id="130" name="Google Shape;130;p16"/>
          <p:cNvSpPr/>
          <p:nvPr/>
        </p:nvSpPr>
        <p:spPr>
          <a:xfrm>
            <a:off x="2688600" y="3669250"/>
            <a:ext cx="1065000" cy="886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LoRa : Technologie de communication radio bas débit et très longue portée</a:t>
            </a:r>
            <a:endParaRPr sz="800"/>
          </a:p>
        </p:txBody>
      </p:sp>
      <p:sp>
        <p:nvSpPr>
          <p:cNvPr id="131" name="Google Shape;131;p16"/>
          <p:cNvSpPr/>
          <p:nvPr/>
        </p:nvSpPr>
        <p:spPr>
          <a:xfrm>
            <a:off x="6862975" y="184025"/>
            <a:ext cx="1065000" cy="886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Raspberry Pi :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-Récupérer les  données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-Publier les données aux clients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32" name="Google Shape;132;p16"/>
          <p:cNvSpPr/>
          <p:nvPr/>
        </p:nvSpPr>
        <p:spPr>
          <a:xfrm>
            <a:off x="4572000" y="184025"/>
            <a:ext cx="1065000" cy="84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Passerelle : -R</a:t>
            </a:r>
            <a:r>
              <a:rPr lang="fr" sz="800"/>
              <a:t>écupérer les </a:t>
            </a:r>
            <a:r>
              <a:rPr lang="fr" sz="800"/>
              <a:t> </a:t>
            </a:r>
            <a:r>
              <a:rPr lang="fr" sz="800"/>
              <a:t>données</a:t>
            </a:r>
            <a:r>
              <a:rPr lang="fr" sz="800"/>
              <a:t> en LoRa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- Relayer vers le Raspberry Pi en WiFi</a:t>
            </a:r>
            <a:endParaRPr sz="800"/>
          </a:p>
        </p:txBody>
      </p:sp>
      <p:cxnSp>
        <p:nvCxnSpPr>
          <p:cNvPr id="133" name="Google Shape;133;p16"/>
          <p:cNvCxnSpPr>
            <a:endCxn id="130" idx="0"/>
          </p:cNvCxnSpPr>
          <p:nvPr/>
        </p:nvCxnSpPr>
        <p:spPr>
          <a:xfrm>
            <a:off x="3216900" y="1895050"/>
            <a:ext cx="4200" cy="17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/>
          <p:nvPr/>
        </p:nvCxnSpPr>
        <p:spPr>
          <a:xfrm flipH="1" rot="10800000">
            <a:off x="4629275" y="1059775"/>
            <a:ext cx="91200" cy="8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endCxn id="131" idx="4"/>
          </p:cNvCxnSpPr>
          <p:nvPr/>
        </p:nvCxnSpPr>
        <p:spPr>
          <a:xfrm flipH="1" rot="10800000">
            <a:off x="6250804" y="1181675"/>
            <a:ext cx="9228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1050" y="1606525"/>
            <a:ext cx="1104325" cy="11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94475" y="1336438"/>
            <a:ext cx="1065000" cy="886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ESP32 1 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mesure la température , l'humidité, la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qualité d’air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5230225" y="4869075"/>
            <a:ext cx="3913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400" y="644100"/>
            <a:ext cx="1104325" cy="11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458525" y="1036675"/>
            <a:ext cx="82137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Réaliser une application </a:t>
            </a:r>
            <a:r>
              <a:rPr i="1" lang="fr" sz="1600"/>
              <a:t>desktop</a:t>
            </a:r>
            <a:r>
              <a:rPr lang="fr" sz="1600"/>
              <a:t> PC codée en C++ avec le </a:t>
            </a:r>
            <a:r>
              <a:rPr i="1" lang="fr" sz="1600"/>
              <a:t>framework</a:t>
            </a:r>
            <a:r>
              <a:rPr lang="fr" sz="1600"/>
              <a:t> Qt.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L’utilisateur pourra 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4"/>
              <a:t>● Voir la liste des salles </a:t>
            </a:r>
            <a:endParaRPr sz="137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4"/>
              <a:t>● Voir les données associées à chaque salle :</a:t>
            </a:r>
            <a:endParaRPr sz="1374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4"/>
              <a:t>○ </a:t>
            </a:r>
            <a:r>
              <a:rPr b="1" lang="fr" sz="1374"/>
              <a:t>Nom</a:t>
            </a:r>
            <a:r>
              <a:rPr lang="fr" sz="1374"/>
              <a:t>, Lieu, Description, Superficie</a:t>
            </a:r>
            <a:endParaRPr sz="1374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4"/>
              <a:t>○ </a:t>
            </a:r>
            <a:r>
              <a:rPr b="1" lang="fr" sz="1374"/>
              <a:t>Température</a:t>
            </a:r>
            <a:endParaRPr b="1" sz="1374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74"/>
              <a:t>○ Indice de confort</a:t>
            </a:r>
            <a:endParaRPr b="1" sz="1374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74"/>
              <a:t>○ L’état des fenêtres</a:t>
            </a:r>
            <a:endParaRPr b="1" sz="1374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74"/>
              <a:t>○ L’état des lumières </a:t>
            </a:r>
            <a:endParaRPr b="1" sz="1374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74"/>
              <a:t>○ Qualité d’air</a:t>
            </a:r>
            <a:endParaRPr sz="137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4"/>
              <a:t>● Editer les informations d’une salle</a:t>
            </a:r>
            <a:endParaRPr sz="137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4"/>
              <a:t>● Rechercher avec des critères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fr"/>
              <a:t>Qualité d’air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5079675" y="4869075"/>
            <a:ext cx="4064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400" y="644100"/>
            <a:ext cx="1104325" cy="11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458525" y="1036675"/>
            <a:ext cx="731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Réglementation en matière d'aération des locaux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Concentration en CO2 dans l’air intérieur des bâtiments : habituellement comprise entre </a:t>
            </a:r>
            <a:r>
              <a:rPr b="1" lang="fr" sz="1600"/>
              <a:t>350 et 2500 ppm</a:t>
            </a:r>
            <a:r>
              <a:rPr lang="fr" sz="1600"/>
              <a:t> environ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fr" sz="1600"/>
              <a:t>Pour les bâtiments non résidentiels : seuil maximal fixé à </a:t>
            </a:r>
            <a:r>
              <a:rPr b="1" lang="fr" sz="1600"/>
              <a:t>1000 ppm</a:t>
            </a:r>
            <a:r>
              <a:rPr lang="fr" sz="1600"/>
              <a:t> avec une tolérance à </a:t>
            </a:r>
            <a:r>
              <a:rPr b="1" lang="fr" sz="1600" u="sng"/>
              <a:t>1300 ppm</a:t>
            </a:r>
            <a:r>
              <a:rPr lang="fr" sz="1600"/>
              <a:t> dans les locaux où il est interdit de fumer</a:t>
            </a:r>
            <a:endParaRPr sz="1600"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09" y="2083313"/>
            <a:ext cx="1064100" cy="9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onfort thermique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5237700" y="4944050"/>
            <a:ext cx="3906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</a:t>
            </a:r>
            <a:r>
              <a:rPr lang="fr"/>
              <a:t> Mohamed </a:t>
            </a:r>
            <a:r>
              <a:rPr lang="fr"/>
              <a:t>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400" y="644100"/>
            <a:ext cx="1104325" cy="11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458525" y="1036675"/>
            <a:ext cx="7316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</a:t>
            </a:r>
            <a:r>
              <a:rPr lang="fr" sz="1600"/>
              <a:t>ucune réglementation spécifique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Indice THI (Temperature Humidity Index) de Thom calculé avec 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T</a:t>
            </a:r>
            <a:r>
              <a:rPr lang="fr" sz="1600"/>
              <a:t> la température de l’air (en °C) et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H</a:t>
            </a:r>
            <a:r>
              <a:rPr lang="fr" sz="1600"/>
              <a:t> l’humidité relative (en %)</a:t>
            </a:r>
            <a:endParaRPr sz="1600"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12" y="1834675"/>
            <a:ext cx="1169702" cy="11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0213" y="2206375"/>
            <a:ext cx="2823578" cy="263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6376825" y="2920625"/>
            <a:ext cx="260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Bonnes conditions pour une salle de classe : 19-21°C et 45-55 %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17897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/>
              <a:t>L’équipe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311709" y="753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{DFF7B2FE-C953-45B7-B710-EF501169D276}</a:tableStyleId>
              </a:tblPr>
              <a:tblGrid>
                <a:gridCol w="2779000"/>
                <a:gridCol w="2956100"/>
                <a:gridCol w="3097200"/>
              </a:tblGrid>
              <a:tr h="411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750" u="sng"/>
                        <a:t>Étudiant 1 EC</a:t>
                      </a:r>
                      <a:endParaRPr b="1" sz="850" u="sng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/>
                    </a:p>
                    <a:p>
                      <a:pPr indent="-295275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Mesurer les grandeur</a:t>
                      </a:r>
                      <a:r>
                        <a:rPr lang="fr" sz="1050"/>
                        <a:t>s </a:t>
                      </a:r>
                      <a:r>
                        <a:rPr lang="fr" sz="1050"/>
                        <a:t>température,</a:t>
                      </a:r>
                      <a:endParaRPr sz="1050"/>
                    </a:p>
                    <a:p>
                      <a:pPr indent="0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/>
                        <a:t>humidité et qualité de l’air (CO2 et  COV en option)</a:t>
                      </a:r>
                      <a:endParaRPr sz="1050"/>
                    </a:p>
                    <a:p>
                      <a:pPr indent="-228600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-295275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Afficher les données mesurées</a:t>
                      </a:r>
                      <a:endParaRPr sz="1050"/>
                    </a:p>
                    <a:p>
                      <a:pPr indent="-228600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-295275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Déterminer l’indice de confor</a:t>
                      </a:r>
                      <a:r>
                        <a:rPr lang="fr" sz="1050"/>
                        <a:t>t </a:t>
                      </a:r>
                      <a:r>
                        <a:rPr lang="fr" sz="1050"/>
                        <a:t>thermique et de qualité de l’air</a:t>
                      </a:r>
                      <a:endParaRPr sz="1050"/>
                    </a:p>
                    <a:p>
                      <a:pPr indent="-228600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-295275" lvl="0" marL="3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Dialoguer via une liaison sans fil</a:t>
                      </a:r>
                      <a:endParaRPr sz="10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ROSA John</a:t>
                      </a:r>
                      <a:endParaRPr b="1"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750" u="sng"/>
                        <a:t>Étudiant 1 EC</a:t>
                      </a:r>
                      <a:endParaRPr sz="1750" u="sng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Détecter l’état ouverture/fermeture des</a:t>
                      </a:r>
                      <a:endParaRPr sz="105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/>
                        <a:t>fenêtres et l’état allumé/éteint des lumières</a:t>
                      </a:r>
                      <a:endParaRPr sz="105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Mesurer la luminosité</a:t>
                      </a:r>
                      <a:endParaRPr sz="105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Signaler l’état des détections</a:t>
                      </a:r>
                      <a:endParaRPr sz="105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Char char="●"/>
                      </a:pPr>
                      <a:r>
                        <a:rPr lang="fr" sz="1050"/>
                        <a:t>Dialoguer via une liaison sans fil</a:t>
                      </a:r>
                      <a:endParaRPr sz="105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50"/>
                        <a:t>                                                                </a:t>
                      </a:r>
                      <a:endParaRPr b="1"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  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Parreno Samuel</a:t>
                      </a:r>
                      <a:endParaRPr sz="13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750"/>
                        <a:t>      </a:t>
                      </a:r>
                      <a:r>
                        <a:rPr lang="fr" sz="175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fr" sz="1750" u="sng">
                          <a:solidFill>
                            <a:schemeClr val="dk1"/>
                          </a:solidFill>
                        </a:rPr>
                        <a:t>Étudiant 1 IR</a:t>
                      </a:r>
                      <a:endParaRPr b="1" sz="85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Afficher les données (informations sur la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salle, états, mesures, indice de confort et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qualité de l’air) d’une salle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Communiquer avec les modules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Rechercher avec des critères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Éditer les informations associées à une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chemeClr val="dk1"/>
                          </a:solidFill>
                        </a:rPr>
                        <a:t>salle</a:t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dk1"/>
                          </a:solidFill>
                        </a:rPr>
                        <a:t>Zeryouhi Mohamed Amine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5237700" y="4951550"/>
            <a:ext cx="3906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32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/>
              <a:t>Ressources logicielles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419950" y="10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{DFF7B2FE-C953-45B7-B710-EF501169D276}</a:tableStyleId>
              </a:tblPr>
              <a:tblGrid>
                <a:gridCol w="3607225"/>
                <a:gridCol w="3607225"/>
              </a:tblGrid>
              <a:tr h="3909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Environnement de développement :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Qt Creator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9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Bibliothèque logicielle :</a:t>
                      </a:r>
                      <a:endParaRPr sz="1350"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Qt 5.12.8, QtMqtt</a:t>
                      </a:r>
                      <a:endParaRPr sz="135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9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Gestionnaire de versions :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Git (Hébergement : Github)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9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Générateur de diagrammes UML :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BOUML 7.11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9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Planification :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Beesbusy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09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Gestion de projet logiciel :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Jira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79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Système d’exploitation du poste de développement :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50"/>
                        <a:t>Ubuntu 20.04.1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79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50"/>
                        <a:t>Base de données :</a:t>
                      </a:r>
                      <a:endParaRPr sz="1450"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fr" sz="1300"/>
                        <a:t>           SQLit</a:t>
                      </a:r>
                      <a:r>
                        <a:rPr lang="fr" sz="1300"/>
                        <a:t>e</a:t>
                      </a:r>
                      <a:r>
                        <a:rPr lang="fr" sz="1450"/>
                        <a:t> 3.38.5  </a:t>
                      </a:r>
                      <a:endParaRPr sz="145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25" y="1017800"/>
            <a:ext cx="567600" cy="4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275" y="1827500"/>
            <a:ext cx="389301" cy="3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92086" y="2251850"/>
            <a:ext cx="311675" cy="3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88" y="2690283"/>
            <a:ext cx="650675" cy="2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2575" y="3087075"/>
            <a:ext cx="650674" cy="227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287" y="3482100"/>
            <a:ext cx="389299" cy="3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5065275" y="4898775"/>
            <a:ext cx="40788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fr"/>
              <a:t>Zeryouhi Mohamed Amine	</a:t>
            </a:r>
            <a:fld id="{00000000-1234-1234-1234-123412341234}" type="slidenum">
              <a:rPr b="0" lang="fr" sz="1025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13" y="1392263"/>
            <a:ext cx="567600" cy="4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3275" y="4158800"/>
            <a:ext cx="609124" cy="3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