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Arimo"/>
      <p:regular r:id="rId35"/>
      <p:bold r:id="rId36"/>
      <p:italic r:id="rId37"/>
      <p:boldItalic r:id="rId38"/>
    </p:embeddedFont>
    <p:embeddedFont>
      <p:font typeface="Source Code Pro"/>
      <p:regular r:id="rId39"/>
      <p:bold r:id="rId40"/>
      <p:italic r:id="rId41"/>
      <p:boldItalic r:id="rId42"/>
    </p:embeddedFont>
    <p:embeddedFont>
      <p:font typeface="Open Sans ExtraBold"/>
      <p:bold r:id="rId43"/>
      <p:boldItalic r:id="rId44"/>
    </p:embeddedFont>
    <p:embeddedFont>
      <p:font typeface="Open Sans"/>
      <p:bold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3A2D8E-90D0-44A6-922C-A76483A46D7A}">
  <a:tblStyle styleId="{DF3A2D8E-90D0-44A6-922C-A76483A46D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4DF493F-BDF0-460D-8CC0-62CC2AB730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.fntdata"/><Relationship Id="rId20" Type="http://schemas.openxmlformats.org/officeDocument/2006/relationships/slide" Target="slides/slide13.xml"/><Relationship Id="rId42" Type="http://schemas.openxmlformats.org/officeDocument/2006/relationships/font" Target="fonts/SourceCodePro-boldItalic.fntdata"/><Relationship Id="rId41" Type="http://schemas.openxmlformats.org/officeDocument/2006/relationships/font" Target="fonts/SourceCodePro-italic.fntdata"/><Relationship Id="rId22" Type="http://schemas.openxmlformats.org/officeDocument/2006/relationships/slide" Target="slides/slide15.xml"/><Relationship Id="rId44" Type="http://schemas.openxmlformats.org/officeDocument/2006/relationships/font" Target="fonts/OpenSansExtraBold-boldItalic.fntdata"/><Relationship Id="rId21" Type="http://schemas.openxmlformats.org/officeDocument/2006/relationships/slide" Target="slides/slide14.xml"/><Relationship Id="rId43" Type="http://schemas.openxmlformats.org/officeDocument/2006/relationships/font" Target="fonts/OpenSansExtraBold-bold.fntdata"/><Relationship Id="rId24" Type="http://schemas.openxmlformats.org/officeDocument/2006/relationships/slide" Target="slides/slide17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Arim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Arimo-italic.fntdata"/><Relationship Id="rId14" Type="http://schemas.openxmlformats.org/officeDocument/2006/relationships/slide" Target="slides/slide7.xml"/><Relationship Id="rId36" Type="http://schemas.openxmlformats.org/officeDocument/2006/relationships/font" Target="fonts/Arimo-bold.fntdata"/><Relationship Id="rId17" Type="http://schemas.openxmlformats.org/officeDocument/2006/relationships/slide" Target="slides/slide10.xml"/><Relationship Id="rId39" Type="http://schemas.openxmlformats.org/officeDocument/2006/relationships/font" Target="fonts/SourceCodePro-regular.fntdata"/><Relationship Id="rId16" Type="http://schemas.openxmlformats.org/officeDocument/2006/relationships/slide" Target="slides/slide9.xml"/><Relationship Id="rId38" Type="http://schemas.openxmlformats.org/officeDocument/2006/relationships/font" Target="fonts/Arim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858dafe98_10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2858dafe98_108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7fe3cee4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47fe3cee41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858dafe98_108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2858dafe98_108_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84e351ce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484e351ce7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f30e83e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f30e83e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484e351c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484e351c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858dafe98_108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2858dafe98_108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2858dafe98_108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2858dafe98_108_1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2858dafe98_108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2858dafe98_108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2858dafe98_108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2858dafe98_108_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2858dafe98_108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22858dafe98_108_1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858dafe98_10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2858dafe98_108_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7fe3cee4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47fe3cee41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49412d36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49412d36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49ab556f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49ab556f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5074e1c71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5074e1c7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47ffdf75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247ffdf75d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484e351ce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2484e351ce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515be440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2515be440a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2858dafe98_108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22858dafe98_108_2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858dafe98_10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2858dafe98_108_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858dafe98_108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2858dafe98_108_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9412d36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49412d364d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9ab556f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49ab556fe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9adab11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49adab115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96fa3367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496fa3367f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858dafe98_108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2858dafe98_108_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33.png"/><Relationship Id="rId6" Type="http://schemas.openxmlformats.org/officeDocument/2006/relationships/image" Target="../media/image26.png"/><Relationship Id="rId7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g"/><Relationship Id="rId4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4054359" y="1843088"/>
            <a:ext cx="37137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4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Eco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4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Classroom</a:t>
            </a:r>
            <a:endParaRPr sz="700"/>
          </a:p>
        </p:txBody>
      </p:sp>
      <p:sp>
        <p:nvSpPr>
          <p:cNvPr id="130" name="Google Shape;130;p25"/>
          <p:cNvSpPr/>
          <p:nvPr/>
        </p:nvSpPr>
        <p:spPr>
          <a:xfrm>
            <a:off x="514350" y="514350"/>
            <a:ext cx="2102945" cy="4114800"/>
          </a:xfrm>
          <a:prstGeom prst="rect">
            <a:avLst/>
          </a:prstGeom>
          <a:solidFill>
            <a:srgbClr val="000000">
              <a:alpha val="4705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8041866" y="2571750"/>
            <a:ext cx="587784" cy="688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1582"/>
          <a:stretch/>
        </p:blipFill>
        <p:spPr>
          <a:xfrm>
            <a:off x="7209966" y="176273"/>
            <a:ext cx="1560090" cy="106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96" y="1540533"/>
            <a:ext cx="1594451" cy="1624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5359825" y="4689050"/>
            <a:ext cx="3477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35" name="Google Shape;135;p25"/>
          <p:cNvSpPr txBox="1"/>
          <p:nvPr/>
        </p:nvSpPr>
        <p:spPr>
          <a:xfrm flipH="1">
            <a:off x="-125" y="0"/>
            <a:ext cx="219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Calibri"/>
                <a:ea typeface="Calibri"/>
                <a:cs typeface="Calibri"/>
                <a:sym typeface="Calibri"/>
              </a:rPr>
              <a:t>COCHET Baptiste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Revue finale 2023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8274700" y="450775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/1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8041866" y="3988036"/>
            <a:ext cx="587700" cy="6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0" y="0"/>
            <a:ext cx="9144000" cy="746700"/>
          </a:xfrm>
          <a:prstGeom prst="rect">
            <a:avLst/>
          </a:prstGeom>
          <a:solidFill>
            <a:srgbClr val="000000">
              <a:alpha val="471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 txBox="1"/>
          <p:nvPr/>
        </p:nvSpPr>
        <p:spPr>
          <a:xfrm>
            <a:off x="420486" y="462489"/>
            <a:ext cx="29595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Diagramme de cas d’utilisation</a:t>
            </a:r>
            <a:endParaRPr sz="700"/>
          </a:p>
        </p:txBody>
      </p:sp>
      <p:sp>
        <p:nvSpPr>
          <p:cNvPr id="247" name="Google Shape;247;p34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700"/>
          </a:p>
        </p:txBody>
      </p:sp>
      <p:sp>
        <p:nvSpPr>
          <p:cNvPr id="248" name="Google Shape;248;p34"/>
          <p:cNvSpPr/>
          <p:nvPr/>
        </p:nvSpPr>
        <p:spPr>
          <a:xfrm rot="-5400000">
            <a:off x="1310" y="784660"/>
            <a:ext cx="587700" cy="6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 rotWithShape="1">
          <a:blip r:embed="rId3">
            <a:alphaModFix/>
          </a:blip>
          <a:srcRect b="1768" l="14741" r="0" t="0"/>
          <a:stretch/>
        </p:blipFill>
        <p:spPr>
          <a:xfrm>
            <a:off x="2278750" y="848425"/>
            <a:ext cx="5201475" cy="42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/>
        </p:nvSpPr>
        <p:spPr>
          <a:xfrm>
            <a:off x="0" y="-28575"/>
            <a:ext cx="310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de l'activité réalisée</a:t>
            </a:r>
            <a:endParaRPr sz="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/>
          <p:nvPr/>
        </p:nvSpPr>
        <p:spPr>
          <a:xfrm>
            <a:off x="2790069" y="2260981"/>
            <a:ext cx="5839500" cy="2709300"/>
          </a:xfrm>
          <a:prstGeom prst="rect">
            <a:avLst/>
          </a:prstGeom>
          <a:solidFill>
            <a:srgbClr val="000000">
              <a:alpha val="4705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5"/>
          <p:cNvSpPr/>
          <p:nvPr/>
        </p:nvSpPr>
        <p:spPr>
          <a:xfrm rot="-5400000">
            <a:off x="254872" y="798103"/>
            <a:ext cx="587784" cy="68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875" y="1452945"/>
            <a:ext cx="5644567" cy="301471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 txBox="1"/>
          <p:nvPr/>
        </p:nvSpPr>
        <p:spPr>
          <a:xfrm>
            <a:off x="3730644" y="802111"/>
            <a:ext cx="3443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Technologie de télécommunication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Open Sans"/>
                <a:ea typeface="Open Sans"/>
                <a:cs typeface="Open Sans"/>
                <a:sym typeface="Open Sans"/>
              </a:rPr>
              <a:t>sans fil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9" name="Google Shape;259;p35"/>
          <p:cNvCxnSpPr/>
          <p:nvPr/>
        </p:nvCxnSpPr>
        <p:spPr>
          <a:xfrm flipH="1" rot="10800000">
            <a:off x="3619137" y="1051828"/>
            <a:ext cx="688800" cy="1500900"/>
          </a:xfrm>
          <a:prstGeom prst="straightConnector1">
            <a:avLst/>
          </a:prstGeom>
          <a:noFill/>
          <a:ln cap="flat" cmpd="sng" w="38100">
            <a:solidFill>
              <a:srgbClr val="FF313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0" name="Google Shape;260;p35"/>
          <p:cNvCxnSpPr/>
          <p:nvPr/>
        </p:nvCxnSpPr>
        <p:spPr>
          <a:xfrm rot="5400000">
            <a:off x="3657887" y="3766608"/>
            <a:ext cx="1383050" cy="0"/>
          </a:xfrm>
          <a:prstGeom prst="straightConnector1">
            <a:avLst/>
          </a:prstGeom>
          <a:noFill/>
          <a:ln cap="flat" cmpd="sng" w="38100">
            <a:solidFill>
              <a:srgbClr val="FF313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1" name="Google Shape;261;p35"/>
          <p:cNvCxnSpPr/>
          <p:nvPr/>
        </p:nvCxnSpPr>
        <p:spPr>
          <a:xfrm flipH="1" rot="10800000">
            <a:off x="6435602" y="2855739"/>
            <a:ext cx="675600" cy="448200"/>
          </a:xfrm>
          <a:prstGeom prst="straightConnector1">
            <a:avLst/>
          </a:prstGeom>
          <a:noFill/>
          <a:ln cap="flat" cmpd="sng" w="38100">
            <a:solidFill>
              <a:srgbClr val="FF313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2" name="Google Shape;262;p35"/>
          <p:cNvSpPr txBox="1"/>
          <p:nvPr/>
        </p:nvSpPr>
        <p:spPr>
          <a:xfrm>
            <a:off x="744983" y="418180"/>
            <a:ext cx="2315280" cy="785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Synoptique du système</a:t>
            </a:r>
            <a:endParaRPr sz="700"/>
          </a:p>
        </p:txBody>
      </p:sp>
      <p:sp>
        <p:nvSpPr>
          <p:cNvPr id="263" name="Google Shape;263;p35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sz="700"/>
          </a:p>
        </p:txBody>
      </p:sp>
      <p:sp>
        <p:nvSpPr>
          <p:cNvPr id="264" name="Google Shape;264;p35"/>
          <p:cNvSpPr txBox="1"/>
          <p:nvPr/>
        </p:nvSpPr>
        <p:spPr>
          <a:xfrm>
            <a:off x="2627891" y="4439082"/>
            <a:ext cx="3443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181A1B"/>
                </a:solidFill>
                <a:latin typeface="Open Sans"/>
                <a:ea typeface="Open Sans"/>
                <a:cs typeface="Open Sans"/>
                <a:sym typeface="Open Sans"/>
              </a:rPr>
              <a:t>Liaison avec la Ras</a:t>
            </a:r>
            <a:r>
              <a:rPr b="1" lang="fr">
                <a:solidFill>
                  <a:srgbClr val="181A1B"/>
                </a:solidFill>
                <a:latin typeface="Open Sans"/>
                <a:ea typeface="Open Sans"/>
                <a:cs typeface="Open Sans"/>
                <a:sym typeface="Open Sans"/>
              </a:rPr>
              <a:t>pb</a:t>
            </a:r>
            <a:r>
              <a:rPr b="1" i="0" lang="fr" sz="1400" u="none" cap="none" strike="noStrike">
                <a:solidFill>
                  <a:srgbClr val="181A1B"/>
                </a:solidFill>
                <a:latin typeface="Open Sans"/>
                <a:ea typeface="Open Sans"/>
                <a:cs typeface="Open Sans"/>
                <a:sym typeface="Open Sans"/>
              </a:rPr>
              <a:t>erry Pi (LoRa/W</a:t>
            </a:r>
            <a:r>
              <a:rPr b="1" lang="fr">
                <a:solidFill>
                  <a:srgbClr val="181A1B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i="0" lang="fr" sz="1400" u="none" cap="none" strike="noStrike">
                <a:solidFill>
                  <a:srgbClr val="181A1B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b="1" lang="fr">
                <a:solidFill>
                  <a:srgbClr val="181A1B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i="0" lang="fr" sz="1400" u="none" cap="none" strike="noStrike">
                <a:solidFill>
                  <a:srgbClr val="181A1B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700"/>
          </a:p>
        </p:txBody>
      </p:sp>
      <p:sp>
        <p:nvSpPr>
          <p:cNvPr id="265" name="Google Shape;265;p35"/>
          <p:cNvSpPr txBox="1"/>
          <p:nvPr/>
        </p:nvSpPr>
        <p:spPr>
          <a:xfrm>
            <a:off x="6940202" y="2016789"/>
            <a:ext cx="23202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Protocole de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transmission de données d’objets connectés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Messagerie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latin typeface="Open Sans"/>
                <a:ea typeface="Open Sans"/>
                <a:cs typeface="Open Sans"/>
                <a:sym typeface="Open Sans"/>
              </a:rPr>
              <a:t>publish-subscribe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1180096" y="3829475"/>
            <a:ext cx="1954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81A1B"/>
                </a:solidFill>
                <a:latin typeface="Open Sans"/>
                <a:ea typeface="Open Sans"/>
                <a:cs typeface="Open Sans"/>
                <a:sym typeface="Open Sans"/>
              </a:rPr>
              <a:t>une salle</a:t>
            </a:r>
            <a:endParaRPr b="1">
              <a:solidFill>
                <a:srgbClr val="181A1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81A1B"/>
                </a:solidFill>
                <a:latin typeface="Open Sans"/>
                <a:ea typeface="Open Sans"/>
                <a:cs typeface="Open Sans"/>
                <a:sym typeface="Open Sans"/>
              </a:rPr>
              <a:t>2 modules</a:t>
            </a:r>
            <a:endParaRPr b="1">
              <a:solidFill>
                <a:srgbClr val="181A1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5"/>
          <p:cNvSpPr/>
          <p:nvPr/>
        </p:nvSpPr>
        <p:spPr>
          <a:xfrm>
            <a:off x="5320100" y="3554100"/>
            <a:ext cx="927300" cy="785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3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 txBox="1"/>
          <p:nvPr/>
        </p:nvSpPr>
        <p:spPr>
          <a:xfrm>
            <a:off x="0" y="-28575"/>
            <a:ext cx="310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de l'activité réalisée</a:t>
            </a:r>
            <a:endParaRPr sz="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/>
          <p:nvPr/>
        </p:nvSpPr>
        <p:spPr>
          <a:xfrm>
            <a:off x="8335758" y="0"/>
            <a:ext cx="808200" cy="5143500"/>
          </a:xfrm>
          <a:prstGeom prst="rect">
            <a:avLst/>
          </a:prstGeom>
          <a:solidFill>
            <a:srgbClr val="000000">
              <a:alpha val="471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-610158" y="1965050"/>
            <a:ext cx="329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Pourquoi LoRa</a:t>
            </a:r>
            <a:endParaRPr sz="700"/>
          </a:p>
        </p:txBody>
      </p:sp>
      <p:sp>
        <p:nvSpPr>
          <p:cNvPr id="275" name="Google Shape;275;p36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12</a:t>
            </a:r>
            <a:endParaRPr sz="700"/>
          </a:p>
        </p:txBody>
      </p:sp>
      <p:sp>
        <p:nvSpPr>
          <p:cNvPr id="276" name="Google Shape;276;p36"/>
          <p:cNvSpPr/>
          <p:nvPr/>
        </p:nvSpPr>
        <p:spPr>
          <a:xfrm rot="-5400000">
            <a:off x="61152" y="2107692"/>
            <a:ext cx="587700" cy="6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7" name="Google Shape;277;p36"/>
          <p:cNvGraphicFramePr/>
          <p:nvPr/>
        </p:nvGraphicFramePr>
        <p:xfrm>
          <a:off x="3019550" y="4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{DF3A2D8E-90D0-44A6-922C-A76483A46D7A}</a:tableStyleId>
              </a:tblPr>
              <a:tblGrid>
                <a:gridCol w="1397400"/>
                <a:gridCol w="1363350"/>
                <a:gridCol w="1060400"/>
                <a:gridCol w="1156650"/>
              </a:tblGrid>
              <a:tr h="57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LoRa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Bluetooth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WIFI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Distance max  (en zone urbaine)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~5Km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~10m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~50m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2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Consommation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Faible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(5mA/h)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Moyenne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(30mA/h)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Elevée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100(mA/h)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2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Débit max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Faible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(50kbit/s)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Moyenne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(1Mbit/s)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Elevée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(600Mbit/s)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78" name="Google Shape;278;p36"/>
          <p:cNvSpPr txBox="1"/>
          <p:nvPr/>
        </p:nvSpPr>
        <p:spPr>
          <a:xfrm>
            <a:off x="1482275" y="3761025"/>
            <a:ext cx="695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Désavantages potentiels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Coût (Faible production donc prix plus haut)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Personnel si jamais il y’a un problème (N’a pas forcément les compétences 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nécessaires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6"/>
          <p:cNvSpPr txBox="1"/>
          <p:nvPr/>
        </p:nvSpPr>
        <p:spPr>
          <a:xfrm>
            <a:off x="0" y="-28575"/>
            <a:ext cx="310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de l'activité réalisée</a:t>
            </a:r>
            <a:endParaRPr sz="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/>
          <p:nvPr/>
        </p:nvSpPr>
        <p:spPr>
          <a:xfrm rot="-5400000">
            <a:off x="515125" y="4544535"/>
            <a:ext cx="587700" cy="6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7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13</a:t>
            </a:r>
            <a:endParaRPr sz="700"/>
          </a:p>
        </p:txBody>
      </p:sp>
      <p:sp>
        <p:nvSpPr>
          <p:cNvPr id="286" name="Google Shape;286;p37"/>
          <p:cNvSpPr txBox="1"/>
          <p:nvPr/>
        </p:nvSpPr>
        <p:spPr>
          <a:xfrm>
            <a:off x="744974" y="418175"/>
            <a:ext cx="2481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Protocole MQTT</a:t>
            </a:r>
            <a:endParaRPr sz="700"/>
          </a:p>
        </p:txBody>
      </p:sp>
      <p:sp>
        <p:nvSpPr>
          <p:cNvPr id="287" name="Google Shape;287;p37"/>
          <p:cNvSpPr txBox="1"/>
          <p:nvPr/>
        </p:nvSpPr>
        <p:spPr>
          <a:xfrm>
            <a:off x="0" y="-28575"/>
            <a:ext cx="310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de l'activité réalisée</a:t>
            </a:r>
            <a:endParaRPr sz="700"/>
          </a:p>
        </p:txBody>
      </p:sp>
      <p:pic>
        <p:nvPicPr>
          <p:cNvPr id="288" name="Google Shape;2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050" y="704025"/>
            <a:ext cx="5894026" cy="43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9050" y="68475"/>
            <a:ext cx="3148675" cy="21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/>
          <p:nvPr/>
        </p:nvSpPr>
        <p:spPr>
          <a:xfrm rot="-5400000">
            <a:off x="515125" y="4544535"/>
            <a:ext cx="587700" cy="6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 sz="700"/>
          </a:p>
        </p:txBody>
      </p:sp>
      <p:sp>
        <p:nvSpPr>
          <p:cNvPr id="296" name="Google Shape;296;p38"/>
          <p:cNvSpPr txBox="1"/>
          <p:nvPr/>
        </p:nvSpPr>
        <p:spPr>
          <a:xfrm>
            <a:off x="744975" y="418175"/>
            <a:ext cx="413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Diagramme de classes</a:t>
            </a:r>
            <a:endParaRPr sz="700"/>
          </a:p>
        </p:txBody>
      </p:sp>
      <p:sp>
        <p:nvSpPr>
          <p:cNvPr id="297" name="Google Shape;297;p38"/>
          <p:cNvSpPr txBox="1"/>
          <p:nvPr/>
        </p:nvSpPr>
        <p:spPr>
          <a:xfrm>
            <a:off x="0" y="-28575"/>
            <a:ext cx="310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de l'activité réalisée</a:t>
            </a:r>
            <a:endParaRPr sz="700"/>
          </a:p>
        </p:txBody>
      </p:sp>
      <p:pic>
        <p:nvPicPr>
          <p:cNvPr id="298" name="Google Shape;2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850" y="909077"/>
            <a:ext cx="7459801" cy="4031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/>
          <p:nvPr/>
        </p:nvSpPr>
        <p:spPr>
          <a:xfrm>
            <a:off x="567286" y="4970268"/>
            <a:ext cx="7842336" cy="173232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9"/>
          <p:cNvSpPr txBox="1"/>
          <p:nvPr/>
        </p:nvSpPr>
        <p:spPr>
          <a:xfrm>
            <a:off x="1733047" y="3871071"/>
            <a:ext cx="1338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191919"/>
                </a:solidFill>
              </a:rPr>
              <a:t>Revue n°2</a:t>
            </a:r>
            <a:endParaRPr b="1" sz="1100">
              <a:solidFill>
                <a:srgbClr val="191919"/>
              </a:solidFill>
            </a:endParaRPr>
          </a:p>
        </p:txBody>
      </p:sp>
      <p:sp>
        <p:nvSpPr>
          <p:cNvPr id="305" name="Google Shape;305;p39"/>
          <p:cNvSpPr txBox="1"/>
          <p:nvPr/>
        </p:nvSpPr>
        <p:spPr>
          <a:xfrm>
            <a:off x="4542015" y="3878721"/>
            <a:ext cx="133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191919"/>
                </a:solidFill>
              </a:rPr>
              <a:t>Revue n°3</a:t>
            </a:r>
            <a:endParaRPr b="1" sz="1000">
              <a:solidFill>
                <a:srgbClr val="191919"/>
              </a:solidFill>
            </a:endParaRPr>
          </a:p>
        </p:txBody>
      </p:sp>
      <p:sp>
        <p:nvSpPr>
          <p:cNvPr id="306" name="Google Shape;306;p39"/>
          <p:cNvSpPr/>
          <p:nvPr/>
        </p:nvSpPr>
        <p:spPr>
          <a:xfrm>
            <a:off x="954405" y="3405982"/>
            <a:ext cx="7235100" cy="2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"/>
          <p:cNvSpPr txBox="1"/>
          <p:nvPr/>
        </p:nvSpPr>
        <p:spPr>
          <a:xfrm>
            <a:off x="5500857" y="3744021"/>
            <a:ext cx="1338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191919"/>
                </a:solidFill>
              </a:rPr>
              <a:t>Livraison dossier technique</a:t>
            </a:r>
            <a:endParaRPr b="1" sz="1100">
              <a:solidFill>
                <a:srgbClr val="191919"/>
              </a:solidFill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7520437" y="3871071"/>
            <a:ext cx="1338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191919"/>
                </a:solidFill>
              </a:rPr>
              <a:t>Revue finale</a:t>
            </a:r>
            <a:endParaRPr b="1" sz="1100">
              <a:solidFill>
                <a:srgbClr val="191919"/>
              </a:solidFill>
            </a:endParaRPr>
          </a:p>
        </p:txBody>
      </p:sp>
      <p:grpSp>
        <p:nvGrpSpPr>
          <p:cNvPr id="309" name="Google Shape;309;p39"/>
          <p:cNvGrpSpPr/>
          <p:nvPr/>
        </p:nvGrpSpPr>
        <p:grpSpPr>
          <a:xfrm>
            <a:off x="2182178" y="3206330"/>
            <a:ext cx="440055" cy="440055"/>
            <a:chOff x="0" y="0"/>
            <a:chExt cx="1173480" cy="1173480"/>
          </a:xfrm>
        </p:grpSpPr>
        <p:pic>
          <p:nvPicPr>
            <p:cNvPr id="310" name="Google Shape;310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173480" cy="1173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39"/>
            <p:cNvSpPr txBox="1"/>
            <p:nvPr/>
          </p:nvSpPr>
          <p:spPr>
            <a:xfrm>
              <a:off x="266765" y="239536"/>
              <a:ext cx="6399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700"/>
            </a:p>
          </p:txBody>
        </p:sp>
      </p:grpSp>
      <p:grpSp>
        <p:nvGrpSpPr>
          <p:cNvPr id="312" name="Google Shape;312;p39"/>
          <p:cNvGrpSpPr/>
          <p:nvPr/>
        </p:nvGrpSpPr>
        <p:grpSpPr>
          <a:xfrm>
            <a:off x="4991133" y="3205007"/>
            <a:ext cx="440055" cy="442701"/>
            <a:chOff x="0" y="0"/>
            <a:chExt cx="1173480" cy="1180536"/>
          </a:xfrm>
        </p:grpSpPr>
        <p:pic>
          <p:nvPicPr>
            <p:cNvPr id="313" name="Google Shape;313;p39"/>
            <p:cNvPicPr preferRelativeResize="0"/>
            <p:nvPr/>
          </p:nvPicPr>
          <p:blipFill rotWithShape="1">
            <a:blip r:embed="rId4">
              <a:alphaModFix/>
            </a:blip>
            <a:srcRect b="0" l="297" r="298" t="0"/>
            <a:stretch/>
          </p:blipFill>
          <p:spPr>
            <a:xfrm>
              <a:off x="0" y="0"/>
              <a:ext cx="1173480" cy="1180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39"/>
            <p:cNvSpPr txBox="1"/>
            <p:nvPr/>
          </p:nvSpPr>
          <p:spPr>
            <a:xfrm>
              <a:off x="266765" y="239536"/>
              <a:ext cx="6399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700"/>
            </a:p>
          </p:txBody>
        </p:sp>
      </p:grpSp>
      <p:grpSp>
        <p:nvGrpSpPr>
          <p:cNvPr id="315" name="Google Shape;315;p39"/>
          <p:cNvGrpSpPr/>
          <p:nvPr/>
        </p:nvGrpSpPr>
        <p:grpSpPr>
          <a:xfrm>
            <a:off x="5919213" y="3205007"/>
            <a:ext cx="440055" cy="442701"/>
            <a:chOff x="0" y="0"/>
            <a:chExt cx="1173480" cy="1180536"/>
          </a:xfrm>
        </p:grpSpPr>
        <p:pic>
          <p:nvPicPr>
            <p:cNvPr id="316" name="Google Shape;316;p39"/>
            <p:cNvPicPr preferRelativeResize="0"/>
            <p:nvPr/>
          </p:nvPicPr>
          <p:blipFill rotWithShape="1">
            <a:blip r:embed="rId4">
              <a:alphaModFix/>
            </a:blip>
            <a:srcRect b="0" l="297" r="298" t="0"/>
            <a:stretch/>
          </p:blipFill>
          <p:spPr>
            <a:xfrm>
              <a:off x="0" y="0"/>
              <a:ext cx="1173480" cy="1180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39"/>
            <p:cNvSpPr txBox="1"/>
            <p:nvPr/>
          </p:nvSpPr>
          <p:spPr>
            <a:xfrm>
              <a:off x="266765" y="239536"/>
              <a:ext cx="6399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700"/>
            </a:p>
          </p:txBody>
        </p:sp>
      </p:grpSp>
      <p:grpSp>
        <p:nvGrpSpPr>
          <p:cNvPr id="318" name="Google Shape;318;p39"/>
          <p:cNvGrpSpPr/>
          <p:nvPr/>
        </p:nvGrpSpPr>
        <p:grpSpPr>
          <a:xfrm>
            <a:off x="7969567" y="3205007"/>
            <a:ext cx="440055" cy="442701"/>
            <a:chOff x="0" y="0"/>
            <a:chExt cx="1173480" cy="1180536"/>
          </a:xfrm>
        </p:grpSpPr>
        <p:pic>
          <p:nvPicPr>
            <p:cNvPr id="319" name="Google Shape;319;p39"/>
            <p:cNvPicPr preferRelativeResize="0"/>
            <p:nvPr/>
          </p:nvPicPr>
          <p:blipFill rotWithShape="1">
            <a:blip r:embed="rId3">
              <a:alphaModFix/>
            </a:blip>
            <a:srcRect b="0" l="297" r="298" t="0"/>
            <a:stretch/>
          </p:blipFill>
          <p:spPr>
            <a:xfrm>
              <a:off x="0" y="0"/>
              <a:ext cx="1173480" cy="1180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39"/>
            <p:cNvSpPr txBox="1"/>
            <p:nvPr/>
          </p:nvSpPr>
          <p:spPr>
            <a:xfrm>
              <a:off x="266765" y="239536"/>
              <a:ext cx="6399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700"/>
            </a:p>
          </p:txBody>
        </p:sp>
      </p:grpSp>
      <p:sp>
        <p:nvSpPr>
          <p:cNvPr id="321" name="Google Shape;321;p39"/>
          <p:cNvSpPr txBox="1"/>
          <p:nvPr/>
        </p:nvSpPr>
        <p:spPr>
          <a:xfrm>
            <a:off x="1397265" y="327820"/>
            <a:ext cx="6123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Planification</a:t>
            </a:r>
            <a:endParaRPr sz="700"/>
          </a:p>
        </p:txBody>
      </p:sp>
      <p:sp>
        <p:nvSpPr>
          <p:cNvPr id="322" name="Google Shape;322;p39"/>
          <p:cNvSpPr txBox="1"/>
          <p:nvPr/>
        </p:nvSpPr>
        <p:spPr>
          <a:xfrm>
            <a:off x="1733047" y="2922569"/>
            <a:ext cx="1338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29 Mars</a:t>
            </a:r>
            <a:endParaRPr sz="700"/>
          </a:p>
        </p:txBody>
      </p:sp>
      <p:sp>
        <p:nvSpPr>
          <p:cNvPr id="323" name="Google Shape;323;p39"/>
          <p:cNvSpPr txBox="1"/>
          <p:nvPr/>
        </p:nvSpPr>
        <p:spPr>
          <a:xfrm>
            <a:off x="4542002" y="2922569"/>
            <a:ext cx="1338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fr" sz="1100">
                <a:solidFill>
                  <a:srgbClr val="191919"/>
                </a:solidFill>
              </a:rPr>
              <a:t>4</a:t>
            </a:r>
            <a:r>
              <a:rPr b="0" i="0" lang="fr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 Mai</a:t>
            </a:r>
            <a:endParaRPr sz="700"/>
          </a:p>
        </p:txBody>
      </p:sp>
      <p:sp>
        <p:nvSpPr>
          <p:cNvPr id="324" name="Google Shape;324;p39"/>
          <p:cNvSpPr txBox="1"/>
          <p:nvPr/>
        </p:nvSpPr>
        <p:spPr>
          <a:xfrm>
            <a:off x="5439350" y="2922569"/>
            <a:ext cx="1399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26 Mai</a:t>
            </a:r>
            <a:endParaRPr sz="700"/>
          </a:p>
        </p:txBody>
      </p:sp>
      <p:sp>
        <p:nvSpPr>
          <p:cNvPr id="325" name="Google Shape;325;p39"/>
          <p:cNvSpPr txBox="1"/>
          <p:nvPr/>
        </p:nvSpPr>
        <p:spPr>
          <a:xfrm>
            <a:off x="7520437" y="2922569"/>
            <a:ext cx="1338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12 Juin</a:t>
            </a:r>
            <a:endParaRPr sz="700"/>
          </a:p>
        </p:txBody>
      </p:sp>
      <p:sp>
        <p:nvSpPr>
          <p:cNvPr id="326" name="Google Shape;326;p39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 sz="700"/>
          </a:p>
        </p:txBody>
      </p:sp>
      <p:grpSp>
        <p:nvGrpSpPr>
          <p:cNvPr id="327" name="Google Shape;327;p39"/>
          <p:cNvGrpSpPr/>
          <p:nvPr/>
        </p:nvGrpSpPr>
        <p:grpSpPr>
          <a:xfrm>
            <a:off x="734370" y="3206330"/>
            <a:ext cx="440055" cy="440055"/>
            <a:chOff x="0" y="0"/>
            <a:chExt cx="1173480" cy="1173480"/>
          </a:xfrm>
        </p:grpSpPr>
        <p:pic>
          <p:nvPicPr>
            <p:cNvPr id="328" name="Google Shape;328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173480" cy="1173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39"/>
            <p:cNvSpPr txBox="1"/>
            <p:nvPr/>
          </p:nvSpPr>
          <p:spPr>
            <a:xfrm>
              <a:off x="266765" y="239536"/>
              <a:ext cx="6399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rgbClr val="FFFFFF"/>
                  </a:solidFill>
                </a:rPr>
                <a:t>0</a:t>
              </a:r>
              <a:endParaRPr sz="700"/>
            </a:p>
          </p:txBody>
        </p:sp>
      </p:grpSp>
      <p:pic>
        <p:nvPicPr>
          <p:cNvPr id="330" name="Google Shape;33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1493" y="720751"/>
            <a:ext cx="5821013" cy="18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9"/>
          <p:cNvSpPr txBox="1"/>
          <p:nvPr/>
        </p:nvSpPr>
        <p:spPr>
          <a:xfrm>
            <a:off x="285247" y="2922569"/>
            <a:ext cx="1338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9 </a:t>
            </a:r>
            <a:r>
              <a:rPr lang="fr" sz="1100">
                <a:solidFill>
                  <a:srgbClr val="191919"/>
                </a:solidFill>
              </a:rPr>
              <a:t>Février</a:t>
            </a:r>
            <a:endParaRPr sz="700"/>
          </a:p>
        </p:txBody>
      </p:sp>
      <p:sp>
        <p:nvSpPr>
          <p:cNvPr id="332" name="Google Shape;332;p39"/>
          <p:cNvSpPr txBox="1"/>
          <p:nvPr/>
        </p:nvSpPr>
        <p:spPr>
          <a:xfrm>
            <a:off x="285247" y="3871071"/>
            <a:ext cx="1338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191919"/>
                </a:solidFill>
              </a:rPr>
              <a:t>Démarrage</a:t>
            </a:r>
            <a:endParaRPr b="1" sz="1100">
              <a:solidFill>
                <a:srgbClr val="191919"/>
              </a:solidFill>
            </a:endParaRPr>
          </a:p>
        </p:txBody>
      </p:sp>
      <p:sp>
        <p:nvSpPr>
          <p:cNvPr id="333" name="Google Shape;333;p39"/>
          <p:cNvSpPr/>
          <p:nvPr/>
        </p:nvSpPr>
        <p:spPr>
          <a:xfrm>
            <a:off x="1623550" y="1344775"/>
            <a:ext cx="5820900" cy="27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9"/>
          <p:cNvSpPr txBox="1"/>
          <p:nvPr/>
        </p:nvSpPr>
        <p:spPr>
          <a:xfrm>
            <a:off x="0" y="-28575"/>
            <a:ext cx="310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de l'activité réalisée</a:t>
            </a:r>
            <a:endParaRPr sz="700"/>
          </a:p>
        </p:txBody>
      </p:sp>
      <p:cxnSp>
        <p:nvCxnSpPr>
          <p:cNvPr id="335" name="Google Shape;335;p39"/>
          <p:cNvCxnSpPr>
            <a:stCxn id="333" idx="3"/>
            <a:endCxn id="325" idx="0"/>
          </p:cNvCxnSpPr>
          <p:nvPr/>
        </p:nvCxnSpPr>
        <p:spPr>
          <a:xfrm>
            <a:off x="7444450" y="1483375"/>
            <a:ext cx="745200" cy="1439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/>
          <p:nvPr/>
        </p:nvSpPr>
        <p:spPr>
          <a:xfrm>
            <a:off x="5800182" y="514350"/>
            <a:ext cx="2261293" cy="4114800"/>
          </a:xfrm>
          <a:prstGeom prst="rect">
            <a:avLst/>
          </a:prstGeom>
          <a:solidFill>
            <a:srgbClr val="000000">
              <a:alpha val="4705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0"/>
          <p:cNvSpPr/>
          <p:nvPr/>
        </p:nvSpPr>
        <p:spPr>
          <a:xfrm rot="-5400000">
            <a:off x="-174534" y="4160002"/>
            <a:ext cx="587784" cy="68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645" y="487567"/>
            <a:ext cx="3524310" cy="2216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1043" y="370903"/>
            <a:ext cx="2909343" cy="2333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53478" y="2876805"/>
            <a:ext cx="3446277" cy="20078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40"/>
          <p:cNvGrpSpPr/>
          <p:nvPr/>
        </p:nvGrpSpPr>
        <p:grpSpPr>
          <a:xfrm>
            <a:off x="326652" y="3876000"/>
            <a:ext cx="3483303" cy="1189067"/>
            <a:chOff x="0" y="-12587"/>
            <a:chExt cx="9288808" cy="3170845"/>
          </a:xfrm>
        </p:grpSpPr>
        <p:sp>
          <p:nvSpPr>
            <p:cNvPr id="346" name="Google Shape;346;p40"/>
            <p:cNvSpPr txBox="1"/>
            <p:nvPr/>
          </p:nvSpPr>
          <p:spPr>
            <a:xfrm>
              <a:off x="0" y="-12587"/>
              <a:ext cx="9288808" cy="18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" sz="23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Répartition du cahier des charges (IR)</a:t>
              </a:r>
              <a:endParaRPr sz="700"/>
            </a:p>
          </p:txBody>
        </p:sp>
        <p:sp>
          <p:nvSpPr>
            <p:cNvPr id="347" name="Google Shape;347;p40"/>
            <p:cNvSpPr txBox="1"/>
            <p:nvPr/>
          </p:nvSpPr>
          <p:spPr>
            <a:xfrm>
              <a:off x="0" y="2594414"/>
              <a:ext cx="9288808" cy="563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40"/>
          <p:cNvSpPr txBox="1"/>
          <p:nvPr/>
        </p:nvSpPr>
        <p:spPr>
          <a:xfrm>
            <a:off x="4569619" y="2405857"/>
            <a:ext cx="4763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0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/1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700"/>
          </a:p>
        </p:txBody>
      </p:sp>
      <p:sp>
        <p:nvSpPr>
          <p:cNvPr id="350" name="Google Shape;350;p40"/>
          <p:cNvSpPr/>
          <p:nvPr/>
        </p:nvSpPr>
        <p:spPr>
          <a:xfrm>
            <a:off x="245550" y="432975"/>
            <a:ext cx="3609300" cy="2333400"/>
          </a:xfrm>
          <a:prstGeom prst="roundRect">
            <a:avLst>
              <a:gd fmla="val 4676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"/>
          <p:cNvSpPr txBox="1"/>
          <p:nvPr/>
        </p:nvSpPr>
        <p:spPr>
          <a:xfrm>
            <a:off x="0" y="-28575"/>
            <a:ext cx="310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de l'activité réalisée</a:t>
            </a:r>
            <a:endParaRPr sz="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/>
          <p:nvPr/>
        </p:nvSpPr>
        <p:spPr>
          <a:xfrm>
            <a:off x="1052249" y="1942250"/>
            <a:ext cx="6335700" cy="1921200"/>
          </a:xfrm>
          <a:prstGeom prst="rect">
            <a:avLst/>
          </a:prstGeom>
          <a:solidFill>
            <a:srgbClr val="000000">
              <a:alpha val="4705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1"/>
          <p:cNvSpPr/>
          <p:nvPr/>
        </p:nvSpPr>
        <p:spPr>
          <a:xfrm rot="-5400000">
            <a:off x="673764" y="821715"/>
            <a:ext cx="587784" cy="68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1"/>
          <p:cNvSpPr txBox="1"/>
          <p:nvPr/>
        </p:nvSpPr>
        <p:spPr>
          <a:xfrm>
            <a:off x="1163875" y="441792"/>
            <a:ext cx="2315280" cy="785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Planification des tâches </a:t>
            </a:r>
            <a:endParaRPr sz="700"/>
          </a:p>
        </p:txBody>
      </p:sp>
      <p:sp>
        <p:nvSpPr>
          <p:cNvPr id="359" name="Google Shape;359;p41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17</a:t>
            </a:r>
            <a:endParaRPr sz="700"/>
          </a:p>
        </p:txBody>
      </p:sp>
      <p:sp>
        <p:nvSpPr>
          <p:cNvPr id="360" name="Google Shape;360;p41"/>
          <p:cNvSpPr txBox="1"/>
          <p:nvPr/>
        </p:nvSpPr>
        <p:spPr>
          <a:xfrm>
            <a:off x="739576" y="2318110"/>
            <a:ext cx="3805258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Visualiser la liste des salles</a:t>
            </a:r>
            <a:endParaRPr sz="7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181A1B"/>
                </a:solidFill>
                <a:latin typeface="Open Sans"/>
                <a:ea typeface="Open Sans"/>
                <a:cs typeface="Open Sans"/>
                <a:sym typeface="Open Sans"/>
              </a:rPr>
              <a:t>Récupérer les données</a:t>
            </a:r>
            <a:endParaRPr sz="700"/>
          </a:p>
        </p:txBody>
      </p:sp>
      <p:sp>
        <p:nvSpPr>
          <p:cNvPr id="361" name="Google Shape;361;p41"/>
          <p:cNvSpPr txBox="1"/>
          <p:nvPr/>
        </p:nvSpPr>
        <p:spPr>
          <a:xfrm>
            <a:off x="4935986" y="2318110"/>
            <a:ext cx="3805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Haute</a:t>
            </a:r>
            <a:endParaRPr sz="7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Haute</a:t>
            </a:r>
            <a:endParaRPr sz="700"/>
          </a:p>
        </p:txBody>
      </p:sp>
      <p:sp>
        <p:nvSpPr>
          <p:cNvPr id="362" name="Google Shape;362;p41"/>
          <p:cNvSpPr txBox="1"/>
          <p:nvPr/>
        </p:nvSpPr>
        <p:spPr>
          <a:xfrm>
            <a:off x="739576" y="2874247"/>
            <a:ext cx="3805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Calculer les indices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Rechercher avec des critères</a:t>
            </a:r>
            <a:endParaRPr sz="700"/>
          </a:p>
        </p:txBody>
      </p:sp>
      <p:sp>
        <p:nvSpPr>
          <p:cNvPr id="363" name="Google Shape;363;p41"/>
          <p:cNvSpPr txBox="1"/>
          <p:nvPr/>
        </p:nvSpPr>
        <p:spPr>
          <a:xfrm>
            <a:off x="4935986" y="2874247"/>
            <a:ext cx="3805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>
                <a:solidFill>
                  <a:srgbClr val="1E70AF"/>
                </a:solidFill>
                <a:latin typeface="Open Sans"/>
                <a:ea typeface="Open Sans"/>
                <a:cs typeface="Open Sans"/>
                <a:sym typeface="Open Sans"/>
              </a:rPr>
              <a:t>Moyenne</a:t>
            </a:r>
            <a:endParaRPr b="1">
              <a:solidFill>
                <a:srgbClr val="FF313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E70AF"/>
                </a:solidFill>
                <a:latin typeface="Open Sans"/>
                <a:ea typeface="Open Sans"/>
                <a:cs typeface="Open Sans"/>
                <a:sym typeface="Open Sans"/>
              </a:rPr>
              <a:t>Moyenne</a:t>
            </a:r>
            <a:endParaRPr b="1">
              <a:solidFill>
                <a:srgbClr val="1E70A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766742" y="3429236"/>
            <a:ext cx="3805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81A1B"/>
                </a:solidFill>
                <a:latin typeface="Open Sans"/>
                <a:ea typeface="Open Sans"/>
                <a:cs typeface="Open Sans"/>
                <a:sym typeface="Open Sans"/>
              </a:rPr>
              <a:t>Afficher des graphiques</a:t>
            </a:r>
            <a:endParaRPr sz="700"/>
          </a:p>
        </p:txBody>
      </p:sp>
      <p:sp>
        <p:nvSpPr>
          <p:cNvPr id="365" name="Google Shape;365;p41"/>
          <p:cNvSpPr txBox="1"/>
          <p:nvPr/>
        </p:nvSpPr>
        <p:spPr>
          <a:xfrm>
            <a:off x="4935986" y="3429236"/>
            <a:ext cx="3805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9EC327"/>
                </a:solidFill>
                <a:latin typeface="Open Sans"/>
                <a:ea typeface="Open Sans"/>
                <a:cs typeface="Open Sans"/>
                <a:sym typeface="Open Sans"/>
              </a:rPr>
              <a:t>Basse</a:t>
            </a:r>
            <a:endParaRPr sz="700"/>
          </a:p>
        </p:txBody>
      </p:sp>
      <p:sp>
        <p:nvSpPr>
          <p:cNvPr id="366" name="Google Shape;366;p41"/>
          <p:cNvSpPr txBox="1"/>
          <p:nvPr/>
        </p:nvSpPr>
        <p:spPr>
          <a:xfrm>
            <a:off x="4936013" y="2029510"/>
            <a:ext cx="3805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Open Sans"/>
                <a:ea typeface="Open Sans"/>
                <a:cs typeface="Open Sans"/>
                <a:sym typeface="Open Sans"/>
              </a:rPr>
              <a:t>Priorité</a:t>
            </a:r>
            <a:endParaRPr sz="700" u="sng"/>
          </a:p>
        </p:txBody>
      </p:sp>
      <p:sp>
        <p:nvSpPr>
          <p:cNvPr id="367" name="Google Shape;367;p41"/>
          <p:cNvSpPr txBox="1"/>
          <p:nvPr/>
        </p:nvSpPr>
        <p:spPr>
          <a:xfrm>
            <a:off x="0" y="-28575"/>
            <a:ext cx="310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de l'activité réalisée</a:t>
            </a:r>
            <a:endParaRPr sz="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/>
          <p:nvPr/>
        </p:nvSpPr>
        <p:spPr>
          <a:xfrm rot="10800000">
            <a:off x="838900" y="403363"/>
            <a:ext cx="3982800" cy="4293900"/>
          </a:xfrm>
          <a:prstGeom prst="rect">
            <a:avLst/>
          </a:prstGeom>
          <a:solidFill>
            <a:srgbClr val="000000">
              <a:alpha val="4705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2"/>
          <p:cNvSpPr txBox="1"/>
          <p:nvPr/>
        </p:nvSpPr>
        <p:spPr>
          <a:xfrm>
            <a:off x="4662069" y="2228844"/>
            <a:ext cx="37395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Ressources 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logicielles</a:t>
            </a:r>
            <a:endParaRPr sz="700"/>
          </a:p>
        </p:txBody>
      </p:sp>
      <p:sp>
        <p:nvSpPr>
          <p:cNvPr id="374" name="Google Shape;374;p42"/>
          <p:cNvSpPr/>
          <p:nvPr/>
        </p:nvSpPr>
        <p:spPr>
          <a:xfrm rot="-5400000">
            <a:off x="5493301" y="2515904"/>
            <a:ext cx="587784" cy="688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709" y="3574418"/>
            <a:ext cx="938583" cy="105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1864" y="3556739"/>
            <a:ext cx="1072411" cy="1072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5475" y="3771901"/>
            <a:ext cx="1656520" cy="85724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2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18</a:t>
            </a:r>
            <a:endParaRPr sz="700"/>
          </a:p>
        </p:txBody>
      </p:sp>
      <p:sp>
        <p:nvSpPr>
          <p:cNvPr id="379" name="Google Shape;379;p42"/>
          <p:cNvSpPr txBox="1"/>
          <p:nvPr/>
        </p:nvSpPr>
        <p:spPr>
          <a:xfrm>
            <a:off x="743800" y="1283850"/>
            <a:ext cx="40779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2400" lvl="1" marL="3048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Poste de développement (Linux 2</a:t>
            </a: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0.04 LTS</a:t>
            </a:r>
            <a:r>
              <a:rPr b="1" i="0" lang="f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700"/>
          </a:p>
          <a:p>
            <a:pPr indent="-152400" lvl="1" marL="3048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</a:t>
            </a: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b="1" i="0" lang="f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Creator/Qt/C++ </a:t>
            </a: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(5.12.4)</a:t>
            </a:r>
            <a:endParaRPr sz="700"/>
          </a:p>
          <a:p>
            <a:pPr indent="-152400" lvl="1" marL="3048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Gestionnaire de version (Git/GitHub)</a:t>
            </a:r>
            <a:endParaRPr sz="700"/>
          </a:p>
          <a:p>
            <a:pPr indent="-152400" lvl="1" marL="3048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BoUML</a:t>
            </a:r>
            <a:endParaRPr sz="700"/>
          </a:p>
          <a:p>
            <a:pPr indent="-152400" lvl="1" marL="3048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1400"/>
              <a:buFont typeface="Arial"/>
              <a:buChar char="•"/>
            </a:pPr>
            <a:r>
              <a:rPr b="1" i="0" lang="fr" sz="1400" u="none" cap="none" strike="noStrike">
                <a:solidFill>
                  <a:srgbClr val="181A1B"/>
                </a:solidFill>
                <a:latin typeface="Open Sans"/>
                <a:ea typeface="Open Sans"/>
                <a:cs typeface="Open Sans"/>
                <a:sym typeface="Open Sans"/>
              </a:rPr>
              <a:t>Gestion de projet logiciel (Jira)</a:t>
            </a:r>
            <a:endParaRPr sz="700"/>
          </a:p>
          <a:p>
            <a:pPr indent="-152400" lvl="1" marL="3048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1400"/>
              <a:buFont typeface="Arial"/>
              <a:buChar char="•"/>
            </a:pPr>
            <a:r>
              <a:rPr b="1" i="0" lang="fr" sz="1400" u="none" cap="none" strike="noStrike">
                <a:solidFill>
                  <a:srgbClr val="181A1B"/>
                </a:solidFill>
                <a:latin typeface="Open Sans"/>
                <a:ea typeface="Open Sans"/>
                <a:cs typeface="Open Sans"/>
                <a:sym typeface="Open Sans"/>
              </a:rPr>
              <a:t>Base de données (MySQL 8.0)</a:t>
            </a:r>
            <a:r>
              <a:rPr b="1" lang="fr">
                <a:solidFill>
                  <a:srgbClr val="181A1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>
              <a:solidFill>
                <a:srgbClr val="181A1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3048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81A1B"/>
              </a:buClr>
              <a:buSzPts val="1400"/>
              <a:buFont typeface="Arial"/>
              <a:buChar char="•"/>
            </a:pPr>
            <a:r>
              <a:rPr b="1" lang="fr">
                <a:solidFill>
                  <a:srgbClr val="181A1B"/>
                </a:solidFill>
                <a:latin typeface="Open Sans"/>
                <a:ea typeface="Open Sans"/>
                <a:cs typeface="Open Sans"/>
                <a:sym typeface="Open Sans"/>
              </a:rPr>
              <a:t>Broker MQTT (Mosquitto)</a:t>
            </a:r>
            <a:endParaRPr b="1">
              <a:solidFill>
                <a:srgbClr val="181A1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42"/>
          <p:cNvSpPr txBox="1"/>
          <p:nvPr/>
        </p:nvSpPr>
        <p:spPr>
          <a:xfrm>
            <a:off x="0" y="-28575"/>
            <a:ext cx="310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de l'activité réalisée</a:t>
            </a:r>
            <a:endParaRPr sz="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/>
          <p:nvPr/>
        </p:nvSpPr>
        <p:spPr>
          <a:xfrm>
            <a:off x="0" y="0"/>
            <a:ext cx="9144000" cy="746696"/>
          </a:xfrm>
          <a:prstGeom prst="rect">
            <a:avLst/>
          </a:prstGeom>
          <a:solidFill>
            <a:srgbClr val="000000">
              <a:alpha val="4705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3"/>
          <p:cNvSpPr/>
          <p:nvPr/>
        </p:nvSpPr>
        <p:spPr>
          <a:xfrm rot="-5400000">
            <a:off x="-65124" y="1006174"/>
            <a:ext cx="587784" cy="68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3"/>
          <p:cNvSpPr txBox="1"/>
          <p:nvPr/>
        </p:nvSpPr>
        <p:spPr>
          <a:xfrm>
            <a:off x="351471" y="680887"/>
            <a:ext cx="2276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Diagramme de classes</a:t>
            </a:r>
            <a:endParaRPr sz="700"/>
          </a:p>
        </p:txBody>
      </p:sp>
      <p:sp>
        <p:nvSpPr>
          <p:cNvPr id="388" name="Google Shape;388;p43"/>
          <p:cNvSpPr txBox="1"/>
          <p:nvPr/>
        </p:nvSpPr>
        <p:spPr>
          <a:xfrm>
            <a:off x="0" y="-28575"/>
            <a:ext cx="3104406" cy="240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de l'activité réalisée</a:t>
            </a:r>
            <a:endParaRPr sz="700"/>
          </a:p>
        </p:txBody>
      </p:sp>
      <p:sp>
        <p:nvSpPr>
          <p:cNvPr id="389" name="Google Shape;389;p43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/1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sz="700"/>
          </a:p>
        </p:txBody>
      </p:sp>
      <p:pic>
        <p:nvPicPr>
          <p:cNvPr id="390" name="Google Shape;3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875" y="1403410"/>
            <a:ext cx="2517852" cy="323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3900" y="1657475"/>
            <a:ext cx="3545794" cy="20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6814" y="1971358"/>
            <a:ext cx="2764666" cy="1497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2018" y="134425"/>
            <a:ext cx="3944956" cy="49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3"/>
          <p:cNvPicPr preferRelativeResize="0"/>
          <p:nvPr/>
        </p:nvPicPr>
        <p:blipFill rotWithShape="1">
          <a:blip r:embed="rId7">
            <a:alphaModFix/>
          </a:blip>
          <a:srcRect b="0" l="39146" r="0" t="0"/>
          <a:stretch/>
        </p:blipFill>
        <p:spPr>
          <a:xfrm>
            <a:off x="3564474" y="1517863"/>
            <a:ext cx="3900050" cy="30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3"/>
          <p:cNvSpPr txBox="1"/>
          <p:nvPr/>
        </p:nvSpPr>
        <p:spPr>
          <a:xfrm>
            <a:off x="315275" y="2846238"/>
            <a:ext cx="297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8080"/>
                </a:solidFill>
              </a:rPr>
              <a:t>QMap</a:t>
            </a:r>
            <a:r>
              <a:rPr lang="fr" sz="1100">
                <a:solidFill>
                  <a:schemeClr val="dk1"/>
                </a:solidFill>
              </a:rPr>
              <a:t>&lt;</a:t>
            </a:r>
            <a:r>
              <a:rPr lang="fr" sz="1100">
                <a:solidFill>
                  <a:srgbClr val="FF8080"/>
                </a:solidFill>
              </a:rPr>
              <a:t>QString</a:t>
            </a:r>
            <a:r>
              <a:rPr lang="fr" sz="1100">
                <a:solidFill>
                  <a:schemeClr val="dk1"/>
                </a:solidFill>
              </a:rPr>
              <a:t>,</a:t>
            </a:r>
            <a:r>
              <a:rPr lang="fr" sz="1100">
                <a:solidFill>
                  <a:srgbClr val="BEC0C2"/>
                </a:solidFill>
              </a:rPr>
              <a:t> </a:t>
            </a:r>
            <a:r>
              <a:rPr lang="fr" sz="1100">
                <a:solidFill>
                  <a:srgbClr val="FF8080"/>
                </a:solidFill>
              </a:rPr>
              <a:t>Salle</a:t>
            </a:r>
            <a:r>
              <a:rPr lang="fr" sz="1100">
                <a:solidFill>
                  <a:srgbClr val="D6BB9A"/>
                </a:solidFill>
              </a:rPr>
              <a:t>*</a:t>
            </a:r>
            <a:r>
              <a:rPr lang="fr" sz="1100">
                <a:solidFill>
                  <a:schemeClr val="dk1"/>
                </a:solidFill>
              </a:rPr>
              <a:t>&gt;</a:t>
            </a:r>
            <a:r>
              <a:rPr lang="fr" sz="1100">
                <a:solidFill>
                  <a:srgbClr val="BEC0C2"/>
                </a:solidFill>
              </a:rPr>
              <a:t> </a:t>
            </a:r>
            <a:r>
              <a:rPr lang="fr" sz="1100">
                <a:solidFill>
                  <a:schemeClr val="dk1"/>
                </a:solidFill>
              </a:rPr>
              <a:t>salles;</a:t>
            </a:r>
            <a:r>
              <a:rPr lang="fr" sz="1100">
                <a:solidFill>
                  <a:srgbClr val="BEC0C2"/>
                </a:solidFill>
              </a:rPr>
              <a:t> </a:t>
            </a:r>
            <a:endParaRPr i="1" sz="1100">
              <a:solidFill>
                <a:srgbClr val="65676A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5800182" y="514350"/>
            <a:ext cx="2261293" cy="4114800"/>
          </a:xfrm>
          <a:prstGeom prst="rect">
            <a:avLst/>
          </a:prstGeom>
          <a:solidFill>
            <a:srgbClr val="000000">
              <a:alpha val="4705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9069" y="1193479"/>
            <a:ext cx="2703520" cy="2703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26"/>
          <p:cNvGrpSpPr/>
          <p:nvPr/>
        </p:nvGrpSpPr>
        <p:grpSpPr>
          <a:xfrm>
            <a:off x="514350" y="866338"/>
            <a:ext cx="3193639" cy="846167"/>
            <a:chOff x="0" y="-12587"/>
            <a:chExt cx="8516370" cy="2256445"/>
          </a:xfrm>
        </p:grpSpPr>
        <p:sp>
          <p:nvSpPr>
            <p:cNvPr id="144" name="Google Shape;144;p26"/>
            <p:cNvSpPr txBox="1"/>
            <p:nvPr/>
          </p:nvSpPr>
          <p:spPr>
            <a:xfrm>
              <a:off x="0" y="-12587"/>
              <a:ext cx="851637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" sz="23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SOMMAIRE</a:t>
              </a:r>
              <a:endParaRPr sz="700"/>
            </a:p>
          </p:txBody>
        </p:sp>
        <p:sp>
          <p:nvSpPr>
            <p:cNvPr id="145" name="Google Shape;145;p26"/>
            <p:cNvSpPr txBox="1"/>
            <p:nvPr/>
          </p:nvSpPr>
          <p:spPr>
            <a:xfrm>
              <a:off x="0" y="1680014"/>
              <a:ext cx="8516370" cy="563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26"/>
          <p:cNvSpPr txBox="1"/>
          <p:nvPr/>
        </p:nvSpPr>
        <p:spPr>
          <a:xfrm>
            <a:off x="4569619" y="2405857"/>
            <a:ext cx="4763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558967" y="3149653"/>
            <a:ext cx="1005185" cy="240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Conclusion</a:t>
            </a:r>
            <a:endParaRPr sz="700"/>
          </a:p>
        </p:txBody>
      </p:sp>
      <p:sp>
        <p:nvSpPr>
          <p:cNvPr id="148" name="Google Shape;148;p26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/2</a:t>
            </a:r>
            <a:endParaRPr sz="700"/>
          </a:p>
        </p:txBody>
      </p:sp>
      <p:sp>
        <p:nvSpPr>
          <p:cNvPr id="149" name="Google Shape;149;p26"/>
          <p:cNvSpPr/>
          <p:nvPr/>
        </p:nvSpPr>
        <p:spPr>
          <a:xfrm rot="-5400000">
            <a:off x="99280" y="1015928"/>
            <a:ext cx="587784" cy="688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558967" y="2304574"/>
            <a:ext cx="2934518" cy="240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générale du projet</a:t>
            </a:r>
            <a:endParaRPr sz="700"/>
          </a:p>
        </p:txBody>
      </p:sp>
      <p:sp>
        <p:nvSpPr>
          <p:cNvPr id="151" name="Google Shape;151;p26"/>
          <p:cNvSpPr txBox="1"/>
          <p:nvPr/>
        </p:nvSpPr>
        <p:spPr>
          <a:xfrm>
            <a:off x="558967" y="2727113"/>
            <a:ext cx="3104406" cy="240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de l'activité réalisée</a:t>
            </a:r>
            <a:endParaRPr sz="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/>
          <p:nvPr/>
        </p:nvSpPr>
        <p:spPr>
          <a:xfrm>
            <a:off x="0" y="0"/>
            <a:ext cx="9144000" cy="746700"/>
          </a:xfrm>
          <a:prstGeom prst="rect">
            <a:avLst/>
          </a:prstGeom>
          <a:solidFill>
            <a:srgbClr val="000000">
              <a:alpha val="471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4"/>
          <p:cNvSpPr/>
          <p:nvPr/>
        </p:nvSpPr>
        <p:spPr>
          <a:xfrm rot="-5400000">
            <a:off x="-88171" y="1248330"/>
            <a:ext cx="587700" cy="6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4"/>
          <p:cNvSpPr txBox="1"/>
          <p:nvPr/>
        </p:nvSpPr>
        <p:spPr>
          <a:xfrm>
            <a:off x="351471" y="680887"/>
            <a:ext cx="22761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Diagramme de 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séquence système</a:t>
            </a:r>
            <a:endParaRPr sz="700"/>
          </a:p>
        </p:txBody>
      </p:sp>
      <p:sp>
        <p:nvSpPr>
          <p:cNvPr id="403" name="Google Shape;403;p44"/>
          <p:cNvSpPr txBox="1"/>
          <p:nvPr/>
        </p:nvSpPr>
        <p:spPr>
          <a:xfrm>
            <a:off x="0" y="-28575"/>
            <a:ext cx="310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de l'activité réalisée</a:t>
            </a:r>
            <a:endParaRPr sz="700"/>
          </a:p>
        </p:txBody>
      </p:sp>
      <p:sp>
        <p:nvSpPr>
          <p:cNvPr id="404" name="Google Shape;404;p44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20</a:t>
            </a:r>
            <a:endParaRPr sz="700"/>
          </a:p>
        </p:txBody>
      </p:sp>
      <p:pic>
        <p:nvPicPr>
          <p:cNvPr id="405" name="Google Shape;4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850" y="0"/>
            <a:ext cx="379529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/>
          <p:nvPr/>
        </p:nvSpPr>
        <p:spPr>
          <a:xfrm rot="-5400000">
            <a:off x="515125" y="4544535"/>
            <a:ext cx="587700" cy="6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5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21</a:t>
            </a:r>
            <a:endParaRPr sz="700"/>
          </a:p>
        </p:txBody>
      </p:sp>
      <p:sp>
        <p:nvSpPr>
          <p:cNvPr id="412" name="Google Shape;412;p45"/>
          <p:cNvSpPr txBox="1"/>
          <p:nvPr/>
        </p:nvSpPr>
        <p:spPr>
          <a:xfrm>
            <a:off x="576149" y="338275"/>
            <a:ext cx="2481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Protocole MQTT</a:t>
            </a:r>
            <a:endParaRPr sz="700"/>
          </a:p>
        </p:txBody>
      </p:sp>
      <p:sp>
        <p:nvSpPr>
          <p:cNvPr id="413" name="Google Shape;413;p45"/>
          <p:cNvSpPr txBox="1"/>
          <p:nvPr/>
        </p:nvSpPr>
        <p:spPr>
          <a:xfrm>
            <a:off x="0" y="-28575"/>
            <a:ext cx="310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de l'activité réalisée</a:t>
            </a:r>
            <a:endParaRPr sz="700"/>
          </a:p>
        </p:txBody>
      </p:sp>
      <p:sp>
        <p:nvSpPr>
          <p:cNvPr id="414" name="Google Shape;414;p45"/>
          <p:cNvSpPr txBox="1"/>
          <p:nvPr/>
        </p:nvSpPr>
        <p:spPr>
          <a:xfrm>
            <a:off x="843325" y="1149300"/>
            <a:ext cx="7928700" cy="1293000"/>
          </a:xfrm>
          <a:prstGeom prst="rect">
            <a:avLst/>
          </a:prstGeom>
          <a:noFill/>
          <a:ln cap="flat" cmpd="sng" w="9525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btssn2@cv-pc-bts-sn-27 ~ → </a:t>
            </a:r>
            <a:r>
              <a:rPr b="1" lang="fr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ssh pi@192.168.52.7</a:t>
            </a:r>
            <a:endParaRPr b="1" sz="1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pi@192.168.52.7's password: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. . .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pi@raspberrypi:~ $ </a:t>
            </a:r>
            <a:r>
              <a:rPr b="1" lang="fr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mosquitto_pub -h 192.168.52.7 -t 'salles/B22/sonde/co2' -m 775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5"/>
          <p:cNvSpPr txBox="1"/>
          <p:nvPr/>
        </p:nvSpPr>
        <p:spPr>
          <a:xfrm>
            <a:off x="843325" y="733800"/>
            <a:ext cx="792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Calibri"/>
                <a:ea typeface="Calibri"/>
                <a:cs typeface="Calibri"/>
                <a:sym typeface="Calibri"/>
              </a:rPr>
              <a:t>Connexion au broker MQTT et publication d’un message 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5"/>
          <p:cNvSpPr txBox="1"/>
          <p:nvPr/>
        </p:nvSpPr>
        <p:spPr>
          <a:xfrm>
            <a:off x="843375" y="2741475"/>
            <a:ext cx="792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Calibri"/>
                <a:ea typeface="Calibri"/>
                <a:cs typeface="Calibri"/>
                <a:sym typeface="Calibri"/>
              </a:rPr>
              <a:t>Souscription et réception du message</a:t>
            </a:r>
            <a:r>
              <a:rPr lang="fr" sz="1500">
                <a:latin typeface="Calibri"/>
                <a:ea typeface="Calibri"/>
                <a:cs typeface="Calibri"/>
                <a:sym typeface="Calibri"/>
              </a:rPr>
              <a:t> 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5"/>
          <p:cNvSpPr txBox="1"/>
          <p:nvPr/>
        </p:nvSpPr>
        <p:spPr>
          <a:xfrm>
            <a:off x="843325" y="3156975"/>
            <a:ext cx="7928700" cy="738900"/>
          </a:xfrm>
          <a:prstGeom prst="rect">
            <a:avLst/>
          </a:prstGeom>
          <a:noFill/>
          <a:ln cap="flat" cmpd="sng" w="9525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btssn2@cv-pc-bts-sn-27 ~ → </a:t>
            </a:r>
            <a:r>
              <a:rPr b="1" lang="fr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mosquitto_sub -h 192.168.52.7 -t "salles/B22/sonde/co2" </a:t>
            </a:r>
            <a:endParaRPr b="1" sz="1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775</a:t>
            </a:r>
            <a:endParaRPr b="1" sz="1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22</a:t>
            </a:r>
            <a:endParaRPr sz="700"/>
          </a:p>
        </p:txBody>
      </p:sp>
      <p:sp>
        <p:nvSpPr>
          <p:cNvPr id="423" name="Google Shape;423;p46"/>
          <p:cNvSpPr txBox="1"/>
          <p:nvPr/>
        </p:nvSpPr>
        <p:spPr>
          <a:xfrm>
            <a:off x="744974" y="418175"/>
            <a:ext cx="2481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Protocole MQTT</a:t>
            </a:r>
            <a:endParaRPr sz="700"/>
          </a:p>
        </p:txBody>
      </p:sp>
      <p:sp>
        <p:nvSpPr>
          <p:cNvPr id="424" name="Google Shape;424;p46"/>
          <p:cNvSpPr txBox="1"/>
          <p:nvPr/>
        </p:nvSpPr>
        <p:spPr>
          <a:xfrm>
            <a:off x="0" y="-28575"/>
            <a:ext cx="310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de l'activité réalisée</a:t>
            </a:r>
            <a:endParaRPr sz="700"/>
          </a:p>
        </p:txBody>
      </p:sp>
      <p:sp>
        <p:nvSpPr>
          <p:cNvPr id="425" name="Google Shape;425;p46"/>
          <p:cNvSpPr txBox="1"/>
          <p:nvPr/>
        </p:nvSpPr>
        <p:spPr>
          <a:xfrm>
            <a:off x="215125" y="817725"/>
            <a:ext cx="36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Source Code Pro"/>
                <a:ea typeface="Source Code Pro"/>
                <a:cs typeface="Source Code Pro"/>
                <a:sym typeface="Source Code Pro"/>
              </a:rPr>
              <a:t>communicationMQTT.h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6" name="Google Shape;426;p46"/>
          <p:cNvSpPr txBox="1"/>
          <p:nvPr/>
        </p:nvSpPr>
        <p:spPr>
          <a:xfrm>
            <a:off x="4508900" y="469350"/>
            <a:ext cx="37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7" name="Google Shape;427;p46"/>
          <p:cNvSpPr txBox="1"/>
          <p:nvPr/>
        </p:nvSpPr>
        <p:spPr>
          <a:xfrm>
            <a:off x="4050375" y="1171050"/>
            <a:ext cx="4748400" cy="2862900"/>
          </a:xfrm>
          <a:prstGeom prst="rect">
            <a:avLst/>
          </a:prstGeom>
          <a:noFill/>
          <a:ln cap="flat" cmpd="sng" w="9525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rgbClr val="800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CommunicationMQTT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b="1" lang="fr" sz="1000">
                <a:solidFill>
                  <a:srgbClr val="00677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CommunicationMQTT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fr" sz="1000">
                <a:solidFill>
                  <a:schemeClr val="folHlink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QObject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b="1" lang="fr" sz="10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1000">
                <a:solidFill>
                  <a:srgbClr val="092E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parent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b="1" lang="fr" sz="10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b="1" lang="fr" sz="10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1000">
                <a:solidFill>
                  <a:schemeClr val="folHlink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QObject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fr" sz="1000">
                <a:solidFill>
                  <a:srgbClr val="092E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parent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 sz="1000">
                <a:solidFill>
                  <a:srgbClr val="8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client</a:t>
            </a:r>
            <a:r>
              <a:rPr b="1" lang="fr" sz="10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1" lang="fr" sz="10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10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b="1" lang="fr" sz="10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1000">
                <a:solidFill>
                  <a:schemeClr val="folHlink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QMqttClient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fr" sz="10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 sz="1000">
                <a:solidFill>
                  <a:srgbClr val="8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client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b="1" lang="fr" sz="1000">
                <a:solidFill>
                  <a:srgbClr val="00677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setHostname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fr" sz="1000">
                <a:solidFill>
                  <a:srgbClr val="000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IP_BROKER_MQTT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 sz="1000">
                <a:solidFill>
                  <a:srgbClr val="8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client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b="1" lang="fr" sz="1000">
                <a:solidFill>
                  <a:srgbClr val="00677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setPort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fr" sz="1000">
                <a:solidFill>
                  <a:srgbClr val="000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PORT_BROKER_MQTT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 sz="1000">
                <a:solidFill>
                  <a:srgbClr val="00677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fr" sz="1000">
                <a:solidFill>
                  <a:srgbClr val="8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client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fr" sz="10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10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SIGNAL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(connected()),</a:t>
            </a:r>
            <a:r>
              <a:rPr b="1" lang="fr" sz="10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000">
              <a:solidFill>
                <a:srgbClr val="C0C0C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fr" sz="10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10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SLOT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(demarrer()));</a:t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 sz="1000">
                <a:solidFill>
                  <a:srgbClr val="00677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fr" sz="1000">
                <a:solidFill>
                  <a:srgbClr val="8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client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fr" sz="10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10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SIGNAL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(disconnected()),</a:t>
            </a:r>
            <a:r>
              <a:rPr b="1" lang="fr" sz="10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000">
              <a:solidFill>
                <a:srgbClr val="C0C0C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fr" sz="10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10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SLOT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(arreter()));</a:t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 sz="1000">
                <a:solidFill>
                  <a:srgbClr val="00677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seConnecter</a:t>
            </a: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b="1"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8" name="Google Shape;428;p46"/>
          <p:cNvSpPr txBox="1"/>
          <p:nvPr/>
        </p:nvSpPr>
        <p:spPr>
          <a:xfrm>
            <a:off x="138975" y="1150350"/>
            <a:ext cx="3626400" cy="3828000"/>
          </a:xfrm>
          <a:prstGeom prst="rect">
            <a:avLst/>
          </a:prstGeom>
          <a:noFill/>
          <a:ln cap="flat" cmpd="sng" w="9525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000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#define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rgbClr val="000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IP_BROKER_MQTT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rgbClr val="0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"192.168.52.7"</a:t>
            </a:r>
            <a:endParaRPr b="1" sz="900">
              <a:solidFill>
                <a:srgbClr val="008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000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#define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rgbClr val="000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PORT_BROKER_MQTT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rgbClr val="000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1883</a:t>
            </a:r>
            <a:endParaRPr b="1" sz="900">
              <a:solidFill>
                <a:srgbClr val="0000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000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#define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rgbClr val="000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TOPIC_RACINE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rgbClr val="0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"salles/#"</a:t>
            </a:r>
            <a:endParaRPr b="1" sz="900">
              <a:solidFill>
                <a:srgbClr val="008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chemeClr val="folHlink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CommunicationMQTT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chemeClr val="folHlink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QObject</a:t>
            </a:r>
            <a:endParaRPr b="1" sz="900">
              <a:solidFill>
                <a:schemeClr val="folHlink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1" sz="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fr" sz="900">
                <a:solidFill>
                  <a:srgbClr val="000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Q_OBJECT</a:t>
            </a:r>
            <a:endParaRPr b="1" sz="900">
              <a:solidFill>
                <a:srgbClr val="0000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fr" sz="900">
                <a:solidFill>
                  <a:schemeClr val="folHlink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CommunicationMQTT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fr" sz="900">
                <a:solidFill>
                  <a:schemeClr val="folHlink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QObject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parent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~</a:t>
            </a:r>
            <a:r>
              <a:rPr b="1" i="1" lang="fr" sz="900">
                <a:solidFill>
                  <a:srgbClr val="00677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CommunicationMQTT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b="1" sz="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fr" sz="900">
                <a:solidFill>
                  <a:schemeClr val="folHlink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QMqttClient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rgbClr val="00677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getClient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private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fr" sz="900">
                <a:solidFill>
                  <a:schemeClr val="folHlink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QMqttClient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b="1" lang="fr" sz="900">
                <a:solidFill>
                  <a:srgbClr val="8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client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900">
              <a:solidFill>
                <a:srgbClr val="0000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fr" sz="900">
                <a:solidFill>
                  <a:schemeClr val="folHlink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QMqttSubscription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rgbClr val="8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subscription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900">
              <a:solidFill>
                <a:srgbClr val="0000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slots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fr" sz="9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rgbClr val="00677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seConnecter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b="1" sz="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fr" sz="9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rgbClr val="00677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seDeconnecter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b="1" sz="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fr" sz="9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rgbClr val="00677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sAbonner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fr" sz="900">
                <a:solidFill>
                  <a:schemeClr val="folHlink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QString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topic);</a:t>
            </a:r>
            <a:endParaRPr b="1" sz="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fr" sz="9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rgbClr val="00677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demarrer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b="1" sz="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fr" sz="900">
                <a:solidFill>
                  <a:srgbClr val="80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1" lang="fr" sz="900">
                <a:solidFill>
                  <a:srgbClr val="C0C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900">
                <a:solidFill>
                  <a:srgbClr val="00677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arreter</a:t>
            </a: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b="1" sz="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9" name="Google Shape;429;p46"/>
          <p:cNvSpPr txBox="1"/>
          <p:nvPr/>
        </p:nvSpPr>
        <p:spPr>
          <a:xfrm>
            <a:off x="4050375" y="817725"/>
            <a:ext cx="36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Source Code Pro"/>
                <a:ea typeface="Source Code Pro"/>
                <a:cs typeface="Source Code Pro"/>
                <a:sym typeface="Source Code Pro"/>
              </a:rPr>
              <a:t>communicationMQTT.cpp (extrait)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"/>
          <p:cNvSpPr/>
          <p:nvPr/>
        </p:nvSpPr>
        <p:spPr>
          <a:xfrm rot="-5400000">
            <a:off x="515125" y="4544535"/>
            <a:ext cx="587700" cy="6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700"/>
          </a:p>
        </p:txBody>
      </p:sp>
      <p:sp>
        <p:nvSpPr>
          <p:cNvPr id="436" name="Google Shape;436;p47"/>
          <p:cNvSpPr txBox="1"/>
          <p:nvPr/>
        </p:nvSpPr>
        <p:spPr>
          <a:xfrm>
            <a:off x="744974" y="418175"/>
            <a:ext cx="2481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Protocole MQTT</a:t>
            </a:r>
            <a:endParaRPr sz="700"/>
          </a:p>
        </p:txBody>
      </p:sp>
      <p:sp>
        <p:nvSpPr>
          <p:cNvPr id="437" name="Google Shape;437;p47"/>
          <p:cNvSpPr txBox="1"/>
          <p:nvPr/>
        </p:nvSpPr>
        <p:spPr>
          <a:xfrm>
            <a:off x="0" y="-28575"/>
            <a:ext cx="310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de l'activité réalisée</a:t>
            </a:r>
            <a:endParaRPr sz="700"/>
          </a:p>
        </p:txBody>
      </p:sp>
      <p:pic>
        <p:nvPicPr>
          <p:cNvPr id="438" name="Google Shape;43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00" y="2019775"/>
            <a:ext cx="8839198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7"/>
          <p:cNvPicPr preferRelativeResize="0"/>
          <p:nvPr/>
        </p:nvPicPr>
        <p:blipFill rotWithShape="1">
          <a:blip r:embed="rId4">
            <a:alphaModFix/>
          </a:blip>
          <a:srcRect b="37972" l="0" r="0" t="0"/>
          <a:stretch/>
        </p:blipFill>
        <p:spPr>
          <a:xfrm>
            <a:off x="89500" y="2362475"/>
            <a:ext cx="8839199" cy="6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7"/>
          <p:cNvPicPr preferRelativeResize="0"/>
          <p:nvPr/>
        </p:nvPicPr>
        <p:blipFill rotWithShape="1">
          <a:blip r:embed="rId4">
            <a:alphaModFix/>
          </a:blip>
          <a:srcRect b="0" l="0" r="0" t="74845"/>
          <a:stretch/>
        </p:blipFill>
        <p:spPr>
          <a:xfrm>
            <a:off x="89500" y="2979984"/>
            <a:ext cx="8839199" cy="2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8"/>
          <p:cNvSpPr/>
          <p:nvPr/>
        </p:nvSpPr>
        <p:spPr>
          <a:xfrm>
            <a:off x="0" y="0"/>
            <a:ext cx="808200" cy="5143500"/>
          </a:xfrm>
          <a:prstGeom prst="rect">
            <a:avLst/>
          </a:prstGeom>
          <a:solidFill>
            <a:srgbClr val="000000">
              <a:alpha val="471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8"/>
          <p:cNvSpPr txBox="1"/>
          <p:nvPr/>
        </p:nvSpPr>
        <p:spPr>
          <a:xfrm>
            <a:off x="5203376" y="3964794"/>
            <a:ext cx="272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IHM</a:t>
            </a:r>
            <a:endParaRPr sz="700"/>
          </a:p>
        </p:txBody>
      </p:sp>
      <p:sp>
        <p:nvSpPr>
          <p:cNvPr id="447" name="Google Shape;447;p48"/>
          <p:cNvSpPr/>
          <p:nvPr/>
        </p:nvSpPr>
        <p:spPr>
          <a:xfrm rot="-5400000">
            <a:off x="6573648" y="4101936"/>
            <a:ext cx="587700" cy="6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8"/>
          <p:cNvSpPr txBox="1"/>
          <p:nvPr/>
        </p:nvSpPr>
        <p:spPr>
          <a:xfrm>
            <a:off x="0" y="-28575"/>
            <a:ext cx="310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de l'activité réalisée</a:t>
            </a:r>
            <a:endParaRPr sz="700"/>
          </a:p>
        </p:txBody>
      </p:sp>
      <p:sp>
        <p:nvSpPr>
          <p:cNvPr id="449" name="Google Shape;449;p48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24</a:t>
            </a:r>
            <a:endParaRPr sz="700"/>
          </a:p>
        </p:txBody>
      </p:sp>
      <p:pic>
        <p:nvPicPr>
          <p:cNvPr id="450" name="Google Shape;4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55833"/>
            <a:ext cx="9144001" cy="758234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8"/>
          <p:cNvSpPr/>
          <p:nvPr/>
        </p:nvSpPr>
        <p:spPr>
          <a:xfrm rot="-5400000">
            <a:off x="4371300" y="2492100"/>
            <a:ext cx="401400" cy="1593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83307"/>
            <a:ext cx="9143999" cy="752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/>
          <p:nvPr/>
        </p:nvSpPr>
        <p:spPr>
          <a:xfrm>
            <a:off x="0" y="0"/>
            <a:ext cx="9144000" cy="746700"/>
          </a:xfrm>
          <a:prstGeom prst="rect">
            <a:avLst/>
          </a:prstGeom>
          <a:solidFill>
            <a:srgbClr val="000000">
              <a:alpha val="471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9"/>
          <p:cNvSpPr/>
          <p:nvPr/>
        </p:nvSpPr>
        <p:spPr>
          <a:xfrm rot="-5400000">
            <a:off x="-65146" y="1006280"/>
            <a:ext cx="587700" cy="6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9"/>
          <p:cNvSpPr txBox="1"/>
          <p:nvPr/>
        </p:nvSpPr>
        <p:spPr>
          <a:xfrm>
            <a:off x="0" y="-28575"/>
            <a:ext cx="310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de l'activité réalisée</a:t>
            </a:r>
            <a:endParaRPr sz="700"/>
          </a:p>
        </p:txBody>
      </p:sp>
      <p:sp>
        <p:nvSpPr>
          <p:cNvPr id="460" name="Google Shape;460;p49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25</a:t>
            </a:r>
            <a:endParaRPr sz="700"/>
          </a:p>
        </p:txBody>
      </p:sp>
      <p:sp>
        <p:nvSpPr>
          <p:cNvPr id="461" name="Google Shape;461;p49"/>
          <p:cNvSpPr txBox="1"/>
          <p:nvPr/>
        </p:nvSpPr>
        <p:spPr>
          <a:xfrm>
            <a:off x="351471" y="852337"/>
            <a:ext cx="227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IHM</a:t>
            </a:r>
            <a:endParaRPr sz="700"/>
          </a:p>
        </p:txBody>
      </p:sp>
      <p:pic>
        <p:nvPicPr>
          <p:cNvPr id="462" name="Google Shape;4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41380"/>
            <a:ext cx="8839200" cy="99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86880"/>
            <a:ext cx="8839198" cy="957419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9"/>
          <p:cNvSpPr/>
          <p:nvPr/>
        </p:nvSpPr>
        <p:spPr>
          <a:xfrm rot="-5400000">
            <a:off x="4371300" y="2713188"/>
            <a:ext cx="401400" cy="1593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/>
          <p:nvPr/>
        </p:nvSpPr>
        <p:spPr>
          <a:xfrm>
            <a:off x="0" y="0"/>
            <a:ext cx="9144000" cy="746700"/>
          </a:xfrm>
          <a:prstGeom prst="rect">
            <a:avLst/>
          </a:prstGeom>
          <a:solidFill>
            <a:srgbClr val="000000">
              <a:alpha val="471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0"/>
          <p:cNvSpPr/>
          <p:nvPr/>
        </p:nvSpPr>
        <p:spPr>
          <a:xfrm rot="-5400000">
            <a:off x="-65146" y="1006280"/>
            <a:ext cx="587700" cy="6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0"/>
          <p:cNvSpPr txBox="1"/>
          <p:nvPr/>
        </p:nvSpPr>
        <p:spPr>
          <a:xfrm>
            <a:off x="0" y="-28575"/>
            <a:ext cx="310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de l'activité réalisée</a:t>
            </a:r>
            <a:endParaRPr sz="700"/>
          </a:p>
        </p:txBody>
      </p:sp>
      <p:sp>
        <p:nvSpPr>
          <p:cNvPr id="472" name="Google Shape;472;p50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26</a:t>
            </a:r>
            <a:endParaRPr sz="700"/>
          </a:p>
        </p:txBody>
      </p:sp>
      <p:sp>
        <p:nvSpPr>
          <p:cNvPr id="473" name="Google Shape;473;p50"/>
          <p:cNvSpPr txBox="1"/>
          <p:nvPr/>
        </p:nvSpPr>
        <p:spPr>
          <a:xfrm>
            <a:off x="351471" y="852337"/>
            <a:ext cx="227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Recette</a:t>
            </a:r>
            <a:endParaRPr sz="700"/>
          </a:p>
        </p:txBody>
      </p:sp>
      <p:graphicFrame>
        <p:nvGraphicFramePr>
          <p:cNvPr id="474" name="Google Shape;474;p50"/>
          <p:cNvGraphicFramePr/>
          <p:nvPr/>
        </p:nvGraphicFramePr>
        <p:xfrm>
          <a:off x="1001800" y="152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{D4DF493F-BDF0-460D-8CC0-62CC2AB7309C}</a:tableStyleId>
              </a:tblPr>
              <a:tblGrid>
                <a:gridCol w="3602200"/>
                <a:gridCol w="1065900"/>
                <a:gridCol w="1091000"/>
                <a:gridCol w="1132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Fonctionnalité</a:t>
                      </a:r>
                      <a:endParaRPr b="1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A faire</a:t>
                      </a:r>
                      <a:endParaRPr b="1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En cours</a:t>
                      </a:r>
                      <a:endParaRPr b="1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Terminée</a:t>
                      </a:r>
                      <a:endParaRPr b="1"/>
                    </a:p>
                  </a:txBody>
                  <a:tcPr marT="88900" marB="88900" marR="88900" marL="889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Afficher la liste des salles</a:t>
                      </a:r>
                      <a:endParaRPr b="1"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88900" marB="88900" marR="88900" marL="889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Afficher les données (états, mesures et indice de confort) d’une salle</a:t>
                      </a:r>
                      <a:endParaRPr b="1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FF0000"/>
                        </a:solidFill>
                      </a:endParaRPr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8900" marB="88900" marR="88900" marL="889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Communiquer avec les modules</a:t>
                      </a:r>
                      <a:endParaRPr b="1"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FF0000"/>
                        </a:solidFill>
                      </a:endParaRPr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8900" marB="88900" marR="88900" marL="889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Calculer le THI de Thom et évaluer le niveau d'ambiance</a:t>
                      </a:r>
                      <a:endParaRPr b="1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38761D"/>
                        </a:solidFill>
                      </a:endParaRPr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8900" marB="88900" marR="88900" marL="889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Rechercher des salles avec des critères</a:t>
                      </a:r>
                      <a:endParaRPr b="1"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38761D"/>
                        </a:solidFill>
                      </a:endParaRPr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8900" marB="88900" marR="88900" marL="889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Afficher des graphiques sur le confort thermique</a:t>
                      </a:r>
                      <a:endParaRPr b="1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38761D"/>
                        </a:solidFill>
                      </a:endParaRPr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8900" marB="88900" marR="88900" marL="88900"/>
                </a:tc>
              </a:tr>
            </a:tbl>
          </a:graphicData>
        </a:graphic>
      </p:graphicFrame>
      <p:pic>
        <p:nvPicPr>
          <p:cNvPr id="475" name="Google Shape;4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594" y="2015539"/>
            <a:ext cx="275701" cy="28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127" y="4220738"/>
            <a:ext cx="275701" cy="287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594" y="2472739"/>
            <a:ext cx="275701" cy="28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594" y="2929939"/>
            <a:ext cx="275701" cy="28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594" y="3358239"/>
            <a:ext cx="275701" cy="28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302" y="3814888"/>
            <a:ext cx="275701" cy="287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1"/>
          <p:cNvSpPr/>
          <p:nvPr/>
        </p:nvSpPr>
        <p:spPr>
          <a:xfrm>
            <a:off x="620815" y="414972"/>
            <a:ext cx="2250378" cy="4114800"/>
          </a:xfrm>
          <a:prstGeom prst="rect">
            <a:avLst/>
          </a:prstGeom>
          <a:solidFill>
            <a:srgbClr val="000000">
              <a:alpha val="4705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1"/>
          <p:cNvSpPr txBox="1"/>
          <p:nvPr/>
        </p:nvSpPr>
        <p:spPr>
          <a:xfrm>
            <a:off x="4189895" y="2105660"/>
            <a:ext cx="4211531" cy="728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4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sz="700"/>
          </a:p>
        </p:txBody>
      </p:sp>
      <p:sp>
        <p:nvSpPr>
          <p:cNvPr id="487" name="Google Shape;487;p51"/>
          <p:cNvSpPr txBox="1"/>
          <p:nvPr/>
        </p:nvSpPr>
        <p:spPr>
          <a:xfrm>
            <a:off x="421804" y="1089263"/>
            <a:ext cx="3422596" cy="289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Merci de votre attention</a:t>
            </a:r>
            <a:endParaRPr sz="700"/>
          </a:p>
        </p:txBody>
      </p:sp>
      <p:sp>
        <p:nvSpPr>
          <p:cNvPr id="488" name="Google Shape;488;p51"/>
          <p:cNvSpPr txBox="1"/>
          <p:nvPr/>
        </p:nvSpPr>
        <p:spPr>
          <a:xfrm>
            <a:off x="8401426" y="4591050"/>
            <a:ext cx="4563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200">
                <a:latin typeface="Open Sans"/>
                <a:ea typeface="Open Sans"/>
                <a:cs typeface="Open Sans"/>
                <a:sym typeface="Open Sans"/>
              </a:rPr>
              <a:t>27</a:t>
            </a:r>
            <a:endParaRPr sz="700"/>
          </a:p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9" name="Google Shape;48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9950" y="2834323"/>
            <a:ext cx="1594451" cy="1624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/>
          <p:nvPr/>
        </p:nvSpPr>
        <p:spPr>
          <a:xfrm rot="-5400000">
            <a:off x="75794" y="1218740"/>
            <a:ext cx="587784" cy="68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530008" y="838829"/>
            <a:ext cx="3158971" cy="78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EXPRESSION DES BESOINS</a:t>
            </a:r>
            <a:endParaRPr sz="700"/>
          </a:p>
        </p:txBody>
      </p:sp>
      <p:sp>
        <p:nvSpPr>
          <p:cNvPr id="158" name="Google Shape;158;p27"/>
          <p:cNvSpPr txBox="1"/>
          <p:nvPr/>
        </p:nvSpPr>
        <p:spPr>
          <a:xfrm>
            <a:off x="84943" y="-28575"/>
            <a:ext cx="2934519" cy="240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générale du projet</a:t>
            </a:r>
            <a:endParaRPr sz="700"/>
          </a:p>
        </p:txBody>
      </p:sp>
      <p:sp>
        <p:nvSpPr>
          <p:cNvPr id="159" name="Google Shape;159;p27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700"/>
          </a:p>
        </p:txBody>
      </p:sp>
      <p:sp>
        <p:nvSpPr>
          <p:cNvPr id="160" name="Google Shape;160;p27"/>
          <p:cNvSpPr txBox="1"/>
          <p:nvPr/>
        </p:nvSpPr>
        <p:spPr>
          <a:xfrm>
            <a:off x="447047" y="2265645"/>
            <a:ext cx="3443042" cy="240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2400" lvl="1" marL="304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Économiser de l’énergie </a:t>
            </a:r>
            <a:endParaRPr sz="700"/>
          </a:p>
        </p:txBody>
      </p:sp>
      <p:sp>
        <p:nvSpPr>
          <p:cNvPr id="161" name="Google Shape;161;p27"/>
          <p:cNvSpPr txBox="1"/>
          <p:nvPr/>
        </p:nvSpPr>
        <p:spPr>
          <a:xfrm>
            <a:off x="447047" y="2921174"/>
            <a:ext cx="344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2400" lvl="1" marL="304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Assurer un confort dans les salles</a:t>
            </a:r>
            <a:endParaRPr sz="700"/>
          </a:p>
        </p:txBody>
      </p:sp>
      <p:sp>
        <p:nvSpPr>
          <p:cNvPr id="162" name="Google Shape;162;p27"/>
          <p:cNvSpPr txBox="1"/>
          <p:nvPr/>
        </p:nvSpPr>
        <p:spPr>
          <a:xfrm>
            <a:off x="447047" y="3576176"/>
            <a:ext cx="4421638" cy="2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2400" lvl="1" marL="304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Éviter les déplacements inutiles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8041866" y="3988036"/>
            <a:ext cx="587784" cy="688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0" y="0"/>
            <a:ext cx="9144000" cy="746696"/>
          </a:xfrm>
          <a:prstGeom prst="rect">
            <a:avLst/>
          </a:prstGeom>
          <a:solidFill>
            <a:srgbClr val="000000">
              <a:alpha val="4705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919486" y="957102"/>
            <a:ext cx="29595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Présentation du Projet</a:t>
            </a:r>
            <a:endParaRPr sz="700"/>
          </a:p>
        </p:txBody>
      </p:sp>
      <p:sp>
        <p:nvSpPr>
          <p:cNvPr id="170" name="Google Shape;170;p28"/>
          <p:cNvSpPr txBox="1"/>
          <p:nvPr/>
        </p:nvSpPr>
        <p:spPr>
          <a:xfrm>
            <a:off x="5376317" y="2487516"/>
            <a:ext cx="1303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700"/>
          </a:p>
        </p:txBody>
      </p:sp>
      <p:sp>
        <p:nvSpPr>
          <p:cNvPr id="172" name="Google Shape;172;p28"/>
          <p:cNvSpPr/>
          <p:nvPr/>
        </p:nvSpPr>
        <p:spPr>
          <a:xfrm rot="-5400000">
            <a:off x="500310" y="1279272"/>
            <a:ext cx="587700" cy="6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84943" y="-28575"/>
            <a:ext cx="2934519" cy="240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générale du projet</a:t>
            </a:r>
            <a:endParaRPr sz="700"/>
          </a:p>
        </p:txBody>
      </p:sp>
      <p:sp>
        <p:nvSpPr>
          <p:cNvPr id="174" name="Google Shape;174;p28"/>
          <p:cNvSpPr txBox="1"/>
          <p:nvPr/>
        </p:nvSpPr>
        <p:spPr>
          <a:xfrm>
            <a:off x="2977681" y="2480905"/>
            <a:ext cx="34431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2400" lvl="1" marL="3048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Supervis</a:t>
            </a: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er</a:t>
            </a:r>
            <a:r>
              <a:rPr b="1" i="0" lang="f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des salles</a:t>
            </a: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3048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Améliorer les conditions de vie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3048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Détecter et mesurer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3048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Android &amp; PC 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/>
          <p:nvPr/>
        </p:nvSpPr>
        <p:spPr>
          <a:xfrm>
            <a:off x="5793957" y="514350"/>
            <a:ext cx="2261400" cy="4114800"/>
          </a:xfrm>
          <a:prstGeom prst="rect">
            <a:avLst/>
          </a:prstGeom>
          <a:solidFill>
            <a:srgbClr val="000000">
              <a:alpha val="471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/>
          <p:nvPr/>
        </p:nvSpPr>
        <p:spPr>
          <a:xfrm rot="-5400000">
            <a:off x="-143456" y="2643546"/>
            <a:ext cx="587700" cy="6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29"/>
          <p:cNvGrpSpPr/>
          <p:nvPr/>
        </p:nvGrpSpPr>
        <p:grpSpPr>
          <a:xfrm>
            <a:off x="357751" y="2548540"/>
            <a:ext cx="1787184" cy="498506"/>
            <a:chOff x="0" y="491680"/>
            <a:chExt cx="9288900" cy="2911834"/>
          </a:xfrm>
        </p:grpSpPr>
        <p:sp>
          <p:nvSpPr>
            <p:cNvPr id="182" name="Google Shape;182;p29"/>
            <p:cNvSpPr txBox="1"/>
            <p:nvPr/>
          </p:nvSpPr>
          <p:spPr>
            <a:xfrm>
              <a:off x="0" y="491680"/>
              <a:ext cx="9288900" cy="20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2300">
                  <a:latin typeface="Open Sans"/>
                  <a:ea typeface="Open Sans"/>
                  <a:cs typeface="Open Sans"/>
                  <a:sym typeface="Open Sans"/>
                </a:rPr>
                <a:t>Mesures</a:t>
              </a:r>
              <a:endParaRPr sz="700"/>
            </a:p>
          </p:txBody>
        </p:sp>
        <p:sp>
          <p:nvSpPr>
            <p:cNvPr id="183" name="Google Shape;183;p29"/>
            <p:cNvSpPr txBox="1"/>
            <p:nvPr/>
          </p:nvSpPr>
          <p:spPr>
            <a:xfrm>
              <a:off x="0" y="2594414"/>
              <a:ext cx="9288900" cy="8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29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700"/>
          </a:p>
        </p:txBody>
      </p:sp>
      <p:sp>
        <p:nvSpPr>
          <p:cNvPr id="185" name="Google Shape;185;p29"/>
          <p:cNvSpPr txBox="1"/>
          <p:nvPr/>
        </p:nvSpPr>
        <p:spPr>
          <a:xfrm>
            <a:off x="84943" y="-28575"/>
            <a:ext cx="2934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générale du projet</a:t>
            </a:r>
            <a:endParaRPr sz="700"/>
          </a:p>
        </p:txBody>
      </p:sp>
      <p:sp>
        <p:nvSpPr>
          <p:cNvPr id="186" name="Google Shape;186;p29"/>
          <p:cNvSpPr txBox="1"/>
          <p:nvPr/>
        </p:nvSpPr>
        <p:spPr>
          <a:xfrm>
            <a:off x="2493425" y="1658900"/>
            <a:ext cx="420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Humidité relative : pourcentage de vapeur d’eau par m³ d’air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Température (°C)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Taux de CO2 (ppm)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2524525" y="3047038"/>
            <a:ext cx="434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Capteurs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DHT22 -&gt; Humidité &amp; Température (+- 2%, +- 0.5°C)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CSS811 -&gt; CO2 (+-30ppm)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2735424" y="1217425"/>
            <a:ext cx="287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Module sonde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>
            <a:off x="5793957" y="514350"/>
            <a:ext cx="2261400" cy="4114800"/>
          </a:xfrm>
          <a:prstGeom prst="rect">
            <a:avLst/>
          </a:prstGeom>
          <a:solidFill>
            <a:srgbClr val="000000">
              <a:alpha val="471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/>
          <p:nvPr/>
        </p:nvSpPr>
        <p:spPr>
          <a:xfrm rot="-5400000">
            <a:off x="-143456" y="2643546"/>
            <a:ext cx="587700" cy="6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30"/>
          <p:cNvGrpSpPr/>
          <p:nvPr/>
        </p:nvGrpSpPr>
        <p:grpSpPr>
          <a:xfrm>
            <a:off x="357751" y="2548540"/>
            <a:ext cx="1787184" cy="498506"/>
            <a:chOff x="0" y="491680"/>
            <a:chExt cx="9288900" cy="2911834"/>
          </a:xfrm>
        </p:grpSpPr>
        <p:sp>
          <p:nvSpPr>
            <p:cNvPr id="196" name="Google Shape;196;p30"/>
            <p:cNvSpPr txBox="1"/>
            <p:nvPr/>
          </p:nvSpPr>
          <p:spPr>
            <a:xfrm>
              <a:off x="0" y="491680"/>
              <a:ext cx="9288900" cy="20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2300">
                  <a:latin typeface="Open Sans"/>
                  <a:ea typeface="Open Sans"/>
                  <a:cs typeface="Open Sans"/>
                  <a:sym typeface="Open Sans"/>
                </a:rPr>
                <a:t>États </a:t>
              </a:r>
              <a:endParaRPr sz="700"/>
            </a:p>
          </p:txBody>
        </p:sp>
        <p:sp>
          <p:nvSpPr>
            <p:cNvPr id="197" name="Google Shape;197;p30"/>
            <p:cNvSpPr txBox="1"/>
            <p:nvPr/>
          </p:nvSpPr>
          <p:spPr>
            <a:xfrm>
              <a:off x="0" y="2594414"/>
              <a:ext cx="9288900" cy="8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30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700"/>
          </a:p>
        </p:txBody>
      </p:sp>
      <p:sp>
        <p:nvSpPr>
          <p:cNvPr id="199" name="Google Shape;199;p30"/>
          <p:cNvSpPr txBox="1"/>
          <p:nvPr/>
        </p:nvSpPr>
        <p:spPr>
          <a:xfrm>
            <a:off x="84943" y="-28575"/>
            <a:ext cx="2934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générale du projet</a:t>
            </a:r>
            <a:endParaRPr sz="700"/>
          </a:p>
        </p:txBody>
      </p:sp>
      <p:sp>
        <p:nvSpPr>
          <p:cNvPr id="200" name="Google Shape;200;p30"/>
          <p:cNvSpPr txBox="1"/>
          <p:nvPr/>
        </p:nvSpPr>
        <p:spPr>
          <a:xfrm>
            <a:off x="2493425" y="1658900"/>
            <a:ext cx="420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Occupation (Présence ou non)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Fenêtres (Ouvertes ou non)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Lumière (Allumée ou non)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2524525" y="3047038"/>
            <a:ext cx="434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Capteurs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ILS REED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Capteur de lumière TSL2591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2735424" y="1217425"/>
            <a:ext cx="287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Module détection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/>
          <p:nvPr/>
        </p:nvSpPr>
        <p:spPr>
          <a:xfrm>
            <a:off x="5793957" y="514350"/>
            <a:ext cx="2261400" cy="4114800"/>
          </a:xfrm>
          <a:prstGeom prst="rect">
            <a:avLst/>
          </a:prstGeom>
          <a:solidFill>
            <a:srgbClr val="000000">
              <a:alpha val="471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/>
          <p:nvPr/>
        </p:nvSpPr>
        <p:spPr>
          <a:xfrm rot="-5400000">
            <a:off x="-143456" y="2643546"/>
            <a:ext cx="587700" cy="6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31"/>
          <p:cNvGrpSpPr/>
          <p:nvPr/>
        </p:nvGrpSpPr>
        <p:grpSpPr>
          <a:xfrm>
            <a:off x="357751" y="2548540"/>
            <a:ext cx="1787184" cy="498506"/>
            <a:chOff x="0" y="491680"/>
            <a:chExt cx="9288900" cy="2911834"/>
          </a:xfrm>
        </p:grpSpPr>
        <p:sp>
          <p:nvSpPr>
            <p:cNvPr id="210" name="Google Shape;210;p31"/>
            <p:cNvSpPr txBox="1"/>
            <p:nvPr/>
          </p:nvSpPr>
          <p:spPr>
            <a:xfrm>
              <a:off x="0" y="491680"/>
              <a:ext cx="9288900" cy="20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2300">
                  <a:latin typeface="Open Sans"/>
                  <a:ea typeface="Open Sans"/>
                  <a:cs typeface="Open Sans"/>
                  <a:sym typeface="Open Sans"/>
                </a:rPr>
                <a:t>Indices </a:t>
              </a:r>
              <a:endParaRPr sz="700"/>
            </a:p>
          </p:txBody>
        </p:sp>
        <p:sp>
          <p:nvSpPr>
            <p:cNvPr id="211" name="Google Shape;211;p31"/>
            <p:cNvSpPr txBox="1"/>
            <p:nvPr/>
          </p:nvSpPr>
          <p:spPr>
            <a:xfrm>
              <a:off x="0" y="2594414"/>
              <a:ext cx="9288900" cy="8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31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sz="700"/>
          </a:p>
        </p:txBody>
      </p:sp>
      <p:sp>
        <p:nvSpPr>
          <p:cNvPr id="213" name="Google Shape;213;p31"/>
          <p:cNvSpPr txBox="1"/>
          <p:nvPr/>
        </p:nvSpPr>
        <p:spPr>
          <a:xfrm>
            <a:off x="84943" y="-28575"/>
            <a:ext cx="2934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générale du projet</a:t>
            </a:r>
            <a:endParaRPr sz="700"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037" y="2796075"/>
            <a:ext cx="2655050" cy="21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4111725" y="699725"/>
            <a:ext cx="474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039" lvl="0" marL="179152" marR="141558" rtl="0" algn="just">
              <a:lnSpc>
                <a:spcPct val="12495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24292F"/>
                </a:solidFill>
                <a:latin typeface="Arimo"/>
                <a:ea typeface="Arimo"/>
                <a:cs typeface="Arimo"/>
                <a:sym typeface="Arimo"/>
              </a:rPr>
              <a:t>ICONE (Indice de CONfinement d’air dans les </a:t>
            </a:r>
            <a:r>
              <a:rPr lang="fr" sz="1200">
                <a:solidFill>
                  <a:srgbClr val="24292F"/>
                </a:solidFill>
                <a:latin typeface="Arimo"/>
                <a:ea typeface="Arimo"/>
                <a:cs typeface="Arimo"/>
                <a:sym typeface="Arimo"/>
              </a:rPr>
              <a:t>Écoles</a:t>
            </a:r>
            <a:r>
              <a:rPr lang="fr" sz="1200">
                <a:solidFill>
                  <a:srgbClr val="24292F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1716163" y="2371650"/>
            <a:ext cx="26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THI (Temperature Humidity Index)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55914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4426" y="1133250"/>
            <a:ext cx="2147750" cy="38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/>
          <p:nvPr/>
        </p:nvSpPr>
        <p:spPr>
          <a:xfrm rot="10800000">
            <a:off x="814125" y="465100"/>
            <a:ext cx="4080000" cy="4293900"/>
          </a:xfrm>
          <a:prstGeom prst="rect">
            <a:avLst/>
          </a:prstGeom>
          <a:solidFill>
            <a:srgbClr val="000000">
              <a:alpha val="471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 txBox="1"/>
          <p:nvPr/>
        </p:nvSpPr>
        <p:spPr>
          <a:xfrm>
            <a:off x="5483048" y="2222650"/>
            <a:ext cx="27012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Importance du système</a:t>
            </a:r>
            <a:endParaRPr sz="700"/>
          </a:p>
        </p:txBody>
      </p:sp>
      <p:sp>
        <p:nvSpPr>
          <p:cNvPr id="225" name="Google Shape;225;p32"/>
          <p:cNvSpPr/>
          <p:nvPr/>
        </p:nvSpPr>
        <p:spPr>
          <a:xfrm rot="-5400000">
            <a:off x="5493278" y="2516011"/>
            <a:ext cx="587700" cy="6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sz="700"/>
          </a:p>
        </p:txBody>
      </p:sp>
      <p:sp>
        <p:nvSpPr>
          <p:cNvPr id="227" name="Google Shape;227;p32"/>
          <p:cNvSpPr txBox="1"/>
          <p:nvPr/>
        </p:nvSpPr>
        <p:spPr>
          <a:xfrm>
            <a:off x="84943" y="-28575"/>
            <a:ext cx="2934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générale du projet</a:t>
            </a:r>
            <a:endParaRPr sz="700"/>
          </a:p>
        </p:txBody>
      </p:sp>
      <p:sp>
        <p:nvSpPr>
          <p:cNvPr id="228" name="Google Shape;228;p32"/>
          <p:cNvSpPr txBox="1"/>
          <p:nvPr/>
        </p:nvSpPr>
        <p:spPr>
          <a:xfrm>
            <a:off x="838900" y="1044375"/>
            <a:ext cx="4077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Mauvaises conditions de travail = impacts sur les élèves et les professeurs 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Concentration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Santé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Bien-être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814000" y="2782750"/>
            <a:ext cx="4077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Des seuils à ne pas dépasser</a:t>
            </a: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 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1300 ppm (Cahier Des Charges)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14 - 30 °C (Organisation mondiale de la santé)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45 - 70% d’humidité </a:t>
            </a: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(Observatoire de la Qualité de l’Air Intérieur)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/>
          <p:nvPr/>
        </p:nvSpPr>
        <p:spPr>
          <a:xfrm>
            <a:off x="2404404" y="1977164"/>
            <a:ext cx="3811800" cy="1921200"/>
          </a:xfrm>
          <a:prstGeom prst="rect">
            <a:avLst/>
          </a:prstGeom>
          <a:solidFill>
            <a:srgbClr val="000000">
              <a:alpha val="4705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"/>
          <p:cNvSpPr/>
          <p:nvPr/>
        </p:nvSpPr>
        <p:spPr>
          <a:xfrm rot="-5400000">
            <a:off x="673764" y="821715"/>
            <a:ext cx="587784" cy="68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3"/>
          <p:cNvSpPr txBox="1"/>
          <p:nvPr/>
        </p:nvSpPr>
        <p:spPr>
          <a:xfrm>
            <a:off x="1163875" y="441792"/>
            <a:ext cx="2315280" cy="785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Exigences du système</a:t>
            </a:r>
            <a:endParaRPr sz="700"/>
          </a:p>
        </p:txBody>
      </p:sp>
      <p:sp>
        <p:nvSpPr>
          <p:cNvPr id="237" name="Google Shape;237;p33"/>
          <p:cNvSpPr txBox="1"/>
          <p:nvPr/>
        </p:nvSpPr>
        <p:spPr>
          <a:xfrm>
            <a:off x="8401426" y="4586288"/>
            <a:ext cx="4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fr" sz="2300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sz="700"/>
          </a:p>
        </p:txBody>
      </p:sp>
      <p:sp>
        <p:nvSpPr>
          <p:cNvPr id="238" name="Google Shape;238;p33"/>
          <p:cNvSpPr txBox="1"/>
          <p:nvPr/>
        </p:nvSpPr>
        <p:spPr>
          <a:xfrm>
            <a:off x="84943" y="-28575"/>
            <a:ext cx="2934519" cy="240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Présentation générale du projet</a:t>
            </a:r>
            <a:endParaRPr sz="700"/>
          </a:p>
        </p:txBody>
      </p:sp>
      <p:sp>
        <p:nvSpPr>
          <p:cNvPr id="239" name="Google Shape;239;p33"/>
          <p:cNvSpPr txBox="1"/>
          <p:nvPr/>
        </p:nvSpPr>
        <p:spPr>
          <a:xfrm>
            <a:off x="2347617" y="2502318"/>
            <a:ext cx="38052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2400" lvl="1" marL="3048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Simplicité d’utilisation</a:t>
            </a:r>
            <a:endParaRPr sz="700"/>
          </a:p>
          <a:p>
            <a:pPr indent="-152400" lvl="1" marL="3048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1" i="0" lang="f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éalisable dans un délai de 200 heures</a:t>
            </a:r>
            <a:endParaRPr sz="700"/>
          </a:p>
          <a:p>
            <a:pPr indent="-152400" lvl="1" marL="3048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f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Correspondre aux contraintes définies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