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0" r:id="rId7"/>
    <p:sldId id="264" r:id="rId8"/>
    <p:sldId id="266" r:id="rId9"/>
    <p:sldId id="265" r:id="rId10"/>
    <p:sldId id="267" r:id="rId11"/>
    <p:sldId id="25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CO2 emissions</a:t>
            </a:r>
            <a:r>
              <a:rPr lang="en-US" b="1" baseline="0" dirty="0" smtClean="0"/>
              <a:t> by country 2016</a:t>
            </a:r>
            <a:endParaRPr lang="en-US" b="1" dirty="0"/>
          </a:p>
        </c:rich>
      </c:tx>
      <c:layout>
        <c:manualLayout>
          <c:xMode val="edge"/>
          <c:yMode val="edge"/>
          <c:x val="0.25280665399470403"/>
          <c:y val="2.3273746704667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864320866141733"/>
          <c:y val="0.10014843133929434"/>
          <c:w val="0.49208858267716538"/>
          <c:h val="0.73813282860895491"/>
        </c:manualLayout>
      </c:layout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</c:spPr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3D-4B91-82A6-93328920A91E}"/>
              </c:ext>
            </c:extLst>
          </c:dPt>
          <c:dPt>
            <c:idx val="1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3D-4B91-82A6-93328920A91E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3D-4B91-82A6-93328920A91E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3D-4B91-82A6-93328920A91E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B3D-4B91-82A6-93328920A91E}"/>
              </c:ext>
            </c:extLst>
          </c:dPt>
          <c:dPt>
            <c:idx val="5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B3D-4B91-82A6-93328920A91E}"/>
              </c:ext>
            </c:extLst>
          </c:dPt>
          <c:dPt>
            <c:idx val="6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B3D-4B91-82A6-93328920A91E}"/>
              </c:ext>
            </c:extLst>
          </c:dPt>
          <c:dLbls>
            <c:dLbl>
              <c:idx val="0"/>
              <c:layout>
                <c:manualLayout>
                  <c:x val="-0.19985199311023621"/>
                  <c:y val="0.1179815995336122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B3D-4B91-82A6-93328920A91E}"/>
                </c:ext>
              </c:extLst>
            </c:dLbl>
            <c:dLbl>
              <c:idx val="1"/>
              <c:layout>
                <c:manualLayout>
                  <c:x val="-0.13041141732283476"/>
                  <c:y val="-0.1407331360277352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B3D-4B91-82A6-93328920A91E}"/>
                </c:ext>
              </c:extLst>
            </c:dLbl>
            <c:dLbl>
              <c:idx val="2"/>
              <c:layout>
                <c:manualLayout>
                  <c:x val="-4.4157860938425261E-2"/>
                  <c:y val="-0.1699622875710658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31336177738919"/>
                      <c:h val="0.1733319921573785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B3D-4B91-82A6-93328920A91E}"/>
                </c:ext>
              </c:extLst>
            </c:dLbl>
            <c:dLbl>
              <c:idx val="3"/>
              <c:layout>
                <c:manualLayout>
                  <c:x val="8.2946358157119787E-2"/>
                  <c:y val="1.357208649773700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0B3D-4B91-82A6-93328920A91E}"/>
                </c:ext>
              </c:extLst>
            </c:dLbl>
            <c:dLbl>
              <c:idx val="4"/>
              <c:layout>
                <c:manualLayout>
                  <c:x val="-3.5199589667105263E-2"/>
                  <c:y val="3.641737318301675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0B3D-4B91-82A6-93328920A91E}"/>
                </c:ext>
              </c:extLst>
            </c:dLbl>
            <c:dLbl>
              <c:idx val="5"/>
              <c:layout>
                <c:manualLayout>
                  <c:x val="-7.765280078042619E-2"/>
                  <c:y val="-1.937349776014143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0B3D-4B91-82A6-93328920A9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Hoja1!$A$2:$A$8</c:f>
              <c:strCache>
                <c:ptCount val="7"/>
                <c:pt idx="0">
                  <c:v>China</c:v>
                </c:pt>
                <c:pt idx="1">
                  <c:v>USA</c:v>
                </c:pt>
                <c:pt idx="2">
                  <c:v>India</c:v>
                </c:pt>
                <c:pt idx="3">
                  <c:v>Spain</c:v>
                </c:pt>
                <c:pt idx="4">
                  <c:v>Venezuela</c:v>
                </c:pt>
                <c:pt idx="5">
                  <c:v>Nigeria</c:v>
                </c:pt>
                <c:pt idx="6">
                  <c:v>Rest of world</c:v>
                </c:pt>
              </c:strCache>
            </c:strRef>
          </c:cat>
          <c:val>
            <c:numRef>
              <c:f>Hoja1!$B$2:$B$8</c:f>
              <c:numCache>
                <c:formatCode>0.00%</c:formatCode>
                <c:ptCount val="7"/>
                <c:pt idx="0">
                  <c:v>0.29509999999999997</c:v>
                </c:pt>
                <c:pt idx="1">
                  <c:v>0.1434</c:v>
                </c:pt>
                <c:pt idx="2">
                  <c:v>6.8099999999999994E-2</c:v>
                </c:pt>
                <c:pt idx="3">
                  <c:v>7.3000000000000001E-3</c:v>
                </c:pt>
                <c:pt idx="4">
                  <c:v>5.0000000000000001E-3</c:v>
                </c:pt>
                <c:pt idx="5">
                  <c:v>2.3999999999999998E-3</c:v>
                </c:pt>
                <c:pt idx="6">
                  <c:v>0.47870000000000013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B3D-4B91-82A6-93328920A91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C283-AAFA-48B2-A149-E8386CEFDBA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4BEC-0006-4E02-AFBE-22A41BD3E6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C283-AAFA-48B2-A149-E8386CEFDBA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4BEC-0006-4E02-AFBE-22A41BD3E6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5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C283-AAFA-48B2-A149-E8386CEFDBA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4BEC-0006-4E02-AFBE-22A41BD3E6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5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C283-AAFA-48B2-A149-E8386CEFDBA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4BEC-0006-4E02-AFBE-22A41BD3E6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7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C283-AAFA-48B2-A149-E8386CEFDBA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4BEC-0006-4E02-AFBE-22A41BD3E6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2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C283-AAFA-48B2-A149-E8386CEFDBA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4BEC-0006-4E02-AFBE-22A41BD3E6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9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C283-AAFA-48B2-A149-E8386CEFDBA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4BEC-0006-4E02-AFBE-22A41BD3E6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4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C283-AAFA-48B2-A149-E8386CEFDBA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4BEC-0006-4E02-AFBE-22A41BD3E6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2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C283-AAFA-48B2-A149-E8386CEFDBA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4BEC-0006-4E02-AFBE-22A41BD3E6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6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C283-AAFA-48B2-A149-E8386CEFDBA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4BEC-0006-4E02-AFBE-22A41BD3E6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8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C283-AAFA-48B2-A149-E8386CEFDBA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4BEC-0006-4E02-AFBE-22A41BD3E6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3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BC283-AAFA-48B2-A149-E8386CEFDBA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54BEC-0006-4E02-AFBE-22A41BD3E6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2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erkeleyearth/climate-change-earth-surface-temperature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Does climate change exist?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Christian</a:t>
            </a:r>
          </a:p>
          <a:p>
            <a:r>
              <a:rPr lang="en-GB" dirty="0" smtClean="0"/>
              <a:t>David</a:t>
            </a:r>
          </a:p>
          <a:p>
            <a:r>
              <a:rPr lang="en-GB" dirty="0" smtClean="0"/>
              <a:t>Allison</a:t>
            </a:r>
          </a:p>
        </p:txBody>
      </p:sp>
    </p:spTree>
    <p:extLst>
      <p:ext uri="{BB962C8B-B14F-4D97-AF65-F5344CB8AC3E}">
        <p14:creationId xmlns:p14="http://schemas.microsoft.com/office/powerpoint/2010/main" val="34852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INSIGHTS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QUESTIONS AND HYPOTHESES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do these relationships and trends apply in the Southern Hemisphere?</a:t>
            </a:r>
          </a:p>
          <a:p>
            <a:r>
              <a:rPr lang="en-GB" dirty="0" smtClean="0"/>
              <a:t>Xx</a:t>
            </a:r>
          </a:p>
          <a:p>
            <a:r>
              <a:rPr lang="en-GB" dirty="0" smtClean="0"/>
              <a:t>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STUDY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3768" y="1443789"/>
            <a:ext cx="5092738" cy="516555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/>
              <a:t>Discussions around climate change have become increasingly frequent and urgent across the globe. While there are groups of people (including politicians) who are </a:t>
            </a:r>
            <a:r>
              <a:rPr lang="en-US" sz="1800" dirty="0" err="1"/>
              <a:t>sceptical</a:t>
            </a:r>
            <a:r>
              <a:rPr lang="en-US" sz="1800" dirty="0"/>
              <a:t> of climate change, a data-driven approach reveals that there is no doubting that we are in an era of global warming. </a:t>
            </a:r>
            <a:endParaRPr lang="en-US" sz="1800" dirty="0" smtClean="0"/>
          </a:p>
          <a:p>
            <a:pPr>
              <a:lnSpc>
                <a:spcPct val="170000"/>
              </a:lnSpc>
            </a:pPr>
            <a:r>
              <a:rPr lang="en-US" sz="1800" dirty="0" smtClean="0"/>
              <a:t>This </a:t>
            </a:r>
            <a:r>
              <a:rPr lang="en-US" sz="1800" dirty="0"/>
              <a:t>dataset has given us an opportunity to apply our learnings from this course to a topic that is very relevant in our lives, and to uncover firsthand the realities of climate change. </a:t>
            </a:r>
            <a:endParaRPr lang="en-GB" sz="1400" dirty="0" smtClean="0"/>
          </a:p>
          <a:p>
            <a:pPr marL="0" indent="0">
              <a:lnSpc>
                <a:spcPct val="170000"/>
              </a:lnSpc>
              <a:buNone/>
            </a:pPr>
            <a:endParaRPr lang="en-GB" sz="1400" dirty="0"/>
          </a:p>
        </p:txBody>
      </p:sp>
      <p:grpSp>
        <p:nvGrpSpPr>
          <p:cNvPr id="5" name="Grupo 4"/>
          <p:cNvGrpSpPr/>
          <p:nvPr/>
        </p:nvGrpSpPr>
        <p:grpSpPr>
          <a:xfrm>
            <a:off x="5736584" y="1010653"/>
            <a:ext cx="5992132" cy="5325978"/>
            <a:chOff x="5165082" y="457086"/>
            <a:chExt cx="6435298" cy="5719877"/>
          </a:xfrm>
        </p:grpSpPr>
        <p:sp>
          <p:nvSpPr>
            <p:cNvPr id="4" name="Marcador de contenido 2"/>
            <p:cNvSpPr txBox="1">
              <a:spLocks/>
            </p:cNvSpPr>
            <p:nvPr/>
          </p:nvSpPr>
          <p:spPr>
            <a:xfrm>
              <a:off x="6130834" y="1825625"/>
              <a:ext cx="5222966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GB" sz="20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endParaRPr lang="en-GB" sz="20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000" dirty="0"/>
            </a:p>
          </p:txBody>
        </p:sp>
        <p:pic>
          <p:nvPicPr>
            <p:cNvPr id="1026" name="Picture 2" descr="Image result for CLIMATE CHAN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4528" y="556863"/>
              <a:ext cx="3045015" cy="1712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CLIMATE CHAN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8891" y="2317298"/>
              <a:ext cx="3045015" cy="2029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CLIMATE CHAN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5082" y="4026568"/>
              <a:ext cx="2102781" cy="2102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CLIMATE CHANGE trump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0" t="4290" r="5561" b="28446"/>
            <a:stretch/>
          </p:blipFill>
          <p:spPr bwMode="auto">
            <a:xfrm>
              <a:off x="7350174" y="4440241"/>
              <a:ext cx="4186273" cy="161800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global warming politic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9390" y="457086"/>
              <a:ext cx="2550124" cy="201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global warmi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8052" y="2516637"/>
              <a:ext cx="3092328" cy="1740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92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AND HYPOTHESES</a:t>
            </a:r>
            <a:endParaRPr lang="en-U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9066"/>
              </p:ext>
            </p:extLst>
          </p:nvPr>
        </p:nvGraphicFramePr>
        <p:xfrm>
          <a:off x="838200" y="1690688"/>
          <a:ext cx="10515600" cy="43182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48646">
                  <a:extLst>
                    <a:ext uri="{9D8B030D-6E8A-4147-A177-3AD203B41FA5}">
                      <a16:colId xmlns:a16="http://schemas.microsoft.com/office/drawing/2014/main" val="112237705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68895951"/>
                    </a:ext>
                  </a:extLst>
                </a:gridCol>
                <a:gridCol w="4913811">
                  <a:extLst>
                    <a:ext uri="{9D8B030D-6E8A-4147-A177-3AD203B41FA5}">
                      <a16:colId xmlns:a16="http://schemas.microsoft.com/office/drawing/2014/main" val="4133700016"/>
                    </a:ext>
                  </a:extLst>
                </a:gridCol>
              </a:tblGrid>
              <a:tr h="514243">
                <a:tc>
                  <a:txBody>
                    <a:bodyPr/>
                    <a:lstStyle/>
                    <a:p>
                      <a:pPr algn="ctr"/>
                      <a:r>
                        <a:rPr lang="en-GB" spc="3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HYPOTHESES</a:t>
                      </a:r>
                      <a:endParaRPr lang="en-US" spc="3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pc="3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QUESTIONS</a:t>
                      </a:r>
                      <a:endParaRPr lang="en-US" spc="3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62790"/>
                  </a:ext>
                </a:extLst>
              </a:tr>
              <a:tr h="1267994">
                <a:tc>
                  <a:txBody>
                    <a:bodyPr/>
                    <a:lstStyle/>
                    <a:p>
                      <a:r>
                        <a:rPr lang="en-GB" dirty="0" smtClean="0"/>
                        <a:t>Global warming exists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What</a:t>
                      </a:r>
                      <a:r>
                        <a:rPr lang="en-GB" baseline="0" dirty="0" smtClean="0"/>
                        <a:t> evidence is there for global warming between the years 1850 and 2013?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64944016"/>
                  </a:ext>
                </a:extLst>
              </a:tr>
              <a:tr h="1267994">
                <a:tc>
                  <a:txBody>
                    <a:bodyPr/>
                    <a:lstStyle/>
                    <a:p>
                      <a:r>
                        <a:rPr lang="en-GB" dirty="0" smtClean="0"/>
                        <a:t>Overall average temperature analysis may mask any</a:t>
                      </a:r>
                      <a:r>
                        <a:rPr lang="en-GB" baseline="0" dirty="0" smtClean="0"/>
                        <a:t> changes at a seasonal level. Perhaps winters are getting colder and summers are getting warmer.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 rates of warming</a:t>
                      </a:r>
                      <a:r>
                        <a:rPr lang="en-GB" baseline="0" dirty="0" smtClean="0"/>
                        <a:t> vary by season?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5236056"/>
                  </a:ext>
                </a:extLst>
              </a:tr>
              <a:tr h="1267994">
                <a:tc>
                  <a:txBody>
                    <a:bodyPr/>
                    <a:lstStyle/>
                    <a:p>
                      <a:r>
                        <a:rPr lang="en-GB" dirty="0" smtClean="0"/>
                        <a:t>There is a relationship between industrialisation</a:t>
                      </a:r>
                      <a:r>
                        <a:rPr lang="en-GB" baseline="0" dirty="0" smtClean="0"/>
                        <a:t> and global warming. </a:t>
                      </a:r>
                      <a:r>
                        <a:rPr lang="en-GB" dirty="0" smtClean="0"/>
                        <a:t>Rate of warming varies</a:t>
                      </a:r>
                      <a:r>
                        <a:rPr lang="en-GB" baseline="0" dirty="0" smtClean="0"/>
                        <a:t> by country, based on level of industrialisation.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Are there differences in rates of warming</a:t>
                      </a:r>
                      <a:r>
                        <a:rPr lang="en-GB" baseline="0" dirty="0" smtClean="0"/>
                        <a:t> across development stages? Can we observe any peaks following periods of industrialisation? Is there a lag effect?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890036"/>
                  </a:ext>
                </a:extLst>
              </a:tr>
            </a:tbl>
          </a:graphicData>
        </a:graphic>
      </p:graphicFrame>
      <p:sp>
        <p:nvSpPr>
          <p:cNvPr id="6" name="Triángulo isósceles 5"/>
          <p:cNvSpPr/>
          <p:nvPr/>
        </p:nvSpPr>
        <p:spPr>
          <a:xfrm rot="5400000">
            <a:off x="5802720" y="2611189"/>
            <a:ext cx="586560" cy="400594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ángulo isósceles 6"/>
          <p:cNvSpPr/>
          <p:nvPr/>
        </p:nvSpPr>
        <p:spPr>
          <a:xfrm rot="5400000">
            <a:off x="5802720" y="3904788"/>
            <a:ext cx="586560" cy="400594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/>
          <p:cNvSpPr/>
          <p:nvPr/>
        </p:nvSpPr>
        <p:spPr>
          <a:xfrm rot="5400000">
            <a:off x="5815783" y="5198387"/>
            <a:ext cx="586560" cy="400594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1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5640977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1" spc="300" dirty="0" smtClean="0">
                <a:solidFill>
                  <a:schemeClr val="accent1">
                    <a:lumMod val="50000"/>
                  </a:schemeClr>
                </a:solidFill>
              </a:rPr>
              <a:t>SOURCE AND CONTENTS</a:t>
            </a:r>
          </a:p>
          <a:p>
            <a:r>
              <a:rPr lang="en-GB" sz="1800" dirty="0" smtClean="0"/>
              <a:t>Sourced </a:t>
            </a:r>
            <a:r>
              <a:rPr lang="en-GB" sz="1800" dirty="0"/>
              <a:t>from </a:t>
            </a:r>
            <a:r>
              <a:rPr lang="en-GB" sz="1800" dirty="0">
                <a:hlinkClick r:id="rId2"/>
              </a:rPr>
              <a:t>Berkeley Earth Data </a:t>
            </a:r>
            <a:r>
              <a:rPr lang="en-GB" sz="1800" dirty="0" smtClean="0">
                <a:hlinkClick r:id="rId2"/>
              </a:rPr>
              <a:t>Page</a:t>
            </a:r>
            <a:endParaRPr lang="en-GB" sz="1800" dirty="0"/>
          </a:p>
          <a:p>
            <a:r>
              <a:rPr lang="en-GB" sz="1800" dirty="0" smtClean="0"/>
              <a:t>Selected one </a:t>
            </a:r>
            <a:r>
              <a:rPr lang="en-GB" sz="1800" dirty="0"/>
              <a:t>of seven available </a:t>
            </a:r>
            <a:r>
              <a:rPr lang="en-GB" sz="1800" dirty="0" err="1" smtClean="0"/>
              <a:t>datasetS</a:t>
            </a:r>
            <a:r>
              <a:rPr lang="en-GB" sz="1800" dirty="0" smtClean="0"/>
              <a:t>: </a:t>
            </a:r>
            <a:r>
              <a:rPr lang="en-GB" sz="1800" b="1" dirty="0" smtClean="0"/>
              <a:t>GlobalLandTemperaturesByCity.csv </a:t>
            </a:r>
            <a:r>
              <a:rPr lang="en-GB" sz="1800" b="1" dirty="0"/>
              <a:t>:</a:t>
            </a:r>
          </a:p>
          <a:p>
            <a:r>
              <a:rPr lang="en-GB" sz="1800" dirty="0"/>
              <a:t>Date</a:t>
            </a:r>
          </a:p>
          <a:p>
            <a:r>
              <a:rPr lang="en-GB" sz="1800" dirty="0"/>
              <a:t>Average Temperature</a:t>
            </a:r>
          </a:p>
          <a:p>
            <a:r>
              <a:rPr lang="en-GB" sz="1800" dirty="0"/>
              <a:t>City</a:t>
            </a:r>
          </a:p>
          <a:p>
            <a:r>
              <a:rPr lang="en-GB" sz="1800" dirty="0"/>
              <a:t>Country</a:t>
            </a:r>
          </a:p>
          <a:p>
            <a:r>
              <a:rPr lang="en-GB" sz="1800" dirty="0">
                <a:solidFill>
                  <a:schemeClr val="tx2"/>
                </a:solidFill>
              </a:rPr>
              <a:t>Latitude*</a:t>
            </a:r>
          </a:p>
          <a:p>
            <a:r>
              <a:rPr lang="en-GB" sz="1800" dirty="0">
                <a:solidFill>
                  <a:schemeClr val="tx2"/>
                </a:solidFill>
              </a:rPr>
              <a:t>Longitude*</a:t>
            </a:r>
          </a:p>
          <a:p>
            <a:r>
              <a:rPr lang="en-GB" sz="1800" dirty="0">
                <a:solidFill>
                  <a:schemeClr val="tx2"/>
                </a:solidFill>
              </a:rPr>
              <a:t>Average Temperature Uncertainty</a:t>
            </a:r>
            <a:r>
              <a:rPr lang="en-GB" sz="1800" dirty="0" smtClean="0">
                <a:solidFill>
                  <a:schemeClr val="tx2"/>
                </a:solidFill>
              </a:rPr>
              <a:t>*</a:t>
            </a:r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*Excluded from analysis</a:t>
            </a:r>
          </a:p>
          <a:p>
            <a:endParaRPr lang="en-US" sz="18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479177" y="1690687"/>
            <a:ext cx="5390606" cy="4486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spc="300" dirty="0" smtClean="0">
                <a:solidFill>
                  <a:schemeClr val="accent1">
                    <a:lumMod val="50000"/>
                  </a:schemeClr>
                </a:solidFill>
              </a:rPr>
              <a:t>ANALYSIS PARAMETERS: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r>
              <a:rPr lang="en-GB" sz="1800" dirty="0" smtClean="0"/>
              <a:t>Due to incomplete data, temperature records before 1850 was excluded. Analysis has been conducted on data from 1850 – 2013.</a:t>
            </a:r>
          </a:p>
          <a:p>
            <a:r>
              <a:rPr lang="en-GB" sz="1800" dirty="0" smtClean="0"/>
              <a:t>Six countries were selected for in-depth analysis.  These countries were chosen for their relevance in the global warming debate, varied levels of industrialisation, and greater access to qualitative insights. </a:t>
            </a:r>
          </a:p>
          <a:p>
            <a:r>
              <a:rPr lang="en-GB" sz="1800" dirty="0" smtClean="0"/>
              <a:t>Country selection was also limited to Northern Hemisphere to simplify seasonal analysis.</a:t>
            </a:r>
          </a:p>
          <a:p>
            <a:endParaRPr lang="en-GB" sz="1800" dirty="0" smtClean="0"/>
          </a:p>
          <a:p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4636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78559"/>
              </p:ext>
            </p:extLst>
          </p:nvPr>
        </p:nvGraphicFramePr>
        <p:xfrm>
          <a:off x="942703" y="1491917"/>
          <a:ext cx="10199913" cy="24540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99971">
                  <a:extLst>
                    <a:ext uri="{9D8B030D-6E8A-4147-A177-3AD203B41FA5}">
                      <a16:colId xmlns:a16="http://schemas.microsoft.com/office/drawing/2014/main" val="1541975263"/>
                    </a:ext>
                  </a:extLst>
                </a:gridCol>
                <a:gridCol w="3399971">
                  <a:extLst>
                    <a:ext uri="{9D8B030D-6E8A-4147-A177-3AD203B41FA5}">
                      <a16:colId xmlns:a16="http://schemas.microsoft.com/office/drawing/2014/main" val="866075506"/>
                    </a:ext>
                  </a:extLst>
                </a:gridCol>
                <a:gridCol w="3399971">
                  <a:extLst>
                    <a:ext uri="{9D8B030D-6E8A-4147-A177-3AD203B41FA5}">
                      <a16:colId xmlns:a16="http://schemas.microsoft.com/office/drawing/2014/main" val="3779421066"/>
                    </a:ext>
                  </a:extLst>
                </a:gridCol>
              </a:tblGrid>
              <a:tr h="341024">
                <a:tc>
                  <a:txBody>
                    <a:bodyPr/>
                    <a:lstStyle/>
                    <a:p>
                      <a:pPr algn="ctr"/>
                      <a:r>
                        <a:rPr lang="en-GB" sz="1400" spc="300" dirty="0" smtClean="0"/>
                        <a:t>UNITED</a:t>
                      </a:r>
                      <a:r>
                        <a:rPr lang="en-GB" sz="1400" spc="300" baseline="0" dirty="0" smtClean="0"/>
                        <a:t> STATES OF AMERICA</a:t>
                      </a:r>
                      <a:endParaRPr lang="en-US" sz="1400" spc="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pc="300" dirty="0" smtClean="0"/>
                        <a:t>CHINA</a:t>
                      </a:r>
                      <a:endParaRPr lang="en-US" sz="1400" spc="3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pc="300" dirty="0" smtClean="0"/>
                        <a:t>INDIA</a:t>
                      </a:r>
                      <a:endParaRPr lang="en-US" sz="1400" spc="3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883993"/>
                  </a:ext>
                </a:extLst>
              </a:tr>
              <a:tr h="106198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8015743"/>
                  </a:ext>
                </a:extLst>
              </a:tr>
              <a:tr h="10510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North</a:t>
                      </a:r>
                      <a:r>
                        <a:rPr lang="en-GB" baseline="0" dirty="0" smtClean="0"/>
                        <a:t> America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/>
                        <a:t>Industrialised early 1800s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smtClean="0"/>
                        <a:t>14.34% of CO2 emissions 2016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Asia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Industrialised ~1970s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29.51% of CO2 emissions 2016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Asia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Early 1900s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smtClean="0"/>
                        <a:t>6.81% of CO2 emissions 2016</a:t>
                      </a:r>
                      <a:endParaRPr lang="en-US" dirty="0" smtClean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5291974"/>
                  </a:ext>
                </a:extLst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25311"/>
              </p:ext>
            </p:extLst>
          </p:nvPr>
        </p:nvGraphicFramePr>
        <p:xfrm>
          <a:off x="942702" y="4095385"/>
          <a:ext cx="10199913" cy="24540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99971">
                  <a:extLst>
                    <a:ext uri="{9D8B030D-6E8A-4147-A177-3AD203B41FA5}">
                      <a16:colId xmlns:a16="http://schemas.microsoft.com/office/drawing/2014/main" val="1541975263"/>
                    </a:ext>
                  </a:extLst>
                </a:gridCol>
                <a:gridCol w="3399971">
                  <a:extLst>
                    <a:ext uri="{9D8B030D-6E8A-4147-A177-3AD203B41FA5}">
                      <a16:colId xmlns:a16="http://schemas.microsoft.com/office/drawing/2014/main" val="866075506"/>
                    </a:ext>
                  </a:extLst>
                </a:gridCol>
                <a:gridCol w="3399971">
                  <a:extLst>
                    <a:ext uri="{9D8B030D-6E8A-4147-A177-3AD203B41FA5}">
                      <a16:colId xmlns:a16="http://schemas.microsoft.com/office/drawing/2014/main" val="3779421066"/>
                    </a:ext>
                  </a:extLst>
                </a:gridCol>
              </a:tblGrid>
              <a:tr h="341024">
                <a:tc>
                  <a:txBody>
                    <a:bodyPr/>
                    <a:lstStyle/>
                    <a:p>
                      <a:pPr algn="ctr"/>
                      <a:r>
                        <a:rPr lang="en-GB" sz="1400" spc="300" dirty="0" smtClean="0"/>
                        <a:t>SPAIN</a:t>
                      </a:r>
                      <a:endParaRPr lang="en-US" sz="1400" spc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pc="300" dirty="0" smtClean="0"/>
                        <a:t>NIGERIA</a:t>
                      </a:r>
                      <a:endParaRPr lang="en-US" sz="1400" spc="3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pc="300" dirty="0" smtClean="0"/>
                        <a:t>VENEZUELA</a:t>
                      </a:r>
                      <a:endParaRPr lang="en-US" sz="1400" spc="30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883993"/>
                  </a:ext>
                </a:extLst>
              </a:tr>
              <a:tr h="106198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8015743"/>
                  </a:ext>
                </a:extLst>
              </a:tr>
              <a:tr h="10510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Europe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Industrialised</a:t>
                      </a:r>
                      <a:r>
                        <a:rPr lang="en-GB" baseline="0" dirty="0" smtClean="0"/>
                        <a:t> early 1900s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smtClean="0"/>
                        <a:t>0.73% of CO2 emissions 2016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Africa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Currently industrialising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smtClean="0"/>
                        <a:t>0.24% of CO2 emissions 2016</a:t>
                      </a:r>
                      <a:endParaRPr lang="en-US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South</a:t>
                      </a:r>
                      <a:r>
                        <a:rPr lang="en-GB" baseline="0" dirty="0" smtClean="0"/>
                        <a:t> America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/>
                        <a:t>Industrialisation ~1970s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smtClean="0"/>
                        <a:t>0.50% of CO2 emissions 2016</a:t>
                      </a:r>
                      <a:endParaRPr lang="en-US" dirty="0" smtClean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5291974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SIX COUNTRIES WERE SELECTED FOR ANALYSIS</a:t>
            </a:r>
            <a:endParaRPr lang="en-US" sz="4000" dirty="0"/>
          </a:p>
        </p:txBody>
      </p:sp>
      <p:pic>
        <p:nvPicPr>
          <p:cNvPr id="2050" name="Picture 2" descr="Image result for UNITED STA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81" y="1942413"/>
            <a:ext cx="1643903" cy="86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hina fl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334" y="1943728"/>
            <a:ext cx="1424648" cy="94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INDIA fla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071" y="1959673"/>
            <a:ext cx="1272794" cy="84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PAIN fla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457" y="4569030"/>
            <a:ext cx="1339352" cy="89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lag of Venezuela (state)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938" y="4555631"/>
            <a:ext cx="1358927" cy="90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nigeria FLA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064" y="4569030"/>
            <a:ext cx="1600426" cy="8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6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682737514"/>
              </p:ext>
            </p:extLst>
          </p:nvPr>
        </p:nvGraphicFramePr>
        <p:xfrm>
          <a:off x="5513136" y="1690688"/>
          <a:ext cx="6999705" cy="4911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AVERAGE TEMPERATURES 1850 - 2013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Placeholder for Allison’s graphs</a:t>
            </a:r>
          </a:p>
          <a:p>
            <a:endParaRPr lang="en-GB" dirty="0"/>
          </a:p>
          <a:p>
            <a:r>
              <a:rPr lang="en-GB" dirty="0" smtClean="0"/>
              <a:t>Need to have data for every ten years only and apply a trend line </a:t>
            </a:r>
          </a:p>
          <a:p>
            <a:r>
              <a:rPr lang="en-GB" dirty="0" smtClean="0"/>
              <a:t>Maybe also a box plot for 10 year ranges so we can see the spread of temperatures for each country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RATE OF CHANGE SINCE 1850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Placeholder for David’s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EXPLORING SEASONALITY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Placeholder for Christian’s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485</Words>
  <Application>Microsoft Office PowerPoint</Application>
  <PresentationFormat>Panorámica</PresentationFormat>
  <Paragraphs>81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Does climate change exist?</vt:lpstr>
      <vt:lpstr>THE STUDY</vt:lpstr>
      <vt:lpstr>QUESTIONS AND HYPOTHESES</vt:lpstr>
      <vt:lpstr>THE DATA</vt:lpstr>
      <vt:lpstr>SIX COUNTRIES WERE SELECTED FOR ANALYSIS</vt:lpstr>
      <vt:lpstr>Presentación de PowerPoint</vt:lpstr>
      <vt:lpstr>AVERAGE TEMPERATURES 1850 - 2013</vt:lpstr>
      <vt:lpstr>RATE OF CHANGE SINCE 1850</vt:lpstr>
      <vt:lpstr>EXPLORING SEASONALITY</vt:lpstr>
      <vt:lpstr>KEY INSIGHTS</vt:lpstr>
      <vt:lpstr>FURTHER QUESTIONS AND HYPOTHESES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climate change exist?</dc:title>
  <dc:creator>Usuario de Windows</dc:creator>
  <cp:lastModifiedBy>Usuario de Windows</cp:lastModifiedBy>
  <cp:revision>18</cp:revision>
  <dcterms:created xsi:type="dcterms:W3CDTF">2018-09-25T18:47:24Z</dcterms:created>
  <dcterms:modified xsi:type="dcterms:W3CDTF">2018-09-26T13:47:43Z</dcterms:modified>
</cp:coreProperties>
</file>