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3" r:id="rId6"/>
    <p:sldId id="260" r:id="rId7"/>
    <p:sldId id="264" r:id="rId8"/>
    <p:sldId id="266" r:id="rId9"/>
    <p:sldId id="265"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14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dirty="0" smtClean="0"/>
              <a:t>CO2 emissions</a:t>
            </a:r>
            <a:r>
              <a:rPr lang="en-US" b="1" baseline="0" dirty="0" smtClean="0"/>
              <a:t> by country 2016</a:t>
            </a:r>
            <a:endParaRPr lang="en-US" b="1" dirty="0"/>
          </a:p>
        </c:rich>
      </c:tx>
      <c:layout>
        <c:manualLayout>
          <c:xMode val="edge"/>
          <c:yMode val="edge"/>
          <c:x val="0.25280665399470403"/>
          <c:y val="2.3273746704667558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864320866141733"/>
          <c:y val="0.10014843133929434"/>
          <c:w val="0.49208858267716538"/>
          <c:h val="0.73813282860895491"/>
        </c:manualLayout>
      </c:layout>
      <c:pieChart>
        <c:varyColors val="1"/>
        <c:ser>
          <c:idx val="0"/>
          <c:order val="0"/>
          <c:tx>
            <c:strRef>
              <c:f>Hoja1!$B$1</c:f>
              <c:strCache>
                <c:ptCount val="1"/>
                <c:pt idx="0">
                  <c:v>Ventas</c:v>
                </c:pt>
              </c:strCache>
            </c:strRef>
          </c:tx>
          <c:spPr>
            <a:solidFill>
              <a:schemeClr val="bg2">
                <a:lumMod val="90000"/>
              </a:schemeClr>
            </a:solidFill>
          </c:spPr>
          <c:dPt>
            <c:idx val="0"/>
            <c:bubble3D val="0"/>
            <c:spPr>
              <a:solidFill>
                <a:srgbClr val="FF0000"/>
              </a:solidFill>
              <a:ln w="19050">
                <a:solidFill>
                  <a:schemeClr val="lt1"/>
                </a:solidFill>
              </a:ln>
              <a:effectLst/>
            </c:spPr>
            <c:extLst>
              <c:ext xmlns:c16="http://schemas.microsoft.com/office/drawing/2014/chart" uri="{C3380CC4-5D6E-409C-BE32-E72D297353CC}">
                <c16:uniqueId val="{00000001-0B3D-4B91-82A6-93328920A91E}"/>
              </c:ext>
            </c:extLst>
          </c:dPt>
          <c:dPt>
            <c:idx val="1"/>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3-0B3D-4B91-82A6-93328920A91E}"/>
              </c:ext>
            </c:extLst>
          </c:dPt>
          <c:dPt>
            <c:idx val="2"/>
            <c:bubble3D val="0"/>
            <c:spPr>
              <a:solidFill>
                <a:schemeClr val="accent2"/>
              </a:solidFill>
              <a:ln w="19050">
                <a:solidFill>
                  <a:schemeClr val="lt1"/>
                </a:solidFill>
              </a:ln>
              <a:effectLst/>
            </c:spPr>
            <c:extLst>
              <c:ext xmlns:c16="http://schemas.microsoft.com/office/drawing/2014/chart" uri="{C3380CC4-5D6E-409C-BE32-E72D297353CC}">
                <c16:uniqueId val="{00000005-0B3D-4B91-82A6-93328920A91E}"/>
              </c:ext>
            </c:extLst>
          </c:dPt>
          <c:dPt>
            <c:idx val="3"/>
            <c:bubble3D val="0"/>
            <c:spPr>
              <a:solidFill>
                <a:srgbClr val="FFFF00"/>
              </a:solidFill>
              <a:ln w="19050">
                <a:solidFill>
                  <a:schemeClr val="lt1"/>
                </a:solidFill>
              </a:ln>
              <a:effectLst/>
            </c:spPr>
            <c:extLst>
              <c:ext xmlns:c16="http://schemas.microsoft.com/office/drawing/2014/chart" uri="{C3380CC4-5D6E-409C-BE32-E72D297353CC}">
                <c16:uniqueId val="{00000007-0B3D-4B91-82A6-93328920A91E}"/>
              </c:ext>
            </c:extLst>
          </c:dPt>
          <c:dPt>
            <c:idx val="4"/>
            <c:bubble3D val="0"/>
            <c:spPr>
              <a:solidFill>
                <a:srgbClr val="FFC000"/>
              </a:solidFill>
              <a:ln w="19050">
                <a:solidFill>
                  <a:schemeClr val="lt1"/>
                </a:solidFill>
              </a:ln>
              <a:effectLst/>
            </c:spPr>
            <c:extLst>
              <c:ext xmlns:c16="http://schemas.microsoft.com/office/drawing/2014/chart" uri="{C3380CC4-5D6E-409C-BE32-E72D297353CC}">
                <c16:uniqueId val="{00000009-0B3D-4B91-82A6-93328920A91E}"/>
              </c:ext>
            </c:extLst>
          </c:dPt>
          <c:dPt>
            <c:idx val="5"/>
            <c:bubble3D val="0"/>
            <c:spPr>
              <a:solidFill>
                <a:srgbClr val="00B050"/>
              </a:solidFill>
              <a:ln w="19050">
                <a:solidFill>
                  <a:schemeClr val="lt1"/>
                </a:solidFill>
              </a:ln>
              <a:effectLst/>
            </c:spPr>
            <c:extLst>
              <c:ext xmlns:c16="http://schemas.microsoft.com/office/drawing/2014/chart" uri="{C3380CC4-5D6E-409C-BE32-E72D297353CC}">
                <c16:uniqueId val="{0000000B-0B3D-4B91-82A6-93328920A91E}"/>
              </c:ext>
            </c:extLst>
          </c:dPt>
          <c:dPt>
            <c:idx val="6"/>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D-0B3D-4B91-82A6-93328920A91E}"/>
              </c:ext>
            </c:extLst>
          </c:dPt>
          <c:dLbls>
            <c:dLbl>
              <c:idx val="0"/>
              <c:layout>
                <c:manualLayout>
                  <c:x val="-0.19985199311023621"/>
                  <c:y val="0.11798159953361223"/>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0B3D-4B91-82A6-93328920A91E}"/>
                </c:ext>
              </c:extLst>
            </c:dLbl>
            <c:dLbl>
              <c:idx val="1"/>
              <c:layout>
                <c:manualLayout>
                  <c:x val="-0.13041141732283476"/>
                  <c:y val="-0.14073313602773524"/>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0B3D-4B91-82A6-93328920A91E}"/>
                </c:ext>
              </c:extLst>
            </c:dLbl>
            <c:dLbl>
              <c:idx val="2"/>
              <c:layout>
                <c:manualLayout>
                  <c:x val="-4.4157860938425261E-2"/>
                  <c:y val="-0.16996228757106588"/>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1231336177738919"/>
                      <c:h val="0.17333199215737857"/>
                    </c:manualLayout>
                  </c15:layout>
                </c:ext>
                <c:ext xmlns:c16="http://schemas.microsoft.com/office/drawing/2014/chart" uri="{C3380CC4-5D6E-409C-BE32-E72D297353CC}">
                  <c16:uniqueId val="{00000005-0B3D-4B91-82A6-93328920A91E}"/>
                </c:ext>
              </c:extLst>
            </c:dLbl>
            <c:dLbl>
              <c:idx val="3"/>
              <c:layout>
                <c:manualLayout>
                  <c:x val="8.2946358157119787E-2"/>
                  <c:y val="1.3572086497737008E-2"/>
                </c:manualLayout>
              </c:layout>
              <c:dLblPos val="bestFit"/>
              <c:showLegendKey val="0"/>
              <c:showVal val="1"/>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0B3D-4B91-82A6-93328920A91E}"/>
                </c:ext>
              </c:extLst>
            </c:dLbl>
            <c:dLbl>
              <c:idx val="4"/>
              <c:layout>
                <c:manualLayout>
                  <c:x val="-3.5199589667105263E-2"/>
                  <c:y val="3.6417373183016757E-2"/>
                </c:manualLayout>
              </c:layout>
              <c:dLblPos val="bestFit"/>
              <c:showLegendKey val="0"/>
              <c:showVal val="1"/>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0B3D-4B91-82A6-93328920A91E}"/>
                </c:ext>
              </c:extLst>
            </c:dLbl>
            <c:dLbl>
              <c:idx val="5"/>
              <c:layout>
                <c:manualLayout>
                  <c:x val="-7.765280078042619E-2"/>
                  <c:y val="-1.9373497760141432E-2"/>
                </c:manualLayout>
              </c:layout>
              <c:dLblPos val="bestFit"/>
              <c:showLegendKey val="0"/>
              <c:showVal val="1"/>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0B3D-4B91-82A6-93328920A91E}"/>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Hoja1!$A$2:$A$8</c:f>
              <c:strCache>
                <c:ptCount val="7"/>
                <c:pt idx="0">
                  <c:v>China</c:v>
                </c:pt>
                <c:pt idx="1">
                  <c:v>USA</c:v>
                </c:pt>
                <c:pt idx="2">
                  <c:v>India</c:v>
                </c:pt>
                <c:pt idx="3">
                  <c:v>Spain</c:v>
                </c:pt>
                <c:pt idx="4">
                  <c:v>Venezuela</c:v>
                </c:pt>
                <c:pt idx="5">
                  <c:v>Nigeria</c:v>
                </c:pt>
                <c:pt idx="6">
                  <c:v>Rest of world</c:v>
                </c:pt>
              </c:strCache>
            </c:strRef>
          </c:cat>
          <c:val>
            <c:numRef>
              <c:f>Hoja1!$B$2:$B$8</c:f>
              <c:numCache>
                <c:formatCode>0.00%</c:formatCode>
                <c:ptCount val="7"/>
                <c:pt idx="0">
                  <c:v>0.29509999999999997</c:v>
                </c:pt>
                <c:pt idx="1">
                  <c:v>0.1434</c:v>
                </c:pt>
                <c:pt idx="2">
                  <c:v>6.8099999999999994E-2</c:v>
                </c:pt>
                <c:pt idx="3">
                  <c:v>7.3000000000000001E-3</c:v>
                </c:pt>
                <c:pt idx="4">
                  <c:v>5.0000000000000001E-3</c:v>
                </c:pt>
                <c:pt idx="5">
                  <c:v>2.3999999999999998E-3</c:v>
                </c:pt>
                <c:pt idx="6">
                  <c:v>0.47870000000000013</c:v>
                </c:pt>
              </c:numCache>
            </c:numRef>
          </c:val>
          <c:extLst>
            <c:ext xmlns:c16="http://schemas.microsoft.com/office/drawing/2014/chart" uri="{C3380CC4-5D6E-409C-BE32-E72D297353CC}">
              <c16:uniqueId val="{0000000E-0B3D-4B91-82A6-93328920A91E}"/>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664BC283-AAFA-48B2-A149-E8386CEFDBAF}" type="datetimeFigureOut">
              <a:rPr lang="en-US" smtClean="0"/>
              <a:t>9/25/2018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14320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64BC283-AAFA-48B2-A149-E8386CEFDBAF}" type="datetimeFigureOut">
              <a:rPr lang="en-US" smtClean="0"/>
              <a:t>9/25/2018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190715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64BC283-AAFA-48B2-A149-E8386CEFDBAF}" type="datetimeFigureOut">
              <a:rPr lang="en-US" smtClean="0"/>
              <a:t>9/25/2018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88315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64BC283-AAFA-48B2-A149-E8386CEFDBAF}" type="datetimeFigureOut">
              <a:rPr lang="en-US" smtClean="0"/>
              <a:t>9/25/2018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277317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64BC283-AAFA-48B2-A149-E8386CEFDBAF}" type="datetimeFigureOut">
              <a:rPr lang="en-US" smtClean="0"/>
              <a:t>9/25/2018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23011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664BC283-AAFA-48B2-A149-E8386CEFDBAF}" type="datetimeFigureOut">
              <a:rPr lang="en-US" smtClean="0"/>
              <a:t>9/25/2018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325509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664BC283-AAFA-48B2-A149-E8386CEFDBAF}" type="datetimeFigureOut">
              <a:rPr lang="en-US" smtClean="0"/>
              <a:t>9/25/2018</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236444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664BC283-AAFA-48B2-A149-E8386CEFDBAF}" type="datetimeFigureOut">
              <a:rPr lang="en-US" smtClean="0"/>
              <a:t>9/25/2018</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62262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64BC283-AAFA-48B2-A149-E8386CEFDBAF}" type="datetimeFigureOut">
              <a:rPr lang="en-US" smtClean="0"/>
              <a:t>9/25/2018</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53256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64BC283-AAFA-48B2-A149-E8386CEFDBAF}" type="datetimeFigureOut">
              <a:rPr lang="en-US" smtClean="0"/>
              <a:t>9/25/2018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245118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64BC283-AAFA-48B2-A149-E8386CEFDBAF}" type="datetimeFigureOut">
              <a:rPr lang="en-US" smtClean="0"/>
              <a:t>9/25/2018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8AB54BEC-0006-4E02-AFBE-22A41BD3E695}" type="slidenum">
              <a:rPr lang="en-US" smtClean="0"/>
              <a:t>‹Nº›</a:t>
            </a:fld>
            <a:endParaRPr lang="en-US"/>
          </a:p>
        </p:txBody>
      </p:sp>
    </p:spTree>
    <p:extLst>
      <p:ext uri="{BB962C8B-B14F-4D97-AF65-F5344CB8AC3E}">
        <p14:creationId xmlns:p14="http://schemas.microsoft.com/office/powerpoint/2010/main" val="217003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BC283-AAFA-48B2-A149-E8386CEFDBAF}" type="datetimeFigureOut">
              <a:rPr lang="en-US" smtClean="0"/>
              <a:t>9/25/2018</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54BEC-0006-4E02-AFBE-22A41BD3E695}" type="slidenum">
              <a:rPr lang="en-US" smtClean="0"/>
              <a:t>‹Nº›</a:t>
            </a:fld>
            <a:endParaRPr lang="en-US"/>
          </a:p>
        </p:txBody>
      </p:sp>
    </p:spTree>
    <p:extLst>
      <p:ext uri="{BB962C8B-B14F-4D97-AF65-F5344CB8AC3E}">
        <p14:creationId xmlns:p14="http://schemas.microsoft.com/office/powerpoint/2010/main" val="1955623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berkeleyearth/climate-change-earth-surface-temperature-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GB" dirty="0" smtClean="0"/>
              <a:t>Does climate change exist?</a:t>
            </a:r>
            <a:endParaRPr lang="en-US" dirty="0"/>
          </a:p>
        </p:txBody>
      </p:sp>
      <p:sp>
        <p:nvSpPr>
          <p:cNvPr id="3" name="Subtítulo 2"/>
          <p:cNvSpPr>
            <a:spLocks noGrp="1"/>
          </p:cNvSpPr>
          <p:nvPr>
            <p:ph type="subTitle" idx="1"/>
          </p:nvPr>
        </p:nvSpPr>
        <p:spPr/>
        <p:txBody>
          <a:bodyPr/>
          <a:lstStyle/>
          <a:p>
            <a:r>
              <a:rPr lang="en-GB" dirty="0" smtClean="0"/>
              <a:t>Christian</a:t>
            </a:r>
          </a:p>
          <a:p>
            <a:r>
              <a:rPr lang="en-GB" dirty="0" smtClean="0"/>
              <a:t>David</a:t>
            </a:r>
          </a:p>
          <a:p>
            <a:r>
              <a:rPr lang="en-GB" dirty="0" smtClean="0"/>
              <a:t>Allison</a:t>
            </a:r>
          </a:p>
        </p:txBody>
      </p:sp>
    </p:spTree>
    <p:extLst>
      <p:ext uri="{BB962C8B-B14F-4D97-AF65-F5344CB8AC3E}">
        <p14:creationId xmlns:p14="http://schemas.microsoft.com/office/powerpoint/2010/main" val="3485218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FURTHER QUESTIONS AND HYPOTHESES</a:t>
            </a:r>
            <a:endParaRPr lang="en-US" dirty="0"/>
          </a:p>
        </p:txBody>
      </p:sp>
      <p:sp>
        <p:nvSpPr>
          <p:cNvPr id="3" name="Marcador de contenido 2"/>
          <p:cNvSpPr>
            <a:spLocks noGrp="1"/>
          </p:cNvSpPr>
          <p:nvPr>
            <p:ph idx="1"/>
          </p:nvPr>
        </p:nvSpPr>
        <p:spPr/>
        <p:txBody>
          <a:bodyPr/>
          <a:lstStyle/>
          <a:p>
            <a:r>
              <a:rPr lang="en-GB" dirty="0" smtClean="0"/>
              <a:t>How do these relationships and trends apply in the Southern Hemisphere?</a:t>
            </a:r>
          </a:p>
          <a:p>
            <a:r>
              <a:rPr lang="en-GB" dirty="0" smtClean="0"/>
              <a:t>Xx</a:t>
            </a:r>
          </a:p>
          <a:p>
            <a:r>
              <a:rPr lang="en-GB" dirty="0" smtClean="0"/>
              <a:t>xx</a:t>
            </a:r>
            <a:endParaRPr lang="en-US" dirty="0"/>
          </a:p>
        </p:txBody>
      </p:sp>
    </p:spTree>
    <p:extLst>
      <p:ext uri="{BB962C8B-B14F-4D97-AF65-F5344CB8AC3E}">
        <p14:creationId xmlns:p14="http://schemas.microsoft.com/office/powerpoint/2010/main" val="3161349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THE STUDY</a:t>
            </a:r>
            <a:endParaRPr lang="en-US" dirty="0"/>
          </a:p>
        </p:txBody>
      </p:sp>
      <p:sp>
        <p:nvSpPr>
          <p:cNvPr id="3" name="Marcador de contenido 2"/>
          <p:cNvSpPr>
            <a:spLocks noGrp="1"/>
          </p:cNvSpPr>
          <p:nvPr>
            <p:ph idx="1"/>
          </p:nvPr>
        </p:nvSpPr>
        <p:spPr>
          <a:xfrm>
            <a:off x="838200" y="1825625"/>
            <a:ext cx="4936740" cy="4351338"/>
          </a:xfrm>
        </p:spPr>
        <p:txBody>
          <a:bodyPr>
            <a:normAutofit fontScale="62500" lnSpcReduction="20000"/>
          </a:bodyPr>
          <a:lstStyle/>
          <a:p>
            <a:pPr marL="0" indent="0">
              <a:lnSpc>
                <a:spcPct val="120000"/>
              </a:lnSpc>
              <a:buNone/>
            </a:pPr>
            <a:r>
              <a:rPr lang="en-US" dirty="0"/>
              <a:t>Discussions around climate change have become increasingly frequent and urgent across the globe. While there are groups of people (including politicians) who are </a:t>
            </a:r>
            <a:r>
              <a:rPr lang="en-US" dirty="0" err="1"/>
              <a:t>sceptical</a:t>
            </a:r>
            <a:r>
              <a:rPr lang="en-US" dirty="0"/>
              <a:t> of climate change, a data-driven approach reveals that there is no doubting that we are in an era of global warming. This dataset has given us an opportunity to apply our learnings from this course to a topic that is very relevant in our lives, and to uncover firsthand the realities of climate change. Using this dataset we explored XXXXXXX COMPLETE THIS SENTENCE LAST, ONCE WE HAVE A BETTER SENSE OF OUR ANALYSIS </a:t>
            </a:r>
            <a:r>
              <a:rPr lang="en-US" dirty="0" err="1"/>
              <a:t>xxxxx</a:t>
            </a:r>
            <a:r>
              <a:rPr lang="en-US" dirty="0"/>
              <a:t>.</a:t>
            </a:r>
            <a:endParaRPr lang="en-GB" sz="2000" dirty="0" smtClean="0"/>
          </a:p>
          <a:p>
            <a:pPr marL="0" indent="0">
              <a:lnSpc>
                <a:spcPct val="120000"/>
              </a:lnSpc>
              <a:buNone/>
            </a:pPr>
            <a:endParaRPr lang="en-GB" sz="2000" dirty="0"/>
          </a:p>
        </p:txBody>
      </p:sp>
      <p:sp>
        <p:nvSpPr>
          <p:cNvPr id="4" name="Marcador de contenido 2"/>
          <p:cNvSpPr txBox="1">
            <a:spLocks/>
          </p:cNvSpPr>
          <p:nvPr/>
        </p:nvSpPr>
        <p:spPr>
          <a:xfrm>
            <a:off x="6130834" y="1825625"/>
            <a:ext cx="522296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smtClean="0"/>
          </a:p>
          <a:p>
            <a:pPr marL="0" indent="0">
              <a:buFont typeface="Arial" panose="020B0604020202020204" pitchFamily="34" charset="0"/>
              <a:buNone/>
            </a:pPr>
            <a:endParaRPr lang="en-GB" sz="2000" dirty="0" smtClean="0"/>
          </a:p>
          <a:p>
            <a:pPr marL="0" indent="0">
              <a:buFont typeface="Arial" panose="020B0604020202020204" pitchFamily="34" charset="0"/>
              <a:buNone/>
            </a:pPr>
            <a:endParaRPr lang="en-US" sz="2000" dirty="0"/>
          </a:p>
        </p:txBody>
      </p:sp>
      <p:pic>
        <p:nvPicPr>
          <p:cNvPr id="1026" name="Picture 2" descr="Image result for CLIMATE CHAN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0833" y="424970"/>
            <a:ext cx="3045015" cy="17128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LIMATE CHAN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0833" y="2197636"/>
            <a:ext cx="3045015" cy="20295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LIMATE CHAN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0682" y="424970"/>
            <a:ext cx="2214495" cy="22144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MATE CHANGE trump"/>
          <p:cNvPicPr>
            <a:picLocks noChangeAspect="1" noChangeArrowheads="1"/>
          </p:cNvPicPr>
          <p:nvPr/>
        </p:nvPicPr>
        <p:blipFill rotWithShape="1">
          <a:blip r:embed="rId5">
            <a:extLst>
              <a:ext uri="{28A0092B-C50C-407E-A947-70E740481C1C}">
                <a14:useLocalDpi xmlns:a14="http://schemas.microsoft.com/office/drawing/2010/main" val="0"/>
              </a:ext>
            </a:extLst>
          </a:blip>
          <a:srcRect b="24462"/>
          <a:stretch/>
        </p:blipFill>
        <p:spPr bwMode="auto">
          <a:xfrm>
            <a:off x="6130833" y="4286984"/>
            <a:ext cx="5294344" cy="2062630"/>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240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QUESTIONS AND HYPOTHESES</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260299066"/>
              </p:ext>
            </p:extLst>
          </p:nvPr>
        </p:nvGraphicFramePr>
        <p:xfrm>
          <a:off x="838200" y="1690688"/>
          <a:ext cx="10515600" cy="4318225"/>
        </p:xfrm>
        <a:graphic>
          <a:graphicData uri="http://schemas.openxmlformats.org/drawingml/2006/table">
            <a:tbl>
              <a:tblPr firstRow="1" bandRow="1">
                <a:tableStyleId>{7E9639D4-E3E2-4D34-9284-5A2195B3D0D7}</a:tableStyleId>
              </a:tblPr>
              <a:tblGrid>
                <a:gridCol w="4948646">
                  <a:extLst>
                    <a:ext uri="{9D8B030D-6E8A-4147-A177-3AD203B41FA5}">
                      <a16:colId xmlns:a16="http://schemas.microsoft.com/office/drawing/2014/main" val="1122377055"/>
                    </a:ext>
                  </a:extLst>
                </a:gridCol>
                <a:gridCol w="653143">
                  <a:extLst>
                    <a:ext uri="{9D8B030D-6E8A-4147-A177-3AD203B41FA5}">
                      <a16:colId xmlns:a16="http://schemas.microsoft.com/office/drawing/2014/main" val="168895951"/>
                    </a:ext>
                  </a:extLst>
                </a:gridCol>
                <a:gridCol w="4913811">
                  <a:extLst>
                    <a:ext uri="{9D8B030D-6E8A-4147-A177-3AD203B41FA5}">
                      <a16:colId xmlns:a16="http://schemas.microsoft.com/office/drawing/2014/main" val="4133700016"/>
                    </a:ext>
                  </a:extLst>
                </a:gridCol>
              </a:tblGrid>
              <a:tr h="514243">
                <a:tc>
                  <a:txBody>
                    <a:bodyPr/>
                    <a:lstStyle/>
                    <a:p>
                      <a:pPr algn="ctr"/>
                      <a:r>
                        <a:rPr lang="en-GB" spc="300" dirty="0" smtClean="0">
                          <a:solidFill>
                            <a:schemeClr val="accent1">
                              <a:lumMod val="50000"/>
                            </a:schemeClr>
                          </a:solidFill>
                        </a:rPr>
                        <a:t>HYPOTHESES</a:t>
                      </a:r>
                      <a:endParaRPr lang="en-US" spc="300" dirty="0">
                        <a:solidFill>
                          <a:schemeClr val="accent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GB" spc="300" dirty="0" smtClean="0">
                          <a:solidFill>
                            <a:schemeClr val="accent1">
                              <a:lumMod val="50000"/>
                            </a:schemeClr>
                          </a:solidFill>
                        </a:rPr>
                        <a:t>QUESTIONS</a:t>
                      </a:r>
                      <a:endParaRPr lang="en-US" spc="300" dirty="0">
                        <a:solidFill>
                          <a:schemeClr val="accent1">
                            <a:lumMod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062790"/>
                  </a:ext>
                </a:extLst>
              </a:tr>
              <a:tr h="1267994">
                <a:tc>
                  <a:txBody>
                    <a:bodyPr/>
                    <a:lstStyle/>
                    <a:p>
                      <a:r>
                        <a:rPr lang="en-GB" dirty="0" smtClean="0"/>
                        <a:t>Global warming exists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GB" dirty="0" smtClean="0"/>
                        <a:t>What</a:t>
                      </a:r>
                      <a:r>
                        <a:rPr lang="en-GB" baseline="0" dirty="0" smtClean="0"/>
                        <a:t> evidence is there for global warming between the years 1850 and 2013?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64944016"/>
                  </a:ext>
                </a:extLst>
              </a:tr>
              <a:tr h="1267994">
                <a:tc>
                  <a:txBody>
                    <a:bodyPr/>
                    <a:lstStyle/>
                    <a:p>
                      <a:r>
                        <a:rPr lang="en-GB" dirty="0" smtClean="0"/>
                        <a:t>Overall average temperature analysis may mask any</a:t>
                      </a:r>
                      <a:r>
                        <a:rPr lang="en-GB" baseline="0" dirty="0" smtClean="0"/>
                        <a:t> changes at a seasonal level. Perhaps winters are getting colder and summers are getting warmer.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GB" dirty="0" smtClean="0"/>
                        <a:t>Do rates of warming</a:t>
                      </a:r>
                      <a:r>
                        <a:rPr lang="en-GB" baseline="0" dirty="0" smtClean="0"/>
                        <a:t> vary by season?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5236056"/>
                  </a:ext>
                </a:extLst>
              </a:tr>
              <a:tr h="1267994">
                <a:tc>
                  <a:txBody>
                    <a:bodyPr/>
                    <a:lstStyle/>
                    <a:p>
                      <a:r>
                        <a:rPr lang="en-GB" dirty="0" smtClean="0"/>
                        <a:t>There is a relationship between industrialisation</a:t>
                      </a:r>
                      <a:r>
                        <a:rPr lang="en-GB" baseline="0" dirty="0" smtClean="0"/>
                        <a:t> and global warming. </a:t>
                      </a:r>
                      <a:r>
                        <a:rPr lang="en-GB" dirty="0" smtClean="0"/>
                        <a:t>Rate of warming varies</a:t>
                      </a:r>
                      <a:r>
                        <a:rPr lang="en-GB" baseline="0" dirty="0" smtClean="0"/>
                        <a:t> by country, based on level of industrialisation.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GB" dirty="0" smtClean="0"/>
                        <a:t>Are there differences in rates of warming</a:t>
                      </a:r>
                      <a:r>
                        <a:rPr lang="en-GB" baseline="0" dirty="0" smtClean="0"/>
                        <a:t> across development stages? Can we observe any peaks following periods of industrialisation? Is there a lag effect?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6890036"/>
                  </a:ext>
                </a:extLst>
              </a:tr>
            </a:tbl>
          </a:graphicData>
        </a:graphic>
      </p:graphicFrame>
      <p:sp>
        <p:nvSpPr>
          <p:cNvPr id="6" name="Triángulo isósceles 5"/>
          <p:cNvSpPr/>
          <p:nvPr/>
        </p:nvSpPr>
        <p:spPr>
          <a:xfrm rot="5400000">
            <a:off x="5802720" y="2611189"/>
            <a:ext cx="586560" cy="400594"/>
          </a:xfrm>
          <a:prstGeom prst="triangl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ángulo isósceles 6"/>
          <p:cNvSpPr/>
          <p:nvPr/>
        </p:nvSpPr>
        <p:spPr>
          <a:xfrm rot="5400000">
            <a:off x="5802720" y="3904788"/>
            <a:ext cx="586560" cy="400594"/>
          </a:xfrm>
          <a:prstGeom prst="triangl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ángulo isósceles 7"/>
          <p:cNvSpPr/>
          <p:nvPr/>
        </p:nvSpPr>
        <p:spPr>
          <a:xfrm rot="5400000">
            <a:off x="5815783" y="5198387"/>
            <a:ext cx="586560" cy="400594"/>
          </a:xfrm>
          <a:prstGeom prst="triangl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10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THE DATA</a:t>
            </a:r>
            <a:endParaRPr lang="en-US" dirty="0"/>
          </a:p>
        </p:txBody>
      </p:sp>
      <p:sp>
        <p:nvSpPr>
          <p:cNvPr id="3" name="Marcador de contenido 2"/>
          <p:cNvSpPr>
            <a:spLocks noGrp="1"/>
          </p:cNvSpPr>
          <p:nvPr>
            <p:ph idx="1"/>
          </p:nvPr>
        </p:nvSpPr>
        <p:spPr>
          <a:xfrm>
            <a:off x="838200" y="1690688"/>
            <a:ext cx="5640977" cy="4486275"/>
          </a:xfrm>
        </p:spPr>
        <p:txBody>
          <a:bodyPr>
            <a:noAutofit/>
          </a:bodyPr>
          <a:lstStyle/>
          <a:p>
            <a:pPr marL="0" indent="0">
              <a:buNone/>
            </a:pPr>
            <a:r>
              <a:rPr lang="en-GB" sz="1800" b="1" spc="300" dirty="0" smtClean="0">
                <a:solidFill>
                  <a:schemeClr val="accent1">
                    <a:lumMod val="50000"/>
                  </a:schemeClr>
                </a:solidFill>
              </a:rPr>
              <a:t>SOURCE AND CONTENTS</a:t>
            </a:r>
          </a:p>
          <a:p>
            <a:r>
              <a:rPr lang="en-GB" sz="1800" dirty="0" smtClean="0"/>
              <a:t>Sourced </a:t>
            </a:r>
            <a:r>
              <a:rPr lang="en-GB" sz="1800" dirty="0"/>
              <a:t>from </a:t>
            </a:r>
            <a:r>
              <a:rPr lang="en-GB" sz="1800" dirty="0">
                <a:hlinkClick r:id="rId2"/>
              </a:rPr>
              <a:t>Berkeley Earth Data </a:t>
            </a:r>
            <a:r>
              <a:rPr lang="en-GB" sz="1800" dirty="0" smtClean="0">
                <a:hlinkClick r:id="rId2"/>
              </a:rPr>
              <a:t>Page</a:t>
            </a:r>
            <a:endParaRPr lang="en-GB" sz="1800" dirty="0"/>
          </a:p>
          <a:p>
            <a:r>
              <a:rPr lang="en-GB" sz="1800" dirty="0" smtClean="0"/>
              <a:t>Selected one </a:t>
            </a:r>
            <a:r>
              <a:rPr lang="en-GB" sz="1800" dirty="0"/>
              <a:t>of seven available </a:t>
            </a:r>
            <a:r>
              <a:rPr lang="en-GB" sz="1800" dirty="0" err="1" smtClean="0"/>
              <a:t>datasetS</a:t>
            </a:r>
            <a:r>
              <a:rPr lang="en-GB" sz="1800" dirty="0" smtClean="0"/>
              <a:t>: </a:t>
            </a:r>
            <a:r>
              <a:rPr lang="en-GB" sz="1800" b="1" dirty="0" smtClean="0"/>
              <a:t>GlobalLandTemperaturesByCity.csv </a:t>
            </a:r>
            <a:r>
              <a:rPr lang="en-GB" sz="1800" b="1" dirty="0"/>
              <a:t>:</a:t>
            </a:r>
          </a:p>
          <a:p>
            <a:r>
              <a:rPr lang="en-GB" sz="1800" dirty="0"/>
              <a:t>Date</a:t>
            </a:r>
          </a:p>
          <a:p>
            <a:r>
              <a:rPr lang="en-GB" sz="1800" dirty="0"/>
              <a:t>Average Temperature</a:t>
            </a:r>
          </a:p>
          <a:p>
            <a:r>
              <a:rPr lang="en-GB" sz="1800" dirty="0"/>
              <a:t>City</a:t>
            </a:r>
          </a:p>
          <a:p>
            <a:r>
              <a:rPr lang="en-GB" sz="1800" dirty="0"/>
              <a:t>Country</a:t>
            </a:r>
          </a:p>
          <a:p>
            <a:r>
              <a:rPr lang="en-GB" sz="1800" dirty="0">
                <a:solidFill>
                  <a:schemeClr val="tx2"/>
                </a:solidFill>
              </a:rPr>
              <a:t>Latitude*</a:t>
            </a:r>
          </a:p>
          <a:p>
            <a:r>
              <a:rPr lang="en-GB" sz="1800" dirty="0">
                <a:solidFill>
                  <a:schemeClr val="tx2"/>
                </a:solidFill>
              </a:rPr>
              <a:t>Longitude*</a:t>
            </a:r>
          </a:p>
          <a:p>
            <a:r>
              <a:rPr lang="en-GB" sz="1800" dirty="0">
                <a:solidFill>
                  <a:schemeClr val="tx2"/>
                </a:solidFill>
              </a:rPr>
              <a:t>Average Temperature Uncertainty</a:t>
            </a:r>
            <a:r>
              <a:rPr lang="en-GB" sz="1800" dirty="0" smtClean="0">
                <a:solidFill>
                  <a:schemeClr val="tx2"/>
                </a:solidFill>
              </a:rPr>
              <a:t>*</a:t>
            </a:r>
            <a:endParaRPr lang="en-GB" sz="1800" dirty="0">
              <a:solidFill>
                <a:schemeClr val="tx2"/>
              </a:solidFill>
            </a:endParaRPr>
          </a:p>
          <a:p>
            <a:pPr marL="0" indent="0">
              <a:buNone/>
            </a:pPr>
            <a:r>
              <a:rPr lang="en-GB" sz="1800" dirty="0">
                <a:solidFill>
                  <a:schemeClr val="tx2"/>
                </a:solidFill>
              </a:rPr>
              <a:t>*Excluded from analysis</a:t>
            </a:r>
          </a:p>
          <a:p>
            <a:endParaRPr lang="en-US" sz="1800" dirty="0"/>
          </a:p>
        </p:txBody>
      </p:sp>
      <p:sp>
        <p:nvSpPr>
          <p:cNvPr id="4" name="Marcador de contenido 2"/>
          <p:cNvSpPr txBox="1">
            <a:spLocks/>
          </p:cNvSpPr>
          <p:nvPr/>
        </p:nvSpPr>
        <p:spPr>
          <a:xfrm>
            <a:off x="6479177" y="1690687"/>
            <a:ext cx="5390606" cy="44862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spc="300" dirty="0" smtClean="0">
                <a:solidFill>
                  <a:schemeClr val="accent1">
                    <a:lumMod val="50000"/>
                  </a:schemeClr>
                </a:solidFill>
              </a:rPr>
              <a:t>ANALYSIS PARAMETERS:</a:t>
            </a:r>
          </a:p>
          <a:p>
            <a:pPr marL="0" indent="0">
              <a:buFont typeface="Arial" panose="020B0604020202020204" pitchFamily="34" charset="0"/>
              <a:buNone/>
            </a:pPr>
            <a:endParaRPr lang="en-GB" sz="1800" dirty="0"/>
          </a:p>
          <a:p>
            <a:r>
              <a:rPr lang="en-GB" sz="1800" dirty="0" smtClean="0"/>
              <a:t>Due to incomplete data, temperature records before 1850 was excluded. Analysis has been conducted on data from 1850 – 2013.</a:t>
            </a:r>
          </a:p>
          <a:p>
            <a:r>
              <a:rPr lang="en-GB" sz="1800" dirty="0" smtClean="0"/>
              <a:t>Six countries were selected for in-depth analysis.  These countries were chosen for their relevance in the global warming debate, varied levels of industrialisation, and greater access to qualitative insights. </a:t>
            </a:r>
          </a:p>
          <a:p>
            <a:r>
              <a:rPr lang="en-GB" sz="1800" dirty="0" smtClean="0"/>
              <a:t>Country selection was also limited to Northern Hemisphere to simplify seasonal analysis.</a:t>
            </a:r>
          </a:p>
          <a:p>
            <a:endParaRPr lang="en-GB" sz="1800" dirty="0" smtClean="0"/>
          </a:p>
          <a:p>
            <a:endParaRPr lang="en-GB" sz="1800" dirty="0" smtClean="0"/>
          </a:p>
        </p:txBody>
      </p:sp>
    </p:spTree>
    <p:extLst>
      <p:ext uri="{BB962C8B-B14F-4D97-AF65-F5344CB8AC3E}">
        <p14:creationId xmlns:p14="http://schemas.microsoft.com/office/powerpoint/2010/main" val="463653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636566565"/>
              </p:ext>
            </p:extLst>
          </p:nvPr>
        </p:nvGraphicFramePr>
        <p:xfrm>
          <a:off x="942703" y="1491917"/>
          <a:ext cx="10199913" cy="2454028"/>
        </p:xfrm>
        <a:graphic>
          <a:graphicData uri="http://schemas.openxmlformats.org/drawingml/2006/table">
            <a:tbl>
              <a:tblPr firstRow="1" bandRow="1">
                <a:tableStyleId>{7E9639D4-E3E2-4D34-9284-5A2195B3D0D7}</a:tableStyleId>
              </a:tblPr>
              <a:tblGrid>
                <a:gridCol w="3399971">
                  <a:extLst>
                    <a:ext uri="{9D8B030D-6E8A-4147-A177-3AD203B41FA5}">
                      <a16:colId xmlns:a16="http://schemas.microsoft.com/office/drawing/2014/main" val="1541975263"/>
                    </a:ext>
                  </a:extLst>
                </a:gridCol>
                <a:gridCol w="3399971">
                  <a:extLst>
                    <a:ext uri="{9D8B030D-6E8A-4147-A177-3AD203B41FA5}">
                      <a16:colId xmlns:a16="http://schemas.microsoft.com/office/drawing/2014/main" val="866075506"/>
                    </a:ext>
                  </a:extLst>
                </a:gridCol>
                <a:gridCol w="3399971">
                  <a:extLst>
                    <a:ext uri="{9D8B030D-6E8A-4147-A177-3AD203B41FA5}">
                      <a16:colId xmlns:a16="http://schemas.microsoft.com/office/drawing/2014/main" val="3779421066"/>
                    </a:ext>
                  </a:extLst>
                </a:gridCol>
              </a:tblGrid>
              <a:tr h="341024">
                <a:tc>
                  <a:txBody>
                    <a:bodyPr/>
                    <a:lstStyle/>
                    <a:p>
                      <a:pPr algn="ctr"/>
                      <a:r>
                        <a:rPr lang="en-GB" sz="1400" spc="300" dirty="0" smtClean="0"/>
                        <a:t>UNITED</a:t>
                      </a:r>
                      <a:r>
                        <a:rPr lang="en-GB" sz="1400" spc="300" baseline="0" dirty="0" smtClean="0"/>
                        <a:t> STATES OF AMERICA</a:t>
                      </a:r>
                      <a:endParaRPr lang="en-US" sz="1400" spc="3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spc="300" dirty="0" smtClean="0"/>
                        <a:t>CHINA</a:t>
                      </a:r>
                      <a:endParaRPr lang="en-US" sz="1400" spc="3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spc="300" dirty="0" smtClean="0"/>
                        <a:t>INDIA</a:t>
                      </a:r>
                      <a:endParaRPr lang="en-US" sz="1400" spc="3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883993"/>
                  </a:ext>
                </a:extLst>
              </a:tr>
              <a:tr h="1061985">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dirty="0"/>
                    </a:p>
                  </a:txBody>
                  <a:tcP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838015743"/>
                  </a:ext>
                </a:extLst>
              </a:tr>
              <a:tr h="1051019">
                <a:tc>
                  <a:txBody>
                    <a:bodyPr/>
                    <a:lstStyle/>
                    <a:p>
                      <a:pPr marL="285750" indent="-285750">
                        <a:buFont typeface="Arial" panose="020B0604020202020204" pitchFamily="34" charset="0"/>
                        <a:buChar char="•"/>
                      </a:pPr>
                      <a:r>
                        <a:rPr lang="en-GB" dirty="0" smtClean="0"/>
                        <a:t>North</a:t>
                      </a:r>
                      <a:r>
                        <a:rPr lang="en-GB" baseline="0" dirty="0" smtClean="0"/>
                        <a:t> America</a:t>
                      </a:r>
                    </a:p>
                    <a:p>
                      <a:pPr marL="285750" indent="-285750">
                        <a:buFont typeface="Arial" panose="020B0604020202020204" pitchFamily="34" charset="0"/>
                        <a:buChar char="•"/>
                      </a:pPr>
                      <a:r>
                        <a:rPr lang="en-GB" baseline="0" dirty="0" smtClean="0"/>
                        <a:t>Industrialised early 1800s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14.34% of CO2 emissions 2016</a:t>
                      </a:r>
                      <a:endParaRPr lang="en-US" dirty="0" smtClean="0"/>
                    </a:p>
                  </a:txBody>
                  <a:tcPr>
                    <a:lnL w="12700" cap="flat" cmpd="sng" algn="ctr">
                      <a:solidFill>
                        <a:schemeClr val="tx1"/>
                      </a:solidFill>
                      <a:prstDash val="solid"/>
                      <a:round/>
                      <a:headEnd type="none" w="med" len="med"/>
                      <a:tailEnd type="none" w="med" len="med"/>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GB" dirty="0" smtClean="0"/>
                        <a:t>Asia</a:t>
                      </a:r>
                    </a:p>
                    <a:p>
                      <a:pPr marL="285750" indent="-285750">
                        <a:buFont typeface="Arial" panose="020B0604020202020204" pitchFamily="34" charset="0"/>
                        <a:buChar char="•"/>
                      </a:pPr>
                      <a:r>
                        <a:rPr lang="en-GB" dirty="0" smtClean="0"/>
                        <a:t>Industrialised ~1970s</a:t>
                      </a:r>
                    </a:p>
                    <a:p>
                      <a:pPr marL="285750" indent="-285750">
                        <a:buFont typeface="Arial" panose="020B0604020202020204" pitchFamily="34" charset="0"/>
                        <a:buChar char="•"/>
                      </a:pPr>
                      <a:r>
                        <a:rPr lang="en-GB" dirty="0" smtClean="0"/>
                        <a:t>29.51% of CO2 emissions 2016</a:t>
                      </a:r>
                      <a:endParaRPr lang="en-US" dirty="0"/>
                    </a:p>
                  </a:txBody>
                  <a:tcP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GB" dirty="0" smtClean="0"/>
                        <a:t>Asia</a:t>
                      </a:r>
                    </a:p>
                    <a:p>
                      <a:pPr marL="285750" indent="-285750">
                        <a:buFont typeface="Arial" panose="020B0604020202020204" pitchFamily="34" charset="0"/>
                        <a:buChar char="•"/>
                      </a:pPr>
                      <a:r>
                        <a:rPr lang="en-GB" dirty="0" smtClean="0"/>
                        <a:t>Early 1900s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6.81% of CO2 emissions 2016</a:t>
                      </a:r>
                      <a:endParaRPr lang="en-US" dirty="0" smtClean="0"/>
                    </a:p>
                  </a:txBody>
                  <a:tcPr>
                    <a:lnL>
                      <a:noFill/>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5291974"/>
                  </a:ext>
                </a:extLst>
              </a:tr>
            </a:tbl>
          </a:graphicData>
        </a:graphic>
      </p:graphicFrame>
      <p:graphicFrame>
        <p:nvGraphicFramePr>
          <p:cNvPr id="16" name="Tabla 15"/>
          <p:cNvGraphicFramePr>
            <a:graphicFrameLocks noGrp="1"/>
          </p:cNvGraphicFramePr>
          <p:nvPr>
            <p:extLst>
              <p:ext uri="{D42A27DB-BD31-4B8C-83A1-F6EECF244321}">
                <p14:modId xmlns:p14="http://schemas.microsoft.com/office/powerpoint/2010/main" val="1976954128"/>
              </p:ext>
            </p:extLst>
          </p:nvPr>
        </p:nvGraphicFramePr>
        <p:xfrm>
          <a:off x="942702" y="4095385"/>
          <a:ext cx="10199913" cy="2454028"/>
        </p:xfrm>
        <a:graphic>
          <a:graphicData uri="http://schemas.openxmlformats.org/drawingml/2006/table">
            <a:tbl>
              <a:tblPr firstRow="1" bandRow="1">
                <a:tableStyleId>{7E9639D4-E3E2-4D34-9284-5A2195B3D0D7}</a:tableStyleId>
              </a:tblPr>
              <a:tblGrid>
                <a:gridCol w="3399971">
                  <a:extLst>
                    <a:ext uri="{9D8B030D-6E8A-4147-A177-3AD203B41FA5}">
                      <a16:colId xmlns:a16="http://schemas.microsoft.com/office/drawing/2014/main" val="1541975263"/>
                    </a:ext>
                  </a:extLst>
                </a:gridCol>
                <a:gridCol w="3399971">
                  <a:extLst>
                    <a:ext uri="{9D8B030D-6E8A-4147-A177-3AD203B41FA5}">
                      <a16:colId xmlns:a16="http://schemas.microsoft.com/office/drawing/2014/main" val="866075506"/>
                    </a:ext>
                  </a:extLst>
                </a:gridCol>
                <a:gridCol w="3399971">
                  <a:extLst>
                    <a:ext uri="{9D8B030D-6E8A-4147-A177-3AD203B41FA5}">
                      <a16:colId xmlns:a16="http://schemas.microsoft.com/office/drawing/2014/main" val="3779421066"/>
                    </a:ext>
                  </a:extLst>
                </a:gridCol>
              </a:tblGrid>
              <a:tr h="341024">
                <a:tc>
                  <a:txBody>
                    <a:bodyPr/>
                    <a:lstStyle/>
                    <a:p>
                      <a:pPr algn="ctr"/>
                      <a:r>
                        <a:rPr lang="en-GB" sz="1400" spc="300" dirty="0" smtClean="0"/>
                        <a:t>SPAIN</a:t>
                      </a:r>
                      <a:endParaRPr lang="en-US" sz="1400" spc="300" dirty="0"/>
                    </a:p>
                  </a:txBody>
                  <a:tcPr anchor="ctr">
                    <a:lnB w="12700" cap="flat" cmpd="sng" algn="ctr">
                      <a:solidFill>
                        <a:schemeClr val="tx1"/>
                      </a:solidFill>
                      <a:prstDash val="solid"/>
                      <a:round/>
                      <a:headEnd type="none" w="med" len="med"/>
                      <a:tailEnd type="none" w="med" len="med"/>
                    </a:lnB>
                  </a:tcPr>
                </a:tc>
                <a:tc>
                  <a:txBody>
                    <a:bodyPr/>
                    <a:lstStyle/>
                    <a:p>
                      <a:pPr algn="ctr"/>
                      <a:r>
                        <a:rPr lang="en-GB" sz="1400" spc="300" dirty="0" smtClean="0"/>
                        <a:t>NIGERIA</a:t>
                      </a:r>
                      <a:endParaRPr lang="en-US" sz="1400" spc="300" dirty="0"/>
                    </a:p>
                  </a:txBody>
                  <a:tcPr anchor="ctr">
                    <a:lnB w="12700" cap="flat" cmpd="sng" algn="ctr">
                      <a:solidFill>
                        <a:schemeClr val="tx1"/>
                      </a:solidFill>
                      <a:prstDash val="solid"/>
                      <a:round/>
                      <a:headEnd type="none" w="med" len="med"/>
                      <a:tailEnd type="none" w="med" len="med"/>
                    </a:lnB>
                  </a:tcPr>
                </a:tc>
                <a:tc>
                  <a:txBody>
                    <a:bodyPr/>
                    <a:lstStyle/>
                    <a:p>
                      <a:pPr algn="ctr"/>
                      <a:r>
                        <a:rPr lang="en-GB" sz="1400" spc="300" dirty="0" smtClean="0"/>
                        <a:t>VENEZUELA</a:t>
                      </a:r>
                      <a:endParaRPr lang="en-US" sz="1400" spc="3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883993"/>
                  </a:ext>
                </a:extLst>
              </a:tr>
              <a:tr h="1061985">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txBody>
                  <a:tcP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838015743"/>
                  </a:ext>
                </a:extLst>
              </a:tr>
              <a:tr h="1051019">
                <a:tc>
                  <a:txBody>
                    <a:bodyPr/>
                    <a:lstStyle/>
                    <a:p>
                      <a:pPr marL="285750" indent="-285750">
                        <a:buFont typeface="Arial" panose="020B0604020202020204" pitchFamily="34" charset="0"/>
                        <a:buChar char="•"/>
                      </a:pPr>
                      <a:r>
                        <a:rPr lang="en-GB" dirty="0" smtClean="0"/>
                        <a:t>Europe</a:t>
                      </a:r>
                    </a:p>
                    <a:p>
                      <a:pPr marL="285750" indent="-285750">
                        <a:buFont typeface="Arial" panose="020B0604020202020204" pitchFamily="34" charset="0"/>
                        <a:buChar char="•"/>
                      </a:pPr>
                      <a:r>
                        <a:rPr lang="en-GB" dirty="0" smtClean="0"/>
                        <a:t>Industrialised</a:t>
                      </a:r>
                      <a:r>
                        <a:rPr lang="en-GB" baseline="0" dirty="0" smtClean="0"/>
                        <a:t> early 1900s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0.73% of CO2 emissions 2016</a:t>
                      </a:r>
                      <a:endParaRPr lang="en-US" dirty="0" smtClean="0"/>
                    </a:p>
                  </a:txBody>
                  <a:tcPr>
                    <a:lnL w="12700" cap="flat" cmpd="sng" algn="ctr">
                      <a:solidFill>
                        <a:schemeClr val="tx1"/>
                      </a:solidFill>
                      <a:prstDash val="solid"/>
                      <a:round/>
                      <a:headEnd type="none" w="med" len="med"/>
                      <a:tailEnd type="none" w="med" len="med"/>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GB" dirty="0" smtClean="0"/>
                        <a:t>Africa</a:t>
                      </a:r>
                    </a:p>
                    <a:p>
                      <a:pPr marL="285750" indent="-285750">
                        <a:buFont typeface="Arial" panose="020B0604020202020204" pitchFamily="34" charset="0"/>
                        <a:buChar char="•"/>
                      </a:pPr>
                      <a:r>
                        <a:rPr lang="en-GB" dirty="0" smtClean="0"/>
                        <a:t>Currently industrialising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0.24% of CO2 emissions 2016</a:t>
                      </a:r>
                      <a:endParaRPr lang="en-US" dirty="0" smtClean="0"/>
                    </a:p>
                  </a:txBody>
                  <a:tcP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GB" dirty="0" smtClean="0"/>
                        <a:t>South</a:t>
                      </a:r>
                      <a:r>
                        <a:rPr lang="en-GB" baseline="0" dirty="0" smtClean="0"/>
                        <a:t> America</a:t>
                      </a:r>
                    </a:p>
                    <a:p>
                      <a:pPr marL="285750" indent="-285750">
                        <a:buFont typeface="Arial" panose="020B0604020202020204" pitchFamily="34" charset="0"/>
                        <a:buChar char="•"/>
                      </a:pPr>
                      <a:r>
                        <a:rPr lang="en-GB" baseline="0" dirty="0" smtClean="0"/>
                        <a:t>Industrialisation ~1970s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0.50% of CO2 emissions 2016</a:t>
                      </a:r>
                      <a:endParaRPr lang="en-US" dirty="0" smtClean="0"/>
                    </a:p>
                  </a:txBody>
                  <a:tcPr>
                    <a:lnL>
                      <a:noFill/>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5291974"/>
                  </a:ext>
                </a:extLst>
              </a:tr>
            </a:tbl>
          </a:graphicData>
        </a:graphic>
      </p:graphicFrame>
      <p:sp>
        <p:nvSpPr>
          <p:cNvPr id="2" name="Título 1"/>
          <p:cNvSpPr>
            <a:spLocks noGrp="1"/>
          </p:cNvSpPr>
          <p:nvPr>
            <p:ph type="title"/>
          </p:nvPr>
        </p:nvSpPr>
        <p:spPr/>
        <p:txBody>
          <a:bodyPr>
            <a:normAutofit/>
          </a:bodyPr>
          <a:lstStyle/>
          <a:p>
            <a:r>
              <a:rPr lang="en-GB" sz="4000" dirty="0" smtClean="0"/>
              <a:t>SIX COUNTRIES WERE SELECTED FOR ANALYSIS</a:t>
            </a:r>
            <a:endParaRPr lang="en-US" sz="4000" dirty="0"/>
          </a:p>
        </p:txBody>
      </p:sp>
      <p:pic>
        <p:nvPicPr>
          <p:cNvPr id="2050" name="Picture 2" descr="Image result for UNITED STAT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81" y="1942413"/>
            <a:ext cx="1643903" cy="8657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hina fl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334" y="1943728"/>
            <a:ext cx="1424648" cy="9497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INDIA fla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08071" y="1959673"/>
            <a:ext cx="1272794" cy="8485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PAIN fla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47457" y="4569030"/>
            <a:ext cx="1339352" cy="89255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lag of Venezuela (state).sv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38" y="4555631"/>
            <a:ext cx="1358927" cy="90595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nigeria FLA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2064" y="4569030"/>
            <a:ext cx="1600426" cy="80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615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graphicFrame>
        <p:nvGraphicFramePr>
          <p:cNvPr id="4" name="Gráfico 3"/>
          <p:cNvGraphicFramePr/>
          <p:nvPr>
            <p:extLst>
              <p:ext uri="{D42A27DB-BD31-4B8C-83A1-F6EECF244321}">
                <p14:modId xmlns:p14="http://schemas.microsoft.com/office/powerpoint/2010/main" val="682737514"/>
              </p:ext>
            </p:extLst>
          </p:nvPr>
        </p:nvGraphicFramePr>
        <p:xfrm>
          <a:off x="5513136" y="1690688"/>
          <a:ext cx="6999705" cy="4911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3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AVERAGE TEMPERATURES 1850 - 2013</a:t>
            </a:r>
            <a:endParaRPr lang="en-US" dirty="0"/>
          </a:p>
        </p:txBody>
      </p:sp>
      <p:sp>
        <p:nvSpPr>
          <p:cNvPr id="3" name="Marcador de contenido 2"/>
          <p:cNvSpPr>
            <a:spLocks noGrp="1"/>
          </p:cNvSpPr>
          <p:nvPr>
            <p:ph idx="1"/>
          </p:nvPr>
        </p:nvSpPr>
        <p:spPr/>
        <p:txBody>
          <a:bodyPr/>
          <a:lstStyle/>
          <a:p>
            <a:r>
              <a:rPr lang="en-GB" dirty="0" smtClean="0"/>
              <a:t>Placeholder for Allison’s graphs</a:t>
            </a:r>
            <a:endParaRPr lang="en-US" dirty="0"/>
          </a:p>
        </p:txBody>
      </p:sp>
    </p:spTree>
    <p:extLst>
      <p:ext uri="{BB962C8B-B14F-4D97-AF65-F5344CB8AC3E}">
        <p14:creationId xmlns:p14="http://schemas.microsoft.com/office/powerpoint/2010/main" val="1184191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RATE OF CHANGE SINCE 1850</a:t>
            </a:r>
            <a:endParaRPr lang="en-US" dirty="0"/>
          </a:p>
        </p:txBody>
      </p:sp>
      <p:sp>
        <p:nvSpPr>
          <p:cNvPr id="3" name="Marcador de contenido 2"/>
          <p:cNvSpPr>
            <a:spLocks noGrp="1"/>
          </p:cNvSpPr>
          <p:nvPr>
            <p:ph idx="1"/>
          </p:nvPr>
        </p:nvSpPr>
        <p:spPr/>
        <p:txBody>
          <a:bodyPr/>
          <a:lstStyle/>
          <a:p>
            <a:r>
              <a:rPr lang="en-GB" dirty="0" smtClean="0"/>
              <a:t>Placeholder for David’s graphs</a:t>
            </a:r>
            <a:endParaRPr lang="en-US" dirty="0"/>
          </a:p>
        </p:txBody>
      </p:sp>
    </p:spTree>
    <p:extLst>
      <p:ext uri="{BB962C8B-B14F-4D97-AF65-F5344CB8AC3E}">
        <p14:creationId xmlns:p14="http://schemas.microsoft.com/office/powerpoint/2010/main" val="919901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EXPLORING SEASONALITY</a:t>
            </a:r>
            <a:endParaRPr lang="en-US" dirty="0"/>
          </a:p>
        </p:txBody>
      </p:sp>
      <p:sp>
        <p:nvSpPr>
          <p:cNvPr id="3" name="Marcador de contenido 2"/>
          <p:cNvSpPr>
            <a:spLocks noGrp="1"/>
          </p:cNvSpPr>
          <p:nvPr>
            <p:ph idx="1"/>
          </p:nvPr>
        </p:nvSpPr>
        <p:spPr/>
        <p:txBody>
          <a:bodyPr/>
          <a:lstStyle/>
          <a:p>
            <a:r>
              <a:rPr lang="en-GB" dirty="0" smtClean="0"/>
              <a:t>Placeholder for Christian’s graphs</a:t>
            </a:r>
            <a:endParaRPr lang="en-US" dirty="0"/>
          </a:p>
        </p:txBody>
      </p:sp>
    </p:spTree>
    <p:extLst>
      <p:ext uri="{BB962C8B-B14F-4D97-AF65-F5344CB8AC3E}">
        <p14:creationId xmlns:p14="http://schemas.microsoft.com/office/powerpoint/2010/main" val="1988762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TotalTime>
  <Words>470</Words>
  <Application>Microsoft Office PowerPoint</Application>
  <PresentationFormat>Panorámica</PresentationFormat>
  <Paragraphs>75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Does climate change exist?</vt:lpstr>
      <vt:lpstr>THE STUDY</vt:lpstr>
      <vt:lpstr>QUESTIONS AND HYPOTHESES</vt:lpstr>
      <vt:lpstr>THE DATA</vt:lpstr>
      <vt:lpstr>SIX COUNTRIES WERE SELECTED FOR ANALYSIS</vt:lpstr>
      <vt:lpstr>Presentación de PowerPoint</vt:lpstr>
      <vt:lpstr>AVERAGE TEMPERATURES 1850 - 2013</vt:lpstr>
      <vt:lpstr>RATE OF CHANGE SINCE 1850</vt:lpstr>
      <vt:lpstr>EXPLORING SEASONALITY</vt:lpstr>
      <vt:lpstr>FURTHER QUESTIONS AND HYPOTHESES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climate change exist?</dc:title>
  <dc:creator>Usuario de Windows</dc:creator>
  <cp:lastModifiedBy>Usuario de Windows</cp:lastModifiedBy>
  <cp:revision>13</cp:revision>
  <dcterms:created xsi:type="dcterms:W3CDTF">2018-09-25T18:47:24Z</dcterms:created>
  <dcterms:modified xsi:type="dcterms:W3CDTF">2018-09-26T13:27:00Z</dcterms:modified>
</cp:coreProperties>
</file>