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77091" autoAdjust="0"/>
  </p:normalViewPr>
  <p:slideViewPr>
    <p:cSldViewPr snapToGrid="0" snapToObjects="1">
      <p:cViewPr>
        <p:scale>
          <a:sx n="75" d="100"/>
          <a:sy n="75" d="100"/>
        </p:scale>
        <p:origin x="354" y="204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4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Yuxun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Fill the news position with pseudo-news(i.e.,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3972607" cy="2149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/>
                        </m:ctrlPr>
                      </m:sSubPr>
                      <m:e>
                        <m:r>
                          <a:rPr lang="en-US" altLang="ko-KR" i="1"/>
                          <m:t>𝑚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</m:sSub>
                    <m:r>
                      <a:rPr lang="en-US" altLang="ko-KR" i="1"/>
                      <m:t>=</m:t>
                    </m:r>
                    <m:d>
                      <m:dPr>
                        <m:ctrlPr>
                          <a:rPr lang="en-US" altLang="ko-KR" i="1"/>
                        </m:ctrlPr>
                      </m:dPr>
                      <m:e>
                        <m:f>
                          <m:fPr>
                            <m:ctrlPr>
                              <a:rPr lang="en-US" altLang="ko-KR" i="1"/>
                            </m:ctrlPr>
                          </m:fPr>
                          <m:num>
                            <m:r>
                              <a:rPr lang="en-US" altLang="ko-KR" i="1"/>
                              <m:t>1</m:t>
                            </m:r>
                          </m:num>
                          <m:den>
                            <m:r>
                              <a:rPr lang="en-US" altLang="ko-KR" i="1"/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i="1"/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/>
                          <m:t>𝑙</m:t>
                        </m:r>
                        <m:r>
                          <a:rPr lang="en-US" altLang="ko-KR" i="1"/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i="1"/>
                          <m:t>1</m:t>
                        </m:r>
                      </m:sub>
                      <m:sup>
                        <m:r>
                          <a:rPr lang="en-US" altLang="ko-KR" i="1"/>
                          <m:t>𝐿</m:t>
                        </m:r>
                      </m:sup>
                      <m:e>
                        <m:r>
                          <a:rPr lang="en-US" altLang="ko-KR" i="1"/>
                          <m:t>𝐵𝐸𝑅𝑇</m:t>
                        </m:r>
                      </m:e>
                    </m:nary>
                    <m:r>
                      <a:rPr lang="en-US" altLang="ko-KR" i="1"/>
                      <m:t>(</m:t>
                    </m:r>
                    <m:sSubSup>
                      <m:sSubSupPr>
                        <m:ctrlPr>
                          <a:rPr lang="en-US" altLang="ko-KR" i="1"/>
                        </m:ctrlPr>
                      </m:sSubSupPr>
                      <m:e>
                        <m:r>
                          <a:rPr lang="en-US" altLang="ko-KR" i="1"/>
                          <m:t>𝑠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  <m:sup>
                        <m:r>
                          <a:rPr lang="en-US" altLang="ko-KR" i="1"/>
                          <m:t>𝑡</m:t>
                        </m:r>
                        <m:r>
                          <a:rPr lang="en-US" altLang="ko-KR" i="1"/>
                          <m:t>,</m:t>
                        </m:r>
                        <m:r>
                          <a:rPr lang="en-US" altLang="ko-KR" i="1"/>
                          <m:t>𝑙</m:t>
                        </m:r>
                      </m:sup>
                    </m:sSubSup>
                    <m:r>
                      <a:rPr lang="en-US" altLang="ko-KR" i="1"/>
                      <m:t>)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i="1" dirty="0"/>
                      <m:t>∈</m:t>
                    </m:r>
                    <m:sSup>
                      <m:sSupPr>
                        <m:ctrlPr>
                          <a:rPr lang="en-US" altLang="ko-KR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/>
                        </m:ctrlPr>
                      </m:sSubPr>
                      <m:e>
                        <m:r>
                          <a:rPr lang="en-US" altLang="ko-KR" i="1"/>
                          <m:t>𝑝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</m:sSub>
                    <m:r>
                      <a:rPr lang="en-US" altLang="ko-KR" i="1"/>
                      <m:t>=</m:t>
                    </m:r>
                    <m:r>
                      <a:rPr lang="en-US" altLang="ko-KR" i="1"/>
                      <m:t>𝐵𝑖</m:t>
                    </m:r>
                    <m:r>
                      <m:rPr>
                        <m:nor/>
                      </m:rPr>
                      <a:rPr lang="ko-KR" altLang="en-US" dirty="0"/>
                      <m:t>－</m:t>
                    </m:r>
                    <m:r>
                      <a:rPr lang="en-US" altLang="ko-KR" i="1" dirty="0"/>
                      <m:t>𝐿𝑆𝑇𝑀</m:t>
                    </m:r>
                    <m:r>
                      <a:rPr lang="en-US" altLang="ko-KR" i="1" dirty="0"/>
                      <m:t>(</m:t>
                    </m:r>
                    <m:sSubSup>
                      <m:sSubSupPr>
                        <m:ctrlPr>
                          <a:rPr lang="en-US" altLang="ko-KR" i="1"/>
                        </m:ctrlPr>
                      </m:sSubSupPr>
                      <m:e>
                        <m:r>
                          <a:rPr lang="en-US" altLang="ko-KR" i="1"/>
                          <m:t>𝑋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/>
                            </m:ctrlPr>
                          </m:dPr>
                          <m:e>
                            <m:r>
                              <a:rPr lang="en-US" altLang="ko-KR" i="1"/>
                              <m:t>𝑡</m:t>
                            </m:r>
                            <m:r>
                              <a:rPr lang="en-US" altLang="ko-KR" i="1"/>
                              <m:t>−</m:t>
                            </m:r>
                            <m:r>
                              <a:rPr lang="en-US" altLang="ko-KR" i="1"/>
                              <m:t>𝑇</m:t>
                            </m:r>
                            <m:r>
                              <a:rPr lang="en-US" altLang="ko-KR" i="1"/>
                              <m:t>;</m:t>
                            </m:r>
                            <m:r>
                              <a:rPr lang="en-US" altLang="ko-KR" i="1"/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/>
                      <m:t>)</m:t>
                    </m:r>
                  </m:oMath>
                </a14:m>
                <a:r>
                  <a:rPr lang="en-US" altLang="ko-KR" dirty="0"/>
                  <a:t> </a:t>
                </a:r>
                <a:br>
                  <a:rPr lang="en-US" altLang="ko-KR" dirty="0"/>
                </a:b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/>
                        </m:ctrlPr>
                      </m:sSubPr>
                      <m:e>
                        <m:r>
                          <a:rPr lang="en-US" altLang="ko-KR" i="1"/>
                          <m:t>𝑞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</m:sSub>
                    <m:r>
                      <a:rPr lang="en-US" altLang="ko-KR" i="1"/>
                      <m:t>=</m:t>
                    </m:r>
                    <m:r>
                      <a:rPr lang="en-US" altLang="ko-KR" i="1"/>
                      <m:t>𝑇𝑎𝑏𝑁𝑒𝑡</m:t>
                    </m:r>
                    <m:r>
                      <a:rPr lang="en-US" altLang="ko-KR" i="1"/>
                      <m:t>(</m:t>
                    </m:r>
                    <m:sSubSup>
                      <m:sSubSupPr>
                        <m:ctrlPr>
                          <a:rPr lang="en-US" altLang="ko-KR" i="1"/>
                        </m:ctrlPr>
                      </m:sSubSupPr>
                      <m:e>
                        <m:r>
                          <a:rPr lang="en-US" altLang="ko-KR" i="1"/>
                          <m:t>𝐼</m:t>
                        </m:r>
                      </m:e>
                      <m:sub>
                        <m:r>
                          <a:rPr lang="en-US" altLang="ko-KR" i="1"/>
                          <m:t>𝑖</m:t>
                        </m:r>
                      </m:sub>
                      <m:sup>
                        <m:r>
                          <a:rPr lang="en-US" altLang="ko-KR" i="1"/>
                          <m:t>𝑡</m:t>
                        </m:r>
                        <m:r>
                          <a:rPr lang="en-US" altLang="ko-KR" i="1"/>
                          <m:t>−</m:t>
                        </m:r>
                        <m:r>
                          <a:rPr lang="en-US" altLang="ko-KR" i="1"/>
                          <m:t>1</m:t>
                        </m:r>
                      </m:sup>
                    </m:sSubSup>
                    <m:r>
                      <a:rPr lang="en-US" altLang="ko-KR" i="1"/>
                      <m:t>)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3972607" cy="2149948"/>
              </a:xfrm>
              <a:prstGeom prst="rect">
                <a:avLst/>
              </a:prstGeom>
              <a:blipFill>
                <a:blip r:embed="rId4"/>
                <a:stretch>
                  <a:fillRect l="-1075" b="-3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49279"/>
                <a:ext cx="10475912" cy="11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𝑑𝑎𝑦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49279"/>
                <a:ext cx="10475912" cy="1175835"/>
              </a:xfrm>
              <a:prstGeom prst="rect">
                <a:avLst/>
              </a:prstGeom>
              <a:blipFill>
                <a:blip r:embed="rId5"/>
                <a:stretch>
                  <a:fillRect l="-407" b="-8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4113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17949"/>
                  </p:ext>
                </p:extLst>
              </p:nvPr>
            </p:nvGraphicFramePr>
            <p:xfrm>
              <a:off x="1609057" y="287911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17949"/>
                  </p:ext>
                </p:extLst>
              </p:nvPr>
            </p:nvGraphicFramePr>
            <p:xfrm>
              <a:off x="1609057" y="287911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14545" r="-102308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14545" r="-1527" b="-1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10714" r="-102308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10714" r="-1527" b="-3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53524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53524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501271"/>
                <a:ext cx="10475912" cy="707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Ensure the independence 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501271"/>
                <a:ext cx="10475912" cy="707181"/>
              </a:xfrm>
              <a:prstGeom prst="rect">
                <a:avLst/>
              </a:prstGeom>
              <a:blipFill>
                <a:blip r:embed="rId7"/>
                <a:stretch>
                  <a:fillRect l="-407" t="-4310"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4113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5132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/>
                          </m:ctrlPr>
                        </m:sSubSupPr>
                        <m:e>
                          <m:r>
                            <a:rPr lang="en-US" altLang="ko-KR" sz="2000" i="1"/>
                            <m:t>h</m:t>
                          </m:r>
                        </m:e>
                        <m:sub>
                          <m:r>
                            <a:rPr lang="en-US" altLang="ko-KR" sz="2000" i="1"/>
                            <m:t>𝑖</m:t>
                          </m:r>
                        </m:sub>
                        <m:sup>
                          <m:r>
                            <a:rPr lang="en-US" altLang="ko-KR" sz="2000" i="1"/>
                            <m:t>𝑝𝑚𝑡</m:t>
                          </m:r>
                        </m:sup>
                      </m:sSubSup>
                      <m:r>
                        <a:rPr lang="en-US" altLang="ko-KR" sz="2000" b="0" i="1" smtClean="0"/>
                        <m:t>=[</m:t>
                      </m:r>
                      <m:sSubSup>
                        <m:sSubSupPr>
                          <m:ctrlPr>
                            <a:rPr lang="en-US" altLang="ko-KR" sz="2000" b="0" i="1" smtClean="0"/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/>
                              </m:ctrlPr>
                            </m:accPr>
                            <m:e>
                              <m:r>
                                <a:rPr lang="en-US" altLang="ko-KR" sz="2000" b="0" i="1" smtClean="0"/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/>
                            <m:t>𝑖</m:t>
                          </m:r>
                        </m:sub>
                        <m:sup>
                          <m:r>
                            <a:rPr lang="en-US" altLang="ko-KR" sz="2000" b="0" i="1" smtClean="0"/>
                            <m:t>−</m:t>
                          </m:r>
                        </m:sup>
                      </m:sSubSup>
                      <m:r>
                        <a:rPr lang="en-US" altLang="ko-KR" sz="2000" b="0" i="1" smtClean="0"/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/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/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/>
                                  </m:ctrlPr>
                                </m:accPr>
                                <m:e>
                                  <m:r>
                                    <a:rPr lang="en-US" altLang="ko-KR" sz="2000" i="1"/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/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/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/>
                      <m:t>=</m:t>
                    </m:r>
                    <m:r>
                      <a:rPr lang="en-US" altLang="ko-KR" sz="2000" b="0" i="1" smtClean="0"/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/>
                            </m:ctrlPr>
                          </m:sSubPr>
                          <m:e>
                            <m:r>
                              <a:rPr lang="en-US" altLang="ko-KR" sz="2000" b="0" i="1" smtClean="0"/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/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/>
                                </m:ctrlPr>
                              </m:sSubSupPr>
                              <m:e>
                                <m:r>
                                  <a:rPr lang="en-US" altLang="ko-KR" sz="2000" b="0" i="1" smtClean="0"/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/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/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/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/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/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/>
                                </m:ctrlPr>
                              </m:sSubSupPr>
                              <m:e>
                                <m:r>
                                  <a:rPr lang="en-US" altLang="ko-KR" sz="2000" b="0" i="1" smtClean="0"/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/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/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5132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29485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News(sentiment source), Price(noise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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29485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6367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498568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498568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41136"/>
            <a:ext cx="5382110" cy="1861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0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491586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/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491586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72000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72000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41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5032520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via cosine distance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→ separated”, “Similar → closer”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538191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/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538191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5999"/>
            <a:ext cx="3613150" cy="4821235"/>
            <a:chOff x="514350" y="1547662"/>
            <a:chExt cx="3613150" cy="4821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Financial news &amp; social media provide </a:t>
              </a:r>
              <a:r>
                <a:rPr lang="en-US" altLang="ko-KR" b="1" dirty="0">
                  <a:latin typeface="+mn-ea"/>
                </a:rPr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Stock prices contain </a:t>
              </a:r>
              <a:r>
                <a:rPr lang="en-US" altLang="ko-KR" b="1" dirty="0">
                  <a:latin typeface="+mn-ea"/>
                </a:rPr>
                <a:t>randomness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But, there is </a:t>
              </a:r>
              <a:r>
                <a:rPr lang="en-US" altLang="ko-KR" b="1" dirty="0">
                  <a:latin typeface="+mn-ea"/>
                </a:rPr>
                <a:t>deterministic components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6971247"/>
            <a:chOff x="514350" y="1547662"/>
            <a:chExt cx="3613150" cy="69712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6174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Ignore inter-stock dynamics like Momentum spillover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GNN</a:t>
              </a:r>
              <a:r>
                <a:rPr lang="ko-KR" altLang="en-US" b="1" dirty="0">
                  <a:latin typeface="+mn-ea"/>
                </a:rPr>
                <a:t> </a:t>
              </a:r>
              <a:r>
                <a:rPr lang="en-US" altLang="ko-KR" b="1" dirty="0">
                  <a:latin typeface="+mn-ea"/>
                </a:rPr>
                <a:t>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Massive price-related features </a:t>
              </a: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Biased attention effect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33282"/>
            <a:ext cx="3446463" cy="5892491"/>
            <a:chOff x="514350" y="1547661"/>
            <a:chExt cx="3613150" cy="58924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095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>
                  <a:latin typeface="+mn-ea"/>
                </a:rPr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Biased attention toward the dominated head features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>
                  <a:latin typeface="+mn-ea"/>
                </a:rPr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Baised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attention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F040CA-ED9A-F989-B114-5AA64C6D78CD}"/>
              </a:ext>
            </a:extLst>
          </p:cNvPr>
          <p:cNvCxnSpPr/>
          <p:nvPr/>
        </p:nvCxnSpPr>
        <p:spPr>
          <a:xfrm>
            <a:off x="4204195" y="1533283"/>
            <a:ext cx="0" cy="5007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5999"/>
            <a:ext cx="3613150" cy="5541432"/>
            <a:chOff x="514350" y="1547662"/>
            <a:chExt cx="3613150" cy="5541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Events that affect specific stocks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Instantaneous </a:t>
              </a:r>
              <a:r>
                <a:rPr lang="en-US" altLang="ko-KR" b="1" i="1" dirty="0">
                  <a:solidFill>
                    <a:schemeClr val="bg1">
                      <a:lumMod val="50000"/>
                    </a:schemeClr>
                  </a:solidFill>
                </a:rPr>
                <a:t>dominance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over their movements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181334"/>
            <a:chOff x="514350" y="1547661"/>
            <a:chExt cx="3613150" cy="51813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impact of financial news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dynamic interaction 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33283"/>
            <a:ext cx="3446463" cy="5179538"/>
            <a:chOff x="514350" y="1547662"/>
            <a:chExt cx="3613150" cy="51795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Dynamically infer 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Pretraining,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5998"/>
            <a:ext cx="3613150" cy="5181334"/>
            <a:chOff x="514350" y="1547661"/>
            <a:chExt cx="3613150" cy="5181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market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factors,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The trading signals of all stocks are mutually exclusive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541433"/>
            <a:chOff x="514350" y="1547661"/>
            <a:chExt cx="3613150" cy="55414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Capture peer influences 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full complexity of relationships 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33283"/>
            <a:ext cx="3446463" cy="5901531"/>
            <a:chOff x="514350" y="1547662"/>
            <a:chExt cx="3613150" cy="59015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104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external information 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NumHTML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long-tail effect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current and previous day stock prices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Classify stock as rising or falling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/>
                          </m:ctrlPr>
                        </m:sSubSupPr>
                        <m:e>
                          <m:r>
                            <a:rPr lang="en-US" altLang="ko-KR" sz="2000" b="0" i="1" smtClean="0"/>
                            <m:t>𝑦</m:t>
                          </m:r>
                        </m:e>
                        <m:sub>
                          <m:r>
                            <a:rPr lang="en-US" altLang="ko-KR" sz="2000" b="0" i="1" smtClean="0"/>
                            <m:t>𝑖</m:t>
                          </m:r>
                        </m:sub>
                        <m:sup>
                          <m:r>
                            <a:rPr lang="en-US" altLang="ko-KR" sz="2000" b="0" i="1" smtClean="0"/>
                            <m:t>𝑡</m:t>
                          </m:r>
                        </m:sup>
                      </m:sSubSup>
                      <m:r>
                        <a:rPr lang="en-US" altLang="ko-KR" sz="2000" b="0" i="1" smtClean="0"/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/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/>
                              </m:ctrlPr>
                            </m:eqArrPr>
                            <m:e>
                              <m:r>
                                <a:rPr lang="en-US" altLang="ko-KR" sz="2000" b="0" i="1" smtClean="0"/>
                                <m:t>1,  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/>
                                  </m:ctrlPr>
                                </m:sSubSupPr>
                                <m:e>
                                  <m:r>
                                    <a:rPr lang="en-US" altLang="ko-KR" sz="2000" b="0" i="1" smtClean="0"/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/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/>
                                  </m:ctrlPr>
                                </m:sSubSupPr>
                                <m:e>
                                  <m:r>
                                    <a:rPr lang="en-US" altLang="ko-KR" sz="20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/>
                                    <m:t>𝑡</m:t>
                                  </m:r>
                                  <m:r>
                                    <a:rPr lang="en-US" altLang="ko-KR" sz="2000" b="0" i="1" smtClean="0"/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/>
                                <m:t>0,  </m:t>
                              </m:r>
                              <m:sSubSup>
                                <m:sSubSupPr>
                                  <m:ctrlPr>
                                    <a:rPr lang="en-US" altLang="ko-KR" sz="2000" i="1"/>
                                  </m:ctrlPr>
                                </m:sSubSupPr>
                                <m:e>
                                  <m:r>
                                    <a:rPr lang="en-US" altLang="ko-KR" sz="20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/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/>
                                <m:t> </m:t>
                              </m:r>
                              <m:r>
                                <a:rPr lang="en-US" altLang="ko-KR" sz="2000" i="1"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/>
                                  </m:ctrlPr>
                                </m:sSubSupPr>
                                <m:e>
                                  <m:r>
                                    <a:rPr lang="en-US" altLang="ko-KR" sz="2000" i="1"/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/>
                                    <m:t>𝑡</m:t>
                                  </m:r>
                                  <m:r>
                                    <a:rPr lang="en-US" altLang="ko-KR" sz="2000" i="1"/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/>
                        <m:t>𝑉</m:t>
                      </m:r>
                      <m:r>
                        <a:rPr lang="en-US" altLang="ko-KR" sz="2000" b="0" i="1" smtClean="0"/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/>
                          </m:ctrlPr>
                        </m:dPr>
                        <m:e>
                          <m:r>
                            <a:rPr lang="en-US" altLang="ko-KR" sz="2000" b="0" i="1" smtClean="0"/>
                            <m:t>1,…,</m:t>
                          </m:r>
                          <m:r>
                            <a:rPr lang="en-US" altLang="ko-KR" sz="2000" b="0" i="1" smtClean="0"/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/>
                          </m:ctrlPr>
                        </m:sSubSupPr>
                        <m:e>
                          <m:r>
                            <a:rPr lang="en-US" altLang="ko-KR" sz="2000" b="0" i="1" smtClean="0"/>
                            <m:t>𝑦</m:t>
                          </m:r>
                        </m:e>
                        <m:sub>
                          <m:r>
                            <a:rPr lang="en-US" altLang="ko-KR" sz="2000" b="0" i="1" smtClean="0"/>
                            <m:t>𝑖</m:t>
                          </m:r>
                        </m:sub>
                        <m:sup>
                          <m:r>
                            <a:rPr lang="en-US" altLang="ko-KR" sz="2000" b="0" i="1" smtClean="0"/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/>
                        <m:t>𝑖</m:t>
                      </m:r>
                      <m:r>
                        <a:rPr lang="en-US" altLang="ko-KR" sz="2000" b="0" i="1" smtClean="0"/>
                        <m:t>∈</m:t>
                      </m:r>
                      <m:r>
                        <a:rPr lang="en-US" altLang="ko-KR" sz="2000" b="0" i="1" smtClean="0"/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/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A79A-F5B1-257A-8EEB-97DC4FFE85B4}"/>
              </a:ext>
            </a:extLst>
          </p:cNvPr>
          <p:cNvSpPr/>
          <p:nvPr/>
        </p:nvSpPr>
        <p:spPr>
          <a:xfrm>
            <a:off x="1220449" y="2145633"/>
            <a:ext cx="10333037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Inpu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rPr>
              <a:t>t features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on the (T−1)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Predict the movements on the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759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339560"/>
            <a:ext cx="9939676" cy="149889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Time-Series </a:t>
              </a: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Signals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m:t>𝑇</m:t>
                      </m:r>
                    </m:oMath>
                  </a14:m>
                  <a:r>
                    <a:rPr lang="en-US" altLang="ko-KR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th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3"/>
                  <a:stretch>
                    <a:fillRect l="-378" b="-11290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05710"/>
            <a:ext cx="9939676" cy="1403923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∈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i="1"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t="-862" b="-10776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279284"/>
            <a:ext cx="10658254" cy="40213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Dealing with the long tail effect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Cross-Modal Fusion Module, Graph Dual-Attention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1517</Words>
  <Application>Microsoft Office PowerPoint</Application>
  <PresentationFormat>사용자 지정</PresentationFormat>
  <Paragraphs>184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17</cp:revision>
  <dcterms:created xsi:type="dcterms:W3CDTF">2013-01-27T09:14:16Z</dcterms:created>
  <dcterms:modified xsi:type="dcterms:W3CDTF">2025-06-15T15:24:02Z</dcterms:modified>
  <cp:category/>
</cp:coreProperties>
</file>