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61" r:id="rId5"/>
    <p:sldId id="260" r:id="rId6"/>
    <p:sldId id="263" r:id="rId7"/>
    <p:sldId id="265" r:id="rId8"/>
    <p:sldId id="266" r:id="rId9"/>
    <p:sldId id="267" r:id="rId10"/>
    <p:sldId id="269" r:id="rId11"/>
    <p:sldId id="270" r:id="rId12"/>
    <p:sldId id="271" r:id="rId13"/>
    <p:sldId id="273" r:id="rId14"/>
    <p:sldId id="272" r:id="rId15"/>
    <p:sldId id="274" r:id="rId16"/>
    <p:sldId id="275" r:id="rId1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1095" userDrawn="1">
          <p15:clr>
            <a:srgbClr val="A4A3A4"/>
          </p15:clr>
        </p15:guide>
        <p15:guide id="3" pos="324" userDrawn="1">
          <p15:clr>
            <a:srgbClr val="A4A3A4"/>
          </p15:clr>
        </p15:guide>
        <p15:guide id="4" pos="573" userDrawn="1">
          <p15:clr>
            <a:srgbClr val="A4A3A4"/>
          </p15:clr>
        </p15:guide>
        <p15:guide id="5" orient="horz" pos="323" userDrawn="1">
          <p15:clr>
            <a:srgbClr val="A4A3A4"/>
          </p15:clr>
        </p15:guide>
        <p15:guide id="6" orient="horz" pos="958" userDrawn="1">
          <p15:clr>
            <a:srgbClr val="A4A3A4"/>
          </p15:clr>
        </p15:guide>
        <p15:guide id="7" pos="7354" userDrawn="1">
          <p15:clr>
            <a:srgbClr val="A4A3A4"/>
          </p15:clr>
        </p15:guide>
        <p15:guide id="8" orient="horz" pos="3974" userDrawn="1">
          <p15:clr>
            <a:srgbClr val="A4A3A4"/>
          </p15:clr>
        </p15:guide>
        <p15:guide id="9" pos="755" userDrawn="1">
          <p15:clr>
            <a:srgbClr val="A4A3A4"/>
          </p15:clr>
        </p15:guide>
        <p15:guide id="10" orient="horz" pos="134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B4599"/>
    <a:srgbClr val="F5F5F5"/>
    <a:srgbClr val="FFFF00"/>
    <a:srgbClr val="FFFFFF"/>
    <a:srgbClr val="BBCEF3"/>
    <a:srgbClr val="D1DE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811" autoAdjust="0"/>
    <p:restoredTop sz="77091" autoAdjust="0"/>
  </p:normalViewPr>
  <p:slideViewPr>
    <p:cSldViewPr snapToGrid="0" snapToObjects="1">
      <p:cViewPr>
        <p:scale>
          <a:sx n="66" d="100"/>
          <a:sy n="66" d="100"/>
        </p:scale>
        <p:origin x="48" y="354"/>
      </p:cViewPr>
      <p:guideLst>
        <p:guide orient="horz" pos="2160"/>
        <p:guide pos="1095"/>
        <p:guide pos="324"/>
        <p:guide pos="573"/>
        <p:guide orient="horz" pos="323"/>
        <p:guide orient="horz" pos="958"/>
        <p:guide pos="7354"/>
        <p:guide orient="horz" pos="3974"/>
        <p:guide pos="755"/>
        <p:guide orient="horz" pos="1344"/>
      </p:guideLst>
    </p:cSldViewPr>
  </p:slideViewPr>
  <p:notesTextViewPr>
    <p:cViewPr>
      <p:scale>
        <a:sx n="75" d="100"/>
        <a:sy n="75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411047-42F0-4CC2-B8A2-923F087E7E46}" type="datetimeFigureOut">
              <a:rPr lang="ko-KR" altLang="en-US" smtClean="0"/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A03DBC-1058-43FC-A566-55580D6B3B1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1313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05723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E40447-B453-1072-CF6C-39667A7330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F00EE5F-F256-2D69-8935-500C3BADE97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236DF99-6A1E-0486-C765-6087EA3D1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01C78DC-B7C7-3FE1-63C6-5361EED4F0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3104647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12E96E-C976-8A0A-F0D4-793FF4274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A3256CF0-32E1-93D0-481C-33FB19D626D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6395317-AFEE-E2D8-35D6-AC6B499C6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9444C81-AA62-5683-363F-8DD4D9259E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544185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C3948A-E857-E3C6-E38B-722A7FBB1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BE718D4-9F45-2A57-7739-03458CFB1B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1048F38-16C7-D8BC-AEE7-AA6FA36FA7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75DE275-2B61-A45B-429F-4D97D4703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5485718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A8670B-1E81-FE3F-BC03-FC2108A672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805BA9C-90D1-63C2-D0DF-FB13178172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A84AE34-D811-10A7-8AE6-6C6B97A4E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8A04142-9D58-9C9B-63DD-9035A9F88E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75157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2AB2F-C880-1F1D-7125-66567FE33E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00BDE1E5-19F4-23A9-B972-1D8D5CB287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120029E-D84E-E560-904B-00B8987276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9A3F0BE-98B4-EABB-D210-90157B6851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6519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34FE1-74F0-BF05-FDB8-22A177837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82691CF-5E92-6CAC-E134-A9462C1DF6B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28C0068D-AAA1-C7BD-1922-35C493EB16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AF7218-ABAC-BE0F-DD21-4C2E67C172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29378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multivariate time-series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opening price, closing price, and volume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discrete tabular features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technical indicators calculated based on historical trading signals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거래량 등 시계열 데이터를 기반으로 일정한 계산식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공식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을 적용하여 도출된 숫자형 요약 지표들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 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이동평균선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일정 기간 동안의 평균 가격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상승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/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하락 추세 식별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MACD: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장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·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단기 이동 평균선 간 차이를 통해 추세 전환 포착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왜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이산형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(discrete)"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하루 단위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혹은 특정 윈도우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(5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14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30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일 등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 기준으로 하나의 고정된 수치 값을 출력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연속적인 시계열이 아닌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고정된 시점에서의 하나의 값으로써 **이산적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(discrete)</a:t>
            </a:r>
          </a:p>
          <a:p>
            <a:endParaRPr lang="en-US" altLang="ko-KR" dirty="0"/>
          </a:p>
          <a:p>
            <a:r>
              <a:rPr lang="ko-KR" altLang="en-US" dirty="0"/>
              <a:t>모든 주식은 서로 독립적이라는 가정하에 서로 간의 상호작용을 무시</a:t>
            </a:r>
            <a:r>
              <a:rPr lang="en-US" altLang="ko-KR" dirty="0"/>
              <a:t>(</a:t>
            </a:r>
            <a:r>
              <a:rPr lang="en-US" altLang="ko-KR" sz="1200" kern="1200" dirty="0">
                <a:solidFill>
                  <a:schemeClr val="bg1">
                    <a:lumMod val="50000"/>
                  </a:schemeClr>
                </a:solidFill>
                <a:latin typeface="+mj-ea"/>
                <a:ea typeface="+mn-ea"/>
                <a:cs typeface="+mn-cs"/>
              </a:rPr>
              <a:t>Assume all stocks are mutually exclusive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Why? momentum spillover effect(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모멘텀 전이 효과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</a:p>
          <a:p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factor movement: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주식 수익률에 영향을 주는 공통 요인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(Market factor, Value, Growth, Small/Big, Momentum)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이 변하면서 개별 주식 또는 여러 섹터에 영향을 미침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lead-lag effect: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한 자산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지표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가격 움직임이 시간적으로 선행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(lead)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하고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다른 자산이 뒤따라서 반응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(lag)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하는 현상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t: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기술주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ETF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급등 ➡️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t+1: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삼성전자 상승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portfolio rebalancing: ETF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나 기관 포트폴리오의 </a:t>
            </a:r>
            <a:r>
              <a:rPr lang="ko-KR" altLang="en-US" sz="1200" b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리밸런싱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➡️ 포함된 여러 종목에 동시적으로 매수 또는 매도 압력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현실에서는 주식 간 다음과 같은 상관관계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(correlation) 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또는 </a:t>
            </a:r>
            <a:r>
              <a:rPr lang="ko-KR" altLang="en-US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**영향 전이</a:t>
            </a:r>
            <a:r>
              <a:rPr lang="en-US" altLang="ko-KR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(spillover)**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 존재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삼성전자 주가 상승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SK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하이닉스 주가도 반응</a:t>
            </a:r>
          </a:p>
          <a:p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    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-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테슬라 실적 발표 → </a:t>
            </a:r>
            <a:r>
              <a:rPr lang="en-US" altLang="ko-KR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LG</a:t>
            </a:r>
            <a:r>
              <a:rPr lang="ko-KR" altLang="en-US" sz="1200" b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에너지솔루션 영향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429820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262D8-DFE0-3BED-97F7-ED78F3DFA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D30F546-197E-D105-72A8-494C4FBB50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72B337B-0887-49C1-4851-8092B4113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6528DA-5462-DB09-E923-D0001B5E034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044962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8A03DBC-1058-43FC-A566-55580D6B3B1A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498831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99F4D2-08AD-FAD8-334A-CA8669D769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31F4F42-7EC0-0462-FAF6-10AC22F31C6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89B1B3BA-5DC4-7ADD-784A-7B5BB8CB9EA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`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53F6ABE-E255-3715-A8E6-09A9952549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906192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F783E7-F591-DB1A-837F-285E40791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B1095D5C-E264-4939-6577-B6764B571A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438B2917-94E3-5EC9-49EC-D65F6ED461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D4F4C4E-61C0-45C7-FCA5-FAD0A24AFD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770467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71AAB8-0EDE-50A7-BA9C-F1397DB2D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7FF4F2A-A53B-F507-D701-AFD6F715D5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1F575B96-2724-F0DF-2AB8-C0A40D023D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2B6B674-64E8-2AB9-4351-F940E3EB28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9080014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12E50-34ED-300D-3DE6-7FD18B1DEC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8BAFC1C4-581C-8E2C-28DC-EEDB220CA4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E74CE54B-1C4B-0691-767B-DBA43289BD1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67EAF3A-4F4E-0BB1-8F37-966F58359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8936071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FFAD1D-604F-4635-C114-8BACB91EC3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C6D1693-68D0-A0D0-4442-9C930D39F8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CEDF781C-DC2F-DBA3-972B-BBD8941A2D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BE8AEB-7FA1-4728-67FC-B7FC508F0E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A03DBC-1058-43FC-A566-55580D6B3B1A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110004020202020204"/>
                <a:ea typeface="맑은 고딕" panose="020B0503020000020004" pitchFamily="50" charset="-127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11000402020202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74759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39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09638" y="2352675"/>
            <a:ext cx="1076483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>
                <a:solidFill>
                  <a:srgbClr val="212121"/>
                </a:solidFill>
                <a:latin typeface="+mj-lt"/>
                <a:ea typeface="+mj-ea"/>
              </a:rPr>
              <a:t>Responding to News Sensitively in Stock Attention Networks via Prompt-Adaptive Trimodal Model</a:t>
            </a:r>
            <a:endParaRPr sz="3600" b="1" dirty="0">
              <a:solidFill>
                <a:srgbClr val="212121"/>
              </a:solidFill>
              <a:latin typeface="+mj-lt"/>
              <a:ea typeface="+mj-ea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A60322-5B7B-00A9-11F5-59E858A4FFDB}"/>
              </a:ext>
            </a:extLst>
          </p:cNvPr>
          <p:cNvSpPr txBox="1"/>
          <p:nvPr/>
        </p:nvSpPr>
        <p:spPr>
          <a:xfrm>
            <a:off x="909638" y="3697486"/>
            <a:ext cx="1076483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Haotian Liu, Bowen Hu , Yadong Zhou  and </a:t>
            </a:r>
            <a:r>
              <a:rPr lang="en-US" sz="2800" dirty="0" err="1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Yuxun</a:t>
            </a:r>
            <a:r>
              <a:rPr lang="en-US" sz="2800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 Zhou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84B874-F9D0-A182-D6EA-F35F0CCD12A1}"/>
              </a:ext>
            </a:extLst>
          </p:cNvPr>
          <p:cNvSpPr txBox="1"/>
          <p:nvPr/>
        </p:nvSpPr>
        <p:spPr>
          <a:xfrm>
            <a:off x="909638" y="4168676"/>
            <a:ext cx="107648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IEEE TRANSACTIONS ON NEURAL NETWORKS AND LEARNING SYSTEMS, VOL 36, NO. 6, JUNE 2025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A489C6-D80A-B953-BFA3-50949E1F9181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Paper Review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932AC4A-C7C5-FEDD-BE99-690224D5BE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889AB6E-D100-1FCE-6FEC-0D28620B0C2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06174D1-F54A-AF3F-3492-2CBA6459BAEF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9D7E889-1349-A049-B183-1C648DF4EB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3870" y="21424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F0C32654-1B8E-5C0C-345E-03E296F24663}"/>
              </a:ext>
            </a:extLst>
          </p:cNvPr>
          <p:cNvGrpSpPr/>
          <p:nvPr/>
        </p:nvGrpSpPr>
        <p:grpSpPr>
          <a:xfrm>
            <a:off x="909600" y="1525587"/>
            <a:ext cx="5575421" cy="518419"/>
            <a:chOff x="917540" y="1633203"/>
            <a:chExt cx="5575421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8A2DAC2-CC49-6476-A0A2-75D7A19F2F8E}"/>
                </a:ext>
              </a:extLst>
            </p:cNvPr>
            <p:cNvSpPr txBox="1"/>
            <p:nvPr/>
          </p:nvSpPr>
          <p:spPr>
            <a:xfrm>
              <a:off x="922301" y="1633203"/>
              <a:ext cx="557066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Pseudo-News Padding and Activation State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30F9990-EC13-D780-4304-AC9858A037E5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/>
              <p:nvPr/>
            </p:nvSpPr>
            <p:spPr>
              <a:xfrm>
                <a:off x="1198563" y="2141136"/>
                <a:ext cx="4251213" cy="369408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Fill the news position with pseudo-news(i.e., a space character; “ “)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News may be absent for certain stocks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+mj-ea"/>
                  </a:rPr>
                  <a:t>- Address the issue of modality incompleteness with flexibility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Two mutually exclusive subsets on the day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Nonactivation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(0)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Price-only 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Activation Subset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Price, News</a:t>
                </a:r>
              </a:p>
              <a:p>
                <a:pPr marL="342900" lvl="1" indent="-342900">
                  <a:lnSpc>
                    <a:spcPct val="130000"/>
                  </a:lnSpc>
                  <a:buAutoNum type="arabicPeriod"/>
                </a:pPr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49AF673-02CF-1D82-9274-E557997F75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41136"/>
                <a:ext cx="4251213" cy="3694088"/>
              </a:xfrm>
              <a:prstGeom prst="rect">
                <a:avLst/>
              </a:prstGeom>
              <a:blipFill>
                <a:blip r:embed="rId4"/>
                <a:stretch>
                  <a:fillRect l="-1291" r="-10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34296F6D-37A7-BCCF-5090-3333FAC30660}"/>
              </a:ext>
            </a:extLst>
          </p:cNvPr>
          <p:cNvSpPr/>
          <p:nvPr/>
        </p:nvSpPr>
        <p:spPr>
          <a:xfrm>
            <a:off x="5449777" y="1968500"/>
            <a:ext cx="6237397" cy="783557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431011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FD6B97D-12E6-AE41-3A24-79DC430777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7DD47B2-AB87-AA73-4B3D-9EC3E438D5B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F57F1B5-CD94-32D1-DE2F-1F1D477508C2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0086DB-00BC-08F0-B371-007B4C458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58C54DCC-0FE8-A495-D474-39305C37C4F8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1463F0-B57B-51C7-6199-930B7782DEE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Representation Learning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5F269E24-AE6A-9B7A-374F-639551C9EDB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/>
              <p:nvPr/>
            </p:nvSpPr>
            <p:spPr>
              <a:xfrm>
                <a:off x="1198563" y="2141136"/>
                <a:ext cx="4315133" cy="230152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News-Related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𝐿</m:t>
                            </m:r>
                          </m:den>
                        </m:f>
                      </m:e>
                    </m:d>
                    <m:nary>
                      <m:naryPr>
                        <m:chr m:val="∑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m:rPr>
                            <m:brk m:alnAt="23"/>
                          </m:rPr>
                          <a:rPr lang="en-US" altLang="ko-KR" sz="20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𝐿</m:t>
                        </m:r>
                      </m:sup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𝐵𝐸𝑅𝑇</m:t>
                        </m:r>
                      </m:e>
                    </m:nary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𝑙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sz="2000" dirty="0"/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Price-Related Information</a:t>
                </a:r>
                <a:br>
                  <a:rPr lang="en-US" altLang="ko-KR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𝐵𝑖</m:t>
                    </m:r>
                    <m:r>
                      <m:rPr>
                        <m:nor/>
                      </m:rPr>
                      <a:rPr lang="ko-KR" altLang="en-US" sz="2000" dirty="0"/>
                      <m:t>－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𝐿𝑆𝑇𝑀</m:t>
                    </m:r>
                    <m:r>
                      <a:rPr lang="en-US" altLang="ko-KR" sz="2000" i="1" dirty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000" dirty="0"/>
                  <a:t> </a:t>
                </a:r>
                <a:br>
                  <a:rPr lang="en-US" altLang="ko-KR" sz="2000" dirty="0"/>
                </a:br>
                <a:r>
                  <a:rPr lang="en-US" altLang="ko-KR" sz="2000" dirty="0"/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𝑇𝑎𝑏𝑁𝑒𝑡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000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08E7AAA4-F615-8AF6-2EED-13D04CB7F0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41136"/>
                <a:ext cx="4315133" cy="2301527"/>
              </a:xfrm>
              <a:prstGeom prst="rect">
                <a:avLst/>
              </a:prstGeom>
              <a:blipFill>
                <a:blip r:embed="rId4"/>
                <a:stretch>
                  <a:fillRect l="-990"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51539931-AFA1-003C-3E31-2578D98867E9}"/>
              </a:ext>
            </a:extLst>
          </p:cNvPr>
          <p:cNvSpPr/>
          <p:nvPr/>
        </p:nvSpPr>
        <p:spPr>
          <a:xfrm>
            <a:off x="5304125" y="2196682"/>
            <a:ext cx="3192176" cy="1981618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/>
              <p:nvPr/>
            </p:nvSpPr>
            <p:spPr>
              <a:xfrm>
                <a:off x="1198563" y="4349279"/>
                <a:ext cx="10475912" cy="11758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stock </a:t>
                </a:r>
                <a14:m>
                  <m:oMath xmlns:m="http://schemas.openxmlformats.org/officeDocument/2006/math"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𝑜𝑛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𝑡h𝑒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𝑡h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𝑑𝑎𝑦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𝑁𝑒𝑤𝑠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L = # of stock-specific news(target day),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sup>
                    </m:sSup>
                  </m:oMath>
                </a14:m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q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2B0F4D09-2068-959B-812F-D8CBE56AB1F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4349279"/>
                <a:ext cx="10475912" cy="1175835"/>
              </a:xfrm>
              <a:prstGeom prst="rect">
                <a:avLst/>
              </a:prstGeom>
              <a:blipFill>
                <a:blip r:embed="rId5"/>
                <a:stretch>
                  <a:fillRect l="-407" b="-829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797836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1070BD-3ED4-D15C-8D2F-4000F3E11B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345DDF8-9358-9A38-46E2-406CC25A075F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BD23CC2-F8DB-7907-F61B-AB1F0E410D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+mj-lt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9760FBB-439F-5EAE-9E50-1A3BD678AF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1170" y="1532857"/>
            <a:ext cx="650330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E0B5377A-635E-5D4D-ED51-91F521609E03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952FC785-521C-61BF-2BDD-2EA19096BFC1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Modal Decomposition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9DCF9760-FF6E-EC37-BA16-30A6D57B9A4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48F360-9059-E344-94EF-8FC61969C3F6}"/>
              </a:ext>
            </a:extLst>
          </p:cNvPr>
          <p:cNvSpPr/>
          <p:nvPr/>
        </p:nvSpPr>
        <p:spPr>
          <a:xfrm>
            <a:off x="1198563" y="2141136"/>
            <a:ext cx="3972607" cy="11435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Project trimodal representations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into 4 different spaces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</a:rPr>
            </a:b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DC08E2-0B2B-BBBA-07AC-E5258B390548}"/>
              </a:ext>
            </a:extLst>
          </p:cNvPr>
          <p:cNvSpPr/>
          <p:nvPr/>
        </p:nvSpPr>
        <p:spPr>
          <a:xfrm>
            <a:off x="8331486" y="2196682"/>
            <a:ext cx="2095214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/>
              <p:nvPr/>
            </p:nvSpPr>
            <p:spPr>
              <a:xfrm>
                <a:off x="4550572" y="4471118"/>
                <a:ext cx="10475912" cy="8504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</m:t>
                        </m:r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m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𝑚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u</m:t>
                        </m:r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vp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EE3CD5B7-3444-AF21-7D80-82BCA64524A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0572" y="4471118"/>
                <a:ext cx="10475912" cy="850489"/>
              </a:xfrm>
              <a:prstGeom prst="rect">
                <a:avLst/>
              </a:prstGeom>
              <a:blipFill>
                <a:blip r:embed="rId4"/>
                <a:stretch>
                  <a:fillRect l="-465" b="-785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417949"/>
                  </p:ext>
                </p:extLst>
              </p:nvPr>
            </p:nvGraphicFramePr>
            <p:xfrm>
              <a:off x="1609057" y="2879118"/>
              <a:ext cx="2438743" cy="1013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b="0" i="1" smtClean="0">
                                        <a:latin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ko-KR" altLang="en-US" dirty="0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표 6">
                <a:extLst>
                  <a:ext uri="{FF2B5EF4-FFF2-40B4-BE49-F238E27FC236}">
                    <a16:creationId xmlns:a16="http://schemas.microsoft.com/office/drawing/2014/main" id="{D3B67C07-F62D-27BF-5DB7-6D35D1B87E63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69417949"/>
                  </p:ext>
                </p:extLst>
              </p:nvPr>
            </p:nvGraphicFramePr>
            <p:xfrm>
              <a:off x="1609057" y="2879118"/>
              <a:ext cx="2438743" cy="1013814"/>
            </p:xfrm>
            <a:graphic>
              <a:graphicData uri="http://schemas.openxmlformats.org/drawingml/2006/table">
                <a:tbl>
                  <a:tblPr>
                    <a:tableStyleId>{5C22544A-7EE6-4342-B048-85BDC9FD1C3A}</a:tableStyleId>
                  </a:tblPr>
                  <a:tblGrid>
                    <a:gridCol w="854743">
                      <a:extLst>
                        <a:ext uri="{9D8B030D-6E8A-4147-A177-3AD203B41FA5}">
                          <a16:colId xmlns:a16="http://schemas.microsoft.com/office/drawing/2014/main" val="175891773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2533702920"/>
                        </a:ext>
                      </a:extLst>
                    </a:gridCol>
                    <a:gridCol w="792000">
                      <a:extLst>
                        <a:ext uri="{9D8B030D-6E8A-4147-A177-3AD203B41FA5}">
                          <a16:colId xmlns:a16="http://schemas.microsoft.com/office/drawing/2014/main" val="469183090"/>
                        </a:ext>
                      </a:extLst>
                    </a:gridCol>
                  </a:tblGrid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News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Price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92804358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Specific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114545" r="-102308" b="-1345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114545" r="-1527" b="-1345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10030529"/>
                      </a:ext>
                    </a:extLst>
                  </a:tr>
                  <a:tr h="337938"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dirty="0">
                              <a:solidFill>
                                <a:schemeClr val="bg1"/>
                              </a:solidFill>
                            </a:rPr>
                            <a:t>Shared</a:t>
                          </a:r>
                          <a:endParaRPr lang="ko-KR" altLang="en-US" dirty="0">
                            <a:solidFill>
                              <a:schemeClr val="bg1"/>
                            </a:solidFill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rgbClr val="1B4599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109231" t="-210714" r="-102308" b="-3214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bg1">
                              <a:lumMod val="5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l="-207634" t="-210714" r="-1527" b="-32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234852222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/>
              <p:nvPr/>
            </p:nvSpPr>
            <p:spPr>
              <a:xfrm>
                <a:off x="1462886" y="3535247"/>
                <a:ext cx="3087686" cy="19422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ko-KR" sz="20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  <m:e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eqArr>
                                <m:eqArrPr>
                                  <m:ctrlPr>
                                    <a:rPr lang="en-US" altLang="ko-KR" sz="20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eqArr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solidFill>
                                            <a:schemeClr val="tx1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𝑢𝑚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 smtClean="0">
                                          <a:latin typeface="Cambria Math" panose="02040503050406030204" pitchFamily="18" charset="0"/>
                                        </a:rPr>
                                        <m:t>𝑊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𝑣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𝑚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[</m:t>
                                      </m:r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||</m:t>
                                  </m:r>
                                  <m:sSub>
                                    <m:sSubPr>
                                      <m:ctrlP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]</m:t>
                                  </m:r>
                                </m:e>
                              </m:eqArr>
                            </m:e>
                          </m:d>
                        </m:e>
                      </m:d>
                    </m:oMath>
                  </m:oMathPara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1" name="직사각형 10">
                <a:extLst>
                  <a:ext uri="{FF2B5EF4-FFF2-40B4-BE49-F238E27FC236}">
                    <a16:creationId xmlns:a16="http://schemas.microsoft.com/office/drawing/2014/main" id="{EE047FFF-5C55-3029-47E9-379880E849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62886" y="3535247"/>
                <a:ext cx="3087686" cy="194226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/>
              <p:nvPr/>
            </p:nvSpPr>
            <p:spPr>
              <a:xfrm>
                <a:off x="1198563" y="5501271"/>
                <a:ext cx="10475912" cy="7071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buFont typeface="Arial" panose="020B0604020202020204" pitchFamily="34" charset="0"/>
                  <a:buChar char="•"/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Orthogonal Loss: Ensure the independence of the modal-specific spaces from the modal-shared spaces</a:t>
                </a:r>
                <a:b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</a:b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-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𝑜𝑟𝑡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∥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  <m:r>
                      <a:rPr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𝑢𝑝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⋅</m:t>
                        </m:r>
                        <m:sSubSup>
                          <m:sSubSup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𝑣𝑝</m:t>
                            </m:r>
                          </m:sub>
                          <m:sup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b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∥</m:t>
                        </m:r>
                      </m:e>
                      <m:sub>
                        <m:r>
                          <a:rPr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sub>
                    </m:sSub>
                  </m:oMath>
                </a14:m>
                <a:endParaRPr lang="en-US" altLang="ko-KR" sz="20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14" name="직사각형 13">
                <a:extLst>
                  <a:ext uri="{FF2B5EF4-FFF2-40B4-BE49-F238E27FC236}">
                    <a16:creationId xmlns:a16="http://schemas.microsoft.com/office/drawing/2014/main" id="{06F14ADE-3273-B22D-6684-8EA1DDD5734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5501271"/>
                <a:ext cx="10475912" cy="707181"/>
              </a:xfrm>
              <a:prstGeom prst="rect">
                <a:avLst/>
              </a:prstGeom>
              <a:blipFill>
                <a:blip r:embed="rId7"/>
                <a:stretch>
                  <a:fillRect l="-407" t="-4310" b="-948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7924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970134-E048-E4C5-A58A-0B5D42A80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DFF899A-1340-1FF2-1E95-1B0B66F2CEC2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799B4EC-40B2-85FC-2FEA-7F883BF3B867}"/>
              </a:ext>
            </a:extLst>
          </p:cNvPr>
          <p:cNvSpPr/>
          <p:nvPr/>
        </p:nvSpPr>
        <p:spPr>
          <a:xfrm>
            <a:off x="6485021" y="514437"/>
            <a:ext cx="5189454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Cross-Modal Fusion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EB11643-AD0C-CBB3-1A87-33CB7CD131E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90"/>
          <a:stretch>
            <a:fillRect/>
          </a:stretch>
        </p:blipFill>
        <p:spPr>
          <a:xfrm>
            <a:off x="5372100" y="1532857"/>
            <a:ext cx="6302375" cy="2894764"/>
          </a:xfrm>
          <a:prstGeom prst="rect">
            <a:avLst/>
          </a:prstGeom>
          <a:effectLst>
            <a:softEdge rad="63500"/>
          </a:effectLst>
        </p:spPr>
      </p:pic>
      <p:grpSp>
        <p:nvGrpSpPr>
          <p:cNvPr id="9" name="그룹 8">
            <a:extLst>
              <a:ext uri="{FF2B5EF4-FFF2-40B4-BE49-F238E27FC236}">
                <a16:creationId xmlns:a16="http://schemas.microsoft.com/office/drawing/2014/main" id="{1A41CD43-4EEA-5606-3729-FE3360C107C7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526B17C-5C14-B185-F020-6E07D7A78B53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Modal Integration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A05D0581-1880-46B1-1804-EB564CD7FE8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4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C82FECF-BBFF-E584-22F6-279FE93EC5CE}"/>
              </a:ext>
            </a:extLst>
          </p:cNvPr>
          <p:cNvSpPr/>
          <p:nvPr/>
        </p:nvSpPr>
        <p:spPr>
          <a:xfrm>
            <a:off x="1198563" y="2141136"/>
            <a:ext cx="4173537" cy="1503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Media sentiment influences investor expectations and drives stock prices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News-Stream Integration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</a:br>
            <a:r>
              <a:rPr lang="ko-KR" altLang="en-US" dirty="0">
                <a:latin typeface="+mn-ea"/>
              </a:rPr>
              <a:t>➡️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Sentiment Prompts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/>
              <p:nvPr/>
            </p:nvSpPr>
            <p:spPr>
              <a:xfrm>
                <a:off x="1622200" y="3551323"/>
                <a:ext cx="6148388" cy="988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1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𝑝𝑚𝑡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=[</m:t>
                      </m:r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</m:acc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|</m:t>
                      </m:r>
                      <m:d>
                        <m:dPr>
                          <m:begChr m:val="|"/>
                          <m:endChr m:val="]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acc>
                                <m:accPr>
                                  <m:chr m:val="̂"/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h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sup>
                          </m:sSubSup>
                        </m:e>
                      </m:d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b="0" dirty="0"/>
                  <a:t>           </a:t>
                </a:r>
                <a14:m>
                  <m:oMath xmlns:m="http://schemas.openxmlformats.org/officeDocument/2006/math"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𝑠𝑜𝑓𝑡𝑚𝑎𝑥</m:t>
                    </m:r>
                    <m:d>
                      <m:d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𝑧𝑟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</m:sup>
                            </m:sSubSup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sup>
                                </m:sSub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⨀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𝑝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Sup>
                              <m:sSub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p>
                            </m:sSubSup>
                          </m:e>
                        </m:d>
                      </m:e>
                    </m:d>
                  </m:oMath>
                </a14:m>
                <a:endParaRPr lang="en-US" altLang="ko-KR" sz="2000" b="0" dirty="0"/>
              </a:p>
            </p:txBody>
          </p:sp>
        </mc:Choice>
        <mc:Fallback xmlns="">
          <p:sp>
            <p:nvSpPr>
              <p:cNvPr id="16" name="직사각형 15">
                <a:extLst>
                  <a:ext uri="{FF2B5EF4-FFF2-40B4-BE49-F238E27FC236}">
                    <a16:creationId xmlns:a16="http://schemas.microsoft.com/office/drawing/2014/main" id="{AF9269C7-6A7A-9CD2-8C34-8E6D7771C1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0" y="3551323"/>
                <a:ext cx="6148388" cy="988604"/>
              </a:xfrm>
              <a:prstGeom prst="rect">
                <a:avLst/>
              </a:prstGeom>
              <a:blipFill>
                <a:blip r:embed="rId4"/>
                <a:stretch>
                  <a:fillRect b="-370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/>
              <p:nvPr/>
            </p:nvSpPr>
            <p:spPr>
              <a:xfrm>
                <a:off x="6688137" y="4294853"/>
                <a:ext cx="5500688" cy="20682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bSup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⨀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 : News(sentiment source), Price(noise filter)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sup>
                    </m:sSub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𝑚</m:t>
                        </m:r>
                      </m:sup>
                    </m:sSub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: Equally crucial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sym typeface="Wingdings" panose="05000000000000000000" pitchFamily="2" charset="2"/>
                  </a:rPr>
                  <a:t> Addition Operation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𝑝𝑚𝑡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𝑧𝑟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(Only Activation)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h𝑦𝑏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hr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𝑟</m:t>
                            </m:r>
                          </m:sub>
                        </m:sSub>
                      </m:sup>
                    </m:sSup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</m:sSub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altLang="ko-KR" dirty="0">
                  <a:solidFill>
                    <a:schemeClr val="bg1">
                      <a:lumMod val="50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17" name="직사각형 16">
                <a:extLst>
                  <a:ext uri="{FF2B5EF4-FFF2-40B4-BE49-F238E27FC236}">
                    <a16:creationId xmlns:a16="http://schemas.microsoft.com/office/drawing/2014/main" id="{84E7B68D-40EC-CD68-AA53-99F68AF905F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8137" y="4294853"/>
                <a:ext cx="5500688" cy="2068259"/>
              </a:xfrm>
              <a:prstGeom prst="rect">
                <a:avLst/>
              </a:prstGeom>
              <a:blipFill>
                <a:blip r:embed="rId5"/>
                <a:stretch>
                  <a:fillRect l="-887" b="-324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D3586B-CB7A-7C8C-041B-22610F774CEB}"/>
              </a:ext>
            </a:extLst>
          </p:cNvPr>
          <p:cNvSpPr/>
          <p:nvPr/>
        </p:nvSpPr>
        <p:spPr>
          <a:xfrm>
            <a:off x="1198563" y="4563670"/>
            <a:ext cx="6573837" cy="4210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P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rice-stream Integration </a:t>
            </a:r>
            <a:r>
              <a:rPr lang="ko-KR" altLang="en-US" dirty="0">
                <a:latin typeface="+mn-ea"/>
              </a:rPr>
              <a:t>➡️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latin typeface="Calibri"/>
                <a:ea typeface="맑은 고딕" panose="020B0503020000020004" pitchFamily="50" charset="-127"/>
              </a:rPr>
              <a:t>Hybrid Embeddings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/>
              <p:nvPr/>
            </p:nvSpPr>
            <p:spPr>
              <a:xfrm>
                <a:off x="1622201" y="4985688"/>
                <a:ext cx="4986338" cy="581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h𝑦𝑏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h𝑟</m:t>
                              </m:r>
                            </m:sub>
                          </m:sSub>
                          <m:d>
                            <m:dPr>
                              <m:begChr m:val="["/>
                              <m:endChr m:val="]"/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𝑢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∥</m:t>
                              </m:r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𝑢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sup>
                                  </m:sSub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Sup>
                                    <m:sSubSup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  <m: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𝑚</m:t>
                                      </m:r>
                                    </m:sup>
                                  </m:sSubSup>
                                </m:e>
                              </m:d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∥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</m:e>
                          </m:d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altLang="ko-KR" sz="2000" b="0" dirty="0">
                  <a:latin typeface="Calibri"/>
                </a:endParaRPr>
              </a:p>
            </p:txBody>
          </p:sp>
        </mc:Choice>
        <mc:Fallback xmlns="">
          <p:sp>
            <p:nvSpPr>
              <p:cNvPr id="19" name="직사각형 18">
                <a:extLst>
                  <a:ext uri="{FF2B5EF4-FFF2-40B4-BE49-F238E27FC236}">
                    <a16:creationId xmlns:a16="http://schemas.microsoft.com/office/drawing/2014/main" id="{4900916C-B518-501A-78CE-02854A883B6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201" y="4985688"/>
                <a:ext cx="4986338" cy="58163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직사각형 19">
            <a:extLst>
              <a:ext uri="{FF2B5EF4-FFF2-40B4-BE49-F238E27FC236}">
                <a16:creationId xmlns:a16="http://schemas.microsoft.com/office/drawing/2014/main" id="{D60FDA0F-0673-F32A-3C23-458953FFE35F}"/>
              </a:ext>
            </a:extLst>
          </p:cNvPr>
          <p:cNvSpPr/>
          <p:nvPr/>
        </p:nvSpPr>
        <p:spPr>
          <a:xfrm>
            <a:off x="10358438" y="2196682"/>
            <a:ext cx="1312862" cy="223093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</p:spTree>
    <p:extLst>
      <p:ext uri="{BB962C8B-B14F-4D97-AF65-F5344CB8AC3E}">
        <p14:creationId xmlns:p14="http://schemas.microsoft.com/office/powerpoint/2010/main" val="447605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EC5559-5146-3530-708A-B94D4CA9B4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98077B2-04AB-29DE-CAB5-CEB3CBBAA188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CCF2AA4-F96A-5B65-2027-87360325D8A3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9EAA332-69D0-DEE9-D0BD-49E872B8975D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75E1028-4C90-C9DA-9F5E-35510389358E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Stock Polarized Activation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D10DFA52-9980-7659-0DE6-CA19CBF6AB2F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1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8B0DF73-8ACD-69DC-8980-7D80F0F157E3}"/>
              </a:ext>
            </a:extLst>
          </p:cNvPr>
          <p:cNvSpPr/>
          <p:nvPr/>
        </p:nvSpPr>
        <p:spPr>
          <a:xfrm>
            <a:off x="1198563" y="2141136"/>
            <a:ext cx="5382110" cy="15018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Activated stocks carry more dominant information </a:t>
            </a:r>
            <a:br>
              <a:rPr lang="en-US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Asymmetric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Different activation states 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 Varying inter-stock influences  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sym typeface="Wingdings" panose="05000000000000000000" pitchFamily="2" charset="2"/>
              </a:rPr>
              <a:t> </a:t>
            </a:r>
            <a:r>
              <a:rPr kumimoji="0" lang="en-US" altLang="ko-KR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Separate embedding</a:t>
            </a:r>
            <a:endParaRPr lang="en-US" altLang="ko-KR" sz="2000" b="0" dirty="0">
              <a:latin typeface="Calibri"/>
            </a:endParaRP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BD5DF851-1F19-BC7F-47A5-7D7AF821F0A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A479EB4D-7750-3194-35A7-CFE3470A6750}"/>
              </a:ext>
            </a:extLst>
          </p:cNvPr>
          <p:cNvSpPr/>
          <p:nvPr/>
        </p:nvSpPr>
        <p:spPr>
          <a:xfrm>
            <a:off x="7620000" y="2044005"/>
            <a:ext cx="787400" cy="2384283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/>
              <p:nvPr/>
            </p:nvSpPr>
            <p:spPr>
              <a:xfrm>
                <a:off x="1357314" y="3355106"/>
                <a:ext cx="9367837" cy="15738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:r>
                  <a:rPr lang="en-US" altLang="ko-KR" sz="2000" dirty="0"/>
                  <a:t>Node Vector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begChr m:val="{"/>
                        <m:endChr m:val=""/>
                        <m:ctrlPr>
                          <a:rPr lang="en-US" altLang="ko-KR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𝑛h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</a:rPr>
                                          <m:t>h𝑦𝑏</m:t>
                                        </m:r>
                                      </m:sup>
                                    </m:sSub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∥</m:t>
                                    </m:r>
                                    <m:sSubSup>
                                      <m:sSubSupPr>
                                        <m:ctrlP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𝑝𝑚𝑡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(1)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(1)</m:t>
                                </m:r>
                              </m:sup>
                            </m:sSup>
                          </m:e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𝜎</m:t>
                            </m:r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𝑛h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𝑜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Sup>
                                      <m:sSubSup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Sup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  <m:sup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h𝑦𝑏</m:t>
                                        </m:r>
                                      </m:sup>
                                    </m:sSubSup>
                                  </m:e>
                                </m:d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Sup>
                                  <m:sSubSup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  <m:sup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ko-KR" sz="20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sup>
                                </m:sSubSup>
                              </m:e>
                            </m:d>
                            <m:r>
                              <a:rPr lang="en-US" altLang="ko-KR" sz="2000" b="0" i="1" smtClean="0">
                                <a:latin typeface="Cambria Math" panose="02040503050406030204" pitchFamily="18" charset="0"/>
                              </a:rPr>
                              <m:t>,                 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e>
                        </m:eqArr>
                      </m:e>
                    </m:d>
                  </m:oMath>
                </a14:m>
                <a:r>
                  <a:rPr lang="en-US" altLang="ko-KR" sz="2000" b="0" i="1" dirty="0"/>
                  <a:t> </a:t>
                </a:r>
              </a:p>
            </p:txBody>
          </p:sp>
        </mc:Choice>
        <mc:Fallback>
          <p:sp>
            <p:nvSpPr>
              <p:cNvPr id="26" name="직사각형 25">
                <a:extLst>
                  <a:ext uri="{FF2B5EF4-FFF2-40B4-BE49-F238E27FC236}">
                    <a16:creationId xmlns:a16="http://schemas.microsoft.com/office/drawing/2014/main" id="{42C23B79-5CCA-77EE-D0A8-D6C0FE76EC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3355106"/>
                <a:ext cx="9367837" cy="1573892"/>
              </a:xfrm>
              <a:prstGeom prst="rect">
                <a:avLst/>
              </a:prstGeom>
              <a:blipFill>
                <a:blip r:embed="rId4"/>
                <a:stretch>
                  <a:fillRect l="-7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/>
              <p:nvPr/>
            </p:nvSpPr>
            <p:spPr>
              <a:xfrm>
                <a:off x="8235951" y="4390112"/>
                <a:ext cx="3575049" cy="175208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</a:pPr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</a:rPr>
                  <a:t>Where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b="0" dirty="0">
                    <a:solidFill>
                      <a:schemeClr val="bg1">
                        <a:lumMod val="50000"/>
                      </a:schemeClr>
                    </a:solidFill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𝑛h</m:t>
                        </m:r>
                      </m:sub>
                      <m:sup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(1)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+2)</m:t>
                        </m:r>
                      </m:sup>
                    </m:sSup>
                  </m:oMath>
                </a14:m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h</m:t>
                            </m:r>
                          </m:sub>
                        </m:sSub>
                        <m: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b="0" i="0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b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</a:br>
                <a:r>
                  <a:rPr lang="en-US" altLang="ko-KR" i="1" dirty="0">
                    <a:solidFill>
                      <a:schemeClr val="bg1">
                        <a:lumMod val="50000"/>
                      </a:schemeClr>
                    </a:solidFill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m:rPr>
                            <m:sty m:val="p"/>
                          </m:rPr>
                          <a:rPr lang="en-US" altLang="ko-KR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b</m:t>
                        </m:r>
                      </m:e>
                      <m:sub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b="0" i="1" dirty="0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altLang="ko-KR" i="1" dirty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i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i="1" dirty="0">
                  <a:solidFill>
                    <a:schemeClr val="bg1">
                      <a:lumMod val="50000"/>
                    </a:schemeClr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27" name="직사각형 26">
                <a:extLst>
                  <a:ext uri="{FF2B5EF4-FFF2-40B4-BE49-F238E27FC236}">
                    <a16:creationId xmlns:a16="http://schemas.microsoft.com/office/drawing/2014/main" id="{B12E14D6-E669-C579-9CF3-03C0141579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5951" y="4390112"/>
                <a:ext cx="3575049" cy="1752083"/>
              </a:xfrm>
              <a:prstGeom prst="rect">
                <a:avLst/>
              </a:prstGeom>
              <a:blipFill>
                <a:blip r:embed="rId5"/>
                <a:stretch>
                  <a:fillRect l="-1363" b="-381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직사각형 27">
            <a:extLst>
              <a:ext uri="{FF2B5EF4-FFF2-40B4-BE49-F238E27FC236}">
                <a16:creationId xmlns:a16="http://schemas.microsoft.com/office/drawing/2014/main" id="{B6B96A89-E5B6-DC95-5C75-5CD10F4C5F33}"/>
              </a:ext>
            </a:extLst>
          </p:cNvPr>
          <p:cNvSpPr/>
          <p:nvPr/>
        </p:nvSpPr>
        <p:spPr>
          <a:xfrm>
            <a:off x="1198563" y="4923336"/>
            <a:ext cx="7208838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  <a:defRPr/>
            </a:pPr>
            <a:r>
              <a:rPr lang="it-IT" altLang="ko-KR" dirty="0">
                <a:solidFill>
                  <a:prstClr val="white">
                    <a:lumMod val="50000"/>
                  </a:prstClr>
                </a:solidFill>
              </a:rPr>
              <a:t>Polarization loss via cosine distance</a:t>
            </a:r>
            <a:br>
              <a:rPr lang="it-IT" altLang="ko-KR" dirty="0">
                <a:solidFill>
                  <a:prstClr val="white">
                    <a:lumMod val="50000"/>
                  </a:prstClr>
                </a:solidFill>
              </a:rPr>
            </a:br>
            <a:r>
              <a:rPr lang="en-US" altLang="ko-KR" dirty="0">
                <a:solidFill>
                  <a:prstClr val="white">
                    <a:lumMod val="50000"/>
                  </a:prstClr>
                </a:solidFill>
              </a:rPr>
              <a:t>“Opposing → separated”, “Similar → closer”</a:t>
            </a:r>
            <a:endParaRPr lang="en-US" altLang="ko-KR" sz="2000" b="0" dirty="0">
              <a:latin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/>
              <p:nvPr/>
            </p:nvSpPr>
            <p:spPr>
              <a:xfrm>
                <a:off x="1357314" y="5429007"/>
                <a:ext cx="6719886" cy="151041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1">
                  <a:lnSpc>
                    <a:spcPct val="130000"/>
                  </a:lnSpc>
                  <a:defRPr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𝑝𝑜𝑙</m:t>
                          </m:r>
                        </m:sub>
                      </m:sSub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supHide m:val="on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/>
                        <m:e/>
                      </m:nary>
                      <m:nary>
                        <m:naryPr>
                          <m:chr m:val="∑"/>
                          <m:supHide m:val="on"/>
                          <m:ctrlPr>
                            <a:rPr lang="en-US" altLang="ko-KR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ko-KR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(1)</m:t>
                              </m:r>
                            </m:sup>
                          </m:sSup>
                        </m:sub>
                        <m:sup/>
                        <m:e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, </m:t>
                                  </m:r>
                                  <m:sSub>
                                    <m:sSub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  <m:sub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  <m:func>
                            <m:funcPr>
                              <m:ctrlP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2000" b="0" i="0" smtClean="0">
                                  <a:latin typeface="Cambria Math" panose="02040503050406030204" pitchFamily="18" charset="0"/>
                                </a:rPr>
                                <m:t>sgn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  <m:d>
                                    <m:dPr>
                                      <m:ctrlPr>
                                        <a:rPr lang="en-US" altLang="ko-KR" sz="20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</m:sup>
                                      </m:sSubSup>
                                      <m:r>
                                        <a:rPr lang="en-US" altLang="ko-KR" sz="20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Sup>
                                        <m:sSubSupPr>
                                          <m:ctrlP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Sup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ko-KR" sz="2000" i="1">
                                                  <a:latin typeface="Cambria Math" panose="02040503050406030204" pitchFamily="18" charset="0"/>
                                                </a:rPr>
                                                <m:t>h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ko-KR" sz="2000" b="0" i="1" smtClean="0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</m:sub>
                                        <m:sup>
                                          <m:r>
                                            <a:rPr lang="en-US" altLang="ko-KR" sz="20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</m:sup>
                                      </m:sSubSup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</m:oMath>
                  </m:oMathPara>
                </a14:m>
                <a:endParaRPr lang="en-US" altLang="ko-KR" sz="2000" b="0" i="1" dirty="0"/>
              </a:p>
              <a:p>
                <a:pPr marL="0" lvl="1">
                  <a:lnSpc>
                    <a:spcPct val="130000"/>
                  </a:lnSpc>
                  <a:defRPr/>
                </a:pPr>
                <a:endParaRPr lang="en-US" altLang="ko-KR" sz="2000" b="0" i="1" dirty="0"/>
              </a:p>
            </p:txBody>
          </p:sp>
        </mc:Choice>
        <mc:Fallback>
          <p:sp>
            <p:nvSpPr>
              <p:cNvPr id="29" name="직사각형 28">
                <a:extLst>
                  <a:ext uri="{FF2B5EF4-FFF2-40B4-BE49-F238E27FC236}">
                    <a16:creationId xmlns:a16="http://schemas.microsoft.com/office/drawing/2014/main" id="{07CEE43F-D20E-2C85-0368-35331642D1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7314" y="5429007"/>
                <a:ext cx="6719886" cy="151041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10033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1A614-7F94-F5F9-5781-0A27B1AFC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0DB6F34-7DF7-F382-0DF9-D43D2266C16E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B2BE3B-468A-4D6B-E9C2-0CEA5ED6643E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83E319-790D-7309-1D50-1648D77A38B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60B95F0-0955-B4EC-B406-75FDDEE6F805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Interaction Inference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B4D56101-6BF0-0FB7-C381-4A276DC3EF9A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/>
              <p:nvPr/>
            </p:nvSpPr>
            <p:spPr>
              <a:xfrm>
                <a:off x="1198563" y="2141136"/>
                <a:ext cx="5382110" cy="2969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</a:rPr>
                  <a:t>Dynamic Interaction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 Attnetion Network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Reflecting information flow</a:t>
                </a:r>
                <a:r>
                  <a:rPr lang="en-US" altLang="ko-KR" sz="1600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[Activated  Nonactivated]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   Partially </a:t>
                </a: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B</a:t>
                </a:r>
                <a:r>
                  <a:rPr lang="en-US" altLang="ko-KR" b="0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ipartite(Fig.3) </a:t>
                </a: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Attention Score      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000">
                                <a:latin typeface="Cambria Math" panose="02040503050406030204" pitchFamily="18" charset="0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ko-KR" altLang="en-US" sz="2000" i="1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p>
                          </m:sub>
                          <m:sup/>
                          <m:e>
                            <m:func>
                              <m:func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altLang="ko-KR" sz="2000">
                                    <a:latin typeface="Cambria Math" panose="02040503050406030204" pitchFamily="18" charset="0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lang="en-US" altLang="ko-KR" sz="20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ko-KR" altLang="en-US" sz="2000" i="1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lang="en-US" altLang="ko-KR" sz="2000" i="1">
                                            <a:latin typeface="Cambria Math" panose="02040503050406030204" pitchFamily="18" charset="0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lang="en-US" altLang="ko-KR" sz="2000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lang="en-US" altLang="ko-KR" dirty="0">
                  <a:solidFill>
                    <a:prstClr val="white">
                      <a:lumMod val="50000"/>
                    </a:prstClr>
                  </a:solidFill>
                  <a:latin typeface="Calibri"/>
                  <a:sym typeface="Wingdings" panose="05000000000000000000" pitchFamily="2" charset="2"/>
                </a:endParaRPr>
              </a:p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Message flux 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lang="ko-KR" altLang="en-US" sz="2000" i="1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sz="2000" i="1"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  <m:sup>
                        <m:r>
                          <a:rPr lang="en-US" altLang="ko-KR" sz="2000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𝐿𝑒𝑎𝑘𝑦𝑅𝑒𝑙𝑢</m:t>
                    </m:r>
                    <m:d>
                      <m:d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altLang="ko-KR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ko-KR" altLang="en-US" sz="2000" i="1">
                                <a:latin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ko-KR" sz="20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altLang="ko-KR" sz="2000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endParaRPr lang="en-US" altLang="ko-KR" b="0" dirty="0">
                  <a:latin typeface="Calibri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F5FA3E7B-EE34-A50C-B3A0-CF95F96BCF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41136"/>
                <a:ext cx="5382110" cy="2969659"/>
              </a:xfrm>
              <a:prstGeom prst="rect">
                <a:avLst/>
              </a:prstGeom>
              <a:blipFill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433AE0FB-8C2C-63C1-BD0F-AEF52F20BC4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BA473F-5AD1-9094-EED1-0C4BD69C18D8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BE34DC6-A1C3-4F3A-609B-14918215129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673" y="4595728"/>
            <a:ext cx="5093802" cy="1553793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/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lvl="1" indent="-285750">
                  <a:lnSpc>
                    <a:spcPct val="130000"/>
                  </a:lnSpc>
                  <a:buFont typeface="Arial" panose="020B0604020202020204" pitchFamily="34" charset="0"/>
                  <a:buChar char="•"/>
                  <a:defRPr/>
                </a:pP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Where</a:t>
                </a:r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Target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sym typeface="Wingdings" panose="05000000000000000000" pitchFamily="2" charset="2"/>
                  </a:rPr>
                  <a:t>Source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0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b="0" i="0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n</m:t>
                        </m:r>
                      </m:e>
                      <m:sub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lang="en-US" altLang="ko-KR" b="0" i="0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 </m:t>
                    </m:r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  <m:r>
                      <a:rPr lang="en-US" altLang="ko-KR" b="0" i="1" smtClean="0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lang="en-US" altLang="ko-KR" i="1">
                        <a:solidFill>
                          <a:prstClr val="white">
                            <a:lumMod val="50000"/>
                          </a:prstClr>
                        </a:solidFill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lang="en-US" altLang="ko-KR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</m:oMath>
                </a14:m>
                <a:b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</a:br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ko-KR" altLang="en-US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𝜑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altLang="ko-KR" dirty="0">
                    <a:solidFill>
                      <a:schemeClr val="bg1">
                        <a:lumMod val="50000"/>
                      </a:schemeClr>
                    </a:solidFill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</m:sup>
                    </m:sSup>
                  </m:oMath>
                </a14:m>
                <a:r>
                  <a:rPr lang="en-US" altLang="ko-KR" dirty="0">
                    <a:solidFill>
                      <a:prstClr val="white">
                        <a:lumMod val="50000"/>
                      </a:prstClr>
                    </a:solidFill>
                    <a:latin typeface="Calibri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lang="ko-KR" altLang="en-US" i="1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𝜑</m:t>
                        </m:r>
                        <m:r>
                          <a:rPr lang="en-US" altLang="ko-KR" b="0" i="1" smtClean="0">
                            <a:solidFill>
                              <a:prstClr val="white">
                                <a:lumMod val="50000"/>
                              </a:prstClr>
                            </a:solidFill>
                            <a:latin typeface="Cambria Math" panose="02040503050406030204" pitchFamily="18" charset="0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lang="en-US" altLang="ko-KR" i="1">
                        <a:solidFill>
                          <a:schemeClr val="bg1">
                            <a:lumMod val="50000"/>
                          </a:schemeClr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altLang="ko-KR" dirty="0">
                        <a:solidFill>
                          <a:schemeClr val="bg1">
                            <a:lumMod val="50000"/>
                          </a:schemeClr>
                        </a:solidFill>
                        <a:ea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altLang="ko-KR" i="1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ko-KR" altLang="en-US" i="1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𝜑</m:t>
                            </m:r>
                          </m:sub>
                        </m:sSub>
                        <m:r>
                          <a:rPr lang="en-US" altLang="ko-KR" b="0" i="1" smtClean="0">
                            <a:solidFill>
                              <a:schemeClr val="bg1">
                                <a:lumMod val="50000"/>
                              </a:schemeClr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×2</m:t>
                        </m:r>
                        <m:sSub>
                          <m:sSubPr>
                            <m:ctrlP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altLang="ko-KR" b="0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lang="en-US" altLang="ko-KR" b="0" dirty="0">
                  <a:latin typeface="Calibri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44684138-0344-0198-2509-B0F61261069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blipFill>
                <a:blip r:embed="rId6"/>
                <a:stretch>
                  <a:fillRect l="-545" b="-3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5927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11509B-11EC-D792-4142-A51ECE38A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1819F6C-BB59-2BD0-BA89-C8869061FDC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C179469-2A2F-3C8C-46EF-44EE4D0BBB14}"/>
              </a:ext>
            </a:extLst>
          </p:cNvPr>
          <p:cNvSpPr/>
          <p:nvPr/>
        </p:nvSpPr>
        <p:spPr>
          <a:xfrm>
            <a:off x="5816600" y="514437"/>
            <a:ext cx="5857875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rPr>
              <a:t>Graph Dual-Attention Module</a:t>
            </a: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8344CF4-3A17-0F37-AF2B-165330DC3E56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5454C51-F9E8-91AB-38D7-B402B9DA6CCB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Information Exchange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  <p:sp>
          <p:nvSpPr>
            <p:cNvPr id="12" name="사각형: 둥근 위쪽 모서리 11">
              <a:extLst>
                <a:ext uri="{FF2B5EF4-FFF2-40B4-BE49-F238E27FC236}">
                  <a16:creationId xmlns:a16="http://schemas.microsoft.com/office/drawing/2014/main" id="{78547139-1886-8A50-A205-79637EFB8D1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rPr>
                <a:t>3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맑은 고딕" panose="020B0503020000020004" pitchFamily="50" charset="-127"/>
                <a:cs typeface="+mn-cs"/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/>
              <p:nvPr/>
            </p:nvSpPr>
            <p:spPr>
              <a:xfrm>
                <a:off x="1198563" y="2141136"/>
                <a:ext cx="5382110" cy="296965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</a:rPr>
                  <a:t>Dynamic Interaction 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 Attnetion Network</a:t>
                </a: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Reflecting information flow</a:t>
                </a:r>
                <a:r>
                  <a:rPr kumimoji="0" lang="en-US" altLang="ko-KR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[Activated  Nonactivated]</a:t>
                </a: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   Partially Bipartite(Fig.3) </a:t>
                </a: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Attention Score      </a:t>
                </a:r>
                <a14:m>
                  <m:oMath xmlns:m="http://schemas.openxmlformats.org/officeDocument/2006/math">
                    <m:r>
                      <a:rPr kumimoji="0" lang="en-US" altLang="ko-KR" sz="20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 </m:t>
                    </m:r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𝑖</m:t>
                        </m:r>
                        <m: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</m:t>
                        </m:r>
                        <m: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𝑗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(</m:t>
                        </m:r>
                        <m: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𝑘</m:t>
                        </m:r>
                        <m: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)</m:t>
                        </m:r>
                      </m:sup>
                    </m:sSubSup>
                    <m:r>
                      <a:rPr kumimoji="0" lang="en-US" altLang="ko-K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f>
                      <m:fPr>
                        <m:ctrlP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fPr>
                      <m:num>
                        <m:func>
                          <m:funcPr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kumimoji="0" lang="en-US" altLang="ko-KR" sz="2000" b="0" i="0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exp</m:t>
                            </m:r>
                          </m:fName>
                          <m:e>
                            <m:d>
                              <m:d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dPr>
                              <m:e>
                                <m:r>
                                  <a:rPr kumimoji="0" lang="ko-KR" altLang="en-US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𝜑</m:t>
                                </m:r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, </m:t>
                                    </m:r>
                                    <m:sSub>
                                      <m:sSub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𝑛</m:t>
                                        </m:r>
                                      </m:e>
                                      <m:sub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𝑗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d>
                          </m:e>
                        </m:func>
                      </m:num>
                      <m:den>
                        <m:nary>
                          <m:naryPr>
                            <m:chr m:val="∑"/>
                            <m:supHide m:val="on"/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naryPr>
                          <m: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∈</m:t>
                            </m:r>
                            <m:sSup>
                              <m:sSup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p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𝑉</m:t>
                                </m:r>
                              </m:e>
                              <m:sup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(</m:t>
                                </m:r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𝑘</m:t>
                                </m:r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)</m:t>
                                </m:r>
                              </m:sup>
                            </m:sSup>
                          </m:sub>
                          <m:sup/>
                          <m:e>
                            <m:func>
                              <m:func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kumimoji="0" lang="en-US" altLang="ko-KR" sz="2000" b="0" i="0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exp</m:t>
                                </m:r>
                              </m:fName>
                              <m:e>
                                <m:d>
                                  <m:dPr>
                                    <m:ctrlPr>
                                      <a:rPr kumimoji="0" lang="en-US" altLang="ko-KR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</m:ctrlPr>
                                  </m:dPr>
                                  <m:e>
                                    <m:r>
                                      <a:rPr kumimoji="0" lang="ko-KR" altLang="en-US" sz="2000" b="0" i="1" u="none" strike="noStrike" kern="1200" cap="none" spc="0" normalizeH="0" baseline="0" noProof="0">
                                        <a:ln>
                                          <a:noFill/>
                                        </a:ln>
                                        <a:solidFill>
                                          <a:prstClr val="black"/>
                                        </a:solidFill>
                                        <a:effectLst/>
                                        <a:uLnTx/>
                                        <a:uFillTx/>
                                        <a:latin typeface="Cambria Math" panose="02040503050406030204" pitchFamily="18" charset="0"/>
                                        <a:cs typeface="+mn-cs"/>
                                      </a:rPr>
                                      <m:t>𝜑</m:t>
                                    </m:r>
                                    <m:d>
                                      <m:dPr>
                                        <m:ctrlP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</m:ctrlPr>
                                      </m:dPr>
                                      <m:e>
                                        <m:sSub>
                                          <m:sSub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𝑖</m:t>
                                            </m:r>
                                          </m:sub>
                                        </m:sSub>
                                        <m:r>
                                          <a:rPr kumimoji="0" lang="en-US" altLang="ko-KR" sz="2000" b="0" i="1" u="none" strike="noStrike" kern="1200" cap="none" spc="0" normalizeH="0" baseline="0" noProof="0">
                                            <a:ln>
                                              <a:noFill/>
                                            </a:ln>
                                            <a:solidFill>
                                              <a:prstClr val="black"/>
                                            </a:solidFill>
                                            <a:effectLst/>
                                            <a:uLnTx/>
                                            <a:uFillTx/>
                                            <a:latin typeface="Cambria Math" panose="02040503050406030204" pitchFamily="18" charset="0"/>
                                            <a:cs typeface="+mn-cs"/>
                                          </a:rPr>
                                          <m:t>, </m:t>
                                        </m:r>
                                        <m:sSub>
                                          <m:sSubPr>
                                            <m:ctrlP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𝑛</m:t>
                                            </m:r>
                                          </m:e>
                                          <m:sub>
                                            <m:r>
                                              <a:rPr kumimoji="0" lang="en-US" altLang="ko-KR" sz="2000" b="0" i="1" u="none" strike="noStrike" kern="1200" cap="none" spc="0" normalizeH="0" baseline="0" noProof="0">
                                                <a:ln>
                                                  <a:noFill/>
                                                </a:ln>
                                                <a:solidFill>
                                                  <a:prstClr val="black"/>
                                                </a:solidFill>
                                                <a:effectLst/>
                                                <a:uLnTx/>
                                                <a:uFillTx/>
                                                <a:latin typeface="Cambria Math" panose="02040503050406030204" pitchFamily="18" charset="0"/>
                                                <a:cs typeface="+mn-cs"/>
                                              </a:rPr>
                                              <m:t>𝑗</m:t>
                                            </m:r>
                                          </m:sub>
                                        </m:sSub>
                                      </m:e>
                                    </m:d>
                                  </m:e>
                                </m:d>
                              </m:e>
                            </m:func>
                          </m:e>
                        </m:nary>
                      </m:den>
                    </m:f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  <a:sym typeface="Wingdings" panose="05000000000000000000" pitchFamily="2" charset="2"/>
                </a:endParaRPr>
              </a:p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Message flux 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14:m>
                  <m:oMath xmlns:m="http://schemas.openxmlformats.org/officeDocument/2006/math">
                    <m:r>
                      <a:rPr kumimoji="0" lang="ko-KR" altLang="en-US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𝜑</m:t>
                    </m:r>
                    <m:d>
                      <m:dPr>
                        <m:ctrlP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𝑖</m:t>
                            </m:r>
                          </m:sub>
                        </m:sSub>
                        <m: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, </m:t>
                        </m:r>
                        <m:sSub>
                          <m:sSubPr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e>
                          <m: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kumimoji="0" lang="en-US" altLang="ko-K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</m:t>
                    </m:r>
                    <m:sSubSup>
                      <m:sSubSupPr>
                        <m:ctrlP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SupPr>
                      <m:e>
                        <m: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ko-KR" altLang="en-US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sub>
                      <m:sup>
                        <m: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𝑇</m:t>
                        </m:r>
                      </m:sup>
                    </m:sSubSup>
                    <m:r>
                      <a:rPr kumimoji="0" lang="en-US" altLang="ko-KR" sz="20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𝐿𝑒𝑎𝑘𝑦𝑅𝑒𝑙𝑢</m:t>
                    </m:r>
                    <m:d>
                      <m:dPr>
                        <m:ctrlPr>
                          <a:rPr kumimoji="0" lang="en-US" altLang="ko-KR" sz="20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𝑊</m:t>
                            </m:r>
                          </m:e>
                          <m: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  <m:r>
                              <a:rPr kumimoji="0" lang="ko-KR" altLang="en-US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𝜑</m:t>
                            </m:r>
                          </m:sub>
                        </m:sSub>
                        <m:d>
                          <m:dPr>
                            <m:begChr m:val="["/>
                            <m:endChr m:val="]"/>
                            <m:ctrlP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kumimoji="0" lang="en-US" altLang="ko-KR" sz="20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black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∥</m:t>
                            </m:r>
                            <m:sSub>
                              <m:sSubPr>
                                <m:ctrlP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kumimoji="0" lang="en-US" altLang="ko-KR" sz="2000" b="0" i="1" u="none" strike="noStrike" kern="1200" cap="none" spc="0" normalizeH="0" baseline="0" noProof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+mn-cs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13" name="직사각형 12">
                <a:extLst>
                  <a:ext uri="{FF2B5EF4-FFF2-40B4-BE49-F238E27FC236}">
                    <a16:creationId xmlns:a16="http://schemas.microsoft.com/office/drawing/2014/main" id="{E2A140F2-6D90-18D8-56F8-34173B7AA84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3" y="2141136"/>
                <a:ext cx="5382110" cy="2969659"/>
              </a:xfrm>
              <a:prstGeom prst="rect">
                <a:avLst/>
              </a:prstGeom>
              <a:blipFill>
                <a:blip r:embed="rId3"/>
                <a:stretch>
                  <a:fillRect l="-7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그림 20">
            <a:extLst>
              <a:ext uri="{FF2B5EF4-FFF2-40B4-BE49-F238E27FC236}">
                <a16:creationId xmlns:a16="http://schemas.microsoft.com/office/drawing/2014/main" id="{25E0BA9D-6804-2C97-2475-CD5C53760D69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2208" t="28015"/>
          <a:stretch>
            <a:fillRect/>
          </a:stretch>
        </p:blipFill>
        <p:spPr>
          <a:xfrm>
            <a:off x="6580673" y="1533525"/>
            <a:ext cx="5093802" cy="2894764"/>
          </a:xfrm>
          <a:prstGeom prst="rect">
            <a:avLst/>
          </a:prstGeom>
          <a:effectLst>
            <a:softEdge rad="63500"/>
          </a:effec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94F6BFDC-E92E-680E-4D59-78F808BC627B}"/>
              </a:ext>
            </a:extLst>
          </p:cNvPr>
          <p:cNvSpPr/>
          <p:nvPr/>
        </p:nvSpPr>
        <p:spPr>
          <a:xfrm>
            <a:off x="8235951" y="2347415"/>
            <a:ext cx="1696731" cy="1606769"/>
          </a:xfrm>
          <a:prstGeom prst="rect">
            <a:avLst/>
          </a:prstGeom>
          <a:solidFill>
            <a:srgbClr val="FFFF00">
              <a:alpha val="10196"/>
            </a:srgbClr>
          </a:solidFill>
          <a:ln>
            <a:solidFill>
              <a:srgbClr val="FFFF00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34CA4E4-EE7E-E649-5290-A5D8C998C0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80673" y="4595728"/>
            <a:ext cx="5093802" cy="1553793"/>
          </a:xfrm>
          <a:prstGeom prst="rect">
            <a:avLst/>
          </a:prstGeom>
          <a:effectLst>
            <a:softEdge rad="63500"/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/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marR="0" lvl="1" indent="-285750" algn="l" defTabSz="457200" rtl="0" eaLnBrk="1" fontAlgn="auto" latinLnBrk="0" hangingPunct="1">
                  <a:lnSpc>
                    <a:spcPct val="13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  <a:defRPr/>
                </a:pP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Where</a:t>
                </a:r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Target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n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𝑖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, 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Source Node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kumimoji="0" lang="en-US" altLang="ko-KR" sz="1800" b="0" i="0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n</m:t>
                        </m:r>
                      </m:e>
                      <m: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𝑗</m:t>
                        </m:r>
                      </m:sub>
                    </m:sSub>
                    <m:r>
                      <a:rPr kumimoji="0" lang="en-US" altLang="ko-KR" sz="1800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, </m:t>
                    </m:r>
                  </m:oMath>
                </a14:m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(1)</m:t>
                        </m:r>
                      </m:sup>
                    </m:sSup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  <m:r>
                      <a:rPr kumimoji="0" lang="en-US" altLang="ko-KR" sz="1800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,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𝛼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: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(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0</m:t>
                        </m:r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)</m:t>
                        </m:r>
                      </m:sup>
                    </m:sSup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  <a:sym typeface="Wingdings" panose="05000000000000000000" pitchFamily="2" charset="2"/>
                      </a:rPr>
                      <m:t>→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pPr>
                      <m:e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𝑉</m:t>
                        </m:r>
                      </m:e>
                      <m:sup>
                        <m: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(0)</m:t>
                        </m:r>
                      </m:sup>
                    </m:sSup>
                  </m:oMath>
                </a14:m>
                <a:b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</a:br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-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𝑎</m:t>
                        </m:r>
                      </m:e>
                      <m:sub>
                        <m:r>
                          <a:rPr kumimoji="0" lang="ko-KR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𝜑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Cambria Math" panose="02040503050406030204" pitchFamily="18" charset="0"/>
                    <a:cs typeface="+mn-cs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ko-KR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𝜑</m:t>
                            </m:r>
                          </m:sub>
                        </m:sSub>
                      </m:sup>
                    </m:sSup>
                  </m:oMath>
                </a14:m>
                <a:r>
                  <a:rPr kumimoji="0" lang="en-US" altLang="ko-KR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>
                        <a:lumMod val="50000"/>
                      </a:prstClr>
                    </a:solidFill>
                    <a:effectLst/>
                    <a:uLnTx/>
                    <a:uFillTx/>
                    <a:latin typeface="Calibri"/>
                    <a:ea typeface="맑은 고딕" panose="020B0503020000020004" pitchFamily="50" charset="-127"/>
                    <a:cs typeface="+mn-cs"/>
                    <a:sym typeface="Wingdings" panose="05000000000000000000" pitchFamily="2" charset="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</m:ctrlPr>
                      </m:sSubPr>
                      <m:e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𝑊</m:t>
                        </m:r>
                      </m:e>
                      <m:sub>
                        <m:r>
                          <a:rPr kumimoji="0" lang="ko-KR" altLang="en-US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𝜑</m:t>
                        </m:r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  <a:sym typeface="Wingdings" panose="05000000000000000000" pitchFamily="2" charset="2"/>
                          </a:rPr>
                          <m:t>𝑛</m:t>
                        </m:r>
                      </m:sub>
                    </m:sSub>
                    <m:r>
                      <a:rPr kumimoji="0" lang="en-US" altLang="ko-KR" sz="1800" b="0" i="1" u="none" strike="noStrike" kern="1200" cap="none" spc="0" normalizeH="0" baseline="0" noProof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∈</m:t>
                    </m:r>
                    <m:r>
                      <m:rPr>
                        <m:nor/>
                      </m:rPr>
                      <a:rPr kumimoji="0" lang="en-US" altLang="ko-KR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>
                            <a:lumMod val="50000"/>
                          </a:prstClr>
                        </a:solidFill>
                        <a:effectLst/>
                        <a:uLnTx/>
                        <a:uFillTx/>
                        <a:latin typeface="Calibri"/>
                        <a:ea typeface="Cambria Math" panose="02040503050406030204" pitchFamily="18" charset="0"/>
                        <a:cs typeface="+mn-cs"/>
                      </a:rPr>
                      <m:t> </m:t>
                    </m:r>
                    <m:sSup>
                      <m:sSupPr>
                        <m:ctrl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kumimoji="0" lang="en-US" altLang="ko-KR" sz="1800" b="0" i="1" u="none" strike="noStrike" kern="1200" cap="none" spc="0" normalizeH="0" baseline="0" noProof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ℝ</m:t>
                        </m:r>
                      </m:e>
                      <m:sup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ko-KR" altLang="en-US" sz="18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𝜑</m:t>
                            </m:r>
                          </m:sub>
                        </m:sSub>
                        <m:r>
                          <a:rPr kumimoji="0" lang="en-US" altLang="ko-KR" sz="1800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white">
                                <a:lumMod val="50000"/>
                              </a:prstClr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+mn-cs"/>
                          </a:rPr>
                          <m:t>×2</m:t>
                        </m:r>
                        <m:sSub>
                          <m:sSubPr>
                            <m:ctrlP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𝑑</m:t>
                            </m:r>
                          </m:e>
                          <m:sub>
                            <m:r>
                              <a:rPr kumimoji="0" lang="en-US" altLang="ko-KR" sz="18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prstClr val="white">
                                    <a:lumMod val="50000"/>
                                  </a:prstClr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+mn-cs"/>
                              </a:rPr>
                              <m:t>𝑛</m:t>
                            </m:r>
                          </m:sub>
                        </m:sSub>
                      </m:sup>
                    </m:sSup>
                  </m:oMath>
                </a14:m>
                <a:endParaRPr kumimoji="0" lang="en-US" altLang="ko-KR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/>
                  <a:ea typeface="맑은 고딕" panose="020B0503020000020004" pitchFamily="50" charset="-127"/>
                  <a:cs typeface="+mn-cs"/>
                </a:endParaRPr>
              </a:p>
            </p:txBody>
          </p:sp>
        </mc:Choice>
        <mc:Fallback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0A61E120-3D13-7288-539C-64829C2E24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8562" y="5110795"/>
                <a:ext cx="7829323" cy="1606658"/>
              </a:xfrm>
              <a:prstGeom prst="rect">
                <a:avLst/>
              </a:prstGeom>
              <a:blipFill>
                <a:blip r:embed="rId6"/>
                <a:stretch>
                  <a:fillRect l="-545" b="-37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86145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AFEFAF-BD1F-45B5-9353-1673F2A95EAA}"/>
              </a:ext>
            </a:extLst>
          </p:cNvPr>
          <p:cNvSpPr txBox="1"/>
          <p:nvPr/>
        </p:nvSpPr>
        <p:spPr>
          <a:xfrm>
            <a:off x="909637" y="1531842"/>
            <a:ext cx="10764838" cy="45498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Introduction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Related Work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Problem Statement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PA_TMM Architecture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Model Optimization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Experiments</a:t>
            </a:r>
          </a:p>
          <a:p>
            <a:pPr marL="342900" indent="-3429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800" b="1" dirty="0">
                <a:solidFill>
                  <a:schemeClr val="bg1">
                    <a:lumMod val="50000"/>
                  </a:schemeClr>
                </a:solidFill>
                <a:latin typeface="+mj-lt"/>
                <a:ea typeface="+mj-ea"/>
              </a:rPr>
              <a:t>Conclusion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CFE515A-F1D6-B9CE-4EC4-E20BE7AB36E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Outline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C7706A-9179-2ED7-9064-B3B8DC23E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>
            <a:extLst>
              <a:ext uri="{FF2B5EF4-FFF2-40B4-BE49-F238E27FC236}">
                <a16:creationId xmlns:a16="http://schemas.microsoft.com/office/drawing/2014/main" id="{D831D144-6514-1C8A-0911-4E803DD2C4F2}"/>
              </a:ext>
            </a:extLst>
          </p:cNvPr>
          <p:cNvGrpSpPr/>
          <p:nvPr/>
        </p:nvGrpSpPr>
        <p:grpSpPr>
          <a:xfrm>
            <a:off x="520700" y="1525999"/>
            <a:ext cx="3613150" cy="4821235"/>
            <a:chOff x="514350" y="1547662"/>
            <a:chExt cx="3613150" cy="4821235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8BD3578-45E8-22E0-EBFD-51AD8E0A7C0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ctr">
                <a:defRPr sz="2000" b="1" i="1">
                  <a:solidFill>
                    <a:schemeClr val="bg1">
                      <a:lumMod val="50000"/>
                    </a:schemeClr>
                  </a:solidFill>
                  <a:latin typeface="+mj-ea"/>
                  <a:ea typeface="+mj-ea"/>
                </a:defRPr>
              </a:lvl1pPr>
            </a:lstStyle>
            <a:p>
              <a:r>
                <a:rPr lang="en-US" altLang="ko-KR" dirty="0">
                  <a:solidFill>
                    <a:schemeClr val="bg1"/>
                  </a:solidFill>
                  <a:latin typeface="+mn-ea"/>
                  <a:ea typeface="+mn-ea"/>
                </a:rPr>
                <a:t>Rapid Growth</a:t>
              </a:r>
            </a:p>
            <a:p>
              <a:r>
                <a:rPr lang="en-US" altLang="ko-KR" dirty="0">
                  <a:solidFill>
                    <a:schemeClr val="bg1"/>
                  </a:solidFill>
                  <a:latin typeface="+mn-ea"/>
                  <a:ea typeface="+mn-ea"/>
                </a:rPr>
                <a:t>of Multimedia Platforms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D31E98F9-AE6B-D65D-395D-6FEC4AE5606A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02430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Financial news &amp; social media provide </a:t>
              </a:r>
              <a:r>
                <a:rPr lang="en-US" altLang="ko-KR" b="1" dirty="0">
                  <a:latin typeface="+mn-ea"/>
                </a:rPr>
                <a:t>crucial investment signals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Comprehensive evaluations about potential investment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Stock prices contain </a:t>
              </a:r>
              <a:r>
                <a:rPr lang="en-US" altLang="ko-KR" b="1" dirty="0">
                  <a:latin typeface="+mn-ea"/>
                </a:rPr>
                <a:t>randomness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(random walk)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But, there is </a:t>
              </a:r>
              <a:r>
                <a:rPr lang="en-US" altLang="ko-KR" b="1" dirty="0">
                  <a:latin typeface="+mn-ea"/>
                </a:rPr>
                <a:t>deterministic components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driven by news</a:t>
              </a:r>
            </a:p>
            <a:p>
              <a:pPr marL="0" lvl="1">
                <a:lnSpc>
                  <a:spcPct val="130000"/>
                </a:lnSpc>
              </a:pP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2669253B-DC5A-AB1A-9ABC-661E1D82B5E0}"/>
              </a:ext>
            </a:extLst>
          </p:cNvPr>
          <p:cNvGrpSpPr/>
          <p:nvPr/>
        </p:nvGrpSpPr>
        <p:grpSpPr>
          <a:xfrm>
            <a:off x="4328706" y="1522254"/>
            <a:ext cx="3721098" cy="6971247"/>
            <a:chOff x="514350" y="1547662"/>
            <a:chExt cx="3613150" cy="6971247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65699DA-F047-BF02-21F9-2CD156D703E4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5007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  <a:latin typeface="+mn-ea"/>
                </a:rPr>
                <a:t>Limitations of</a:t>
              </a:r>
            </a:p>
            <a:p>
              <a:pPr algn="ctr"/>
              <a:r>
                <a:rPr lang="en-US" sz="2000" b="1" i="1" dirty="0">
                  <a:solidFill>
                    <a:schemeClr val="bg1"/>
                  </a:solidFill>
                  <a:latin typeface="+mn-ea"/>
                </a:rPr>
                <a:t>Existing Models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FDA8C2-CC30-FC43-5618-C4F3DE644358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617431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>
                  <a:latin typeface="+mn-ea"/>
                </a:rPr>
                <a:t>Time-series Forecasting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Two feature modalities: Time-series features, Discrete Technical indicators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ko-KR" altLang="en-US" dirty="0">
                  <a:latin typeface="+mn-ea"/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Ignore inter-stock dynamics like Momentum spillover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>
                  <a:latin typeface="+mn-ea"/>
                </a:rPr>
                <a:t>GNN</a:t>
              </a:r>
              <a:r>
                <a:rPr lang="ko-KR" altLang="en-US" b="1" dirty="0">
                  <a:latin typeface="+mn-ea"/>
                </a:rPr>
                <a:t> </a:t>
              </a:r>
              <a:r>
                <a:rPr lang="en-US" altLang="ko-KR" b="1" dirty="0">
                  <a:latin typeface="+mn-ea"/>
                </a:rPr>
                <a:t>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Hard-coded microstructure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ko-KR" altLang="en-US" dirty="0">
                  <a:latin typeface="+mn-ea"/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Capture limited interactions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b="1" dirty="0">
                  <a:latin typeface="+mn-ea"/>
                </a:rPr>
                <a:t>GATs Model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Dynamically assign weights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latin typeface="+mn-ea"/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Massive price-related features </a:t>
              </a:r>
              <a:r>
                <a:rPr lang="ko-KR" altLang="en-US" dirty="0">
                  <a:latin typeface="+mn-ea"/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 Biased attention effect 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B8E37260-A31A-37F3-BD5F-CB971FF73E27}"/>
              </a:ext>
            </a:extLst>
          </p:cNvPr>
          <p:cNvGrpSpPr/>
          <p:nvPr/>
        </p:nvGrpSpPr>
        <p:grpSpPr>
          <a:xfrm>
            <a:off x="8244659" y="1533282"/>
            <a:ext cx="3446463" cy="5892491"/>
            <a:chOff x="514350" y="1547661"/>
            <a:chExt cx="3613150" cy="5892491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9561825-714B-E28F-79CD-89E92A876D8F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  <a:latin typeface="+mn-ea"/>
                </a:rPr>
                <a:t>Two Main Challenges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BDB2716-02F1-B900-DE20-86865314A896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509556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Real-world: a fraction of stocks have the news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b="1" dirty="0">
                  <a:latin typeface="+mn-ea"/>
                </a:rPr>
                <a:t>Long Tail Effect in Feature Distribution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Distracted by abundant time-series data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Breaking news receive insufficient attention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Biased attention toward the dominated head features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b="1" dirty="0">
                  <a:latin typeface="+mn-ea"/>
                </a:rPr>
                <a:t>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  <a:t>- Data scarcity problem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</a:rPr>
              </a:br>
              <a:r>
                <a:rPr lang="ko-KR" altLang="en-US" dirty="0">
                  <a:latin typeface="+mn-ea"/>
                </a:rPr>
                <a:t>➡️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latin typeface="+mn-ea"/>
                  <a:sym typeface="Wingdings" panose="05000000000000000000" pitchFamily="2" charset="2"/>
                </a:rPr>
                <a:t> Poor generalization</a:t>
              </a:r>
              <a:endPara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endParaRPr>
            </a:p>
          </p:txBody>
        </p:sp>
      </p:grp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A128418E-0F4E-4C42-839A-936621DC9AB0}"/>
              </a:ext>
            </a:extLst>
          </p:cNvPr>
          <p:cNvCxnSpPr/>
          <p:nvPr/>
        </p:nvCxnSpPr>
        <p:spPr>
          <a:xfrm>
            <a:off x="4231278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74AA170A-8DA4-E8E6-5FA7-AD972F86ADB1}"/>
              </a:ext>
            </a:extLst>
          </p:cNvPr>
          <p:cNvCxnSpPr/>
          <p:nvPr/>
        </p:nvCxnSpPr>
        <p:spPr>
          <a:xfrm>
            <a:off x="8147232" y="1540567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1FEF7E-8032-3B79-A9F0-4A8981D569A4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1B7E49-6011-EEEE-D3ED-DA558838FDC4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77174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EBB0E5-24D6-89A6-EBBE-73CFC3509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3A99D8DF-7AFA-EE14-3BC9-2086E28931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965" y="1533182"/>
            <a:ext cx="4260335" cy="47879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F94F2A1-C4FA-5D63-AD04-49C91861959F}"/>
              </a:ext>
            </a:extLst>
          </p:cNvPr>
          <p:cNvSpPr txBox="1"/>
          <p:nvPr/>
        </p:nvSpPr>
        <p:spPr>
          <a:xfrm>
            <a:off x="5679000" y="1533182"/>
            <a:ext cx="5995475" cy="40937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>
              <a:lnSpc>
                <a:spcPct val="130000"/>
              </a:lnSpc>
            </a:pP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Top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Time-series features and Technical indicators 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All stocks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News</a:t>
            </a: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ko-KR" altLang="en-US" dirty="0">
                <a:latin typeface="+mn-ea"/>
              </a:rPr>
              <a:t>➡️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  <a:sym typeface="Wingdings" panose="05000000000000000000" pitchFamily="2" charset="2"/>
              </a:rPr>
              <a:t>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Few stocks</a:t>
            </a:r>
          </a:p>
          <a:p>
            <a:pPr marL="0" lvl="1">
              <a:lnSpc>
                <a:spcPct val="130000"/>
              </a:lnSpc>
            </a:pP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b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</a:br>
            <a:r>
              <a:rPr lang="en-US" altLang="ko-KR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</a:t>
            </a:r>
            <a:r>
              <a:rPr lang="en-US" altLang="ko-KR" sz="2000" b="1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ottom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JPM, WFC:  Breaking news that impact the overall stock market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Other sectors: </a:t>
            </a:r>
            <a:r>
              <a:rPr lang="en-US" altLang="ko-KR" dirty="0" err="1">
                <a:solidFill>
                  <a:schemeClr val="bg1">
                    <a:lumMod val="50000"/>
                  </a:schemeClr>
                </a:solidFill>
                <a:latin typeface="+mn-ea"/>
              </a:rPr>
              <a:t>Baised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 attention</a:t>
            </a:r>
          </a:p>
        </p:txBody>
      </p:sp>
      <p:cxnSp>
        <p:nvCxnSpPr>
          <p:cNvPr id="2" name="직선 연결선 1">
            <a:extLst>
              <a:ext uri="{FF2B5EF4-FFF2-40B4-BE49-F238E27FC236}">
                <a16:creationId xmlns:a16="http://schemas.microsoft.com/office/drawing/2014/main" id="{71F040CA-ED9A-F989-B114-5AA64C6D78CD}"/>
              </a:ext>
            </a:extLst>
          </p:cNvPr>
          <p:cNvCxnSpPr/>
          <p:nvPr/>
        </p:nvCxnSpPr>
        <p:spPr>
          <a:xfrm>
            <a:off x="4204195" y="1533283"/>
            <a:ext cx="0" cy="5007786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65469857-95B9-3628-EAF0-C24AD77AF776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2F55386-7E89-7D9E-184F-47C35492407A}"/>
              </a:ext>
            </a:extLst>
          </p:cNvPr>
          <p:cNvSpPr/>
          <p:nvPr/>
        </p:nvSpPr>
        <p:spPr>
          <a:xfrm>
            <a:off x="6094412" y="514437"/>
            <a:ext cx="5580063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solidFill>
                  <a:prstClr val="black"/>
                </a:solidFill>
                <a:latin typeface="+mj-lt"/>
              </a:rPr>
              <a:t>Backgrounds and Challenges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51618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8F9D922-B23E-02CD-A0D9-1EDA9F3C8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3062A0CA-30CE-36F9-EB10-F431DDEDD5B4}"/>
              </a:ext>
            </a:extLst>
          </p:cNvPr>
          <p:cNvGrpSpPr/>
          <p:nvPr/>
        </p:nvGrpSpPr>
        <p:grpSpPr>
          <a:xfrm>
            <a:off x="519026" y="1525999"/>
            <a:ext cx="3613150" cy="5541432"/>
            <a:chOff x="514350" y="1547662"/>
            <a:chExt cx="3613150" cy="554143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00756E6-8576-03A1-C9C7-13E436D02D29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707886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t">
              <a:spAutoFit/>
            </a:bodyPr>
            <a:lstStyle/>
            <a:p>
              <a:pPr algn="ctr"/>
              <a:r>
                <a:rPr lang="en-US" altLang="ko-KR" sz="2000" b="1" i="1" dirty="0">
                  <a:solidFill>
                    <a:schemeClr val="bg1"/>
                  </a:solidFill>
                </a:rPr>
                <a:t>Turning Point</a:t>
              </a:r>
              <a:br>
                <a:rPr lang="en-US" altLang="ko-KR" sz="2000" b="1" i="1" dirty="0">
                  <a:solidFill>
                    <a:schemeClr val="bg1"/>
                  </a:solidFill>
                </a:rPr>
              </a:br>
              <a:r>
                <a:rPr lang="en-US" altLang="ko-KR" sz="2000" b="1" i="1" dirty="0">
                  <a:solidFill>
                    <a:schemeClr val="bg1"/>
                  </a:solidFill>
                </a:rPr>
                <a:t>: Near-equivalence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A079A03-5176-BB80-6EAE-02A3DC757412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4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Idiosyncratic Nature of Financial News :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Events that affect specific stocks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Breaking news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Instantaneous </a:t>
              </a:r>
              <a:r>
                <a:rPr lang="en-US" altLang="ko-KR" b="1" i="1" dirty="0">
                  <a:solidFill>
                    <a:schemeClr val="bg1">
                      <a:lumMod val="50000"/>
                    </a:schemeClr>
                  </a:solidFill>
                </a:rPr>
                <a:t>dominance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 over their movements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Example: 2024.01, the Federal Aviation Administration ordered airlines to ground more than 170 Boeing 737 aircraft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Boeing's stock: Drop 8%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Airbus’s stock: Slight increase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- Boeing's primary competitor: </a:t>
              </a: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18A9F881-F758-659A-A27C-A40E151A7E9F}"/>
              </a:ext>
            </a:extLst>
          </p:cNvPr>
          <p:cNvGrpSpPr/>
          <p:nvPr/>
        </p:nvGrpSpPr>
        <p:grpSpPr>
          <a:xfrm>
            <a:off x="4456528" y="1522253"/>
            <a:ext cx="3446463" cy="5181334"/>
            <a:chOff x="514350" y="1547661"/>
            <a:chExt cx="3613150" cy="5181334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2CAA4-CCAF-96FC-1847-75D6412B1074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Core Idea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A7DB924-9385-DD33-A706-42CE74F225AD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4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New Resampling Strategy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Tackle the long-tailed feature distribution with Data augmentation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Integration of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Fuse the dominant impact of financial news with price information</a:t>
              </a:r>
            </a:p>
            <a:p>
              <a:pPr marL="342900" lvl="1" indent="-342900">
                <a:lnSpc>
                  <a:spcPct val="130000"/>
                </a:lnSpc>
                <a:buAutoNum type="arabicPeriod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Interaction Inferred Network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Capture dynamic interaction between stocks</a:t>
              </a: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42CBD899-64D1-7B71-54D7-BF34AD3EA936}"/>
              </a:ext>
            </a:extLst>
          </p:cNvPr>
          <p:cNvGrpSpPr/>
          <p:nvPr/>
        </p:nvGrpSpPr>
        <p:grpSpPr>
          <a:xfrm>
            <a:off x="8227342" y="1533283"/>
            <a:ext cx="3446463" cy="5179538"/>
            <a:chOff x="514350" y="1547662"/>
            <a:chExt cx="3613150" cy="5179538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F4ADE7A-5E5B-D4EA-E0AB-6A1AD01997F2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>
              <a:noAutofit/>
            </a:bodyPr>
            <a:lstStyle/>
            <a:p>
              <a:pPr algn="ctr"/>
              <a:r>
                <a:rPr lang="en-US" sz="2000" b="1" i="1" dirty="0">
                  <a:solidFill>
                    <a:schemeClr val="bg1"/>
                  </a:solidFill>
                </a:rPr>
                <a:t>Prompt-Adaptive Trimodal Model (PA-TMM)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79F4B07-8EB5-37BA-23AB-E65CF80D12C4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26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Cross-Modal Fusion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Trimodal features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Sentiments Prompts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Graph Dual-Attention Module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Dynamically infer the stock attention network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 Adaptation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: Equivalence Resampling 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</a:b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➡️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Movement Prompt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Pretraining,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Fine-tuning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: Adapt to feature Imbalance</a:t>
              </a:r>
              <a:b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</a:b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  <a:sym typeface="Wingdings" panose="05000000000000000000" pitchFamily="2" charset="2"/>
                </a:rPr>
                <a:t></a:t>
              </a:r>
              <a:r>
                <a:rPr lang="ko-KR" altLang="en-US" dirty="0">
                  <a:solidFill>
                    <a:schemeClr val="bg1">
                      <a:lumMod val="50000"/>
                    </a:schemeClr>
                  </a:solidFill>
                </a:rPr>
                <a:t> 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Focus on real news</a:t>
              </a: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510191DE-6ECD-7E84-20A6-9B8A1E1F3186}"/>
              </a:ext>
            </a:extLst>
          </p:cNvPr>
          <p:cNvCxnSpPr/>
          <p:nvPr/>
        </p:nvCxnSpPr>
        <p:spPr>
          <a:xfrm>
            <a:off x="4294352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B13F4D41-974E-3FFA-ACCB-3E1D4F4F09C6}"/>
              </a:ext>
            </a:extLst>
          </p:cNvPr>
          <p:cNvCxnSpPr/>
          <p:nvPr/>
        </p:nvCxnSpPr>
        <p:spPr>
          <a:xfrm>
            <a:off x="8065167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31AC5B7-2C69-3F07-EA6B-D3CE126226ED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Introduction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940C79-5A3C-4862-28BC-4F7F6C766097}"/>
              </a:ext>
            </a:extLst>
          </p:cNvPr>
          <p:cNvSpPr/>
          <p:nvPr/>
        </p:nvSpPr>
        <p:spPr>
          <a:xfrm>
            <a:off x="7559675" y="5144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r>
              <a:rPr lang="en-US" altLang="ko-KR" sz="3200" b="1" dirty="0">
                <a:latin typeface="+mj-lt"/>
              </a:rPr>
              <a:t>Solution</a:t>
            </a:r>
            <a:endParaRPr lang="ko-KR" altLang="en-US" sz="32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4064287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5698045-106E-DADF-5997-91F1A6054C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0F6B344E-0C56-3849-786B-F336A4DF2F02}"/>
              </a:ext>
            </a:extLst>
          </p:cNvPr>
          <p:cNvGrpSpPr/>
          <p:nvPr/>
        </p:nvGrpSpPr>
        <p:grpSpPr>
          <a:xfrm>
            <a:off x="519026" y="1525998"/>
            <a:ext cx="3613150" cy="5181334"/>
            <a:chOff x="514350" y="1547661"/>
            <a:chExt cx="3613150" cy="518133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7C6BE59-B13C-F33E-AD02-315A497B1688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2585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Time-Series Stock Prediction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B53C827-4FCA-64BF-B570-2A92A7433149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38440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ncode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time series pattern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by using RNN based models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PEN [40], MAN-SF [12], and MTR-C [41]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M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ingle market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</a:rPr>
                <a:t>factors,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investment behaviors, technical indicators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REST [44], Digger-Guider [45]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 of underlying assumption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The trading signals of all stocks are mutually exclusive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EBCA7C5-4531-E79B-E410-739FE6A479E5}"/>
              </a:ext>
            </a:extLst>
          </p:cNvPr>
          <p:cNvGrpSpPr/>
          <p:nvPr/>
        </p:nvGrpSpPr>
        <p:grpSpPr>
          <a:xfrm>
            <a:off x="4368626" y="1522253"/>
            <a:ext cx="3622267" cy="5541433"/>
            <a:chOff x="514350" y="1547661"/>
            <a:chExt cx="3613150" cy="5541433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F267449-EB84-5B40-065F-4DDDE6DF48A7}"/>
                </a:ext>
              </a:extLst>
            </p:cNvPr>
            <p:cNvSpPr txBox="1"/>
            <p:nvPr/>
          </p:nvSpPr>
          <p:spPr>
            <a:xfrm>
              <a:off x="514350" y="1547661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Graph-Based Stock Prediction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73B5F74-A91E-144C-C58E-372686AEC063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474450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C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onceptualize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the stock market as a graph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Capture peer influences by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using Graph Neural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Node(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each stock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), Edges(</a:t>
              </a:r>
              <a:r>
                <a:rPr lang="en-US" altLang="ko-KR" sz="1600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relations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)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THGNN [3], ESTIMATE [2], SAMBA [49]</a:t>
              </a:r>
            </a:p>
            <a:p>
              <a:pPr marL="285750" lvl="1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Limitation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>
                      <a:lumMod val="50000"/>
                    </a:scheme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F</a:t>
              </a: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ail to capture the full complexity of relationships between stocks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0B8BA135-FDE3-26C2-13B1-EE0D5A8BE75A}"/>
              </a:ext>
            </a:extLst>
          </p:cNvPr>
          <p:cNvGrpSpPr/>
          <p:nvPr/>
        </p:nvGrpSpPr>
        <p:grpSpPr>
          <a:xfrm>
            <a:off x="8227342" y="1533283"/>
            <a:ext cx="3446463" cy="5901531"/>
            <a:chOff x="514350" y="1547662"/>
            <a:chExt cx="3613150" cy="5901531"/>
          </a:xfrm>
        </p:grpSpPr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4FDE9DA1-694C-56ED-F099-5CF867BC871F}"/>
                </a:ext>
              </a:extLst>
            </p:cNvPr>
            <p:cNvSpPr txBox="1"/>
            <p:nvPr/>
          </p:nvSpPr>
          <p:spPr>
            <a:xfrm>
              <a:off x="514350" y="1547662"/>
              <a:ext cx="3613150" cy="646331"/>
            </a:xfrm>
            <a:prstGeom prst="rect">
              <a:avLst/>
            </a:prstGeom>
            <a:solidFill>
              <a:srgbClr val="1B4599"/>
            </a:solidFill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1" i="1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ea typeface="+mj-ea"/>
                  <a:cs typeface="+mn-cs"/>
                </a:rPr>
                <a:t>News-Based Stock Prediction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B2F62C64-C962-6C42-47EF-0CDD5A2CE7F2}"/>
                </a:ext>
              </a:extLst>
            </p:cNvPr>
            <p:cNvSpPr txBox="1"/>
            <p:nvPr/>
          </p:nvSpPr>
          <p:spPr>
            <a:xfrm>
              <a:off x="523975" y="2344590"/>
              <a:ext cx="3603524" cy="51046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In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tegrate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external information beyond the trading market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Financial news, Social media posts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raph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Convolutional </a:t>
              </a: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N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etworks</a:t>
              </a:r>
              <a:b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</a:b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- MAC [1], </a:t>
              </a:r>
              <a:r>
                <a:rPr kumimoji="0" lang="en-US" altLang="ko-KR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NumHTML</a:t>
              </a: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[52], MFN [53]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Graph Attention Networks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AD-GAT [15], DANSMP [6]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ko-KR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>
                      <a:lumMod val="50000"/>
                    </a:prstClr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Multi-Modal: MSMF [54]</a:t>
              </a: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Limitation</a:t>
              </a:r>
              <a:b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</a:br>
              <a:r>
                <a:rPr lang="en-US" altLang="ko-KR" dirty="0">
                  <a:solidFill>
                    <a:prstClr val="white">
                      <a:lumMod val="50000"/>
                    </a:prstClr>
                  </a:solidFill>
                  <a:ea typeface="맑은 고딕" panose="020B0503020000020004" pitchFamily="50" charset="-127"/>
                </a:rPr>
                <a:t>- Lack of consideration for the long-tail effect</a:t>
              </a: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  <a:p>
              <a:pPr marL="285750" marR="0" lvl="1" indent="-285750" algn="l" defTabSz="457200" rtl="0" eaLnBrk="1" fontAlgn="auto" latinLnBrk="0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endPara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cs typeface="+mn-cs"/>
              </a:endParaRPr>
            </a:p>
          </p:txBody>
        </p:sp>
      </p:grp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39B44A57-936B-63B2-0CE0-30B2D7AC226A}"/>
              </a:ext>
            </a:extLst>
          </p:cNvPr>
          <p:cNvCxnSpPr/>
          <p:nvPr/>
        </p:nvCxnSpPr>
        <p:spPr>
          <a:xfrm>
            <a:off x="4250401" y="1533283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C205622B-C610-6C9B-7F39-864DC428F7F9}"/>
              </a:ext>
            </a:extLst>
          </p:cNvPr>
          <p:cNvCxnSpPr/>
          <p:nvPr/>
        </p:nvCxnSpPr>
        <p:spPr>
          <a:xfrm>
            <a:off x="8109118" y="1525999"/>
            <a:ext cx="0" cy="5007786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  <a:prstDash val="sysDot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2E5D7F3E-0DD1-9896-56A6-FFFBE266201C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r>
              <a:rPr lang="en-US" altLang="ko-KR" sz="3600" b="1" dirty="0">
                <a:solidFill>
                  <a:srgbClr val="1B4599"/>
                </a:solidFill>
                <a:latin typeface="+mj-lt"/>
              </a:rPr>
              <a:t>Related Work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477C77E3-D369-1E50-DA26-CEA9D208D96E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algn="r"/>
            <a:endParaRPr lang="ko-KR" altLang="en-US" sz="3200" b="1" dirty="0">
              <a:latin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535727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668131-5256-CA9B-6E69-7349166710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31FE17E4-9EEC-36C9-6A8E-7CE7B1F1D2C7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C9C0D2A-E908-E87A-CD5B-6B15071AAD7C}"/>
              </a:ext>
            </a:extLst>
          </p:cNvPr>
          <p:cNvSpPr/>
          <p:nvPr/>
        </p:nvSpPr>
        <p:spPr>
          <a:xfrm>
            <a:off x="7559675" y="552537"/>
            <a:ext cx="4114800" cy="584775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32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F2092E94-28D9-6014-6FDA-3724902E7FC3}"/>
              </a:ext>
            </a:extLst>
          </p:cNvPr>
          <p:cNvGrpSpPr/>
          <p:nvPr/>
        </p:nvGrpSpPr>
        <p:grpSpPr>
          <a:xfrm>
            <a:off x="909600" y="1525587"/>
            <a:ext cx="4995901" cy="518419"/>
            <a:chOff x="917540" y="1633203"/>
            <a:chExt cx="4995901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B81CD3F-8935-A432-CC64-B72559FE3456}"/>
                </a:ext>
              </a:extLst>
            </p:cNvPr>
            <p:cNvSpPr txBox="1"/>
            <p:nvPr/>
          </p:nvSpPr>
          <p:spPr>
            <a:xfrm>
              <a:off x="922301" y="1633203"/>
              <a:ext cx="4991140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/>
              <a:r>
                <a:rPr lang="en-US" altLang="ko-KR" sz="2000" b="1" dirty="0">
                  <a:solidFill>
                    <a:schemeClr val="bg1">
                      <a:lumMod val="50000"/>
                    </a:schemeClr>
                  </a:solidFill>
                </a:rPr>
                <a:t>Classification Method for Optimization</a:t>
              </a:r>
              <a:endParaRPr kumimoji="0" lang="en-US" altLang="ko-KR" sz="2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4CEC3BB5-DC42-C430-0BDF-8ED6CF282DE3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algn="ctr"/>
              <a:r>
                <a:rPr lang="en-US" altLang="ko-KR" sz="2800" b="1" dirty="0">
                  <a:solidFill>
                    <a:prstClr val="white"/>
                  </a:solidFill>
                  <a:ea typeface="맑은 고딕" panose="020B0503020000020004" pitchFamily="50" charset="-127"/>
                </a:rPr>
                <a:t>1</a:t>
              </a:r>
              <a:endParaRPr lang="ko-KR" altLang="en-US" sz="2800" b="1" dirty="0">
                <a:solidFill>
                  <a:prstClr val="white"/>
                </a:solidFill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FE150DD-5B4D-E1D0-847C-9567DD01EAD2}"/>
              </a:ext>
            </a:extLst>
          </p:cNvPr>
          <p:cNvSpPr/>
          <p:nvPr/>
        </p:nvSpPr>
        <p:spPr>
          <a:xfrm>
            <a:off x="1220449" y="2145633"/>
            <a:ext cx="10333037" cy="11417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In the stock market, predicting the exact value of stock prices is far more challenging than predicting price movements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Compare current and previous day stock prices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  <a:sym typeface="Wingdings" panose="05000000000000000000" pitchFamily="2" charset="2"/>
              </a:rPr>
              <a:t> Classify stock as rising or falling</a:t>
            </a:r>
            <a:endParaRPr lang="en-US" altLang="ko-KR" dirty="0">
              <a:solidFill>
                <a:schemeClr val="bg1">
                  <a:lumMod val="50000"/>
                </a:schemeClr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78B5AD2-EA12-FC27-8B0A-A927DBDAAF23}"/>
              </a:ext>
            </a:extLst>
          </p:cNvPr>
          <p:cNvGrpSpPr/>
          <p:nvPr/>
        </p:nvGrpSpPr>
        <p:grpSpPr>
          <a:xfrm>
            <a:off x="1750016" y="3441700"/>
            <a:ext cx="6569402" cy="1596566"/>
            <a:chOff x="1948297" y="3317874"/>
            <a:chExt cx="6569402" cy="159656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/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altLang="ko-KR" sz="20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altLang="ko-KR" sz="200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sSubSup>
                                <m:sSubSupPr>
                                  <m:ctrlP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&gt;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  <m:e>
                              <m:r>
                                <a:rPr lang="en-US" altLang="ko-KR" sz="2000" b="0" i="1" smtClean="0">
                                  <a:latin typeface="Cambria Math" panose="02040503050406030204" pitchFamily="18" charset="0"/>
                                </a:rPr>
                                <m:t>0,  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p>
                              </m:sSubSup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ko-KR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≤</m:t>
                              </m:r>
                              <m:sSubSup>
                                <m:sSubSupPr>
                                  <m:ctrlP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  <m:sup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sz="2000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bSup>
                            </m:e>
                          </m:eqArr>
                        </m:e>
                      </m:d>
                    </m:oMath>
                  </a14:m>
                  <a:r>
                    <a:rPr lang="ko-KR" altLang="en-US" sz="2000" dirty="0"/>
                    <a:t>      </a:t>
                  </a:r>
                  <a:r>
                    <a:rPr lang="en-US" altLang="ko-KR" sz="2000" dirty="0"/>
                    <a:t>(1)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87D58D1F-4E2B-DF86-3861-97EC49B5D6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4115054"/>
                  <a:ext cx="2740943" cy="799386"/>
                </a:xfrm>
                <a:prstGeom prst="rect">
                  <a:avLst/>
                </a:prstGeom>
                <a:blipFill>
                  <a:blip r:embed="rId3"/>
                  <a:stretch>
                    <a:fillRect r="-4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/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r>
                    <a:rPr lang="en-US" altLang="ko-KR" sz="2000" dirty="0"/>
                    <a:t>Given a set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1,…,</m:t>
                          </m:r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</m:d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of stocks,</a:t>
                  </a:r>
                </a:p>
                <a:p>
                  <a:r>
                    <a:rPr lang="en-US" altLang="ko-KR" sz="2000" dirty="0"/>
                    <a:t>the movement (labels) 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a14:m>
                  <a:r>
                    <a:rPr lang="en-US" altLang="ko-KR" sz="2000" b="0" dirty="0"/>
                    <a:t> of stock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altLang="ko-KR" sz="2000" b="0" dirty="0"/>
                    <a:t> on day </a:t>
                  </a:r>
                  <a14:m>
                    <m:oMath xmlns:m="http://schemas.openxmlformats.org/officeDocument/2006/math">
                      <m:r>
                        <a:rPr lang="en-US" altLang="ko-KR" sz="2000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a14:m>
                  <a:r>
                    <a:rPr lang="ko-KR" altLang="en-US" sz="2000" dirty="0"/>
                    <a:t> </a:t>
                  </a:r>
                  <a:r>
                    <a:rPr lang="en-US" altLang="ko-KR" sz="2000" dirty="0"/>
                    <a:t>is defined as</a:t>
                  </a:r>
                  <a:endParaRPr lang="ko-KR" alt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54143EA-BCF3-6981-EAEE-0FDC60E8B0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8297" y="3317874"/>
                  <a:ext cx="6569402" cy="630173"/>
                </a:xfrm>
                <a:prstGeom prst="rect">
                  <a:avLst/>
                </a:prstGeom>
                <a:blipFill>
                  <a:blip r:embed="rId4"/>
                  <a:stretch>
                    <a:fillRect l="-2319" t="-12621" b="-23301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6020487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982AE6-B06B-2CDF-D541-4D85C8A8BF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132DE90-5C6C-1F33-DBB9-0B72B2CEFB29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Problem Statement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1B4F770A-B45B-9C3E-9F71-A819657F5026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E7DB9962-DC28-6423-A44F-F876471BEFDB}"/>
              </a:ext>
            </a:extLst>
          </p:cNvPr>
          <p:cNvGrpSpPr/>
          <p:nvPr/>
        </p:nvGrpSpPr>
        <p:grpSpPr>
          <a:xfrm>
            <a:off x="909600" y="1525587"/>
            <a:ext cx="3640972" cy="518419"/>
            <a:chOff x="917540" y="1633203"/>
            <a:chExt cx="3640972" cy="584168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905BCB08-DC2A-B9F2-B44B-35A32A3D45E7}"/>
                </a:ext>
              </a:extLst>
            </p:cNvPr>
            <p:cNvSpPr txBox="1"/>
            <p:nvPr/>
          </p:nvSpPr>
          <p:spPr>
            <a:xfrm>
              <a:off x="922301" y="1633203"/>
              <a:ext cx="3636211" cy="584168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lIns="468000" anchor="ctr">
              <a:noAutofit/>
            </a:bodyPr>
            <a:lstStyle/>
            <a:p>
              <a:pPr lvl="0">
                <a:defRPr/>
              </a:pPr>
              <a:r>
                <a:rPr lang="en-US" altLang="ko-KR" sz="2000" b="1" dirty="0">
                  <a:solidFill>
                    <a:prstClr val="white">
                      <a:lumMod val="50000"/>
                    </a:prstClr>
                  </a:solidFill>
                </a:rPr>
                <a:t>Three Feature Modalities</a:t>
              </a:r>
              <a:endParaRPr lang="en-US" altLang="ko-KR" sz="2000" b="1" i="1" dirty="0">
                <a:solidFill>
                  <a:prstClr val="white"/>
                </a:solidFill>
              </a:endParaRPr>
            </a:p>
          </p:txBody>
        </p:sp>
        <p:sp>
          <p:nvSpPr>
            <p:cNvPr id="15" name="사각형: 둥근 위쪽 모서리 14">
              <a:extLst>
                <a:ext uri="{FF2B5EF4-FFF2-40B4-BE49-F238E27FC236}">
                  <a16:creationId xmlns:a16="http://schemas.microsoft.com/office/drawing/2014/main" id="{286731DB-300B-2823-AAD3-6FDBAAB38451}"/>
                </a:ext>
              </a:extLst>
            </p:cNvPr>
            <p:cNvSpPr/>
            <p:nvPr/>
          </p:nvSpPr>
          <p:spPr>
            <a:xfrm rot="16200000">
              <a:off x="850652" y="1700091"/>
              <a:ext cx="581490" cy="447713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B4599"/>
            </a:solidFill>
          </p:spPr>
          <p:txBody>
            <a:bodyPr vert="eaVert" wrap="square" anchor="ctr">
              <a:noAutofit/>
            </a:bodyPr>
            <a:lstStyle/>
            <a:p>
              <a:pPr lvl="0" algn="ctr"/>
              <a:r>
                <a:rPr lang="en-US" altLang="ko-KR" sz="2800" b="1" dirty="0">
                  <a:solidFill>
                    <a:prstClr val="white"/>
                  </a:solidFill>
                </a:rPr>
                <a:t>2</a:t>
              </a:r>
              <a:endParaRPr kumimoji="0" lang="ko-KR" altLang="en-US" sz="2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</p:grp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0CA79A-F5B1-257A-8EEB-97DC4FFE85B4}"/>
              </a:ext>
            </a:extLst>
          </p:cNvPr>
          <p:cNvSpPr/>
          <p:nvPr/>
        </p:nvSpPr>
        <p:spPr>
          <a:xfrm>
            <a:off x="1220449" y="2145633"/>
            <a:ext cx="10333037" cy="4215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1" indent="-285750" algn="l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Inpu</a:t>
            </a:r>
            <a:r>
              <a:rPr lang="en-US" altLang="ko-KR" dirty="0">
                <a:solidFill>
                  <a:prstClr val="white">
                    <a:lumMod val="50000"/>
                  </a:prstClr>
                </a:solidFill>
                <a:ea typeface="맑은 고딕" panose="020B0503020000020004" pitchFamily="50" charset="-127"/>
              </a:rPr>
              <a:t>t features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on the (T−1)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th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 day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  <a:sym typeface="Wingdings" panose="05000000000000000000" pitchFamily="2" charset="2"/>
              </a:rPr>
              <a:t> 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Predict the movements on the </a:t>
            </a:r>
            <a:r>
              <a:rPr kumimoji="0" lang="en-US" altLang="ko-KR" b="0" i="0" u="none" strike="noStrike" kern="1200" cap="none" spc="0" normalizeH="0" baseline="0" noProof="0" dirty="0" err="1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Tth</a:t>
            </a:r>
            <a:r>
              <a:rPr kumimoji="0" lang="en-US" altLang="ko-KR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ea typeface="맑은 고딕" panose="020B0503020000020004" pitchFamily="50" charset="-127"/>
              </a:rPr>
              <a:t> day</a:t>
            </a: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1CB3820E-59F0-4527-9676-EBDC70C80913}"/>
              </a:ext>
            </a:extLst>
          </p:cNvPr>
          <p:cNvGrpSpPr/>
          <p:nvPr/>
        </p:nvGrpSpPr>
        <p:grpSpPr>
          <a:xfrm>
            <a:off x="1734799" y="2759982"/>
            <a:ext cx="9939676" cy="512323"/>
            <a:chOff x="251412" y="1718785"/>
            <a:chExt cx="12027006" cy="911421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6CA0CECC-2947-FF6A-01D7-58D14EAB4EEF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Textual News </a:t>
              </a:r>
              <a:r>
                <a:rPr kumimoji="0" lang="en-US" altLang="ko-KR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Copora</a:t>
              </a:r>
              <a:r>
                <a:rPr kumimoji="0" lang="en-US" altLang="ko-KR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  <a:cs typeface="+mn-cs"/>
                </a:rPr>
                <a:t> 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D1DE5B7-99D6-DB27-6A4A-2B9A762174CA}"/>
                </a:ext>
              </a:extLst>
            </p:cNvPr>
            <p:cNvSpPr txBox="1"/>
            <p:nvPr/>
          </p:nvSpPr>
          <p:spPr>
            <a:xfrm>
              <a:off x="2545383" y="1718785"/>
              <a:ext cx="9733035" cy="91142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285750" indent="-285750">
                <a:lnSpc>
                  <a:spcPct val="130000"/>
                </a:lnSpc>
                <a:buFont typeface="Arial" panose="020B0604020202020204" pitchFamily="34" charset="0"/>
                <a:buChar char="•"/>
              </a:pPr>
              <a:r>
                <a:rPr lang="en-US" altLang="ko-KR" dirty="0">
                  <a:solidFill>
                    <a:schemeClr val="bg1">
                      <a:lumMod val="50000"/>
                    </a:schemeClr>
                  </a:solidFill>
                </a:rPr>
                <a:t>Labeled the relevant stocks impacted by each news item</a:t>
              </a:r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B5F8B593-6199-8566-DD49-6ED8EEE497C8}"/>
              </a:ext>
            </a:extLst>
          </p:cNvPr>
          <p:cNvGrpSpPr/>
          <p:nvPr/>
        </p:nvGrpSpPr>
        <p:grpSpPr>
          <a:xfrm>
            <a:off x="1738313" y="3339560"/>
            <a:ext cx="9939676" cy="1498895"/>
            <a:chOff x="251412" y="1718785"/>
            <a:chExt cx="12027006" cy="911421"/>
          </a:xfrm>
        </p:grpSpPr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13D3FB23-03FA-CFE1-7D46-A5C0A0D70BA1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H</a:t>
              </a:r>
              <a:r>
                <a:rPr kumimoji="0" lang="en-US" altLang="ko-KR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istorical</a:t>
              </a:r>
              <a:r>
                <a:rPr kumimoji="0" lang="en-US" altLang="ko-KR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 Time-Series </a:t>
              </a:r>
              <a:r>
                <a:rPr lang="en-US" altLang="ko-KR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</a:t>
              </a:r>
              <a:r>
                <a:rPr kumimoji="0" lang="en-US" altLang="ko-KR" i="1" u="none" strike="noStrike" kern="1200" cap="none" spc="0" normalizeH="0" baseline="0" noProof="0" dirty="0" err="1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rading</a:t>
              </a:r>
              <a:r>
                <a:rPr kumimoji="0" lang="en-US" altLang="ko-KR" i="1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ea typeface="맑은 고딕" panose="020B0503020000020004" pitchFamily="50" charset="-127"/>
                </a:rPr>
                <a:t> Signals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;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]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ko-KR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,…,</m:t>
                          </m:r>
                          <m:sSubSup>
                            <m:sSubSupPr>
                              <m:ctrlP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ko-KR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bSup>
                        </m:e>
                      </m:d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 for each stock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Transaction features of stock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on the </a:t>
                  </a:r>
                  <a14:m>
                    <m:oMath xmlns:m="http://schemas.openxmlformats.org/officeDocument/2006/math">
                      <m:r>
                        <a:rPr lang="en-US" altLang="ko-KR" i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ambria Math" panose="02040503050406030204" pitchFamily="18" charset="0"/>
                        </a:rPr>
                        <m:t>𝑇</m:t>
                      </m:r>
                    </m:oMath>
                  </a14:m>
                  <a:r>
                    <a:rPr lang="en-US" altLang="ko-KR" dirty="0" err="1">
                      <a:solidFill>
                        <a:schemeClr val="bg1">
                          <a:lumMod val="50000"/>
                        </a:schemeClr>
                      </a:solidFill>
                    </a:rPr>
                    <a:t>th</a:t>
                  </a: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 day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Price(highest, lowest, Opening and Closing ), Trade volume, and Rankings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Normalize prices to handle scale differences</a:t>
                  </a:r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6F64F279-313E-7FEB-295E-B176E454B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3"/>
                  <a:stretch>
                    <a:fillRect l="-378" b="-11290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" name="그룹 29">
            <a:extLst>
              <a:ext uri="{FF2B5EF4-FFF2-40B4-BE49-F238E27FC236}">
                <a16:creationId xmlns:a16="http://schemas.microsoft.com/office/drawing/2014/main" id="{6ED87990-212A-AD3A-8B48-BB98C7544E7D}"/>
              </a:ext>
            </a:extLst>
          </p:cNvPr>
          <p:cNvGrpSpPr/>
          <p:nvPr/>
        </p:nvGrpSpPr>
        <p:grpSpPr>
          <a:xfrm>
            <a:off x="1738313" y="4905710"/>
            <a:ext cx="9939676" cy="1403923"/>
            <a:chOff x="251412" y="1718785"/>
            <a:chExt cx="12027006" cy="911421"/>
          </a:xfrm>
        </p:grpSpPr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74B5D711-2E69-D493-4FDC-4978584ECCBC}"/>
                </a:ext>
              </a:extLst>
            </p:cNvPr>
            <p:cNvSpPr txBox="1"/>
            <p:nvPr/>
          </p:nvSpPr>
          <p:spPr>
            <a:xfrm>
              <a:off x="251412" y="1718785"/>
              <a:ext cx="2243107" cy="911421"/>
            </a:xfrm>
            <a:prstGeom prst="rect">
              <a:avLst/>
            </a:prstGeom>
            <a:solidFill>
              <a:srgbClr val="1B4599"/>
            </a:solidFill>
            <a:ln>
              <a:solidFill>
                <a:srgbClr val="1B4599"/>
              </a:solidFill>
            </a:ln>
          </p:spPr>
          <p:txBody>
            <a:bodyPr wrap="square" anchor="ctr">
              <a:noAutofit/>
            </a:bodyPr>
            <a:lstStyle/>
            <a:p>
              <a:pPr marL="0" marR="0" lvl="0" indent="0" algn="ct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i="1" dirty="0">
                  <a:solidFill>
                    <a:schemeClr val="bg1"/>
                  </a:solidFill>
                  <a:ea typeface="맑은 고딕" panose="020B0503020000020004" pitchFamily="50" charset="-127"/>
                </a:rPr>
                <a:t>Tabular Technical Indicators</a:t>
              </a:r>
              <a:endParaRPr kumimoji="0" lang="en-US" altLang="ko-KR" i="1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ea typeface="맑은 고딕" panose="020B0503020000020004" pitchFamily="50" charset="-127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/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solidFill>
                  <a:schemeClr val="bg1"/>
                </a:solidFill>
                <a:ln>
                  <a:solidFill>
                    <a:srgbClr val="1B4599"/>
                  </a:solidFill>
                </a:ln>
              </p:spPr>
              <p:txBody>
                <a:bodyPr wrap="square" anchor="ctr">
                  <a:noAutofit/>
                </a:bodyPr>
                <a:lstStyle/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altLang="ko-KR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lit/>
                            </m:rPr>
                            <a:rPr lang="en-US" altLang="ko-K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b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sup>
                      </m:sSup>
                      <m:r>
                        <a:rPr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</m:t>
                      </m:r>
                    </m:oMath>
                  </a14:m>
                  <a:r>
                    <a:rPr lang="en-US" altLang="ko-KR" dirty="0">
                      <a:solidFill>
                        <a:schemeClr val="tx1"/>
                      </a:solidFill>
                    </a:rPr>
                    <a:t>for each stock </a:t>
                  </a:r>
                  <a14:m>
                    <m:oMath xmlns:m="http://schemas.openxmlformats.org/officeDocument/2006/math"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altLang="ko-KR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endParaRPr lang="en-US" altLang="ko-KR" dirty="0">
                    <a:solidFill>
                      <a:schemeClr val="tx1"/>
                    </a:solidFill>
                  </a:endParaRP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Computed through the technical analysis of historical trading signals</a:t>
                  </a:r>
                </a:p>
                <a:p>
                  <a:pPr marL="285750" indent="-285750">
                    <a:lnSpc>
                      <a:spcPct val="130000"/>
                    </a:lnSpc>
                    <a:buFont typeface="Arial" panose="020B0604020202020204" pitchFamily="34" charset="0"/>
                    <a:buChar char="•"/>
                  </a:pPr>
                  <a:r>
                    <a:rPr lang="en-US" altLang="ko-KR" dirty="0">
                      <a:solidFill>
                        <a:schemeClr val="bg1">
                          <a:lumMod val="50000"/>
                        </a:schemeClr>
                      </a:solidFill>
                    </a:rPr>
                    <a:t>Moving Average Indicators, Momentum Indicators, Volatility Indicators, Volume Indicators</a:t>
                  </a:r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CBB6CE07-E23B-B13E-D787-5CDDCDBA80F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45383" y="1718785"/>
                  <a:ext cx="9733035" cy="911421"/>
                </a:xfrm>
                <a:prstGeom prst="rect">
                  <a:avLst/>
                </a:prstGeom>
                <a:blipFill>
                  <a:blip r:embed="rId4"/>
                  <a:stretch>
                    <a:fillRect l="-378" t="-862" b="-10776"/>
                  </a:stretch>
                </a:blipFill>
                <a:ln>
                  <a:solidFill>
                    <a:srgbClr val="1B4599"/>
                  </a:solidFill>
                </a:ln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6110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5F5F5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6DA6232-8693-EB6A-B59E-F6DCEC9792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FA0428C-EB1D-B768-A106-CDF002BFABBA}"/>
              </a:ext>
            </a:extLst>
          </p:cNvPr>
          <p:cNvSpPr/>
          <p:nvPr/>
        </p:nvSpPr>
        <p:spPr>
          <a:xfrm>
            <a:off x="516856" y="524721"/>
            <a:ext cx="4517861" cy="583200"/>
          </a:xfrm>
          <a:prstGeom prst="rect">
            <a:avLst/>
          </a:prstGeom>
          <a:noFill/>
        </p:spPr>
        <p:txBody>
          <a:bodyPr wrap="square" anchor="ctr">
            <a:no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1" i="0" u="none" strike="noStrike" kern="1200" cap="none" spc="0" normalizeH="0" baseline="0" noProof="0" dirty="0">
                <a:ln>
                  <a:noFill/>
                </a:ln>
                <a:solidFill>
                  <a:srgbClr val="1B4599"/>
                </a:solidFill>
                <a:effectLst/>
                <a:uLnTx/>
                <a:uFillTx/>
                <a:latin typeface="+mj-lt"/>
                <a:ea typeface="맑은 고딕" panose="020B0503020000020004" pitchFamily="50" charset="-127"/>
                <a:cs typeface="+mn-cs"/>
              </a:rPr>
              <a:t>PA-TMM Architecture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CBF4B85-A2A6-20EC-77ED-E3AA09CC260A}"/>
              </a:ext>
            </a:extLst>
          </p:cNvPr>
          <p:cNvSpPr/>
          <p:nvPr/>
        </p:nvSpPr>
        <p:spPr>
          <a:xfrm>
            <a:off x="7559675" y="552537"/>
            <a:ext cx="4114800" cy="523220"/>
          </a:xfrm>
          <a:prstGeom prst="rect">
            <a:avLst/>
          </a:prstGeom>
          <a:solidFill>
            <a:srgbClr val="F5F5F5"/>
          </a:solidFill>
          <a:ln>
            <a:noFill/>
          </a:ln>
        </p:spPr>
        <p:txBody>
          <a:bodyPr wrap="square">
            <a:spAutoFit/>
          </a:bodyPr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28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33FCFD3-4FEE-7D50-C1D2-CA5D6C4995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0569" y="2279284"/>
            <a:ext cx="10658254" cy="4021366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445CCA-355D-4C9C-7D26-B253571A2120}"/>
              </a:ext>
            </a:extLst>
          </p:cNvPr>
          <p:cNvSpPr/>
          <p:nvPr/>
        </p:nvSpPr>
        <p:spPr>
          <a:xfrm>
            <a:off x="927438" y="1532857"/>
            <a:ext cx="10333037" cy="783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Key Motivation: Dealing with the long tail effect in feature distribution</a:t>
            </a:r>
          </a:p>
          <a:p>
            <a:pPr marL="285750" lvl="1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Consists of Two Subnetworks: Cross-Modal Fusion Module, Graph Dual-Attention Module</a:t>
            </a:r>
          </a:p>
        </p:txBody>
      </p:sp>
    </p:spTree>
    <p:extLst>
      <p:ext uri="{BB962C8B-B14F-4D97-AF65-F5344CB8AC3E}">
        <p14:creationId xmlns:p14="http://schemas.microsoft.com/office/powerpoint/2010/main" val="13704097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1671</Words>
  <Application>Microsoft Office PowerPoint</Application>
  <PresentationFormat>사용자 지정</PresentationFormat>
  <Paragraphs>204</Paragraphs>
  <Slides>16</Slides>
  <Notes>15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Arial</vt:lpstr>
      <vt:lpstr>Calibri</vt:lpstr>
      <vt:lpstr>Cambria Math</vt:lpstr>
      <vt:lpstr>Wingdings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user</dc:creator>
  <cp:keywords/>
  <dc:description>generated using python-pptx</dc:description>
  <cp:lastModifiedBy>태성 방</cp:lastModifiedBy>
  <cp:revision>20</cp:revision>
  <dcterms:created xsi:type="dcterms:W3CDTF">2013-01-27T09:14:16Z</dcterms:created>
  <dcterms:modified xsi:type="dcterms:W3CDTF">2025-06-16T09:06:10Z</dcterms:modified>
  <cp:category/>
</cp:coreProperties>
</file>