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6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3" r:id="rId24"/>
    <p:sldId id="284" r:id="rId25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6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811" autoAdjust="0"/>
    <p:restoredTop sz="77091" autoAdjust="0"/>
  </p:normalViewPr>
  <p:slideViewPr>
    <p:cSldViewPr snapToGrid="0" snapToObjects="1">
      <p:cViewPr>
        <p:scale>
          <a:sx n="75" d="100"/>
          <a:sy n="75" d="100"/>
        </p:scale>
        <p:origin x="354" y="204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66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AD7CA6-F023-0770-93DD-1497C8D07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3FBF905-9EBB-DE46-ED54-F7F155D7FF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416D91-DD40-7E31-3198-5AA4C5872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16098D9-B2E4-6427-8AFC-CBDE3194BB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43823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D012BE-0354-2B55-107A-463EAC825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6036A1C-5171-1850-BC77-D8B80989FC8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FA41EBC-FAE6-86D9-EE01-C2EA446636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3C2860-14DD-B815-3B61-CE227D593F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86085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24E4EA-5F2E-26D9-9654-8E5E0ADAF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F824F8-7822-41D1-425D-5DC1D9E434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CC4B3EF-A77F-2529-C57D-00E72C57A0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9954552-E5AC-A95A-1E56-1C5506AA646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7442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D29E59-25AB-FC3F-2757-2A3FECB7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87358FC-91FB-9C9C-E44A-2E61B04F84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806DB53-CE1F-3757-C4A2-E40CE90BFC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4162A25-C781-B7AF-F9F9-BAA0F6FC7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1645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리밸런싱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AD993-88A6-7548-2A9E-14A5139DD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C53DF24-9B3A-E49C-01B8-78E2D9C65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1A0D018-D2CF-D3A6-864F-E2BD6B1F99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3FAF90B-A0F3-F598-F6B6-A1064E3DF8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3348142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7293D-7357-6358-BE98-16D0A918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99DB0BF-FBFC-0F06-6395-0C99712FE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F8322A5-06FE-92F8-D46A-F9F3B48DF8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CAE296B-3C53-561F-9CB0-73629D8E5D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0484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BDE82-B641-118F-2FF1-D17C42773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D394F4F-8EB2-D974-D286-81BD9A750A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EDD78A6-B1E9-997D-3444-96A2E045C1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ECDC478-7154-F873-A3A5-3B40E56B7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122357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2CCF1E-D9DD-2E14-A948-16CA53AD84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778AA3F-E094-C2EE-2E6E-EF66ABB451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1AC06B5-2F6D-B4C0-17C2-194D18415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868B31-0814-9EB3-E02E-23BB99BB2C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91955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png"/><Relationship Id="rId4" Type="http://schemas.openxmlformats.org/officeDocument/2006/relationships/image" Target="../media/image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Yuxun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Fill the news position with pseudo-news(i.e.,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Price-only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7161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57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97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94999"/>
                <a:ext cx="10475912" cy="11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94999"/>
                <a:ext cx="10475912" cy="1175835"/>
              </a:xfrm>
              <a:prstGeom prst="rect">
                <a:avLst/>
              </a:prstGeom>
              <a:blipFill>
                <a:blip r:embed="rId5"/>
                <a:stretch>
                  <a:fillRect l="-407" b="-72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8685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blipFill>
                <a:blip r:embed="rId4"/>
                <a:stretch>
                  <a:fillRect l="-465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424077"/>
                  </p:ext>
                </p:extLst>
              </p:nvPr>
            </p:nvGraphicFramePr>
            <p:xfrm>
              <a:off x="1609057" y="292483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48424077"/>
                  </p:ext>
                </p:extLst>
              </p:nvPr>
            </p:nvGraphicFramePr>
            <p:xfrm>
              <a:off x="1609057" y="292483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12500" r="-102308" b="-1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12500" r="-1527" b="-1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12500" r="-102308" b="-303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12500" r="-1527" b="-303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58096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58096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546991"/>
                <a:ext cx="10475912" cy="707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Ensure the independence 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546991"/>
                <a:ext cx="10475912" cy="707181"/>
              </a:xfrm>
              <a:prstGeom prst="rect">
                <a:avLst/>
              </a:prstGeom>
              <a:blipFill>
                <a:blip r:embed="rId7"/>
                <a:stretch>
                  <a:fillRect l="-407" t="-5172"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3" y="2171616"/>
            <a:ext cx="4173537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influences investor expectations and drives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𝑝𝑚𝑡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581803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News(sentiment source), Price(noise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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32533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3" y="4594150"/>
            <a:ext cx="6573837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501616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7161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0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85586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85586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42059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53816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via cosine distance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→ separated”, “Similar → closer”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59487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/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59487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 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  Partially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B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ipartite(Fig.3)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schemeClr val="tx1"/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schemeClr val="tx1"/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solidFill>
                    <a:schemeClr val="tx1"/>
                  </a:solidFill>
                  <a:latin typeface="Calibri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8685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: Target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: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∈</m:t>
                    </m:r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𝑉</m:t>
                    </m:r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For nonactivated stock, Peer stock interactions can be summarized into a message vector</a:t>
                </a:r>
                <a:endPara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Vector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(weighted sum)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effectLst/>
                                <a:uLnTx/>
                                <a:uFillTx/>
                                <a:ea typeface="맑은 고딕" panose="020B0503020000020004" pitchFamily="50" charset="-127"/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effectLst/>
                        <a:uLnTx/>
                        <a:uFillTx/>
                        <a:ea typeface="맑은 고딕" panose="020B0503020000020004" pitchFamily="50" charset="-127"/>
                        <a:sym typeface="Wingdings" panose="05000000000000000000" pitchFamily="2" charset="2"/>
                      </a:rPr>
                      <m:t>=</m:t>
                    </m:r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0" smtClean="0"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ea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sz="2000" b="0" i="0" smtClean="0">
                            <a:ea typeface="Cambria Math" panose="02040503050406030204" pitchFamily="18" charset="0"/>
                          </a:rPr>
                          <m:t>k</m:t>
                        </m:r>
                        <m:r>
                          <a:rPr lang="en-US" altLang="ko-KR" sz="2000" b="0" i="1" smtClean="0"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0.1</m:t>
                            </m:r>
                          </m:e>
                        </m:d>
                      </m:sub>
                    </m:sSub>
                    <m:r>
                      <a:rPr lang="en-US" altLang="ko-KR" sz="2000" b="0" i="1" smtClean="0"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ko-KR" sz="2000" b="0" i="1" smtClean="0">
                        <a:ea typeface="Cambria Math" panose="02040503050406030204" pitchFamily="18" charset="0"/>
                      </a:rPr>
                      <m:t>(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sz="2000" b="0" i="1" smtClean="0"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𝑉</m:t>
                            </m:r>
                          </m:e>
                          <m:sup>
                            <m:d>
                              <m:dPr>
                                <m:ctrlPr>
                                  <a:rPr lang="en-US" altLang="ko-KR" sz="2000" b="0" i="1" smtClean="0"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2000" b="0" i="1" smtClean="0"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sup>
                        </m:sSup>
                      </m:sub>
                      <m:sup/>
                      <m:e>
                        <m:sSubSup>
                          <m:sSubSupPr>
                            <m:ctrlP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  <m:sSub>
                          <m:sSubPr>
                            <m:ctrlP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000" b="0" i="1" smtClean="0"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  <m:r>
                      <a:rPr lang="en-US" altLang="ko-KR" sz="2000" b="0" i="1" smtClean="0"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kumimoji="0" lang="en-US" altLang="ko-KR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Edge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(information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맑은 고딕" panose="020B0503020000020004" pitchFamily="50" charset="-127"/>
                    <a:sym typeface="Wingdings" panose="05000000000000000000" pitchFamily="2" charset="2"/>
                  </a:rPr>
                  <a:t>f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low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𝑁</m:t>
                        </m:r>
                      </m:e>
                      <m:sub>
                        <m:r>
                          <a:rPr kumimoji="0" lang="en-US" altLang="ko-KR" b="0" i="1" u="none" strike="noStrike" kern="1200" cap="none" spc="0" normalizeH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  <a:cs typeface="+mn-cs"/>
                          </a:rPr>
                          <m:t>𝑖</m:t>
                        </m:r>
                      </m:sub>
                    </m:sSub>
                    <m:r>
                      <a:rPr kumimoji="0" lang="en-US" altLang="ko-KR" b="0" i="1" u="none" strike="noStrike" kern="1200" cap="none" spc="0" normalizeH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</a:rPr>
                      <m:t>)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ea typeface="맑은 고딕" panose="020B0503020000020004" pitchFamily="50" charset="-127"/>
                    <a:cs typeface="+mn-cs"/>
                  </a:rPr>
                  <a:t> </a:t>
                </a:r>
                <a:br>
                  <a:rPr lang="en-US" altLang="ko-KR" noProof="0" dirty="0">
                    <a:solidFill>
                      <a:prstClr val="black"/>
                    </a:solidFill>
                    <a:ea typeface="맑은 고딕" panose="020B0503020000020004" pitchFamily="50" charset="-127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,</m:t>
                        </m:r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𝑗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𝑒𝑜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solidFill>
                                  <a:prstClr val="black"/>
                                </a:solidFill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r>
                          <a:rPr lang="en-US" altLang="ko-K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𝑜𝑛</m:t>
                                </m:r>
                              </m:sub>
                            </m:sSub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610779"/>
              </a:xfrm>
              <a:prstGeom prst="rect">
                <a:avLst/>
              </a:prstGeom>
              <a:blipFill>
                <a:blip r:embed="rId3"/>
                <a:stretch>
                  <a:fillRect l="-97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sym typeface="Wingdings" panose="05000000000000000000" pitchFamily="2" charset="2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sym typeface="Wingdings" panose="05000000000000000000" pitchFamily="2" charset="2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</m:ctrlPr>
                      </m:sSub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𝑖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,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𝑗</m:t>
                        </m:r>
                      </m:sub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𝑘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맑은 고딕" panose="020B0503020000020004" pitchFamily="50" charset="-127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b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: Attention</a:t>
                </a: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 Score</a:t>
                </a:r>
                <a:r>
                  <a:rPr kumimoji="0" lang="en-US" altLang="ko-KR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sym typeface="Wingdings" panose="05000000000000000000" pitchFamily="2" charset="2"/>
                      </a:rPr>
                      <m:t>→</m:t>
                    </m:r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𝑁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),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𝑁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</a:rPr>
                          <m:t>i</m:t>
                        </m:r>
                        <m: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</a:rPr>
                          <m:t>j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sym typeface="Wingdings" panose="05000000000000000000" pitchFamily="2" charset="2"/>
                          </a:rPr>
                          <m:t>𝑒𝑜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</a:rPr>
                          <m:t>3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ea typeface="맑은 고딕" panose="020B0503020000020004" pitchFamily="50" charset="-127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sym typeface="Wingdings" panose="05000000000000000000" pitchFamily="2" charset="2"/>
                          </a:rPr>
                          <m:t>𝑜𝑛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ea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939396"/>
                <a:ext cx="7829323" cy="1341586"/>
              </a:xfrm>
              <a:prstGeom prst="rect">
                <a:avLst/>
              </a:prstGeom>
              <a:blipFill>
                <a:blip r:embed="rId5"/>
                <a:stretch>
                  <a:fillRect l="-545" b="-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5FDF49-DE16-ED8B-E7C0-F3384C2F1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CC6CA3F-B4DF-A144-ABAE-7D678168D54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6D8C68-F8E5-C300-9578-E2920F1AD0F6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44E0A88A-1E89-9281-8076-A269EB792F3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10FA69-5541-5C11-03F1-A3E22FA52A00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Output Mapping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C4EE8676-DCB7-D150-6CA5-7515EF40CCCD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For Activated stock, news often dominates price movement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 </a:t>
                </a:r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Movement</a:t>
                </a:r>
                <a:r>
                  <a:rPr kumimoji="0" lang="en-US" altLang="ko-KR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Prediction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latin typeface="Calibri"/>
                    <a:ea typeface="맑은 고딕" panose="020B0503020000020004" pitchFamily="50" charset="-127"/>
                  </a:rPr>
                  <a:t> </a:t>
                </a:r>
                <a:r>
                  <a:rPr kumimoji="0" lang="en-US" altLang="ko-KR" b="0" i="0" u="none" strike="noStrike" kern="1200" cap="none" spc="0" normalizeH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= Sentiment Prompts</a:t>
                </a:r>
                <a:b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</a:br>
                <a:r>
                  <a:rPr kumimoji="0" lang="en-US" altLang="ko-KR" sz="1800" b="0" i="0" u="none" strike="noStrike" kern="1200" cap="none" spc="0" normalizeH="0" noProof="0" dirty="0">
                    <a:ln>
                      <a:noFill/>
                    </a:ln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</m:ctrlPr>
                          </m:acc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맑은 고딕" panose="020B0503020000020004" pitchFamily="50" charset="-127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h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𝑖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맑은 고딕" panose="020B0503020000020004" pitchFamily="50" charset="-127"/>
                          </a:rPr>
                          <m:t>𝑝𝑚𝑡</m:t>
                        </m:r>
                      </m:sup>
                    </m:sSubSup>
                    <m:r>
                      <a:rPr lang="en-US" altLang="ko-KR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=[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∥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bSup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kumimoji="0" lang="en-US" altLang="ko-KR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Fo Nonactivated stock, a feed-forward neural network is used</a:t>
                </a:r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B6332DB8-00CE-717D-F50E-9DEDFAA17B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5653499" cy="2338845"/>
              </a:xfrm>
              <a:prstGeom prst="rect">
                <a:avLst/>
              </a:prstGeom>
              <a:blipFill>
                <a:blip r:embed="rId3"/>
                <a:stretch>
                  <a:fillRect l="-755" b="-312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63B3B9AC-E3EE-2ED8-A76B-762A8D8BF48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1F5F6F94-4001-A85D-25EB-E703ED912358}"/>
              </a:ext>
            </a:extLst>
          </p:cNvPr>
          <p:cNvSpPr/>
          <p:nvPr/>
        </p:nvSpPr>
        <p:spPr>
          <a:xfrm>
            <a:off x="9702140" y="2347415"/>
            <a:ext cx="1972335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/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: Movement Prediction </a:t>
                </a:r>
                <a14:m>
                  <m:oMath xmlns:m="http://schemas.openxmlformats.org/officeDocument/2006/math"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맑은 고딕" panose="020B0503020000020004" pitchFamily="50" charset="-127"/>
                        <a:cs typeface="+mn-cs"/>
                        <a:sym typeface="Wingdings" panose="05000000000000000000" pitchFamily="2" charset="2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2×(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+2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𝑒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bg1">
                        <a:lumMod val="50000"/>
                      </a:scheme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𝑏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schemeClr val="bg1">
                                <a:lumMod val="50000"/>
                              </a:scheme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2</m:t>
                        </m:r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7DB69571-9A50-0247-EDC0-933F36EC2E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05650"/>
                <a:ext cx="7829323" cy="804644"/>
              </a:xfrm>
              <a:prstGeom prst="rect">
                <a:avLst/>
              </a:prstGeom>
              <a:blipFill>
                <a:blip r:embed="rId5"/>
                <a:stretch>
                  <a:fillRect l="-545" b="-984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/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altLang="ko-KR" sz="20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𝑚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3" name="직사각형 2">
                <a:extLst>
                  <a:ext uri="{FF2B5EF4-FFF2-40B4-BE49-F238E27FC236}">
                    <a16:creationId xmlns:a16="http://schemas.microsoft.com/office/drawing/2014/main" id="{A3B59AC0-CA1C-73B2-1DFE-2ED4A812FD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4461041"/>
                <a:ext cx="7018647" cy="465769"/>
              </a:xfrm>
              <a:prstGeom prst="rect">
                <a:avLst/>
              </a:prstGeom>
              <a:blipFill>
                <a:blip r:embed="rId6"/>
                <a:stretch>
                  <a:fillRect b="-1973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13680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C8B648-DC9F-9A9B-CB9A-49B77D2F2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C56C3D1-2668-311E-3ADB-8133D18C9BE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0672F7D-D058-04B8-6AAA-2FBCA5E04A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5C0169-7489-EE51-A55F-35F23208FD2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E728242-D078-D205-2EA3-C4F0EFAD861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Discussion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E7CDB0A-0F73-20ED-4DDF-E1793D5294D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5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/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The conventional GATs is primarily designed for homogeneous graphs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PA-TMM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models the stock network as a partially bipartite graph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Message vectors</a:t>
                </a:r>
                <a:r>
                  <a:rPr lang="en-US" altLang="ko-KR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e>
                        </m:acc>
                      </m:e>
                      <m:sub>
                        <m:r>
                          <a:rPr lang="en-US" altLang="ko-K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Calibri"/>
                    <a:ea typeface="맑은 고딕" panose="020B0503020000020004" pitchFamily="50" charset="-127"/>
                  </a:rPr>
                  <a:t>)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ea typeface="맑은 고딕" panose="020B0503020000020004" pitchFamily="50" charset="-127"/>
                  </a:rPr>
                  <a:t> play a vital role in the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model's performance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Demonstrated by ablation experiments (TABEL V), w/o </a:t>
                </a:r>
                <a:r>
                  <a:rPr lang="en-US" altLang="ko-KR" dirty="0" err="1">
                    <a:solidFill>
                      <a:prstClr val="white">
                        <a:lumMod val="50000"/>
                      </a:prstClr>
                    </a:solidFill>
                  </a:rPr>
                  <a:t>Msgs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- Calculated by the attention scores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it is crucial to differentiate between the two distinct types of attention scores,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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 Treating activated and nonactivated nodes separately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 Increase computational complexity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 However, focus is on the performance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</a:rPr>
                  <a:t>More lightweight attention modules could be the future work</a:t>
                </a: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19F78CF7-7251-9F47-D609-FECF477FE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2171616"/>
                <a:ext cx="10475913" cy="3803157"/>
              </a:xfrm>
              <a:prstGeom prst="rect">
                <a:avLst/>
              </a:prstGeom>
              <a:blipFill>
                <a:blip r:embed="rId3"/>
                <a:stretch>
                  <a:fillRect l="-407" b="-160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3182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E211A5-5F49-DEBE-F627-DCD2D8155E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E302E8-1F6B-0AA5-103C-62CC4BC8A37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110A305-B0CF-7DED-3604-2A5BE569F5F8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Computational Complexity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C96C72B9-2C6C-AA3D-13F2-FFF32714D391}"/>
              </a:ext>
            </a:extLst>
          </p:cNvPr>
          <p:cNvCxnSpPr/>
          <p:nvPr/>
        </p:nvCxnSpPr>
        <p:spPr>
          <a:xfrm>
            <a:off x="-226596" y="1520825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621656EC-0742-FEA5-8424-F7B788BB0122}"/>
              </a:ext>
            </a:extLst>
          </p:cNvPr>
          <p:cNvGrpSpPr/>
          <p:nvPr/>
        </p:nvGrpSpPr>
        <p:grpSpPr>
          <a:xfrm>
            <a:off x="909638" y="1520826"/>
            <a:ext cx="5072062" cy="2571081"/>
            <a:chOff x="514350" y="1547662"/>
            <a:chExt cx="3613150" cy="2571081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15EF0303-1E04-DDCD-E428-1DFAC8F4A865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51864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Cross-Modal Fusion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92655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Cost: Recurrent Component of the LSTM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𝑁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# of Stocks,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𝑇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Length of Time Series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𝑝</m:t>
                          </m:r>
                        </m:sub>
                      </m:sSub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: Hidden Size of LSTM</a:t>
                  </a: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parts are negligible(linear layers)</a:t>
                  </a:r>
                </a:p>
              </p:txBody>
            </p:sp>
          </mc:Choice>
          <mc:Fallback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55C36E0B-22BE-4A62-625A-AEA7B57327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926553"/>
                </a:xfrm>
                <a:prstGeom prst="rect">
                  <a:avLst/>
                </a:prstGeom>
                <a:blipFill>
                  <a:blip r:embed="rId3"/>
                  <a:stretch>
                    <a:fillRect l="-723" b="-411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374AD19F-4243-BD00-B6A9-B1B957B3B3EC}"/>
              </a:ext>
            </a:extLst>
          </p:cNvPr>
          <p:cNvGrpSpPr/>
          <p:nvPr/>
        </p:nvGrpSpPr>
        <p:grpSpPr>
          <a:xfrm>
            <a:off x="6209506" y="1520825"/>
            <a:ext cx="5072062" cy="2209701"/>
            <a:chOff x="514350" y="1547661"/>
            <a:chExt cx="3613150" cy="2209701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E3C7AD-0173-7765-A049-DDF5D0843760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518647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2000" b="1" i="1" dirty="0">
                  <a:solidFill>
                    <a:prstClr val="white"/>
                  </a:solidFill>
                  <a:ea typeface="+mj-ea"/>
                </a:rPr>
                <a:t>Graph Dual-Attention Module</a:t>
              </a:r>
              <a:endParaRPr kumimoji="0" lang="en-US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/>
                <p:nvPr/>
              </p:nvSpPr>
              <p:spPr>
                <a:xfrm>
                  <a:off x="523975" y="2192190"/>
                  <a:ext cx="3603524" cy="156517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285750" lvl="1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Primary Cost</a:t>
                  </a: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</a:rPr>
                    <a:t>: Interactions Inference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-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𝑂</m:t>
                      </m:r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(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𝑁</m:t>
                          </m:r>
                        </m:e>
                        <m:sup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2</m:t>
                          </m:r>
                        </m:sup>
                      </m:s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×</m:t>
                      </m:r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𝑑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  <a:ea typeface="맑은 고딕" panose="020B0503020000020004" pitchFamily="50" charset="-127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b="0" i="1" smtClean="0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  <a:ea typeface="맑은 고딕" panose="020B0503020000020004" pitchFamily="50" charset="-127"/>
                        </a:rPr>
                        <m:t>)</m:t>
                      </m:r>
                    </m:oMath>
                  </a14:m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 </a:t>
                  </a:r>
                  <a:b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</a:b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where,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</m:oMath>
                  </a14:m>
                  <a:r>
                    <a:rPr lang="en-US" altLang="ko-KR" b="0" dirty="0">
                      <a:solidFill>
                        <a:prstClr val="white">
                          <a:lumMod val="50000"/>
                        </a:prstClr>
                      </a:solidFill>
                      <a:latin typeface="Cambria Math" panose="02040503050406030204" pitchFamily="18" charset="0"/>
                      <a:ea typeface="맑은 고딕" panose="020B0503020000020004" pitchFamily="50" charset="-127"/>
                    </a:rPr>
                    <a:t>: Dimension of Node Vector</a:t>
                  </a:r>
                  <a:endParaRPr lang="en-US" altLang="ko-KR" dirty="0">
                    <a:solidFill>
                      <a:prstClr val="white">
                        <a:lumMod val="50000"/>
                      </a:prstClr>
                    </a:solidFill>
                    <a:ea typeface="맑은 고딕" panose="020B0503020000020004" pitchFamily="50" charset="-127"/>
                  </a:endParaRPr>
                </a:p>
                <a:p>
                  <a:pPr marL="285750" marR="0" lvl="1" indent="-285750" algn="l" defTabSz="457200" rtl="0" eaLnBrk="1" fontAlgn="auto" latinLnBrk="0" hangingPunct="1">
                    <a:lnSpc>
                      <a:spcPct val="13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 typeface="Arial" panose="020B0604020202020204" pitchFamily="34" charset="0"/>
                    <a:buChar char="•"/>
                    <a:tabLst/>
                    <a:defRPr/>
                  </a:pPr>
                  <a:r>
                    <a:rPr lang="en-US" altLang="ko-KR" dirty="0">
                      <a:solidFill>
                        <a:prstClr val="white">
                          <a:lumMod val="50000"/>
                        </a:prstClr>
                      </a:solidFill>
                      <a:ea typeface="맑은 고딕" panose="020B0503020000020004" pitchFamily="50" charset="-127"/>
                    </a:rPr>
                    <a:t>Other components are negligible(linear layers)</a:t>
                  </a:r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4C4ED9B6-9B27-FA20-8E3F-BF020DAE11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975" y="2192190"/>
                  <a:ext cx="3603524" cy="1565172"/>
                </a:xfrm>
                <a:prstGeom prst="rect">
                  <a:avLst/>
                </a:prstGeom>
                <a:blipFill>
                  <a:blip r:embed="rId4"/>
                  <a:stretch>
                    <a:fillRect l="-843" b="-5058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4374CD18-CBF4-E08F-030F-D32277F4D2F1}"/>
              </a:ext>
            </a:extLst>
          </p:cNvPr>
          <p:cNvGrpSpPr/>
          <p:nvPr/>
        </p:nvGrpSpPr>
        <p:grpSpPr>
          <a:xfrm>
            <a:off x="923149" y="4471576"/>
            <a:ext cx="6099810" cy="563555"/>
            <a:chOff x="-226886" y="1718785"/>
            <a:chExt cx="7380769" cy="911421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7FD9F8B-64B0-3F6B-8FD2-976404890F2D}"/>
                </a:ext>
              </a:extLst>
            </p:cNvPr>
            <p:cNvSpPr txBox="1"/>
            <p:nvPr/>
          </p:nvSpPr>
          <p:spPr>
            <a:xfrm>
              <a:off x="-226886" y="1718785"/>
              <a:ext cx="2721406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Overall Complexity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algn="ctr">
                    <a:lnSpc>
                      <a:spcPct val="130000"/>
                    </a:lnSpc>
                  </a:pP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  <m:sup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schemeClr val="bg1">
                          <a:lumMod val="50000"/>
                        </a:schemeClr>
                      </a:solidFill>
                    </a:rPr>
                    <a:t> + </a:t>
                  </a:r>
                  <a14:m>
                    <m:oMath xmlns:m="http://schemas.openxmlformats.org/officeDocument/2006/math"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p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sSubSup>
                        <m:sSubSupPr>
                          <m:ctrlP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000" i="1">
                              <a:solidFill>
                                <a:prstClr val="white">
                                  <a:lumMod val="50000"/>
                                </a:prst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/>
                      </m:sSubSup>
                      <m:r>
                        <a:rPr lang="en-US" altLang="ko-KR" sz="2000" i="1">
                          <a:solidFill>
                            <a:prstClr val="white">
                              <a:lumMod val="50000"/>
                            </a:prst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altLang="ko-KR" sz="2000" dirty="0">
                      <a:solidFill>
                        <a:prstClr val="white">
                          <a:lumMod val="50000"/>
                        </a:prstClr>
                      </a:solidFill>
                    </a:rPr>
                    <a:t> </a:t>
                  </a:r>
                  <a:endParaRPr lang="en-US" altLang="ko-KR" sz="2000" dirty="0">
                    <a:solidFill>
                      <a:schemeClr val="bg1">
                        <a:lumMod val="50000"/>
                      </a:schemeClr>
                    </a:solidFill>
                  </a:endParaRPr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67F2CE8-B019-FD5B-BE9B-57FC846900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4608500" cy="911421"/>
                </a:xfrm>
                <a:prstGeom prst="rect">
                  <a:avLst/>
                </a:prstGeom>
                <a:blipFill>
                  <a:blip r:embed="rId5"/>
                  <a:stretch>
                    <a:fillRect b="-9574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9284998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6A0B06-753A-5817-D4A4-7D4468B3C2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F09DEE0-559E-C282-8ABD-2D1159CF3E0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14F1095-9CE4-91E6-8E6B-B74554FC638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MPA: Equivalence Resampling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796D4A-0345-289B-5DD3-3912AFAFD53C}"/>
              </a:ext>
            </a:extLst>
          </p:cNvPr>
          <p:cNvSpPr/>
          <p:nvPr/>
        </p:nvSpPr>
        <p:spPr>
          <a:xfrm>
            <a:off x="1198563" y="1531536"/>
            <a:ext cx="4251213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Data Augmentation Strategy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Tackle long tail effect in feature distribution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2FD467B-553B-0E62-80BC-B914C5A37D9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058" r="27420" b="72522"/>
          <a:stretch>
            <a:fillRect/>
          </a:stretch>
        </p:blipFill>
        <p:spPr>
          <a:xfrm>
            <a:off x="5449776" y="1531536"/>
            <a:ext cx="6237397" cy="1104984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/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Wide Range of Possible Scenarios 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Enhance Generalizability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Generate prompts(equivalent to market sentiments) from past stock movements, Multiple samplings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Randomly activating a stock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:b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</a:b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- Number of stocks is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varying with a Poisson distribution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 Emulate daily variation in news-carrying stocks</a:t>
                </a:r>
              </a:p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/>
                </a:pPr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  <a:sym typeface="Wingdings" panose="05000000000000000000" pitchFamily="2" charset="2"/>
                  </a:rPr>
                  <a:t>Ground-Truth Movements  Movement Prompts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E1610ED7-09F0-D8C1-8682-5589EAD53B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539980"/>
                <a:ext cx="10488610" cy="2236959"/>
              </a:xfrm>
              <a:prstGeom prst="rect">
                <a:avLst/>
              </a:prstGeom>
              <a:blipFill>
                <a:blip r:embed="rId4"/>
                <a:stretch>
                  <a:fillRect l="-523" b="-35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/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∥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bSup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=0 (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𝐷𝑜𝑤𝑛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∥</m:t>
                                </m:r>
                                <m:d>
                                  <m:dPr>
                                    <m:ctrlP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>
                                      <m:sSubPr>
                                        <m:ctrlP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𝜖</m:t>
                                        </m:r>
                                      </m:e>
                                      <m:sub>
                                        <m:r>
                                          <a:rPr lang="en-US" altLang="ko-K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,  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𝑤h𝑒𝑛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bSup>
                              <m:sSubSup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b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𝑈𝑝</m:t>
                                </m:r>
                              </m:e>
                            </m:d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      </m:t>
                            </m:r>
                          </m:e>
                        </m:eqAr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,  </m:t>
                        </m:r>
                      </m:e>
                    </m:d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Randomness to Prompts for Robustness</a:t>
                </a:r>
                <a:endParaRPr lang="en-US" altLang="ko-KR" b="0" dirty="0">
                  <a:solidFill>
                    <a:schemeClr val="bg1">
                      <a:lumMod val="50000"/>
                    </a:schemeClr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43369A96-0EDA-DCA3-13AD-7A23DD6025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9563" y="4569778"/>
                <a:ext cx="10094912" cy="89832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/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Font typeface="+mj-lt"/>
                  <a:buAutoNum type="arabicPeriod" startAt="3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Inverting Movement Prompts: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sz="2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1−</m:t>
                    </m:r>
                    <m:sSubSup>
                      <m:sSubSup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</a:t>
                </a:r>
                <a:r>
                  <a:rPr lang="en-US" altLang="ko-KR" dirty="0"/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with Mutation Probability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 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ko-KR" altLang="en-US" dirty="0"/>
                  <a:t>➡️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By Injecting data noise, prevent the model from over-fitting</a:t>
                </a:r>
              </a:p>
            </p:txBody>
          </p:sp>
        </mc:Choice>
        <mc:Fallback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3C5418D5-AA0D-A051-9BB5-DCD02FF78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409800"/>
                <a:ext cx="10488610" cy="898451"/>
              </a:xfrm>
              <a:prstGeom prst="rect">
                <a:avLst/>
              </a:prstGeom>
              <a:blipFill>
                <a:blip r:embed="rId6"/>
                <a:stretch>
                  <a:fillRect l="-523" b="-94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44300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6D8A45-E11C-6FAE-A6F7-F7843AA16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03EC9CA-0DB8-BDA9-3B86-59068E46922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C5D450-CB9A-9FC5-8801-800E9F11A8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𝑚𝑜𝑣</m:t>
                        </m:r>
                      </m:sub>
                      <m:sup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bSup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ko-KR" sz="2000">
                                        <a:latin typeface="Cambria Math" panose="02040503050406030204" pitchFamily="18" charset="0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ko-KR" sz="2000" i="1">
                                                    <a:latin typeface="Cambria Math" panose="02040503050406030204" pitchFamily="18" charset="0"/>
                                                  </a:rPr>
                                                  <m:t>𝑦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lang="en-US" altLang="ko-KR" sz="2000" dirty="0"/>
                  <a:t> 	</a:t>
                </a:r>
                <a:r>
                  <a:rPr lang="ko-KR" altLang="en-US" sz="2000" dirty="0"/>
                  <a:t> ➡️ </a:t>
                </a:r>
                <a:r>
                  <a:rPr lang="en-US" altLang="ko-KR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ko-KR" altLang="en-US" sz="2000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D960567D-C8C6-1B78-F323-AC76F8DC9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0763919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5C8D3AFF-2C52-0141-48F4-D7077987CD95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Pretraining Objectives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ACE7564-9E2C-0F31-8B1F-63D0F7C73FB0}"/>
              </a:ext>
            </a:extLst>
          </p:cNvPr>
          <p:cNvSpPr/>
          <p:nvPr/>
        </p:nvSpPr>
        <p:spPr>
          <a:xfrm>
            <a:off x="100457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65731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27247-A4C0-389D-B50B-8886CC961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A3E680F-0E80-4F08-C6CD-F905F02D7C63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Model Optimization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0558349-2DA9-AFD4-EFE7-B752D0C67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8563" y="2373503"/>
            <a:ext cx="10488612" cy="3957360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/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0"/>
                <a14:m>
                  <m:oMath xmlns:m="http://schemas.openxmlformats.org/officeDocument/2006/math"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𝑚𝑜𝑣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(1)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=−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𝑉</m:t>
                            </m:r>
                          </m:e>
                        </m:d>
                      </m:den>
                    </m:f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 smtClean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</m:t>
                                    </m:r>
                                  </m:e>
                                </m:d>
                              </m:sup>
                            </m:sSup>
                          </m:sub>
                          <m:sup/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1−</m:t>
                                    </m:r>
                                    <m:sSubSup>
                                      <m:sSubSup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𝑡</m:t>
                                        </m:r>
                                      </m:sup>
                                    </m:sSubSup>
                                  </m:e>
                                </m:d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−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sSub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y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i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t</m:t>
                                    </m:r>
                                  </m:sup>
                                </m:sSubSup>
                                <m:func>
                                  <m:func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kumimoji="0" lang="en-US" altLang="ko-KR" sz="2000" b="0" i="0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log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Sup>
                                          <m:sSubSup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SupPr>
                                          <m:e>
                                            <m:acc>
                                              <m:accPr>
                                                <m:chr m:val="̂"/>
                                                <m:ctrlPr>
                                                  <a:rPr kumimoji="0" lang="en-US" altLang="ko-KR" sz="2000" b="0" i="1" u="none" strike="noStrike" kern="1200" cap="none" spc="0" normalizeH="0" baseline="0" noProof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kumimoji="0" lang="en-US" altLang="ko-KR" sz="2000" b="0" i="1" u="none" strike="noStrike" kern="1200" cap="none" spc="0" normalizeH="0" baseline="0" noProof="0" smtClean="0">
                                                    <a:ln>
                                                      <a:noFill/>
                                                    </a:ln>
                                                    <a:solidFill>
                                                      <a:prstClr val="black"/>
                                                    </a:solidFill>
                                                    <a:effectLst/>
                                                    <a:uLnTx/>
                                                    <a:uFillTx/>
                                                    <a:latin typeface="Cambria Math" panose="02040503050406030204" pitchFamily="18" charset="0"/>
                                                    <a:cs typeface="+mn-cs"/>
                                                  </a:rPr>
                                                  <m:t>h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  <m:sup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+</m:t>
                                            </m:r>
                                          </m:sup>
                                        </m:sSubSup>
                                      </m:e>
                                    </m:d>
                                  </m:e>
                                </m:func>
                              </m:e>
                            </m:d>
                          </m:e>
                        </m:nary>
                      </m:e>
                    </m:d>
                  </m:oMath>
                </a14:m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	</a:t>
                </a: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 ➡️</a:t>
                </a:r>
                <a:r>
                  <a:rPr kumimoji="0" lang="en-US" altLang="ko-KR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𝐿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𝐹</m:t>
                        </m:r>
                      </m:sub>
                    </m:sSub>
                    <m:r>
                      <a:rPr kumimoji="0" lang="en-US" altLang="ko-KR" sz="20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naryPr>
                      <m:sub>
                        <m:r>
                          <a:rPr kumimoji="0" lang="en-US" altLang="ko-KR" sz="20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𝑡</m:t>
                        </m:r>
                      </m:sub>
                      <m:sup/>
                      <m:e>
                        <m:d>
                          <m:dPr>
                            <m:ctrlP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(1)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𝑚𝑜𝑣</m:t>
                                </m:r>
                              </m:sub>
                              <m:sup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solidFill>
                                      <a:prstClr val="black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𝛽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𝑜𝑟𝑡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+</m:t>
                            </m:r>
                            <m:r>
                              <a:rPr kumimoji="0" lang="en-US" altLang="ko-KR" sz="20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𝛾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𝑝𝑜𝑙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kumimoji="0" lang="ko-KR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8014A1C-0F15-7125-ED09-D948DF85A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556" y="1526264"/>
                <a:ext cx="11573544" cy="575350"/>
              </a:xfrm>
              <a:prstGeom prst="rect">
                <a:avLst/>
              </a:prstGeom>
              <a:blipFill>
                <a:blip r:embed="rId4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4C87D9E1-74ED-0097-486F-E4EF6A9F30FC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Fine-Tuning Objectives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108F812-294B-B130-EA78-229D2C846A01}"/>
              </a:ext>
            </a:extLst>
          </p:cNvPr>
          <p:cNvSpPr/>
          <p:nvPr/>
        </p:nvSpPr>
        <p:spPr>
          <a:xfrm>
            <a:off x="10795000" y="2381852"/>
            <a:ext cx="876300" cy="96865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883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0382D-3741-93CE-5695-24CB1553D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A46DE20-9E5D-F1E5-FAC3-66C637840810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354C414-EDAC-B6E0-2E42-01CB4637DB50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8ECECF44-0F6B-0DAC-D700-2CBA8D49F5C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E2BDC78-6EB5-3569-AE39-5A251D619D2A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Datasets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FAB05842-541F-E129-3D3C-557A219A61E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A8DFDF12-A4CA-BC64-0E00-65A67F132DD7}"/>
              </a:ext>
            </a:extLst>
          </p:cNvPr>
          <p:cNvCxnSpPr>
            <a:cxnSpLocks/>
          </p:cNvCxnSpPr>
          <p:nvPr/>
        </p:nvCxnSpPr>
        <p:spPr>
          <a:xfrm>
            <a:off x="5649553" y="2168525"/>
            <a:ext cx="0" cy="4346575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그룹 8">
            <a:extLst>
              <a:ext uri="{FF2B5EF4-FFF2-40B4-BE49-F238E27FC236}">
                <a16:creationId xmlns:a16="http://schemas.microsoft.com/office/drawing/2014/main" id="{7194C209-A278-DCB8-99C9-DE5917662774}"/>
              </a:ext>
            </a:extLst>
          </p:cNvPr>
          <p:cNvGrpSpPr/>
          <p:nvPr/>
        </p:nvGrpSpPr>
        <p:grpSpPr>
          <a:xfrm>
            <a:off x="1198563" y="2168525"/>
            <a:ext cx="4351335" cy="4503735"/>
            <a:chOff x="514350" y="1547662"/>
            <a:chExt cx="3613150" cy="4503735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89BABD6-A904-666C-FA3E-32715E6702D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Historical Trading Data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919261D-9FE7-0B2F-8477-5CA484364602}"/>
                </a:ext>
              </a:extLst>
            </p:cNvPr>
            <p:cNvSpPr txBox="1"/>
            <p:nvPr/>
          </p:nvSpPr>
          <p:spPr>
            <a:xfrm>
              <a:off x="523975" y="20270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\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0" marR="0" lvl="1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endPara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</a:t>
              </a:r>
              <a:r>
                <a:rPr lang="pt-BR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Yahoo Finance, Nasdaq Data Link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Trading information: highest price, lowest price, opening price, closing price, and trade volume</a:t>
              </a:r>
            </a:p>
          </p:txBody>
        </p:sp>
      </p:grpSp>
      <p:graphicFrame>
        <p:nvGraphicFramePr>
          <p:cNvPr id="20" name="표 19">
            <a:extLst>
              <a:ext uri="{FF2B5EF4-FFF2-40B4-BE49-F238E27FC236}">
                <a16:creationId xmlns:a16="http://schemas.microsoft.com/office/drawing/2014/main" id="{37AE7268-6BC6-53B5-5402-4134BC2D73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1454289"/>
              </p:ext>
            </p:extLst>
          </p:nvPr>
        </p:nvGraphicFramePr>
        <p:xfrm>
          <a:off x="1293377" y="2613719"/>
          <a:ext cx="4161706" cy="2560320"/>
        </p:xfrm>
        <a:graphic>
          <a:graphicData uri="http://schemas.openxmlformats.org/drawingml/2006/table">
            <a:tbl>
              <a:tblPr/>
              <a:tblGrid>
                <a:gridCol w="1661528">
                  <a:extLst>
                    <a:ext uri="{9D8B030D-6E8A-4147-A177-3AD203B41FA5}">
                      <a16:colId xmlns:a16="http://schemas.microsoft.com/office/drawing/2014/main" val="1301526885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2528161516"/>
                    </a:ext>
                  </a:extLst>
                </a:gridCol>
                <a:gridCol w="1250089">
                  <a:extLst>
                    <a:ext uri="{9D8B030D-6E8A-4147-A177-3AD203B41FA5}">
                      <a16:colId xmlns:a16="http://schemas.microsoft.com/office/drawing/2014/main" val="349645899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fontAlgn="t"/>
                      <a:r>
                        <a:rPr lang="ko-KR" alt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　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NASDAQ 100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12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S&amp;P 500</a:t>
                      </a:r>
                    </a:p>
                  </a:txBody>
                  <a:tcPr marL="45720" marR="4572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70021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(Nodes)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510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5987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# Stocks with news</a:t>
                      </a:r>
                      <a:b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</a:br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(Average activated nodes)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11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altLang="ko-KR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26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4935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Pre-training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2014 - Dec. 2015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16684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Fine-tuning and validation period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2016 - Dec. 2018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8255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Test period(12 tests in total)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  <a:ea typeface="맑은 고딕" panose="020B0503020000020004" pitchFamily="50" charset="-127"/>
                        </a:rPr>
                        <a:t>Jan. 2019 - Dec. 2019</a:t>
                      </a:r>
                    </a:p>
                  </a:txBody>
                  <a:tcPr marL="45720" marR="4572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B459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6421577"/>
                  </a:ext>
                </a:extLst>
              </a:tr>
            </a:tbl>
          </a:graphicData>
        </a:graphic>
      </p:graphicFrame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CEFBE-693C-82D1-D559-01AAEC6A0176}"/>
              </a:ext>
            </a:extLst>
          </p:cNvPr>
          <p:cNvGrpSpPr/>
          <p:nvPr/>
        </p:nvGrpSpPr>
        <p:grpSpPr>
          <a:xfrm>
            <a:off x="5749209" y="2168525"/>
            <a:ext cx="5916454" cy="1559446"/>
            <a:chOff x="514350" y="1547662"/>
            <a:chExt cx="3613150" cy="1559446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A12FA35-F3E8-18E0-3EEE-EC8CE48FC897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Technical Indicators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5F01343B-93DE-5148-4717-F2F2ECC253F3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1435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TA-lib(Technical Analysis Library)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e.g., Moving Average Indicators, Momentum Indicators, Volatility Indicators, Volume Indicators</a:t>
              </a: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7DF34E-F424-ED9A-39CA-046EAE61808E}"/>
              </a:ext>
            </a:extLst>
          </p:cNvPr>
          <p:cNvGrpSpPr/>
          <p:nvPr/>
        </p:nvGrpSpPr>
        <p:grpSpPr>
          <a:xfrm>
            <a:off x="5749209" y="4047087"/>
            <a:ext cx="5916454" cy="1919545"/>
            <a:chOff x="514350" y="1547662"/>
            <a:chExt cx="3613150" cy="1919545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CFB53E7D-1CFD-5338-5CBC-C38B35344FFC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360000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b="1" i="1" dirty="0">
                  <a:solidFill>
                    <a:prstClr val="white"/>
                  </a:solidFill>
                  <a:ea typeface="+mj-ea"/>
                </a:rPr>
                <a:t>News Headlines</a:t>
              </a:r>
              <a:endParaRPr kumimoji="0" lang="en-US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+mj-ea"/>
                <a:cs typeface="+mn-cs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F03D0BB-CBC9-C04C-D9FD-97E76B527C6E}"/>
                </a:ext>
              </a:extLst>
            </p:cNvPr>
            <p:cNvSpPr txBox="1"/>
            <p:nvPr/>
          </p:nvSpPr>
          <p:spPr>
            <a:xfrm>
              <a:off x="523975" y="1963590"/>
              <a:ext cx="3603524" cy="150361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Period: 2016.01 ~ 2019.12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Source: Benzinga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Labeled the relevant stocks impacted by each news item.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Total: 10,536 news articles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4458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BA3B-2855-A151-CD8A-E0D72361A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B41FF27-3CBC-F056-2EBE-9FE7627E199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Experiments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E84EB66-4543-4A85-9F1C-278403A01F69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Evaluation Setup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3DDDFDF8-B602-64C6-F07F-D2589E431D92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96BC6C5-6B61-B5F0-F211-AE3A7AFDBB1C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Compared Baselines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  <p:sp>
          <p:nvSpPr>
            <p:cNvPr id="6" name="사각형: 둥근 위쪽 모서리 5">
              <a:extLst>
                <a:ext uri="{FF2B5EF4-FFF2-40B4-BE49-F238E27FC236}">
                  <a16:creationId xmlns:a16="http://schemas.microsoft.com/office/drawing/2014/main" id="{33077A22-E057-BA49-2074-D86FE10CADE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endParaRP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C43150FF-639B-82F4-AD9B-1C08A2413F0D}"/>
              </a:ext>
            </a:extLst>
          </p:cNvPr>
          <p:cNvSpPr/>
          <p:nvPr/>
        </p:nvSpPr>
        <p:spPr>
          <a:xfrm>
            <a:off x="1198562" y="2171616"/>
            <a:ext cx="10475913" cy="366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Comparative analysis against 9 state-of-the-art baselines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Sequential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odels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(RNN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LSTM [37], Transformer [39], Frequency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I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nterpolation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Timeseries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A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nalysis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B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aselines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(FITS) [60]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and 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Pathformer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[61]</a:t>
            </a:r>
          </a:p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Graph-Based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ethods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(GNNs variants)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ESTIMATE [2], Temporal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Convolution (TGC) [23],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ubsequence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based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G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raph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 Routing Network (S-GRN) [46], and SAMBA [49] 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Multimodal Method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- Bimodal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(time series and news)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: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PEN [40], STHAN-SR [14], AD-GAT [15], DANSMP [6]</a:t>
            </a:r>
            <a:b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</a:b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-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T</a:t>
            </a:r>
            <a:r>
              <a:rPr kumimoji="0" lang="en-US" altLang="ko-K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rimodal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</a:rPr>
              <a:t>(time series, news, and technical indicators): MCASP [62], and MSMF [54]</a:t>
            </a:r>
          </a:p>
        </p:txBody>
      </p:sp>
    </p:spTree>
    <p:extLst>
      <p:ext uri="{BB962C8B-B14F-4D97-AF65-F5344CB8AC3E}">
        <p14:creationId xmlns:p14="http://schemas.microsoft.com/office/powerpoint/2010/main" val="4234588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5999"/>
            <a:ext cx="3613150" cy="4821235"/>
            <a:chOff x="514350" y="1547662"/>
            <a:chExt cx="3613150" cy="4821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lt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Financial news &amp; social media provide </a:t>
              </a:r>
              <a:r>
                <a:rPr lang="en-US" altLang="ko-KR" b="1" dirty="0"/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Comprehensive evaluations about potential investment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Stock prices contain </a:t>
              </a:r>
              <a:r>
                <a:rPr lang="en-US" altLang="ko-KR" b="1" dirty="0"/>
                <a:t>randomness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But, there is </a:t>
              </a:r>
              <a:r>
                <a:rPr lang="en-US" altLang="ko-KR" b="1" dirty="0"/>
                <a:t>deterministic components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5539573"/>
            <a:chOff x="514350" y="1547662"/>
            <a:chExt cx="3613150" cy="5539573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2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Two feature modalities: Time-series features, Discrete Technical indicators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Ignore inter-stock dynamics like Momentum spillover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GNN</a:t>
              </a:r>
              <a:r>
                <a:rPr lang="ko-KR" altLang="en-US" b="1" dirty="0"/>
                <a:t> </a:t>
              </a:r>
              <a:r>
                <a:rPr lang="en-US" altLang="ko-KR" b="1" dirty="0"/>
                <a:t>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/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/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Massive price-related features </a:t>
              </a: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Biased attention effect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33282"/>
            <a:ext cx="3446463" cy="5539574"/>
            <a:chOff x="514350" y="1547661"/>
            <a:chExt cx="3613150" cy="553957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26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/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Biased attention toward the dominated head features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/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/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Baised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attention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F040CA-ED9A-F989-B114-5AA64C6D78CD}"/>
              </a:ext>
            </a:extLst>
          </p:cNvPr>
          <p:cNvCxnSpPr/>
          <p:nvPr/>
        </p:nvCxnSpPr>
        <p:spPr>
          <a:xfrm>
            <a:off x="4204195" y="1533283"/>
            <a:ext cx="0" cy="5007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5999"/>
            <a:ext cx="3613150" cy="5541432"/>
            <a:chOff x="514350" y="1547662"/>
            <a:chExt cx="3613150" cy="5541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252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lIns="0" tIns="0" rIns="0" bIns="0" anchor="t">
              <a:no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Events that affect specific stocks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Instantaneous </a:t>
              </a:r>
              <a:r>
                <a:rPr lang="en-US" altLang="ko-KR" b="1" i="1" dirty="0">
                  <a:solidFill>
                    <a:schemeClr val="bg1">
                      <a:lumMod val="50000"/>
                    </a:schemeClr>
                  </a:solidFill>
                </a:rPr>
                <a:t>dominance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over their movements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181334"/>
            <a:chOff x="514350" y="1547661"/>
            <a:chExt cx="3613150" cy="51813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Core Idea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impact of financial news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dynamic interaction between stocks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33283"/>
            <a:ext cx="3446463" cy="5179538"/>
            <a:chOff x="514350" y="1547662"/>
            <a:chExt cx="3613150" cy="51795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Prompt-Adaptive Trimodal Model (PA-TMM)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Dynamically infer the stock attention network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Pretraining,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5998"/>
            <a:ext cx="3613150" cy="5181334"/>
            <a:chOff x="514350" y="1547661"/>
            <a:chExt cx="3613150" cy="5181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market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factors,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behaviors, 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The trading signals of all stocks are mutually exclusive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541433"/>
            <a:chOff x="514350" y="1547661"/>
            <a:chExt cx="3613150" cy="55414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Capture peer influences 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F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ail to capture the full complexity of relationships between stocks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33283"/>
            <a:ext cx="3446463" cy="5901531"/>
            <a:chOff x="514350" y="1547662"/>
            <a:chExt cx="3613150" cy="59015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5104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In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external information 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NumHTML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long-tail effect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Compare current and previous day stock prices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Classify stock as rising or falling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0CA79A-F5B1-257A-8EEB-97DC4FFE85B4}"/>
              </a:ext>
            </a:extLst>
          </p:cNvPr>
          <p:cNvSpPr/>
          <p:nvPr/>
        </p:nvSpPr>
        <p:spPr>
          <a:xfrm>
            <a:off x="1220449" y="2145633"/>
            <a:ext cx="10333037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Inpu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rPr>
              <a:t>t features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on the (T−1)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Predict the movements on the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759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Copora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339560"/>
            <a:ext cx="9939676" cy="149889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Time-Series </a:t>
              </a: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b="1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</a:t>
              </a:r>
              <a:r>
                <a:rPr kumimoji="0" lang="en-US" altLang="ko-KR" b="1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Signals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Transaction features 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th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3"/>
                  <a:stretch>
                    <a:fillRect l="-378" b="-11290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05710"/>
            <a:ext cx="9939676" cy="1403923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b="1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b="1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t="-862" b="-10776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F4B85-A2A6-20EC-77ED-E3AA09CC260A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279284"/>
            <a:ext cx="10658254" cy="4021366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Key Motivation: Dealing with the long tail effect in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Consists of Two Subnetworks: Cross-Modal Fusion Module, Graph Dual-Attention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1628</TotalTime>
  <Words>2426</Words>
  <Application>Microsoft Office PowerPoint</Application>
  <PresentationFormat>사용자 지정</PresentationFormat>
  <Paragraphs>302</Paragraphs>
  <Slides>24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24</vt:i4>
      </vt:variant>
    </vt:vector>
  </HeadingPairs>
  <TitlesOfParts>
    <vt:vector size="30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23</cp:revision>
  <dcterms:created xsi:type="dcterms:W3CDTF">2013-01-27T09:14:16Z</dcterms:created>
  <dcterms:modified xsi:type="dcterms:W3CDTF">2025-06-16T16:13:54Z</dcterms:modified>
  <cp:category/>
</cp:coreProperties>
</file>