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1" r:id="rId5"/>
    <p:sldId id="260" r:id="rId6"/>
    <p:sldId id="263" r:id="rId7"/>
    <p:sldId id="265" r:id="rId8"/>
    <p:sldId id="266" r:id="rId9"/>
    <p:sldId id="267" r:id="rId10"/>
    <p:sldId id="269" r:id="rId11"/>
    <p:sldId id="270" r:id="rId12"/>
    <p:sldId id="271" r:id="rId13"/>
    <p:sldId id="297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095" userDrawn="1">
          <p15:clr>
            <a:srgbClr val="A4A3A4"/>
          </p15:clr>
        </p15:guide>
        <p15:guide id="3" pos="324" userDrawn="1">
          <p15:clr>
            <a:srgbClr val="A4A3A4"/>
          </p15:clr>
        </p15:guide>
        <p15:guide id="4" pos="573" userDrawn="1">
          <p15:clr>
            <a:srgbClr val="A4A3A4"/>
          </p15:clr>
        </p15:guide>
        <p15:guide id="5" orient="horz" pos="323" userDrawn="1">
          <p15:clr>
            <a:srgbClr val="A4A3A4"/>
          </p15:clr>
        </p15:guide>
        <p15:guide id="6" orient="horz" pos="958" userDrawn="1">
          <p15:clr>
            <a:srgbClr val="A4A3A4"/>
          </p15:clr>
        </p15:guide>
        <p15:guide id="7" pos="7354" userDrawn="1">
          <p15:clr>
            <a:srgbClr val="A4A3A4"/>
          </p15:clr>
        </p15:guide>
        <p15:guide id="8" orient="horz" pos="3974" userDrawn="1">
          <p15:clr>
            <a:srgbClr val="A4A3A4"/>
          </p15:clr>
        </p15:guide>
        <p15:guide id="9" pos="755" userDrawn="1">
          <p15:clr>
            <a:srgbClr val="A4A3A4"/>
          </p15:clr>
        </p15:guide>
        <p15:guide id="10" orient="horz" pos="13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599"/>
    <a:srgbClr val="F5F5F5"/>
    <a:srgbClr val="FFFF00"/>
    <a:srgbClr val="FFFFFF"/>
    <a:srgbClr val="BBCEF3"/>
    <a:srgbClr val="D1D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1" autoAdjust="0"/>
    <p:restoredTop sz="93576" autoAdjust="0"/>
  </p:normalViewPr>
  <p:slideViewPr>
    <p:cSldViewPr snapToGrid="0" snapToObjects="1">
      <p:cViewPr varScale="1">
        <p:scale>
          <a:sx n="100" d="100"/>
          <a:sy n="100" d="100"/>
        </p:scale>
        <p:origin x="1092" y="78"/>
      </p:cViewPr>
      <p:guideLst>
        <p:guide orient="horz" pos="2160"/>
        <p:guide pos="1095"/>
        <p:guide pos="324"/>
        <p:guide pos="573"/>
        <p:guide orient="horz" pos="323"/>
        <p:guide orient="horz" pos="958"/>
        <p:guide pos="7354"/>
        <p:guide orient="horz" pos="3974"/>
        <p:guide pos="755"/>
        <p:guide orient="horz" pos="13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11047-42F0-4CC2-B8A2-923F087E7E46}" type="datetimeFigureOut">
              <a:rPr lang="ko-KR" altLang="en-US" smtClean="0"/>
              <a:t>2025-06-19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03DBC-1058-43FC-A566-55580D6B3B1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3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03DBC-1058-43FC-A566-55580D6B3B1A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572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40447-B453-1072-CF6C-39667A733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00EE5F-F256-2D69-8935-500C3BADE9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236DF99-6A1E-0486-C765-6087EA3D1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1C78DC-B7C7-3FE1-63C6-5361EED4F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046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2E96E-C976-8A0A-F0D4-793FF427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256CF0-32E1-93D0-481C-33FB19D626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395317-AFEE-E2D8-35D6-AC6B499C6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ko-KR" altLang="en-US" dirty="0"/>
              <a:t> 가 뭔지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444C81-AA62-5683-363F-8DD4D9259E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418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3948A-E857-E3C6-E38B-722A7FBB1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BE718D4-9F45-2A57-7739-03458CFB1B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1048F38-16C7-D8BC-AEE7-AA6FA36FA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5DE275-2B61-A45B-429F-4D97D4703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857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8670B-1E81-FE3F-BC03-FC2108A67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805BA9C-90D1-63C2-D0DF-FB13178172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A84AE34-D811-10A7-8AE6-6C6B97A4E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A04142-9D58-9C9B-63DD-9035A9F88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515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2AB2F-C880-1F1D-7125-66567FE33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BDE1E5-19F4-23A9-B972-1D8D5CB287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20029E-D84E-E560-904B-00B898727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A3F0BE-98B4-EABB-D210-90157B6851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519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34FE1-74F0-BF05-FDB8-22A17783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82691CF-5E92-6CAC-E134-A9462C1DF6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C0068D-AAA1-C7BD-1922-35C493EB1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AF7218-ABAC-BE0F-DD21-4C2E67C17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378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D7CA6-F023-0770-93DD-1497C8D07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3FBF905-9EBB-DE46-ED54-F7F155D7FF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416D91-DD40-7E31-3198-5AA4C5872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098D9-B2E4-6427-8AFC-CBDE3194B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4382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012BE-0354-2B55-107A-463EAC825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036A1C-5171-1850-BC77-D8B80989FC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FA41EBC-FAE6-86D9-EE01-C2EA44663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C2860-14DD-B815-3B61-CE227D593F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08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4E4EA-5F2E-26D9-9654-8E5E0ADAF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F824F8-7822-41D1-425D-5DC1D9E434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C4B3EF-A77F-2529-C57D-00E72C57A0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954552-E5AC-A95A-1E56-1C5506AA6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44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29E59-25AB-FC3F-2757-2A3FECB7E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7358FC-91FB-9C9C-E44A-2E61B04F84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06DB53-CE1F-3757-C4A2-E40CE90BF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162A25-C781-B7AF-F9F9-BAA0F6FC7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64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multivariate time-series features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opening price, closing price, and volume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discrete tabular features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technical indicators calculated based on historical trading signals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가격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거래량 등 시계열 데이터를 기반으로 일정한 계산식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공식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적용하여 도출된 숫자형 요약 지표들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 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이동평균선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일정 기간 동안의 평균 가격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상승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하락 추세 식별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MACD: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단기 이동 평균선 간 차이를 통해 추세 전환 포착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왜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이산형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(discrete)"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일까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하루 단위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특정 윈도우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14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30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등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기준으로 하나의 고정된 수치 값을 출력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연속적인 시계열이 아닌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고정된 시점에서의 하나의 값으로써 **이산적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(discrete)</a:t>
            </a:r>
          </a:p>
          <a:p>
            <a:endParaRPr lang="en-US" altLang="ko-KR" dirty="0"/>
          </a:p>
          <a:p>
            <a:r>
              <a:rPr lang="ko-KR" altLang="en-US" dirty="0"/>
              <a:t>모든 주식은 서로 독립적이라는 가정하에 서로 간의 상호작용을 무시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bg1">
                    <a:lumMod val="50000"/>
                  </a:schemeClr>
                </a:solidFill>
                <a:latin typeface="+mj-ea"/>
                <a:ea typeface="+mn-ea"/>
                <a:cs typeface="+mn-cs"/>
              </a:rPr>
              <a:t>Assume all stocks are mutually exclusive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Why? momentum spillover effect(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모멘텀 전이 효과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 movement: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주식 수익률에 영향을 주는 공통 요인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(Market factor, Value, Growth, Small/Big, Momentum)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변하면서 개별 주식 또는 여러 섹터에 영향을 미침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lead-lag effect: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자산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지표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가격 움직임이 시간적으로 선행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(lead)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자산이 뒤따라서 반응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(lag)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현상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기술주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ETF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급등 ➡️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t+1: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 상승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portfolio rebalancing: ETF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기관 포트폴리오의 리밸런싱 ➡️ 포함된 여러 종목에 동시적으로 매수 또는 매도 압력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현실에서는 주식 간 다음과 같은 상관관계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(correlation)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**영향 전이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(spillover)**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존재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삼성전자 주가 상승 →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하이닉스 주가도 반응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테슬라 실적 발표 →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LG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에너지솔루션 영향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03DBC-1058-43FC-A566-55580D6B3B1A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298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AD993-88A6-7548-2A9E-14A5139DD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53DF24-9B3A-E49C-01B8-78E2D9C659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1A0D018-D2CF-D3A6-864F-E2BD6B1F99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FAF90B-A0F3-F598-F6B6-A1064E3DF8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481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7293D-7357-6358-BE98-16D0A918F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99DB0BF-FBFC-0F06-6395-0C99712FED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8322A5-06FE-92F8-D46A-F9F3B48DF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AE296B-3C53-561F-9CB0-73629D8E5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048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BDE82-B641-118F-2FF1-D17C42773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394F4F-8EB2-D974-D286-81BD9A750A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EDD78A6-B1E9-997D-3444-96A2E045C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CDC478-7154-F873-A3A5-3B40E56B7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223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CCF1E-D9DD-2E14-A948-16CA53AD8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78AA3F-E094-C2EE-2E6E-EF66ABB451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1AC06B5-2F6D-B4C0-17C2-194D18415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68B31-0814-9EB3-E02E-23BB99BB2C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195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218D9-E2BE-C4A9-E9AE-FCEA0FD84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382FAB8-A01D-4FF6-4EBF-3ED8848BD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D2BBDB-A0D1-1527-B0F0-A9EAAA2D0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0F29B5-BC6D-A132-11D5-254B575FD6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447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709F4-CFE3-1E8B-FED5-131B4EB41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9FFFCA3-460A-945B-774A-F7CFF59FBC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EFC8F4-9DDE-7F74-399E-23B1840CF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D24E29-D818-7444-069F-C8FDB67E55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8295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BB666-9341-9F8C-AEFE-042598F7D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338564E-B078-3480-656D-7801CF268A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B034A48-20B7-376D-6D05-2A49F0E95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6F4FF5-3403-DC99-4BDF-E481A9BA20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2603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76F6B-4518-2647-2E51-07D2A94D8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685A3AD-A801-EEFA-C595-E773B41B1B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6F3C0B-D0E7-30A8-3186-E70623F8C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우리는 </a:t>
            </a:r>
            <a:r>
              <a:rPr lang="ko-KR" altLang="en-US" b="1" dirty="0"/>
              <a:t>표 </a:t>
            </a:r>
            <a:r>
              <a:rPr lang="en-US" altLang="ko-KR" b="1" dirty="0"/>
              <a:t>III</a:t>
            </a:r>
            <a:r>
              <a:rPr lang="ko-KR" altLang="en-US" dirty="0"/>
              <a:t>에서 기존 베이스라인 모델들과 우리 </a:t>
            </a:r>
            <a:r>
              <a:rPr lang="en-US" altLang="ko-KR" b="1" dirty="0"/>
              <a:t>PA-TMM </a:t>
            </a:r>
            <a:r>
              <a:rPr lang="ko-KR" altLang="en-US" b="1" dirty="0"/>
              <a:t>모델</a:t>
            </a:r>
            <a:r>
              <a:rPr lang="ko-KR" altLang="en-US" dirty="0"/>
              <a:t>의 주가 변동 예측 결과를 보고한다</a:t>
            </a:r>
            <a:r>
              <a:rPr lang="en-US" altLang="ko-KR" dirty="0"/>
              <a:t>. </a:t>
            </a:r>
            <a:r>
              <a:rPr lang="ko-KR" altLang="en-US" dirty="0"/>
              <a:t>일부 모델과 비교했을 때 </a:t>
            </a:r>
            <a:r>
              <a:rPr lang="en-US" altLang="ko-KR" b="1" dirty="0"/>
              <a:t>PA-TMM</a:t>
            </a:r>
            <a:r>
              <a:rPr lang="ko-KR" altLang="en-US" b="1" dirty="0"/>
              <a:t>의 성능 우위가 작게 나타나는</a:t>
            </a:r>
            <a:r>
              <a:rPr lang="ko-KR" altLang="en-US" dirty="0"/>
              <a:t> 점을 고려하여</a:t>
            </a:r>
            <a:r>
              <a:rPr lang="en-US" altLang="ko-KR" dirty="0"/>
              <a:t>, </a:t>
            </a:r>
            <a:r>
              <a:rPr lang="ko-KR" altLang="en-US" dirty="0"/>
              <a:t>우리는 추가적으로 </a:t>
            </a:r>
            <a:r>
              <a:rPr lang="ko-KR" altLang="en-US" b="1" dirty="0"/>
              <a:t>표 </a:t>
            </a:r>
            <a:r>
              <a:rPr lang="en-US" altLang="ko-KR" b="1" dirty="0"/>
              <a:t>IV</a:t>
            </a:r>
            <a:r>
              <a:rPr lang="ko-KR" altLang="en-US" dirty="0"/>
              <a:t>에서 </a:t>
            </a:r>
            <a:r>
              <a:rPr lang="en-US" altLang="ko-KR" b="1" dirty="0"/>
              <a:t>Diebold-Mariano </a:t>
            </a:r>
            <a:r>
              <a:rPr lang="ko-KR" altLang="en-US" b="1" dirty="0"/>
              <a:t>검정</a:t>
            </a:r>
            <a:r>
              <a:rPr lang="ko-KR" altLang="en-US" dirty="0"/>
              <a:t> 결과를 보고한다</a:t>
            </a:r>
            <a:r>
              <a:rPr lang="en-US" altLang="ko-KR" dirty="0"/>
              <a:t>. </a:t>
            </a:r>
            <a:r>
              <a:rPr lang="ko-KR" altLang="en-US" dirty="0"/>
              <a:t>이 검정의 **귀무가설</a:t>
            </a:r>
            <a:r>
              <a:rPr lang="en-US" altLang="ko-KR" dirty="0"/>
              <a:t>(null hypothesis)**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두 경쟁 모델의 예측 정확도에 차이가 없다</a:t>
            </a:r>
            <a:r>
              <a:rPr lang="en-US" altLang="ko-KR" dirty="0"/>
              <a:t>"</a:t>
            </a:r>
            <a:r>
              <a:rPr lang="ko-KR" altLang="en-US" dirty="0"/>
              <a:t>는 것이며</a:t>
            </a:r>
            <a:r>
              <a:rPr lang="en-US" altLang="ko-KR" dirty="0"/>
              <a:t>, </a:t>
            </a:r>
            <a:r>
              <a:rPr lang="ko-KR" altLang="en-US" dirty="0"/>
              <a:t>우리의 방법이 상승 움직임 예측 정확도에서 베이스라인들과 </a:t>
            </a:r>
            <a:r>
              <a:rPr lang="ko-KR" altLang="en-US" b="1" dirty="0"/>
              <a:t>통계적으로 유의미한 차이</a:t>
            </a:r>
            <a:r>
              <a:rPr lang="ko-KR" altLang="en-US" dirty="0"/>
              <a:t>가 있는지를 평가하기 위해 사용되었다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결과</a:t>
            </a:r>
            <a:r>
              <a:rPr lang="en-US" altLang="ko-KR" dirty="0"/>
              <a:t>, </a:t>
            </a:r>
            <a:r>
              <a:rPr lang="ko-KR" altLang="en-US" b="1" dirty="0"/>
              <a:t>우리 모델은 </a:t>
            </a:r>
            <a:r>
              <a:rPr lang="en-US" altLang="ko-KR" b="1" dirty="0"/>
              <a:t>ACC</a:t>
            </a:r>
            <a:r>
              <a:rPr lang="ko-KR" altLang="en-US" b="1" dirty="0"/>
              <a:t>와 </a:t>
            </a:r>
            <a:r>
              <a:rPr lang="en-US" altLang="ko-KR" b="1" dirty="0"/>
              <a:t>MCC </a:t>
            </a:r>
            <a:r>
              <a:rPr lang="ko-KR" altLang="en-US" b="1" dirty="0"/>
              <a:t>두 지표 모두에서 모든 최신 베이스라인을 능가</a:t>
            </a:r>
            <a:r>
              <a:rPr lang="ko-KR" altLang="en-US" dirty="0"/>
              <a:t>했으며</a:t>
            </a:r>
            <a:r>
              <a:rPr lang="en-US" altLang="ko-KR" dirty="0"/>
              <a:t>, </a:t>
            </a:r>
            <a:r>
              <a:rPr lang="ko-KR" altLang="en-US" b="1" dirty="0"/>
              <a:t>두 데이터셋</a:t>
            </a:r>
            <a:r>
              <a:rPr lang="en-US" altLang="ko-KR" b="1" dirty="0"/>
              <a:t>(NASDAQ 100</a:t>
            </a:r>
            <a:r>
              <a:rPr lang="ko-KR" altLang="en-US" b="1" dirty="0"/>
              <a:t>과 </a:t>
            </a:r>
            <a:r>
              <a:rPr lang="en-US" altLang="ko-KR" b="1" dirty="0"/>
              <a:t>S&amp;P 500)</a:t>
            </a:r>
            <a:r>
              <a:rPr lang="ko-KR" altLang="en-US" dirty="0"/>
              <a:t> 모두에서 일관된 우수한 성능을 보였다</a:t>
            </a:r>
            <a:r>
              <a:rPr lang="en-US" altLang="ko-KR" dirty="0"/>
              <a:t>. </a:t>
            </a:r>
            <a:r>
              <a:rPr lang="ko-KR" altLang="en-US" dirty="0"/>
              <a:t>각 베이스라인 모델과 비교했을 때</a:t>
            </a:r>
            <a:r>
              <a:rPr lang="en-US" altLang="ko-KR" dirty="0"/>
              <a:t>, </a:t>
            </a:r>
            <a:r>
              <a:rPr lang="ko-KR" altLang="en-US" b="1" dirty="0"/>
              <a:t>우리 모델은 통계적으로 유의미한 수준에서 예측 정확도가 우월함</a:t>
            </a:r>
            <a:r>
              <a:rPr lang="ko-KR" altLang="en-US" dirty="0"/>
              <a:t>을 보였으며</a:t>
            </a:r>
            <a:r>
              <a:rPr lang="en-US" altLang="ko-KR" dirty="0"/>
              <a:t>, </a:t>
            </a:r>
            <a:r>
              <a:rPr lang="ko-KR" altLang="en-US" dirty="0"/>
              <a:t>특히 </a:t>
            </a:r>
            <a:r>
              <a:rPr lang="en-US" altLang="ko-KR" b="1" dirty="0"/>
              <a:t>NASDAQ 100 </a:t>
            </a:r>
            <a:r>
              <a:rPr lang="ko-KR" altLang="en-US" b="1" dirty="0"/>
              <a:t>데이터셋에서는 최소 </a:t>
            </a:r>
            <a:r>
              <a:rPr lang="en-US" altLang="ko-KR" b="1" dirty="0"/>
              <a:t>10% </a:t>
            </a:r>
            <a:r>
              <a:rPr lang="ko-KR" altLang="en-US" b="1" dirty="0"/>
              <a:t>유의수준 이상</a:t>
            </a:r>
            <a:r>
              <a:rPr lang="ko-KR" altLang="en-US" dirty="0"/>
              <a:t>에서 그 차이가 검증되었다</a:t>
            </a:r>
            <a:r>
              <a:rPr lang="en-US" altLang="ko-KR" dirty="0"/>
              <a:t>.</a:t>
            </a:r>
            <a:r>
              <a:rPr lang="ko-KR" altLang="en-US" b="1" dirty="0"/>
              <a:t> </a:t>
            </a:r>
            <a:r>
              <a:rPr lang="en-US" altLang="ko-KR" b="1" dirty="0"/>
              <a:t>S&amp;P 500 </a:t>
            </a:r>
            <a:r>
              <a:rPr lang="ko-KR" altLang="en-US" b="1" dirty="0"/>
              <a:t>데이터셋에서는 최소 </a:t>
            </a:r>
            <a:r>
              <a:rPr lang="en-US" altLang="ko-KR" b="1" dirty="0"/>
              <a:t>5% </a:t>
            </a:r>
            <a:r>
              <a:rPr lang="ko-KR" altLang="en-US" b="1" dirty="0"/>
              <a:t>유의수준 이상</a:t>
            </a:r>
            <a:r>
              <a:rPr lang="ko-KR" altLang="en-US" dirty="0"/>
              <a:t>에서 그 차이가 검증되었다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📘 표에서 별표</a:t>
            </a:r>
            <a:r>
              <a:rPr lang="en-US" altLang="ko-KR" b="1" dirty="0"/>
              <a:t>(*, **, ***)</a:t>
            </a:r>
            <a:r>
              <a:rPr lang="ko-KR" altLang="en-US" b="1" dirty="0"/>
              <a:t>의 의미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* </a:t>
            </a:r>
            <a:r>
              <a:rPr lang="en-US" altLang="ko-KR" dirty="0"/>
              <a:t>: 10% </a:t>
            </a:r>
            <a:r>
              <a:rPr lang="ko-KR" altLang="en-US" dirty="0"/>
              <a:t>유의수준에서 통계적으로 유의 </a:t>
            </a:r>
            <a:r>
              <a:rPr lang="en-US" altLang="ko-KR" dirty="0"/>
              <a:t>(p &lt; 0.1)</a:t>
            </a:r>
          </a:p>
          <a:p>
            <a:r>
              <a:rPr lang="en-US" altLang="ko-KR" dirty="0"/>
              <a:t>** : 5% </a:t>
            </a:r>
            <a:r>
              <a:rPr lang="ko-KR" altLang="en-US" dirty="0"/>
              <a:t>유의수준에서 유의 </a:t>
            </a:r>
            <a:r>
              <a:rPr lang="en-US" altLang="ko-KR" dirty="0"/>
              <a:t>(p &lt; 0.05)</a:t>
            </a:r>
          </a:p>
          <a:p>
            <a:r>
              <a:rPr lang="en-US" altLang="ko-KR" dirty="0"/>
              <a:t>*** : 1% </a:t>
            </a:r>
            <a:r>
              <a:rPr lang="ko-KR" altLang="en-US" dirty="0"/>
              <a:t>유의수준에서 매우 유의 </a:t>
            </a:r>
            <a:r>
              <a:rPr lang="en-US" altLang="ko-KR" dirty="0"/>
              <a:t>(p &lt; 0.01)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 정확도가 같다는 귀무가설을 세워 이를 부정하려고 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우연이 유사한 결과가 나올 수 있는 확률일 얼마나 낮은지를 보임으로써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얼마나 유의한지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 의미가 있는 차이인지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증명함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665C4-F139-780B-9AB4-77309ED13A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060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DFF4B-40E8-1CE7-27EC-0FBD531A8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415EE2-2FBD-74F5-7732-12D15ED86E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20B7C7-5802-69D6-78E0-793CD4E0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우리는 </a:t>
            </a:r>
            <a:r>
              <a:rPr lang="ko-KR" altLang="en-US" b="1" dirty="0"/>
              <a:t>표 </a:t>
            </a:r>
            <a:r>
              <a:rPr lang="en-US" altLang="ko-KR" b="1" dirty="0"/>
              <a:t>III</a:t>
            </a:r>
            <a:r>
              <a:rPr lang="ko-KR" altLang="en-US" dirty="0"/>
              <a:t>에서 기존 베이스라인 모델들과 우리 </a:t>
            </a:r>
            <a:r>
              <a:rPr lang="en-US" altLang="ko-KR" b="1" dirty="0"/>
              <a:t>PA-TMM </a:t>
            </a:r>
            <a:r>
              <a:rPr lang="ko-KR" altLang="en-US" b="1" dirty="0"/>
              <a:t>모델</a:t>
            </a:r>
            <a:r>
              <a:rPr lang="ko-KR" altLang="en-US" dirty="0"/>
              <a:t>의 주가 변동 예측 결과를 보고한다</a:t>
            </a:r>
            <a:r>
              <a:rPr lang="en-US" altLang="ko-KR" dirty="0"/>
              <a:t>. </a:t>
            </a:r>
            <a:r>
              <a:rPr lang="ko-KR" altLang="en-US" dirty="0"/>
              <a:t>일부 모델과 비교했을 때 </a:t>
            </a:r>
            <a:r>
              <a:rPr lang="en-US" altLang="ko-KR" b="1" dirty="0"/>
              <a:t>PA-TMM</a:t>
            </a:r>
            <a:r>
              <a:rPr lang="ko-KR" altLang="en-US" b="1" dirty="0"/>
              <a:t>의 성능 우위가 작게 나타나는</a:t>
            </a:r>
            <a:r>
              <a:rPr lang="ko-KR" altLang="en-US" dirty="0"/>
              <a:t> 점을 고려하여</a:t>
            </a:r>
            <a:r>
              <a:rPr lang="en-US" altLang="ko-KR" dirty="0"/>
              <a:t>, </a:t>
            </a:r>
            <a:r>
              <a:rPr lang="ko-KR" altLang="en-US" dirty="0"/>
              <a:t>우리는 추가적으로 </a:t>
            </a:r>
            <a:r>
              <a:rPr lang="ko-KR" altLang="en-US" b="1" dirty="0"/>
              <a:t>표 </a:t>
            </a:r>
            <a:r>
              <a:rPr lang="en-US" altLang="ko-KR" b="1" dirty="0"/>
              <a:t>IV</a:t>
            </a:r>
            <a:r>
              <a:rPr lang="ko-KR" altLang="en-US" dirty="0"/>
              <a:t>에서 </a:t>
            </a:r>
            <a:r>
              <a:rPr lang="en-US" altLang="ko-KR" b="1" dirty="0"/>
              <a:t>Diebold-Mariano </a:t>
            </a:r>
            <a:r>
              <a:rPr lang="ko-KR" altLang="en-US" b="1" dirty="0"/>
              <a:t>검정</a:t>
            </a:r>
            <a:r>
              <a:rPr lang="ko-KR" altLang="en-US" dirty="0"/>
              <a:t> 결과를 보고한다</a:t>
            </a:r>
            <a:r>
              <a:rPr lang="en-US" altLang="ko-KR" dirty="0"/>
              <a:t>. </a:t>
            </a:r>
            <a:r>
              <a:rPr lang="ko-KR" altLang="en-US" dirty="0"/>
              <a:t>이 검정의 **귀무가설</a:t>
            </a:r>
            <a:r>
              <a:rPr lang="en-US" altLang="ko-KR" dirty="0"/>
              <a:t>(null hypothesis)**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두 경쟁 모델의 예측 정확도에 차이가 없다</a:t>
            </a:r>
            <a:r>
              <a:rPr lang="en-US" altLang="ko-KR" dirty="0"/>
              <a:t>"</a:t>
            </a:r>
            <a:r>
              <a:rPr lang="ko-KR" altLang="en-US" dirty="0"/>
              <a:t>는 것이며</a:t>
            </a:r>
            <a:r>
              <a:rPr lang="en-US" altLang="ko-KR" dirty="0"/>
              <a:t>, </a:t>
            </a:r>
            <a:r>
              <a:rPr lang="ko-KR" altLang="en-US" dirty="0"/>
              <a:t>우리의 방법이 상승 움직임 예측 정확도에서 베이스라인들과 </a:t>
            </a:r>
            <a:r>
              <a:rPr lang="ko-KR" altLang="en-US" b="1" dirty="0"/>
              <a:t>통계적으로 유의미한 차이</a:t>
            </a:r>
            <a:r>
              <a:rPr lang="ko-KR" altLang="en-US" dirty="0"/>
              <a:t>가 있는지를 평가하기 위해 사용되었다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결과</a:t>
            </a:r>
            <a:r>
              <a:rPr lang="en-US" altLang="ko-KR" dirty="0"/>
              <a:t>, </a:t>
            </a:r>
            <a:r>
              <a:rPr lang="ko-KR" altLang="en-US" b="1" dirty="0"/>
              <a:t>우리 모델은 </a:t>
            </a:r>
            <a:r>
              <a:rPr lang="en-US" altLang="ko-KR" b="1" dirty="0"/>
              <a:t>ACC</a:t>
            </a:r>
            <a:r>
              <a:rPr lang="ko-KR" altLang="en-US" b="1" dirty="0"/>
              <a:t>와 </a:t>
            </a:r>
            <a:r>
              <a:rPr lang="en-US" altLang="ko-KR" b="1" dirty="0"/>
              <a:t>MCC </a:t>
            </a:r>
            <a:r>
              <a:rPr lang="ko-KR" altLang="en-US" b="1" dirty="0"/>
              <a:t>두 지표 모두에서 모든 최신 베이스라인을 능가</a:t>
            </a:r>
            <a:r>
              <a:rPr lang="ko-KR" altLang="en-US" dirty="0"/>
              <a:t>했으며</a:t>
            </a:r>
            <a:r>
              <a:rPr lang="en-US" altLang="ko-KR" dirty="0"/>
              <a:t>, </a:t>
            </a:r>
            <a:r>
              <a:rPr lang="ko-KR" altLang="en-US" b="1" dirty="0"/>
              <a:t>두 데이터셋</a:t>
            </a:r>
            <a:r>
              <a:rPr lang="en-US" altLang="ko-KR" b="1" dirty="0"/>
              <a:t>(NASDAQ 100</a:t>
            </a:r>
            <a:r>
              <a:rPr lang="ko-KR" altLang="en-US" b="1" dirty="0"/>
              <a:t>과 </a:t>
            </a:r>
            <a:r>
              <a:rPr lang="en-US" altLang="ko-KR" b="1" dirty="0"/>
              <a:t>S&amp;P 500)</a:t>
            </a:r>
            <a:r>
              <a:rPr lang="ko-KR" altLang="en-US" dirty="0"/>
              <a:t> 모두에서 일관된 우수한 성능을 보였다</a:t>
            </a:r>
            <a:r>
              <a:rPr lang="en-US" altLang="ko-KR" dirty="0"/>
              <a:t>. </a:t>
            </a:r>
            <a:r>
              <a:rPr lang="ko-KR" altLang="en-US" dirty="0"/>
              <a:t>각 베이스라인 모델과 비교했을 때</a:t>
            </a:r>
            <a:r>
              <a:rPr lang="en-US" altLang="ko-KR" dirty="0"/>
              <a:t>, </a:t>
            </a:r>
            <a:r>
              <a:rPr lang="ko-KR" altLang="en-US" b="1" dirty="0"/>
              <a:t>우리 모델은 통계적으로 유의미한 수준에서 예측 정확도가 우월함</a:t>
            </a:r>
            <a:r>
              <a:rPr lang="ko-KR" altLang="en-US" dirty="0"/>
              <a:t>을 보였으며</a:t>
            </a:r>
            <a:r>
              <a:rPr lang="en-US" altLang="ko-KR" dirty="0"/>
              <a:t>, </a:t>
            </a:r>
            <a:r>
              <a:rPr lang="ko-KR" altLang="en-US" dirty="0"/>
              <a:t>특히 </a:t>
            </a:r>
            <a:r>
              <a:rPr lang="en-US" altLang="ko-KR" b="1" dirty="0"/>
              <a:t>NASDAQ 100 </a:t>
            </a:r>
            <a:r>
              <a:rPr lang="ko-KR" altLang="en-US" b="1" dirty="0"/>
              <a:t>데이터셋에서는 최소 </a:t>
            </a:r>
            <a:r>
              <a:rPr lang="en-US" altLang="ko-KR" b="1" dirty="0"/>
              <a:t>10% </a:t>
            </a:r>
            <a:r>
              <a:rPr lang="ko-KR" altLang="en-US" b="1" dirty="0"/>
              <a:t>유의수준 이상</a:t>
            </a:r>
            <a:r>
              <a:rPr lang="ko-KR" altLang="en-US" dirty="0"/>
              <a:t>에서 그 차이가 검증되었다</a:t>
            </a:r>
            <a:r>
              <a:rPr lang="en-US" altLang="ko-KR" dirty="0"/>
              <a:t>.</a:t>
            </a:r>
            <a:r>
              <a:rPr lang="ko-KR" altLang="en-US" b="1" dirty="0"/>
              <a:t> </a:t>
            </a:r>
            <a:r>
              <a:rPr lang="en-US" altLang="ko-KR" b="1" dirty="0"/>
              <a:t>S&amp;P 500 </a:t>
            </a:r>
            <a:r>
              <a:rPr lang="ko-KR" altLang="en-US" b="1" dirty="0"/>
              <a:t>데이터셋에서는 최소 </a:t>
            </a:r>
            <a:r>
              <a:rPr lang="en-US" altLang="ko-KR" b="1" dirty="0"/>
              <a:t>5% </a:t>
            </a:r>
            <a:r>
              <a:rPr lang="ko-KR" altLang="en-US" b="1" dirty="0"/>
              <a:t>유의수준 이상</a:t>
            </a:r>
            <a:r>
              <a:rPr lang="ko-KR" altLang="en-US" dirty="0"/>
              <a:t>에서 그 차이가 검증되었다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📘 표에서 별표</a:t>
            </a:r>
            <a:r>
              <a:rPr lang="en-US" altLang="ko-KR" b="1" dirty="0"/>
              <a:t>(*, **, ***)</a:t>
            </a:r>
            <a:r>
              <a:rPr lang="ko-KR" altLang="en-US" b="1" dirty="0"/>
              <a:t>의 의미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* </a:t>
            </a:r>
            <a:r>
              <a:rPr lang="en-US" altLang="ko-KR" dirty="0"/>
              <a:t>: 10% </a:t>
            </a:r>
            <a:r>
              <a:rPr lang="ko-KR" altLang="en-US" dirty="0"/>
              <a:t>유의수준에서 통계적으로 유의 </a:t>
            </a:r>
            <a:r>
              <a:rPr lang="en-US" altLang="ko-KR" dirty="0"/>
              <a:t>(p &lt; 0.1)</a:t>
            </a:r>
          </a:p>
          <a:p>
            <a:r>
              <a:rPr lang="en-US" altLang="ko-KR" dirty="0"/>
              <a:t>** : 5% </a:t>
            </a:r>
            <a:r>
              <a:rPr lang="ko-KR" altLang="en-US" dirty="0"/>
              <a:t>유의수준에서 유의 </a:t>
            </a:r>
            <a:r>
              <a:rPr lang="en-US" altLang="ko-KR" dirty="0"/>
              <a:t>(p &lt; 0.05)</a:t>
            </a:r>
          </a:p>
          <a:p>
            <a:r>
              <a:rPr lang="en-US" altLang="ko-KR" dirty="0"/>
              <a:t>*** : 1% </a:t>
            </a:r>
            <a:r>
              <a:rPr lang="ko-KR" altLang="en-US" dirty="0"/>
              <a:t>유의수준에서 매우 유의 </a:t>
            </a:r>
            <a:r>
              <a:rPr lang="en-US" altLang="ko-KR" dirty="0"/>
              <a:t>(p &lt; 0.01)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 정확도가 같다는 귀무가설을 세워 이를 부정하려고 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우연이 유사한 결과가 나올 수 있는 확률일 얼마나 낮은지를 보임으로써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얼마나 유의한지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 의미가 있는 차이인지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증명함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23745D-37C1-D9C8-EC5A-7780F96DB2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3444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8A0BF-5FB5-3FE0-B569-571E8B902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CCDA096-954E-FF98-B73A-E7EABA764D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9DF6699-04A3-C85B-EC82-C5A788B936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0F1D87-34F5-5980-F576-DE8905D44D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340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262D8-DFE0-3BED-97F7-ED78F3DFA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D30F546-197E-D105-72A8-494C4FBB50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2B337B-0887-49C1-4851-8092B4113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6528DA-5462-DB09-E923-D0001B5E0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4962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725E0-C657-63D6-A240-DEC414293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6584500-FF0E-F9CB-3519-F7D5B7C4C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4AEEC7-7E88-7F0E-9CD4-934D53CF0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527380-F9F2-4815-DCF9-F48CC65A2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4718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0BF93-A2A4-6C4D-72D1-C100A63D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A269B37-5690-38FF-2DED-74A4C86AFC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CBA9D42-5D34-7B72-46CF-AE65ED64A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443A80-F094-5CE0-5038-696F3377E0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2621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71746-3A75-C6FB-CBB8-BA81CDAE3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A19080-0720-96F2-994D-488BF8C37A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A659BB4-F621-9B9C-1D92-0C1CD1992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8B25D5-308D-11B5-A0AA-3E090F8592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6840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E8031-8786-6C13-E102-B18070D9D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7A491F4-3344-9901-F839-33A3A11936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421211-1197-3DB1-4A92-D88BB6A2D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BAF1E8-D448-DD54-EA5E-F45921091D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0204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DBD62-3A89-783C-B970-8AD8AA113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7A5AC5-96EC-6A94-1637-8BB519D213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5053611-1D08-3EE9-D5D4-F2FB8ADFA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D3713F-7DB8-D2A0-A2B7-F1B412B95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03627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43137-BDE1-BA3C-7CD1-DF171F0CF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3D02605-9F42-0956-E147-82B0E2EDED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59FF022-E99A-4AFE-6714-1211CB8CA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17AB70-0090-3F12-53A1-B68A8F2569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0470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03DBC-1058-43FC-A566-55580D6B3B1A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883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9F4D2-08AD-FAD8-334A-CA8669D76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31F4F42-7EC0-0462-FAF6-10AC22F31C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B1B3BA-5DC4-7ADD-784A-7B5BB8CB9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(market factors [42]: moving average convergence/divergence (MACD), price-tobook ratio (P/B), relative strength index (RSI))</a:t>
            </a:r>
          </a:p>
          <a:p>
            <a:r>
              <a:rPr lang="en-US" altLang="ko-KR" dirty="0"/>
              <a:t>(investment behaviors [43]: </a:t>
            </a:r>
            <a:r>
              <a:rPr lang="ko-KR" altLang="en-US" dirty="0"/>
              <a:t>사람들의 집합적 투자 행동에서 추출된 주식 속성이 주가 예측 과제에서 높은 효과성을 갖고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3F6ABE-E255-3715-A8E6-09A9952549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61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783E7-F591-DB1A-837F-285E40791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095D5C-E264-4939-6577-B6764B571A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38B2917-94E3-5EC9-49EC-D65F6ED46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4F4C4E-61C0-45C7-FCA5-FAD0A24AFD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046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1AAB8-0EDE-50A7-BA9C-F1397DB2D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7FF4F2A-A53B-F507-D701-AFD6F715D5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F575B96-2724-F0DF-2AB8-C0A40D023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B6B674-64E8-2AB9-4351-F940E3EB28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800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12E50-34ED-300D-3DE6-7FD18B1DE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BAFC1C4-581C-8E2C-28DC-EEDB220CA4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4CE54B-1C4B-0691-767B-DBA43289B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7EAF3A-4F4E-0BB1-8F37-966F58359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360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FAD1D-604F-4635-C114-8BACB91EC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6D1693-68D0-A0D0-4442-9C930D39F8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DF781C-DC2F-DBA3-972B-BBD8941A2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BE8AEB-7FA1-4728-67FC-B7FC508F0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47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9638" y="2352675"/>
            <a:ext cx="107648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2121"/>
                </a:solidFill>
                <a:latin typeface="+mj-lt"/>
                <a:ea typeface="+mj-ea"/>
              </a:rPr>
              <a:t>Responding to News Sensitively in Stock Attention Networks via Prompt-Adaptive Trimodal Model</a:t>
            </a:r>
            <a:endParaRPr sz="3600" b="1" dirty="0">
              <a:solidFill>
                <a:srgbClr val="212121"/>
              </a:solidFill>
              <a:latin typeface="+mj-lt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60322-5B7B-00A9-11F5-59E858A4FFDB}"/>
              </a:ext>
            </a:extLst>
          </p:cNvPr>
          <p:cNvSpPr txBox="1"/>
          <p:nvPr/>
        </p:nvSpPr>
        <p:spPr>
          <a:xfrm>
            <a:off x="909638" y="3697486"/>
            <a:ext cx="107648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Haotian Liu, Bowen Hu , Yadong Zhou  and Yuxun Zhou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4B874-F9D0-A182-D6EA-F35F0CCD12A1}"/>
              </a:ext>
            </a:extLst>
          </p:cNvPr>
          <p:cNvSpPr txBox="1"/>
          <p:nvPr/>
        </p:nvSpPr>
        <p:spPr>
          <a:xfrm>
            <a:off x="909638" y="4168676"/>
            <a:ext cx="10764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IEEE TRANSACTIONS ON NEURAL NETWORKS AND LEARNING SYSTEMS, VOL 36, NO. 6, JUNE 2025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A489C6-D80A-B953-BFA3-50949E1F9181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Paper 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32AC4A-C7C5-FEDD-BE99-690224D5B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889AB6E-D100-1FCE-6FEC-0D28620B0C2D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6174D1-F54A-AF3F-3492-2CBA6459BAEF}"/>
              </a:ext>
            </a:extLst>
          </p:cNvPr>
          <p:cNvSpPr/>
          <p:nvPr/>
        </p:nvSpPr>
        <p:spPr>
          <a:xfrm>
            <a:off x="6485021" y="514437"/>
            <a:ext cx="5189454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Cross-Modal Fusion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D7E889-1349-A049-B183-1C648DF4E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870" y="2142457"/>
            <a:ext cx="6503305" cy="289476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0C32654-1B8E-5C0C-345E-03E296F24663}"/>
              </a:ext>
            </a:extLst>
          </p:cNvPr>
          <p:cNvGrpSpPr/>
          <p:nvPr/>
        </p:nvGrpSpPr>
        <p:grpSpPr>
          <a:xfrm>
            <a:off x="909600" y="1525587"/>
            <a:ext cx="5575421" cy="518419"/>
            <a:chOff x="917540" y="1633203"/>
            <a:chExt cx="5575421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A2DAC2-CC49-6476-A0A2-75D7A19F2F8E}"/>
                </a:ext>
              </a:extLst>
            </p:cNvPr>
            <p:cNvSpPr txBox="1"/>
            <p:nvPr/>
          </p:nvSpPr>
          <p:spPr>
            <a:xfrm>
              <a:off x="922301" y="1633203"/>
              <a:ext cx="5570660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prstClr val="white">
                      <a:lumMod val="50000"/>
                    </a:prstClr>
                  </a:solidFill>
                </a:rPr>
                <a:t>Pseudo-News Padding and Activation State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530F9990-EC13-D780-4304-AC9858A037E5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lvl="0" algn="ctr"/>
              <a:r>
                <a:rPr lang="en-US" altLang="ko-KR" sz="2800" b="1" dirty="0">
                  <a:solidFill>
                    <a:prstClr val="white"/>
                  </a:solidFill>
                </a:rPr>
                <a:t>1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49AF673-02CF-1D82-9274-E557997F7576}"/>
                  </a:ext>
                </a:extLst>
              </p:cNvPr>
              <p:cNvSpPr/>
              <p:nvPr/>
            </p:nvSpPr>
            <p:spPr>
              <a:xfrm>
                <a:off x="1198563" y="2171616"/>
                <a:ext cx="4251213" cy="36940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1" indent="-342900">
                  <a:lnSpc>
                    <a:spcPct val="130000"/>
                  </a:lnSpc>
                  <a:buAutoNum type="arabicPeriod"/>
                </a:pPr>
                <a:r>
                  <a:rPr lang="en-US" altLang="ko-KR" b="1" dirty="0"/>
                  <a:t>Fill the news position with pseudo-news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(i.e., a space character; “ “)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  <a:t>- News may be absent for certain stocks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  <a:t>- Address the issue of modality incompleteness with flexibility</a:t>
                </a:r>
              </a:p>
              <a:p>
                <a:pPr marL="342900" lvl="1" indent="-342900">
                  <a:lnSpc>
                    <a:spcPct val="130000"/>
                  </a:lnSpc>
                  <a:buAutoNum type="arabicPeriod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  <a:t>Two mutually exclusive subsets on the day </a:t>
                </a:r>
                <a14:m>
                  <m:oMath xmlns:m="http://schemas.openxmlformats.org/officeDocument/2006/math">
                    <m:r>
                      <a:rPr lang="en-US" altLang="ko-KR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𝒕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  <a:t> 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b="1" dirty="0">
                    <a:solidFill>
                      <a:schemeClr val="tx1"/>
                    </a:solidFill>
                  </a:rPr>
                  <a:t>- Nonactivation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  <a:t>: Price-only </a:t>
                </a:r>
                <a:br>
                  <a:rPr lang="en-US" altLang="ko-KR" b="1" dirty="0">
                    <a:solidFill>
                      <a:schemeClr val="tx1"/>
                    </a:solidFill>
                  </a:rPr>
                </a:br>
                <a:r>
                  <a:rPr lang="en-US" altLang="ko-KR" b="1" dirty="0">
                    <a:solidFill>
                      <a:schemeClr val="tx1"/>
                    </a:solidFill>
                  </a:rPr>
                  <a:t>- Activation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  <a:t>: Price, News</a:t>
                </a:r>
              </a:p>
              <a:p>
                <a:pPr marL="342900" lvl="1" indent="-342900">
                  <a:lnSpc>
                    <a:spcPct val="130000"/>
                  </a:lnSpc>
                  <a:buAutoNum type="arabicPeriod"/>
                </a:pPr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49AF673-02CF-1D82-9274-E557997F7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2171616"/>
                <a:ext cx="4251213" cy="3694088"/>
              </a:xfrm>
              <a:prstGeom prst="rect">
                <a:avLst/>
              </a:prstGeom>
              <a:blipFill>
                <a:blip r:embed="rId4"/>
                <a:stretch>
                  <a:fillRect l="-1291" r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296F6D-37A7-BCCF-5090-3333FAC30660}"/>
              </a:ext>
            </a:extLst>
          </p:cNvPr>
          <p:cNvSpPr/>
          <p:nvPr/>
        </p:nvSpPr>
        <p:spPr>
          <a:xfrm>
            <a:off x="5449777" y="1968500"/>
            <a:ext cx="6237397" cy="783557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31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D6B97D-12E6-AE41-3A24-79DC43077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DD47B2-AB87-AA73-4B3D-9EC3E438D5B9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57F1B5-CD94-32D1-DE2F-1F1D477508C2}"/>
              </a:ext>
            </a:extLst>
          </p:cNvPr>
          <p:cNvSpPr/>
          <p:nvPr/>
        </p:nvSpPr>
        <p:spPr>
          <a:xfrm>
            <a:off x="6485021" y="514437"/>
            <a:ext cx="5189454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Cross-Modal Fusion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0086DB-00BC-08F0-B371-007B4C45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170" y="1532857"/>
            <a:ext cx="6503305" cy="289476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58C54DCC-0FE8-A495-D474-39305C37C4F8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1463F0-B57B-51C7-6199-930B7782DEEE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prstClr val="white">
                      <a:lumMod val="50000"/>
                    </a:prstClr>
                  </a:solidFill>
                </a:rPr>
                <a:t>Representation Learning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5F269E24-AE6A-9B7A-374F-639551C9EDBA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lvl="0" algn="ctr"/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8E7AAA4-F615-8AF6-2EED-13D04CB7F0C4}"/>
                  </a:ext>
                </a:extLst>
              </p:cNvPr>
              <p:cNvSpPr/>
              <p:nvPr/>
            </p:nvSpPr>
            <p:spPr>
              <a:xfrm>
                <a:off x="1198563" y="2186856"/>
                <a:ext cx="4315133" cy="23015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News-Related Information</a:t>
                </a:r>
                <a:br>
                  <a:rPr lang="en-US" altLang="ko-KR" dirty="0"/>
                </a:b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nary>
                      <m:naryPr>
                        <m:chr m:val="∑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𝐵𝐸𝑅𝑇</m:t>
                        </m:r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sz="2000" dirty="0"/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Price-Related Information</a:t>
                </a:r>
                <a:br>
                  <a:rPr lang="en-US" altLang="ko-KR" dirty="0"/>
                </a:b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𝐵𝑖</m:t>
                    </m:r>
                    <m:r>
                      <m:rPr>
                        <m:nor/>
                      </m:rPr>
                      <a:rPr lang="ko-KR" altLang="en-US" sz="2000" dirty="0"/>
                      <m:t>－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𝐿𝑆𝑇𝑀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br>
                  <a:rPr lang="en-US" altLang="ko-KR" sz="2000" dirty="0"/>
                </a:b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𝑇𝑎𝑏𝑁𝑒𝑡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8E7AAA4-F615-8AF6-2EED-13D04CB7F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2186856"/>
                <a:ext cx="4315133" cy="2301527"/>
              </a:xfrm>
              <a:prstGeom prst="rect">
                <a:avLst/>
              </a:prstGeom>
              <a:blipFill>
                <a:blip r:embed="rId4"/>
                <a:stretch>
                  <a:fillRect l="-990" b="-39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51539931-AFA1-003C-3E31-2578D98867E9}"/>
              </a:ext>
            </a:extLst>
          </p:cNvPr>
          <p:cNvSpPr/>
          <p:nvPr/>
        </p:nvSpPr>
        <p:spPr>
          <a:xfrm>
            <a:off x="5304125" y="2196682"/>
            <a:ext cx="3192176" cy="1981618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B0F4D09-2068-959B-812F-D8CBE56AB1F4}"/>
                  </a:ext>
                </a:extLst>
              </p:cNvPr>
              <p:cNvSpPr/>
              <p:nvPr/>
            </p:nvSpPr>
            <p:spPr>
              <a:xfrm>
                <a:off x="1198563" y="4394999"/>
                <a:ext cx="10475912" cy="1657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Where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stock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𝑑𝑎𝑦</m:t>
                    </m:r>
                  </m:oMath>
                </a14:m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𝑁𝑒𝑤𝑠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L = # of stock-specific news (target day),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</m:sSup>
                  </m:oMath>
                </a14:m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US" altLang="ko-KR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n-US" altLang="ko-KR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ko-K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ko-K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B0F4D09-2068-959B-812F-D8CBE56AB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4394999"/>
                <a:ext cx="10475912" cy="1657313"/>
              </a:xfrm>
              <a:prstGeom prst="rect">
                <a:avLst/>
              </a:prstGeom>
              <a:blipFill>
                <a:blip r:embed="rId5"/>
                <a:stretch>
                  <a:fillRect l="-407" b="-2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97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070BD-3ED4-D15C-8D2F-4000F3E11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45DDF8-9358-9A38-46E2-406CC25A075F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D23CC2-F8DB-7907-F61B-AB1F0E410D67}"/>
              </a:ext>
            </a:extLst>
          </p:cNvPr>
          <p:cNvSpPr/>
          <p:nvPr/>
        </p:nvSpPr>
        <p:spPr>
          <a:xfrm>
            <a:off x="6485021" y="514437"/>
            <a:ext cx="5189454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Cross-Modal Fusion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760FBB-439F-5EAE-9E50-1A3BD678A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170" y="1532857"/>
            <a:ext cx="6503305" cy="289476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0B5377A-635E-5D4D-ED51-91F521609E03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2FC785-521C-61BF-2BDD-2EA19096BFC1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prstClr val="white">
                      <a:lumMod val="50000"/>
                    </a:prstClr>
                  </a:solidFill>
                </a:rPr>
                <a:t>Modal Decomposition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9DCF9760-FF6E-EC37-BA16-30A6D57B9A4A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lvl="0" algn="ctr"/>
              <a:r>
                <a:rPr lang="en-US" altLang="ko-KR" sz="2800" b="1" dirty="0">
                  <a:solidFill>
                    <a:prstClr val="white"/>
                  </a:solidFill>
                  <a:ea typeface="맑은 고딕" panose="020B0503020000020004" pitchFamily="50" charset="-127"/>
                </a:rPr>
                <a:t>3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48F360-9059-E344-94EF-8FC61969C3F6}"/>
              </a:ext>
            </a:extLst>
          </p:cNvPr>
          <p:cNvSpPr/>
          <p:nvPr/>
        </p:nvSpPr>
        <p:spPr>
          <a:xfrm>
            <a:off x="1198563" y="2186856"/>
            <a:ext cx="3972607" cy="114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Project trimodal representations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into </a:t>
            </a:r>
            <a:r>
              <a:rPr lang="en-US" altLang="ko-KR" b="1" dirty="0"/>
              <a:t>4 different spaces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DC08E2-0B2B-BBBA-07AC-E5258B390548}"/>
              </a:ext>
            </a:extLst>
          </p:cNvPr>
          <p:cNvSpPr/>
          <p:nvPr/>
        </p:nvSpPr>
        <p:spPr>
          <a:xfrm>
            <a:off x="8331486" y="2196682"/>
            <a:ext cx="2095214" cy="223093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E3CD5B7-3444-AF21-7D80-82BCA64524AC}"/>
                  </a:ext>
                </a:extLst>
              </p:cNvPr>
              <p:cNvSpPr/>
              <p:nvPr/>
            </p:nvSpPr>
            <p:spPr>
              <a:xfrm>
                <a:off x="4594114" y="4157612"/>
                <a:ext cx="7467257" cy="12058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Where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vp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Nonlinear Activation Function</a:t>
                </a: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E3CD5B7-3444-AF21-7D80-82BCA64524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114" y="4157612"/>
                <a:ext cx="7467257" cy="1205843"/>
              </a:xfrm>
              <a:prstGeom prst="rect">
                <a:avLst/>
              </a:prstGeom>
              <a:blipFill>
                <a:blip r:embed="rId4"/>
                <a:stretch>
                  <a:fillRect l="-735" b="-7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D3B67C07-F62D-27BF-5DB7-6D35D1B87E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576416"/>
                  </p:ext>
                </p:extLst>
              </p:nvPr>
            </p:nvGraphicFramePr>
            <p:xfrm>
              <a:off x="1584673" y="2973606"/>
              <a:ext cx="2438743" cy="80267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54743">
                      <a:extLst>
                        <a:ext uri="{9D8B030D-6E8A-4147-A177-3AD203B41FA5}">
                          <a16:colId xmlns:a16="http://schemas.microsoft.com/office/drawing/2014/main" val="175891773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533702920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469183090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News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Price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804358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Specific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0030529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Shared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48522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D3B67C07-F62D-27BF-5DB7-6D35D1B87E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576416"/>
                  </p:ext>
                </p:extLst>
              </p:nvPr>
            </p:nvGraphicFramePr>
            <p:xfrm>
              <a:off x="1584673" y="2973606"/>
              <a:ext cx="2438743" cy="80267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54743">
                      <a:extLst>
                        <a:ext uri="{9D8B030D-6E8A-4147-A177-3AD203B41FA5}">
                          <a16:colId xmlns:a16="http://schemas.microsoft.com/office/drawing/2014/main" val="175891773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533702920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469183090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News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Price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804358"/>
                      </a:ext>
                    </a:extLst>
                  </a:tr>
                  <a:tr h="2753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Specific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231" t="-104444" r="-102308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7634" t="-104444" r="-1527" b="-12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0030529"/>
                      </a:ext>
                    </a:extLst>
                  </a:tr>
                  <a:tr h="2753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Shared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231" t="-200000" r="-102308" b="-2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7634" t="-200000" r="-1527" b="-26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48522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E047FFF-5C55-3029-47E9-379880E849CA}"/>
                  </a:ext>
                </a:extLst>
              </p:cNvPr>
              <p:cNvSpPr/>
              <p:nvPr/>
            </p:nvSpPr>
            <p:spPr>
              <a:xfrm>
                <a:off x="1462886" y="3398087"/>
                <a:ext cx="3087686" cy="1942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𝑣𝑝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E047FFF-5C55-3029-47E9-379880E84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86" y="3398087"/>
                <a:ext cx="3087686" cy="19422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6F14ADE-3273-B22D-6684-8EA1DDD5734C}"/>
                  </a:ext>
                </a:extLst>
              </p:cNvPr>
              <p:cNvSpPr/>
              <p:nvPr/>
            </p:nvSpPr>
            <p:spPr>
              <a:xfrm>
                <a:off x="1198563" y="5364111"/>
                <a:ext cx="10475912" cy="989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Orthogonal Loss: </a:t>
                </a:r>
                <a:r>
                  <a:rPr lang="en-US" altLang="ko-KR" b="1" dirty="0"/>
                  <a:t>Ensure the independence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of the modal-specific spaces from the modal-shared spaces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𝑢𝑝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𝑣𝑝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Frobenius Norm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∑∑</m:t>
                        </m:r>
                        <m:sSup>
                          <m:sSupPr>
                            <m:ctrlPr>
                              <a:rPr lang="en-US" altLang="ko-KR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6F14ADE-3273-B22D-6684-8EA1DDD57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5364111"/>
                <a:ext cx="10475912" cy="989502"/>
              </a:xfrm>
              <a:prstGeom prst="rect">
                <a:avLst/>
              </a:prstGeom>
              <a:blipFill>
                <a:blip r:embed="rId7"/>
                <a:stretch>
                  <a:fillRect l="-407"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92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70134-E048-E4C5-A58A-0B5D42A80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DFF899A-1340-1FF2-1E95-1B0B66F2CEC2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99B4EC-40B2-85FC-2FEA-7F883BF3B867}"/>
              </a:ext>
            </a:extLst>
          </p:cNvPr>
          <p:cNvSpPr/>
          <p:nvPr/>
        </p:nvSpPr>
        <p:spPr>
          <a:xfrm>
            <a:off x="6485021" y="514437"/>
            <a:ext cx="5189454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Cross-Modal Fusion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B11643-AD0C-CBB3-1A87-33CB7CD131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90"/>
          <a:stretch>
            <a:fillRect/>
          </a:stretch>
        </p:blipFill>
        <p:spPr>
          <a:xfrm>
            <a:off x="5372100" y="1532857"/>
            <a:ext cx="6302375" cy="289476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1A41CD43-4EEA-5606-3729-FE3360C107C7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26B17C-5C14-B185-F020-6E07D7A78B53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Modal Integration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5D0581-1880-46B1-1804-EB564CD7FE8F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4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82FECF-BBFF-E584-22F6-279FE93EC5CE}"/>
              </a:ext>
            </a:extLst>
          </p:cNvPr>
          <p:cNvSpPr/>
          <p:nvPr/>
        </p:nvSpPr>
        <p:spPr>
          <a:xfrm>
            <a:off x="1198562" y="2171616"/>
            <a:ext cx="4517861" cy="1141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Media sentiment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Impact stock prices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News-Stream Integration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➡️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Sentiment Prompts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F9269C7-6A7A-9CD2-8C34-8E6D7771C1C1}"/>
                  </a:ext>
                </a:extLst>
              </p:cNvPr>
              <p:cNvSpPr/>
              <p:nvPr/>
            </p:nvSpPr>
            <p:spPr>
              <a:xfrm>
                <a:off x="1622200" y="3393121"/>
                <a:ext cx="6148388" cy="988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1" indent="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𝑝𝑚𝑡</m:t>
                          </m:r>
                        </m:sup>
                      </m:sSubSup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=[</m:t>
                      </m:r>
                      <m:sSubSup>
                        <m:sSubSupPr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</m:sup>
                      </m:sSubSup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|</m:t>
                      </m:r>
                      <m:d>
                        <m:dPr>
                          <m:begChr m:val="|"/>
                          <m:endChr m:val="]"/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kumimoji="0" lang="en-US" altLang="ko-KR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ko-KR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altLang="ko-KR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1" indent="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𝑠𝑜𝑓𝑡𝑚𝑎𝑥</m:t>
                    </m:r>
                    <m:d>
                      <m:d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𝑊</m:t>
                            </m:r>
                          </m:e>
                          <m:sub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𝑧𝑟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𝑚</m:t>
                                </m:r>
                              </m:sup>
                            </m:sSubSup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∥</m:t>
                            </m:r>
                            <m:d>
                              <m:dPr>
                                <m:ctrlP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𝑚</m:t>
                                    </m:r>
                                  </m:sup>
                                </m:sSubSup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⨀</m:t>
                                </m:r>
                                <m:sSubSup>
                                  <m:sSubSupPr>
                                    <m:ctrlP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kumimoji="0" lang="en-US" altLang="ko-K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∥</m:t>
                            </m:r>
                            <m:sSubSup>
                              <m:sSubSupPr>
                                <m:ctrlP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F9269C7-6A7A-9CD2-8C34-8E6D7771C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200" y="3393121"/>
                <a:ext cx="6148388" cy="988604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4E7B68D-40EC-CD68-AA53-99F68AF905FB}"/>
                  </a:ext>
                </a:extLst>
              </p:cNvPr>
              <p:cNvSpPr/>
              <p:nvPr/>
            </p:nvSpPr>
            <p:spPr>
              <a:xfrm>
                <a:off x="6688137" y="4325333"/>
                <a:ext cx="5500688" cy="20682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1" indent="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Where</a:t>
                </a:r>
              </a:p>
              <a:p>
                <a:pPr marL="285750" marR="0" lvl="1" indent="-28575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  <m:sup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𝑚</m:t>
                        </m:r>
                      </m:sup>
                    </m:sSubSup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⨀</m:t>
                    </m:r>
                    <m:sSubSup>
                      <m:sSub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  <m:sup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𝑝</m:t>
                        </m:r>
                      </m:sup>
                    </m:sSub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: News (sentiment source), Price (noise filter)</a:t>
                </a:r>
              </a:p>
              <a:p>
                <a:pPr marL="285750" marR="0" lvl="1" indent="-28575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  <m:sup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𝑃</m:t>
                        </m:r>
                      </m:sup>
                    </m:sSubSup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+</m:t>
                    </m:r>
                    <m:sSubSup>
                      <m:sSub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  <m:sup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𝑚</m:t>
                        </m:r>
                      </m:sup>
                    </m:sSub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: Equally crucial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 Addition Operation</a:t>
                </a:r>
              </a:p>
              <a:p>
                <a:pPr marL="285750" marR="0" lvl="1" indent="-28575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  <m:sup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𝑝𝑚𝑡</m:t>
                        </m:r>
                      </m:sup>
                    </m:sSubSup>
                    <m:r>
                      <a:rPr kumimoji="0" lang="en-US" altLang="ko-KR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ℝ</m:t>
                        </m:r>
                      </m:e>
                      <m:sup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W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𝑧𝑟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ℝ</m:t>
                        </m:r>
                      </m:e>
                      <m:sup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  <m: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en-US" altLang="ko-KR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ko-KR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𝒊</m:t>
                    </m:r>
                    <m:r>
                      <a:rPr kumimoji="0" lang="en-US" altLang="ko-KR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ko-KR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𝑽</m:t>
                        </m:r>
                      </m:e>
                      <m:sup>
                        <m:r>
                          <a:rPr kumimoji="0" lang="en-US" altLang="ko-KR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altLang="ko-KR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  <m:r>
                          <a:rPr kumimoji="0" lang="en-US" altLang="ko-KR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(Only Activation)</a:t>
                </a:r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  <m:sup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𝑦𝑏</m:t>
                        </m:r>
                      </m:sup>
                    </m:sSubSup>
                    <m:r>
                      <a:rPr kumimoji="0" lang="en-US" altLang="ko-KR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h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hr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h</m:t>
                            </m:r>
                          </m:sub>
                        </m:sSub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  <m: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sub>
                        </m:sSub>
                      </m:sup>
                    </m:sSup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 </m:t>
                    </m:r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h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</m:t>
                    </m:r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4E7B68D-40EC-CD68-AA53-99F68AF90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137" y="4325333"/>
                <a:ext cx="5500688" cy="2068259"/>
              </a:xfrm>
              <a:prstGeom prst="rect">
                <a:avLst/>
              </a:prstGeom>
              <a:blipFill>
                <a:blip r:embed="rId5"/>
                <a:stretch>
                  <a:fillRect l="-887" r="-776" b="-3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D3586B-CB7A-7C8C-041B-22610F774CEB}"/>
              </a:ext>
            </a:extLst>
          </p:cNvPr>
          <p:cNvSpPr/>
          <p:nvPr/>
        </p:nvSpPr>
        <p:spPr>
          <a:xfrm>
            <a:off x="1198564" y="4449010"/>
            <a:ext cx="5158694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Price-Stream Integration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➡️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Hybrid Embeddings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900916C-B518-501A-78CE-02854A883B68}"/>
                  </a:ext>
                </a:extLst>
              </p:cNvPr>
              <p:cNvSpPr/>
              <p:nvPr/>
            </p:nvSpPr>
            <p:spPr>
              <a:xfrm>
                <a:off x="1622201" y="4871028"/>
                <a:ext cx="4986338" cy="581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1" indent="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𝑦𝑏</m:t>
                          </m:r>
                        </m:sup>
                      </m:sSubSup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𝜎</m:t>
                      </m:r>
                      <m:d>
                        <m:dPr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h</m:t>
                              </m:r>
                              <m: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0" lang="en-US" altLang="ko-K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ko-K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0" lang="en-US" altLang="ko-K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0" lang="en-US" altLang="ko-K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∥</m:t>
                              </m:r>
                              <m:d>
                                <m:dPr>
                                  <m:ctrlPr>
                                    <a:rPr kumimoji="0" lang="en-US" altLang="ko-K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0" lang="en-US" altLang="ko-KR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kumimoji="0" lang="en-US" altLang="ko-KR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0" lang="en-US" altLang="ko-KR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r>
                                    <a:rPr kumimoji="0" lang="en-US" altLang="ko-K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kumimoji="0" lang="en-US" altLang="ko-KR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US" altLang="ko-KR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0" lang="en-US" altLang="ko-KR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∥</m:t>
                              </m:r>
                              <m:sSubSup>
                                <m:sSubSupPr>
                                  <m:ctrlPr>
                                    <a:rPr kumimoji="0" lang="en-US" altLang="ko-K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ko-K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0" lang="en-US" altLang="ko-K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0" lang="en-US" altLang="ko-KR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d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900916C-B518-501A-78CE-02854A883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201" y="4871028"/>
                <a:ext cx="4986338" cy="5816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0FDA0F-0673-F32A-3C23-458953FFE35F}"/>
              </a:ext>
            </a:extLst>
          </p:cNvPr>
          <p:cNvSpPr/>
          <p:nvPr/>
        </p:nvSpPr>
        <p:spPr>
          <a:xfrm>
            <a:off x="10358438" y="2196682"/>
            <a:ext cx="1312862" cy="223093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453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C5559-5146-3530-708A-B94D4CA9B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98077B2-04AB-29DE-CAB5-CEB3CBBAA188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CF2AA4-F96A-5B65-2027-87360325D8A3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EAA332-69D0-DEE9-D0BD-49E872B8975D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5E1028-4C90-C9DA-9F5E-35510389358E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Stock Polarized Activation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D10DFA52-9980-7659-0DE6-CA19CBF6AB2F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B0DF73-8ACD-69DC-8980-7D80F0F157E3}"/>
              </a:ext>
            </a:extLst>
          </p:cNvPr>
          <p:cNvSpPr/>
          <p:nvPr/>
        </p:nvSpPr>
        <p:spPr>
          <a:xfrm>
            <a:off x="1198563" y="2171616"/>
            <a:ext cx="5382110" cy="1501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Activated stocks carry </a:t>
            </a:r>
            <a:r>
              <a:rPr lang="en-US" altLang="ko-KR" b="1" dirty="0">
                <a:latin typeface="Calibri"/>
                <a:ea typeface="맑은 고딕" panose="020B0503020000020004" pitchFamily="50" charset="-127"/>
              </a:rPr>
              <a:t>more dominant information 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</a:rPr>
            </a:b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Asymmetric feature distribution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Different activation states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Varying inter-stock influences </a:t>
            </a: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Separate embedding</a:t>
            </a:r>
            <a:endParaRPr lang="en-US" altLang="ko-KR" sz="2000" b="1" dirty="0">
              <a:latin typeface="Calibri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D5DF851-1F19-BC7F-47A5-7D7AF821F0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208" t="28015"/>
          <a:stretch>
            <a:fillRect/>
          </a:stretch>
        </p:blipFill>
        <p:spPr>
          <a:xfrm>
            <a:off x="6580673" y="1533525"/>
            <a:ext cx="5093802" cy="289476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79EB4D-7750-3194-35A7-CFE3470A6750}"/>
              </a:ext>
            </a:extLst>
          </p:cNvPr>
          <p:cNvSpPr/>
          <p:nvPr/>
        </p:nvSpPr>
        <p:spPr>
          <a:xfrm>
            <a:off x="7620000" y="2044005"/>
            <a:ext cx="787400" cy="2384283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2C23B79-5CCA-77EE-D0A8-D6C0FE76EC06}"/>
                  </a:ext>
                </a:extLst>
              </p:cNvPr>
              <p:cNvSpPr/>
              <p:nvPr/>
            </p:nvSpPr>
            <p:spPr>
              <a:xfrm>
                <a:off x="1357314" y="3326211"/>
                <a:ext cx="9367837" cy="15738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  <a:defRPr/>
                </a:pPr>
                <a:r>
                  <a:rPr lang="en-US" altLang="ko-KR" sz="2000" dirty="0"/>
                  <a:t>Node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𝑛h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h𝑦𝑏</m:t>
                                        </m:r>
                                      </m:sup>
                                    </m:sSub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∥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𝑝𝑚𝑡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𝑛h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h𝑦𝑏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               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r>
                  <a:rPr lang="en-US" altLang="ko-KR" sz="2000" b="0" i="1" dirty="0"/>
                  <a:t> </a:t>
                </a:r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2C23B79-5CCA-77EE-D0A8-D6C0FE76E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314" y="3326211"/>
                <a:ext cx="9367837" cy="1573892"/>
              </a:xfrm>
              <a:prstGeom prst="rect">
                <a:avLst/>
              </a:prstGeom>
              <a:blipFill>
                <a:blip r:embed="rId4"/>
                <a:stretch>
                  <a:fillRect l="-7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12E14D6-E669-C579-9CF3-03C014157935}"/>
                  </a:ext>
                </a:extLst>
              </p:cNvPr>
              <p:cNvSpPr/>
              <p:nvPr/>
            </p:nvSpPr>
            <p:spPr>
              <a:xfrm>
                <a:off x="8235951" y="4420592"/>
                <a:ext cx="3575049" cy="17520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Where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𝑛h</m:t>
                        </m:r>
                      </m:sub>
                      <m:sup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sup>
                    </m:sSup>
                  </m:oMath>
                </a14:m>
                <a:b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12E14D6-E669-C579-9CF3-03C0141579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951" y="4420592"/>
                <a:ext cx="3575049" cy="1752083"/>
              </a:xfrm>
              <a:prstGeom prst="rect">
                <a:avLst/>
              </a:prstGeom>
              <a:blipFill>
                <a:blip r:embed="rId5"/>
                <a:stretch>
                  <a:fillRect l="-1363" b="-38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B96A89-E5B6-DC95-5C75-5CD10F4C5F33}"/>
              </a:ext>
            </a:extLst>
          </p:cNvPr>
          <p:cNvSpPr/>
          <p:nvPr/>
        </p:nvSpPr>
        <p:spPr>
          <a:xfrm>
            <a:off x="1198563" y="4918191"/>
            <a:ext cx="7208838" cy="78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it-IT" altLang="ko-KR" dirty="0">
                <a:solidFill>
                  <a:prstClr val="white">
                    <a:lumMod val="50000"/>
                  </a:prstClr>
                </a:solidFill>
              </a:rPr>
              <a:t>Polarization loss (via cosine distance)</a:t>
            </a:r>
            <a:br>
              <a:rPr lang="it-IT" altLang="ko-KR" dirty="0">
                <a:solidFill>
                  <a:prstClr val="white">
                    <a:lumMod val="50000"/>
                  </a:prstClr>
                </a:solidFill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“Opposing </a:t>
            </a: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b="1" dirty="0"/>
              <a:t>Separated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, Similar </a:t>
            </a: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b="1" dirty="0"/>
              <a:t>Closer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”</a:t>
            </a:r>
            <a:endParaRPr lang="en-US" altLang="ko-KR" sz="2000" b="0" dirty="0"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7CEE43F-D20E-2C85-0368-35331642D1B8}"/>
                  </a:ext>
                </a:extLst>
              </p:cNvPr>
              <p:cNvSpPr/>
              <p:nvPr/>
            </p:nvSpPr>
            <p:spPr>
              <a:xfrm>
                <a:off x="1357314" y="5423862"/>
                <a:ext cx="6719886" cy="15104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𝑝𝑜𝑙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latin typeface="Cambria Math" panose="02040503050406030204" pitchFamily="18" charset="0"/>
                                    </a:rPr>
                                    <m:t>sgn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2000" b="0" i="1" dirty="0"/>
              </a:p>
              <a:p>
                <a:pPr marL="0" lvl="1">
                  <a:lnSpc>
                    <a:spcPct val="130000"/>
                  </a:lnSpc>
                  <a:defRPr/>
                </a:pPr>
                <a:endParaRPr lang="en-US" altLang="ko-KR" sz="2000" b="0" i="1" dirty="0"/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7CEE43F-D20E-2C85-0368-35331642D1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314" y="5423862"/>
                <a:ext cx="6719886" cy="15104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003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1A614-7F94-F5F9-5781-0A27B1AFC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DB6F34-7DF7-F382-0DF9-D43D2266C16E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B2BE3B-468A-4D6B-E9C2-0CEA5ED6643E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983E319-790D-7309-1D50-1648D77A38BB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0B95F0-0955-B4EC-B406-75FDDEE6F805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Interaction Inference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B4D56101-6BF0-0FB7-C381-4A276DC3EF9A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5FA3E7B-EE34-A50C-B3A0-CF95F96BCF8F}"/>
                  </a:ext>
                </a:extLst>
              </p:cNvPr>
              <p:cNvSpPr/>
              <p:nvPr/>
            </p:nvSpPr>
            <p:spPr>
              <a:xfrm>
                <a:off x="1198563" y="2186856"/>
                <a:ext cx="5382110" cy="29696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</a:rPr>
                  <a:t>Dynamic Interaction </a:t>
                </a:r>
                <a:r>
                  <a:rPr lang="ko-KR" altLang="en-US" dirty="0">
                    <a:latin typeface="+mn-ea"/>
                  </a:rPr>
                  <a:t>➡️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 </a:t>
                </a:r>
                <a:r>
                  <a:rPr lang="en-US" altLang="ko-KR" b="1" dirty="0">
                    <a:latin typeface="Calibri"/>
                    <a:sym typeface="Wingdings" panose="05000000000000000000" pitchFamily="2" charset="2"/>
                  </a:rPr>
                  <a:t>Attnetion Network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Reflecting information flow</a:t>
                </a:r>
                <a:r>
                  <a:rPr lang="en-US" altLang="ko-KR" sz="1600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[Activated  Nonactivated]</a:t>
                </a:r>
                <a:r>
                  <a:rPr lang="en-US" altLang="ko-KR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latin typeface="+mn-ea"/>
                  </a:rPr>
                  <a:t>➡️</a:t>
                </a:r>
                <a:r>
                  <a:rPr lang="en-US" altLang="ko-KR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 </a:t>
                </a:r>
                <a:r>
                  <a:rPr lang="en-US" altLang="ko-KR" b="1" dirty="0">
                    <a:latin typeface="Calibri"/>
                    <a:sym typeface="Wingdings" panose="05000000000000000000" pitchFamily="2" charset="2"/>
                  </a:rPr>
                  <a:t>Partially Bipartite </a:t>
                </a:r>
                <a:r>
                  <a:rPr lang="en-US" altLang="ko-KR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(Fig.3) 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schemeClr val="tx1"/>
                    </a:solidFill>
                    <a:latin typeface="Calibri"/>
                    <a:sym typeface="Wingdings" panose="05000000000000000000" pitchFamily="2" charset="2"/>
                  </a:rPr>
                  <a:t>Attention Score     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sub>
                          <m:sup/>
                          <m:e>
                            <m:func>
                              <m:func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altLang="ko-KR" dirty="0">
                  <a:solidFill>
                    <a:schemeClr val="tx1"/>
                  </a:solidFill>
                  <a:latin typeface="Calibri"/>
                  <a:sym typeface="Wingdings" panose="05000000000000000000" pitchFamily="2" charset="2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schemeClr val="tx1"/>
                    </a:solidFill>
                    <a:latin typeface="Calibri"/>
                    <a:sym typeface="Wingdings" panose="05000000000000000000" pitchFamily="2" charset="2"/>
                  </a:rPr>
                  <a:t>Message Flux </a:t>
                </a:r>
                <a:br>
                  <a:rPr lang="en-US" altLang="ko-KR" dirty="0">
                    <a:solidFill>
                      <a:schemeClr val="tx1"/>
                    </a:solidFill>
                    <a:latin typeface="Calibri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ko-KR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  <m:sup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𝐿𝑒𝑎𝑘𝑦𝑅𝑒𝑙𝑢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ko-KR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br>
                  <a:rPr lang="en-US" altLang="ko-KR" dirty="0">
                    <a:solidFill>
                      <a:schemeClr val="tx1"/>
                    </a:solidFill>
                    <a:latin typeface="Calibri"/>
                    <a:sym typeface="Wingdings" panose="05000000000000000000" pitchFamily="2" charset="2"/>
                  </a:rPr>
                </a:br>
                <a:endParaRPr lang="en-US" altLang="ko-KR" b="0" dirty="0">
                  <a:solidFill>
                    <a:schemeClr val="tx1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5FA3E7B-EE34-A50C-B3A0-CF95F96BC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2186856"/>
                <a:ext cx="5382110" cy="2969659"/>
              </a:xfrm>
              <a:prstGeom prst="rect">
                <a:avLst/>
              </a:prstGeom>
              <a:blipFill>
                <a:blip r:embed="rId3"/>
                <a:stretch>
                  <a:fillRect l="-793" r="-6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433AE0FB-8C2C-63C1-BD0F-AEF52F20BC4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2208" t="28015"/>
          <a:stretch>
            <a:fillRect/>
          </a:stretch>
        </p:blipFill>
        <p:spPr>
          <a:xfrm>
            <a:off x="6580673" y="1533525"/>
            <a:ext cx="5093802" cy="289476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BA473F-5AD1-9094-EED1-0C4BD69C18D8}"/>
              </a:ext>
            </a:extLst>
          </p:cNvPr>
          <p:cNvSpPr/>
          <p:nvPr/>
        </p:nvSpPr>
        <p:spPr>
          <a:xfrm>
            <a:off x="8235951" y="2347415"/>
            <a:ext cx="1696731" cy="160676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E34DC6-A1C3-4F3A-609B-149182151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673" y="4595728"/>
            <a:ext cx="5093802" cy="1553793"/>
          </a:xfrm>
          <a:prstGeom prst="rect">
            <a:avLst/>
          </a:prstGeom>
          <a:effectLst>
            <a:softEdge rad="63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4684138-0344-0198-2509-B0F61261069A}"/>
                  </a:ext>
                </a:extLst>
              </p:cNvPr>
              <p:cNvSpPr/>
              <p:nvPr/>
            </p:nvSpPr>
            <p:spPr>
              <a:xfrm>
                <a:off x="1198562" y="5110795"/>
                <a:ext cx="7829323" cy="1606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Where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𝐧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: Target Node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𝑽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𝐧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latin typeface="Calibri"/>
                    <a:sym typeface="Wingdings" panose="05000000000000000000" pitchFamily="2" charset="2"/>
                  </a:rPr>
                  <a:t>: </a:t>
                </a:r>
                <a:r>
                  <a:rPr lang="en-US" altLang="ko-KR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Source Node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𝑽</m:t>
                    </m:r>
                  </m:oMath>
                </a14:m>
                <a:br>
                  <a:rPr lang="en-US" altLang="ko-KR" b="1" dirty="0">
                    <a:solidFill>
                      <a:schemeClr val="tx1"/>
                    </a:solidFill>
                    <a:latin typeface="Calibri"/>
                    <a:sym typeface="Wingdings" panose="05000000000000000000" pitchFamily="2" charset="2"/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(1)</m:t>
                        </m:r>
                      </m:sup>
                    </m:sSup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(1)</m:t>
                        </m:r>
                      </m:sup>
                    </m:sSup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(0)</m:t>
                        </m:r>
                      </m:sup>
                    </m:sSup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</m:t>
                    </m:r>
                    <m:sSup>
                      <m:sSupPr>
                        <m:ctrlP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sSup>
                      <m:sSupPr>
                        <m:ctrlP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(0)</m:t>
                        </m:r>
                      </m:sup>
                    </m:sSup>
                  </m:oMath>
                </a14:m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ko-KR" alt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ko-KR" alt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ko-KR" altLang="en-US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𝜑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ko-KR" alt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b="0" dirty="0">
                  <a:latin typeface="Calibri"/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4684138-0344-0198-2509-B0F612610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5110795"/>
                <a:ext cx="7829323" cy="1606658"/>
              </a:xfrm>
              <a:prstGeom prst="rect">
                <a:avLst/>
              </a:prstGeom>
              <a:blipFill>
                <a:blip r:embed="rId6"/>
                <a:stretch>
                  <a:fillRect l="-545" b="-37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92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1509B-11EC-D792-4142-A51ECE38A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819F6C-BB59-2BD0-BA89-C8869061FDCD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179469-2A2F-3C8C-46EF-44EE4D0BBB14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8344CF4-3A17-0F37-AF2B-165330DC3E56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454C51-F9E8-91AB-38D7-B402B9DA6CCB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Information Exchange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78547139-1886-8A50-A205-79637EFB8D11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2A140F2-6D90-18D8-56F8-34173B7AA842}"/>
                  </a:ext>
                </a:extLst>
              </p:cNvPr>
              <p:cNvSpPr/>
              <p:nvPr/>
            </p:nvSpPr>
            <p:spPr>
              <a:xfrm>
                <a:off x="1198562" y="2171616"/>
                <a:ext cx="5653499" cy="26325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1" indent="-28575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</a:rPr>
                  <a:t>For nonactivated stock,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ea typeface="맑은 고딕" panose="020B0503020000020004" pitchFamily="50" charset="-127"/>
                  </a:rPr>
                  <a:t>Peer stock interactions can be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</a:rPr>
                  <a:t>summarized into </a:t>
                </a: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</a:rPr>
                  <a:t>a message vector</a:t>
                </a:r>
                <a:endParaRPr lang="en-US" altLang="ko-KR" b="1" dirty="0"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Message Vector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(weighted sum)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 </a:t>
                </a:r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0.1</m:t>
                            </m:r>
                          </m:e>
                        </m:d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Edge</a:t>
                </a:r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(information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맑은 고딕" panose="020B0503020000020004" pitchFamily="50" charset="-127"/>
                    <a:sym typeface="Wingdings" panose="05000000000000000000" pitchFamily="2" charset="2"/>
                  </a:rPr>
                  <a:t>f</a:t>
                </a:r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altLang="ko-KR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  <a:sym typeface="Wingdings" panose="05000000000000000000" pitchFamily="2" charset="2"/>
                          </a:rPr>
                          <m:t>𝑁</m:t>
                        </m:r>
                      </m:e>
                      <m:sub>
                        <m:r>
                          <a:rPr kumimoji="0" lang="en-US" altLang="ko-KR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kumimoji="0" lang="en-US" altLang="ko-KR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rPr>
                      <m:t>→</m:t>
                    </m:r>
                    <m:sSub>
                      <m:sSubPr>
                        <m:ctrlPr>
                          <a:rPr kumimoji="0" lang="en-US" altLang="ko-KR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en-US" altLang="ko-KR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ko-KR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</a:rPr>
                  <a:t> </a:t>
                </a:r>
                <a:br>
                  <a:rPr lang="en-US" altLang="ko-KR" noProof="0" dirty="0">
                    <a:solidFill>
                      <a:prstClr val="black"/>
                    </a:solidFill>
                    <a:ea typeface="맑은 고딕" panose="020B0503020000020004" pitchFamily="50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𝑗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𝑒𝑜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𝑜𝑛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2A140F2-6D90-18D8-56F8-34173B7AA8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2171616"/>
                <a:ext cx="5653499" cy="2632516"/>
              </a:xfrm>
              <a:prstGeom prst="rect">
                <a:avLst/>
              </a:prstGeom>
              <a:blipFill>
                <a:blip r:embed="rId3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25E0BA9D-6804-2C97-2475-CD5C53760D6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2208" t="28015"/>
          <a:stretch>
            <a:fillRect/>
          </a:stretch>
        </p:blipFill>
        <p:spPr>
          <a:xfrm>
            <a:off x="6580673" y="1533525"/>
            <a:ext cx="5093802" cy="289476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F6BFDC-E92E-680E-4D59-78F808BC627B}"/>
              </a:ext>
            </a:extLst>
          </p:cNvPr>
          <p:cNvSpPr/>
          <p:nvPr/>
        </p:nvSpPr>
        <p:spPr>
          <a:xfrm>
            <a:off x="8235951" y="2347415"/>
            <a:ext cx="1696731" cy="160676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A61E120-3D13-7288-539C-64829C2E2452}"/>
                  </a:ext>
                </a:extLst>
              </p:cNvPr>
              <p:cNvSpPr/>
              <p:nvPr/>
            </p:nvSpPr>
            <p:spPr>
              <a:xfrm>
                <a:off x="1198562" y="4939396"/>
                <a:ext cx="7829323" cy="1341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Where</a:t>
                </a:r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ko-K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kumimoji="0" lang="en-US" altLang="ko-K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𝜶</m:t>
                        </m:r>
                      </m:e>
                      <m:sub>
                        <m:r>
                          <a:rPr kumimoji="0" lang="en-US" altLang="ko-K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𝒊</m:t>
                        </m:r>
                        <m:r>
                          <a:rPr kumimoji="0" lang="en-US" altLang="ko-K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kumimoji="0" lang="en-US" altLang="ko-K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𝒋</m:t>
                        </m:r>
                      </m:sub>
                      <m:sup>
                        <m:r>
                          <a:rPr kumimoji="0" lang="en-US" altLang="ko-K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kumimoji="0" lang="en-US" altLang="ko-K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𝒌</m:t>
                        </m:r>
                        <m:r>
                          <a:rPr kumimoji="0" lang="en-US" altLang="ko-K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bSup>
                  </m:oMath>
                </a14:m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: Attention</a:t>
                </a:r>
                <a:r>
                  <a:rPr kumimoji="0" lang="en-US" altLang="ko-KR" sz="1800" b="1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 Score </a:t>
                </a:r>
                <a:r>
                  <a:rPr kumimoji="0" lang="en-US" altLang="ko-KR" b="1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𝑵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kumimoji="0" lang="en-US" altLang="ko-K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𝑒𝑜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𝑜𝑛</m:t>
                        </m:r>
                      </m:sub>
                    </m:sSub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A61E120-3D13-7288-539C-64829C2E2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4939396"/>
                <a:ext cx="7829323" cy="1341586"/>
              </a:xfrm>
              <a:prstGeom prst="rect">
                <a:avLst/>
              </a:prstGeom>
              <a:blipFill>
                <a:blip r:embed="rId5"/>
                <a:stretch>
                  <a:fillRect l="-545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614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FDF49-DE16-ED8B-E7C0-F3384C2F1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C6CA3F-B4DF-A144-ABAE-7D678168D544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6D8C68-F8E5-C300-9578-E2920F1AD0F6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4E0A88A-1E89-9281-8076-A269EB792F37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10FA69-5541-5C11-03F1-A3E22FA52A00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Output Mapping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C4EE8676-DCB7-D150-6CA5-7515EF40CCCD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4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6332DB8-00CE-717D-F50E-9DEDFAA17B4D}"/>
                  </a:ext>
                </a:extLst>
              </p:cNvPr>
              <p:cNvSpPr/>
              <p:nvPr/>
            </p:nvSpPr>
            <p:spPr>
              <a:xfrm>
                <a:off x="1198562" y="2171616"/>
                <a:ext cx="5653499" cy="2338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For activated stock,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news often dominates price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movement</a:t>
                </a:r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</a:br>
                <a:r>
                  <a:rPr lang="ko-KR" altLang="en-US" dirty="0">
                    <a:latin typeface="+mn-ea"/>
                  </a:rPr>
                  <a:t>➡️</a:t>
                </a:r>
                <a:r>
                  <a:rPr lang="en-US" altLang="ko-KR" b="1" dirty="0"/>
                  <a:t>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Sentiment Prompts  = Movement Prediction</a:t>
                </a:r>
                <a:b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</a:br>
                <a: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accPr>
                          <m:e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sSubSup>
                      <m:sSubSup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SupPr>
                      <m:e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h</m:t>
                        </m:r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  <m:sup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𝑝𝑚𝑡</m:t>
                        </m:r>
                      </m:sup>
                    </m:sSubSup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Sup>
                      <m:sSubSup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Fo nonactivated stock, a feed-forward neural network is used</a:t>
                </a:r>
                <a:endPara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6332DB8-00CE-717D-F50E-9DEDFAA17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2171616"/>
                <a:ext cx="5653499" cy="2338845"/>
              </a:xfrm>
              <a:prstGeom prst="rect">
                <a:avLst/>
              </a:prstGeom>
              <a:blipFill>
                <a:blip r:embed="rId3"/>
                <a:stretch>
                  <a:fillRect l="-755"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63B3B9AC-E3EE-2ED8-A76B-762A8D8BF48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2208" t="28015"/>
          <a:stretch>
            <a:fillRect/>
          </a:stretch>
        </p:blipFill>
        <p:spPr>
          <a:xfrm>
            <a:off x="6580673" y="1533525"/>
            <a:ext cx="5093802" cy="289476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5F6F94-4001-A85D-25EB-E703ED912358}"/>
              </a:ext>
            </a:extLst>
          </p:cNvPr>
          <p:cNvSpPr/>
          <p:nvPr/>
        </p:nvSpPr>
        <p:spPr>
          <a:xfrm>
            <a:off x="9702140" y="2347415"/>
            <a:ext cx="1972335" cy="160676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DB69571-9A50-0247-EDC0-933F36EC2E05}"/>
                  </a:ext>
                </a:extLst>
              </p:cNvPr>
              <p:cNvSpPr/>
              <p:nvPr/>
            </p:nvSpPr>
            <p:spPr>
              <a:xfrm>
                <a:off x="1198562" y="5105650"/>
                <a:ext cx="7829323" cy="804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Where</a:t>
                </a:r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ko-KR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  <a:t>: Movement Prediction </a:t>
                </a:r>
                <a14:m>
                  <m:oMath xmlns:m="http://schemas.openxmlformats.org/officeDocument/2006/math">
                    <m:r>
                      <a:rPr lang="en-US" altLang="ko-KR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m:rPr>
                        <m:nor/>
                      </m:rP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ℝ</m:t>
                        </m:r>
                      </m:e>
                      <m:sup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2×(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+2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𝑒</m:t>
                            </m:r>
                          </m:sub>
                        </m:s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m:rPr>
                        <m:nor/>
                      </m:rP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ℝ</m:t>
                        </m:r>
                      </m:e>
                      <m:sup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DB69571-9A50-0247-EDC0-933F36EC2E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5105650"/>
                <a:ext cx="7829323" cy="804644"/>
              </a:xfrm>
              <a:prstGeom prst="rect">
                <a:avLst/>
              </a:prstGeom>
              <a:blipFill>
                <a:blip r:embed="rId5"/>
                <a:stretch>
                  <a:fillRect l="-545" b="-98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3B59AC0-CA1C-73B2-1DFE-2ED4A812FD24}"/>
                  </a:ext>
                </a:extLst>
              </p:cNvPr>
              <p:cNvSpPr/>
              <p:nvPr/>
            </p:nvSpPr>
            <p:spPr>
              <a:xfrm>
                <a:off x="1198562" y="4461041"/>
                <a:ext cx="7018647" cy="465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  <a:defRPr/>
                </a:pP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3B59AC0-CA1C-73B2-1DFE-2ED4A812F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4461041"/>
                <a:ext cx="7018647" cy="465769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368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8B648-DC9F-9A9B-CB9A-49B77D2F2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56C3D1-2668-311E-3ADB-8133D18C9BEC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672F7D-D058-04B8-6AAA-2FBCA5E04A14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65C0169-7489-EE51-A55F-35F23208FD23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728242-D078-D205-2EA3-C4F0EFAD8617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Discussion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7E7CDB0A-0F73-20ED-4DDF-E1793D5294D3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9F78CF7-7251-9F47-D609-FECF477FE155}"/>
                  </a:ext>
                </a:extLst>
              </p:cNvPr>
              <p:cNvSpPr/>
              <p:nvPr/>
            </p:nvSpPr>
            <p:spPr>
              <a:xfrm>
                <a:off x="1198562" y="2171616"/>
                <a:ext cx="10475913" cy="3304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PA-TMM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models the stock network as </a:t>
                </a: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a partially bipartite graph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- The conventional GATs: Homogeneous graphs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b="1" dirty="0">
                    <a:solidFill>
                      <a:schemeClr val="tx1"/>
                    </a:solidFill>
                    <a:latin typeface="Calibri"/>
                    <a:ea typeface="맑은 고딕" panose="020B0503020000020004" pitchFamily="50" charset="-127"/>
                  </a:rPr>
                  <a:t>Message </a:t>
                </a:r>
                <a:r>
                  <a:rPr lang="en-US" altLang="ko-KR" b="1" dirty="0">
                    <a:latin typeface="Calibri"/>
                    <a:ea typeface="맑은 고딕" panose="020B0503020000020004" pitchFamily="50" charset="-127"/>
                  </a:rPr>
                  <a:t>vectors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𝒎</m:t>
                            </m:r>
                          </m:e>
                        </m:acc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dirty="0">
                    <a:latin typeface="Calibri"/>
                    <a:ea typeface="맑은 고딕" panose="020B0503020000020004" pitchFamily="50" charset="-127"/>
                  </a:rPr>
                  <a:t>) play a vital role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in the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model's performance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- Demonstrated by ablation experiments (TABEL V), w/o Msgs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- Calculated by the attention scores 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Treating </a:t>
                </a:r>
                <a:r>
                  <a:rPr lang="en-US" altLang="ko-KR" b="1" dirty="0"/>
                  <a:t>activated and nonactivated nodes separately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is crucial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-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  <a:t>Increase computational complexity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</a:br>
                <a:r>
                  <a:rPr lang="ko-KR" altLang="en-US" dirty="0">
                    <a:latin typeface="+mn-ea"/>
                  </a:rPr>
                  <a:t>➡️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  <a:t> However, focus is on the performance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More lightweight attention modules could be the future work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9F78CF7-7251-9F47-D609-FECF477FE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2171616"/>
                <a:ext cx="10475913" cy="3304110"/>
              </a:xfrm>
              <a:prstGeom prst="rect">
                <a:avLst/>
              </a:prstGeom>
              <a:blipFill>
                <a:blip r:embed="rId3"/>
                <a:stretch>
                  <a:fillRect l="-407" b="-2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731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211A5-5F49-DEBE-F627-DCD2D8155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E302E8-1F6B-0AA5-103C-62CC4BC8A372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10A305-B0CF-7DED-3604-2A5BE569F5F8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Computational Complexity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96C72B9-2C6C-AA3D-13F2-FFF32714D391}"/>
              </a:ext>
            </a:extLst>
          </p:cNvPr>
          <p:cNvCxnSpPr/>
          <p:nvPr/>
        </p:nvCxnSpPr>
        <p:spPr>
          <a:xfrm>
            <a:off x="-226596" y="1520825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21656EC-0742-FEA5-8424-F7B788BB0122}"/>
              </a:ext>
            </a:extLst>
          </p:cNvPr>
          <p:cNvGrpSpPr/>
          <p:nvPr/>
        </p:nvGrpSpPr>
        <p:grpSpPr>
          <a:xfrm>
            <a:off x="909638" y="1520826"/>
            <a:ext cx="5072062" cy="2614939"/>
            <a:chOff x="514350" y="1547662"/>
            <a:chExt cx="3613150" cy="261493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EF0303-1E04-DDCD-E428-1DFAC8F4A865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518646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i="1" dirty="0">
                  <a:solidFill>
                    <a:prstClr val="white"/>
                  </a:solidFill>
                  <a:ea typeface="+mj-ea"/>
                </a:rPr>
                <a:t>Cross-Modal Fusion Module</a:t>
              </a:r>
              <a:endPara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j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5C36E0B-22BE-4A62-625A-AEA7B57327CC}"/>
                    </a:ext>
                  </a:extLst>
                </p:cNvPr>
                <p:cNvSpPr txBox="1"/>
                <p:nvPr/>
              </p:nvSpPr>
              <p:spPr>
                <a:xfrm>
                  <a:off x="523975" y="2192190"/>
                  <a:ext cx="3603524" cy="19704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marR="0" lvl="1" indent="-285750" algn="l" defTabSz="4572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Primary Cost: </a:t>
                  </a:r>
                  <a:r>
                    <a:rPr lang="en-US" altLang="ko-KR" b="1" dirty="0">
                      <a:ea typeface="맑은 고딕" panose="020B0503020000020004" pitchFamily="50" charset="-127"/>
                    </a:rPr>
                    <a:t>Recurrent Component of Bi-LSTM</a:t>
                  </a:r>
                  <a:b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</a:b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-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𝑂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𝑁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×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𝑇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𝑝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2</m:t>
                          </m:r>
                        </m:sup>
                      </m:sSubSup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)</m:t>
                      </m:r>
                    </m:oMath>
                  </a14:m>
                  <a:r>
                    <a:rPr lang="en-US" altLang="ko-KR" sz="2000" dirty="0">
                      <a:solidFill>
                        <a:schemeClr val="tx1"/>
                      </a:solidFill>
                      <a:ea typeface="맑은 고딕" panose="020B0503020000020004" pitchFamily="50" charset="-127"/>
                    </a:rPr>
                    <a:t> </a:t>
                  </a:r>
                  <a:b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</a:b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where,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𝑁</m:t>
                      </m:r>
                    </m:oMath>
                  </a14:m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: # of Stocks,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𝑇</m:t>
                      </m:r>
                    </m:oMath>
                  </a14:m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: Length of Time Series</a:t>
                  </a:r>
                  <a:b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</a:b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𝑝</m:t>
                          </m:r>
                        </m:sub>
                      </m:sSub>
                    </m:oMath>
                  </a14:m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: Hidden Size of LSTM</a:t>
                  </a:r>
                </a:p>
                <a:p>
                  <a:pPr marL="285750" marR="0" lvl="1" indent="-285750" algn="l" defTabSz="4572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Other parts are negligible (linear layers)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5C36E0B-22BE-4A62-625A-AEA7B5732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975" y="2192190"/>
                  <a:ext cx="3603524" cy="1970411"/>
                </a:xfrm>
                <a:prstGeom prst="rect">
                  <a:avLst/>
                </a:prstGeom>
                <a:blipFill>
                  <a:blip r:embed="rId3"/>
                  <a:stretch>
                    <a:fillRect l="-723" b="-40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74AD19F-4243-BD00-B6A9-B1B957B3B3EC}"/>
              </a:ext>
            </a:extLst>
          </p:cNvPr>
          <p:cNvGrpSpPr/>
          <p:nvPr/>
        </p:nvGrpSpPr>
        <p:grpSpPr>
          <a:xfrm>
            <a:off x="6209506" y="1520825"/>
            <a:ext cx="5072062" cy="2253175"/>
            <a:chOff x="514350" y="1547661"/>
            <a:chExt cx="3613150" cy="22531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E3C7AD-0173-7765-A049-DDF5D0843760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518647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i="1" dirty="0">
                  <a:solidFill>
                    <a:prstClr val="white"/>
                  </a:solidFill>
                  <a:ea typeface="+mj-ea"/>
                </a:rPr>
                <a:t>Graph Dual-Attention Module</a:t>
              </a:r>
              <a:endPara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j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C4ED9B6-9B27-FA20-8E3F-BF020DAE113C}"/>
                    </a:ext>
                  </a:extLst>
                </p:cNvPr>
                <p:cNvSpPr txBox="1"/>
                <p:nvPr/>
              </p:nvSpPr>
              <p:spPr>
                <a:xfrm>
                  <a:off x="523975" y="2192190"/>
                  <a:ext cx="3603524" cy="16086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lvl="1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Primary Cost</a:t>
                  </a: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</a:rPr>
                    <a:t>: </a:t>
                  </a:r>
                  <a:r>
                    <a:rPr lang="en-US" altLang="ko-KR" b="1" dirty="0"/>
                    <a:t>Interactions Inference</a:t>
                  </a:r>
                  <a:b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</a:b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-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𝑂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(</m:t>
                      </m:r>
                      <m:sSup>
                        <m:s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𝑁</m:t>
                          </m:r>
                        </m:e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𝑛</m:t>
                          </m:r>
                        </m:sub>
                        <m:sup/>
                      </m:sSubSup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)</m:t>
                      </m:r>
                    </m:oMath>
                  </a14:m>
                  <a:r>
                    <a:rPr lang="en-US" altLang="ko-KR" sz="2000" dirty="0">
                      <a:solidFill>
                        <a:schemeClr val="tx1"/>
                      </a:solidFill>
                      <a:ea typeface="맑은 고딕" panose="020B0503020000020004" pitchFamily="50" charset="-127"/>
                    </a:rPr>
                    <a:t> </a:t>
                  </a:r>
                  <a:b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</a:b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where,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</m:sSubSup>
                    </m:oMath>
                  </a14:m>
                  <a:r>
                    <a:rPr lang="en-US" altLang="ko-KR" b="0" dirty="0">
                      <a:solidFill>
                        <a:prstClr val="white">
                          <a:lumMod val="50000"/>
                        </a:prstClr>
                      </a:solidFill>
                      <a:latin typeface="Cambria Math" panose="02040503050406030204" pitchFamily="18" charset="0"/>
                      <a:ea typeface="맑은 고딕" panose="020B0503020000020004" pitchFamily="50" charset="-127"/>
                    </a:rPr>
                    <a:t>: Dimension of Node Vector</a:t>
                  </a:r>
                  <a:endParaRPr lang="en-US" altLang="ko-KR" dirty="0">
                    <a:solidFill>
                      <a:prstClr val="white">
                        <a:lumMod val="50000"/>
                      </a:prstClr>
                    </a:solidFill>
                    <a:ea typeface="맑은 고딕" panose="020B0503020000020004" pitchFamily="50" charset="-127"/>
                  </a:endParaRPr>
                </a:p>
                <a:p>
                  <a:pPr marL="285750" lvl="1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</a:rPr>
                    <a:t>Other parts are negligible (linear layers)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C4ED9B6-9B27-FA20-8E3F-BF020DAE11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975" y="2192190"/>
                  <a:ext cx="3603524" cy="1608646"/>
                </a:xfrm>
                <a:prstGeom prst="rect">
                  <a:avLst/>
                </a:prstGeom>
                <a:blipFill>
                  <a:blip r:embed="rId4"/>
                  <a:stretch>
                    <a:fillRect l="-843" b="-492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374CD18-CBF4-E08F-030F-D32277F4D2F1}"/>
              </a:ext>
            </a:extLst>
          </p:cNvPr>
          <p:cNvGrpSpPr/>
          <p:nvPr/>
        </p:nvGrpSpPr>
        <p:grpSpPr>
          <a:xfrm>
            <a:off x="923149" y="4471576"/>
            <a:ext cx="6099810" cy="563555"/>
            <a:chOff x="-226886" y="1718785"/>
            <a:chExt cx="7380769" cy="91142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FD9F8B-64B0-3F6B-8FD2-976404890F2D}"/>
                </a:ext>
              </a:extLst>
            </p:cNvPr>
            <p:cNvSpPr txBox="1"/>
            <p:nvPr/>
          </p:nvSpPr>
          <p:spPr>
            <a:xfrm>
              <a:off x="-226886" y="1718785"/>
              <a:ext cx="2721406" cy="911421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Overall Complexity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67F2CE8-B019-FD5B-BE9B-57FC846900BC}"/>
                    </a:ext>
                  </a:extLst>
                </p:cNvPr>
                <p:cNvSpPr txBox="1"/>
                <p:nvPr/>
              </p:nvSpPr>
              <p:spPr>
                <a:xfrm>
                  <a:off x="2545383" y="1718785"/>
                  <a:ext cx="4608500" cy="9114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1B4599"/>
                  </a:solidFill>
                </a:ln>
              </p:spPr>
              <p:txBody>
                <a:bodyPr wrap="square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14:m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2000" dirty="0">
                      <a:solidFill>
                        <a:schemeClr val="tx1"/>
                      </a:solidFill>
                    </a:rPr>
                    <a:t> + </a:t>
                  </a:r>
                  <a14:m>
                    <m:oMath xmlns:m="http://schemas.openxmlformats.org/officeDocument/2006/math"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</m:sSubSup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20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67F2CE8-B019-FD5B-BE9B-57FC846900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383" y="1718785"/>
                  <a:ext cx="4608500" cy="911421"/>
                </a:xfrm>
                <a:prstGeom prst="rect">
                  <a:avLst/>
                </a:prstGeom>
                <a:blipFill>
                  <a:blip r:embed="rId5"/>
                  <a:stretch>
                    <a:fillRect b="-9574"/>
                  </a:stretch>
                </a:blipFill>
                <a:ln>
                  <a:solidFill>
                    <a:srgbClr val="1B4599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29F8F2-E656-BF12-D7C0-15DD6AEE08DE}"/>
              </a:ext>
            </a:extLst>
          </p:cNvPr>
          <p:cNvSpPr txBox="1"/>
          <p:nvPr/>
        </p:nvSpPr>
        <p:spPr>
          <a:xfrm>
            <a:off x="3172245" y="5035131"/>
            <a:ext cx="6210300" cy="78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Training Cost (hrs) : 4.7 for NASDAQ100, 7.9 for S&amp;P500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Test Cost (sec) : 0.11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 for NASDAQ100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0.32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for S&amp;P500</a:t>
            </a:r>
          </a:p>
        </p:txBody>
      </p:sp>
    </p:spTree>
    <p:extLst>
      <p:ext uri="{BB962C8B-B14F-4D97-AF65-F5344CB8AC3E}">
        <p14:creationId xmlns:p14="http://schemas.microsoft.com/office/powerpoint/2010/main" val="392849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AFEFAF-BD1F-45B5-9353-1673F2A95EAA}"/>
              </a:ext>
            </a:extLst>
          </p:cNvPr>
          <p:cNvSpPr txBox="1"/>
          <p:nvPr/>
        </p:nvSpPr>
        <p:spPr>
          <a:xfrm>
            <a:off x="909637" y="1531842"/>
            <a:ext cx="10764838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Related Work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Problem Statement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PA_TMM Architecture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Model Optimization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Experiments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Conclusion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FE515A-F1D6-B9CE-4EC4-E20BE7AB36E7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A0B06-753A-5817-D4A4-7D4468B3C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F09DEE0-559E-C282-8ABD-2D1159CF3E0F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Model Optimization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F1095-9CE4-91E6-8E6B-B74554FC6383}"/>
              </a:ext>
            </a:extLst>
          </p:cNvPr>
          <p:cNvSpPr/>
          <p:nvPr/>
        </p:nvSpPr>
        <p:spPr>
          <a:xfrm>
            <a:off x="5816600" y="514437"/>
            <a:ext cx="5857875" cy="83099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Movement Prompt Adaptation</a:t>
            </a: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: Equivalence Resampling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796D4A-0345-289B-5DD3-3912AFAFD53C}"/>
              </a:ext>
            </a:extLst>
          </p:cNvPr>
          <p:cNvSpPr/>
          <p:nvPr/>
        </p:nvSpPr>
        <p:spPr>
          <a:xfrm>
            <a:off x="1198563" y="1531536"/>
            <a:ext cx="4251213" cy="114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Data Augmentation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Strategy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Tackle long tail effect in feature distribution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FD467B-553B-0E62-80BC-B914C5A37D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058" r="27420" b="72522"/>
          <a:stretch>
            <a:fillRect/>
          </a:stretch>
        </p:blipFill>
        <p:spPr>
          <a:xfrm>
            <a:off x="5449776" y="1531536"/>
            <a:ext cx="6237397" cy="1104984"/>
          </a:xfrm>
          <a:prstGeom prst="rect">
            <a:avLst/>
          </a:prstGeom>
          <a:effectLst>
            <a:softEdge rad="63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1610ED7-09F0-D8C1-8682-5589EAD53B83}"/>
                  </a:ext>
                </a:extLst>
              </p:cNvPr>
              <p:cNvSpPr/>
              <p:nvPr/>
            </p:nvSpPr>
            <p:spPr>
              <a:xfrm>
                <a:off x="1198563" y="2539980"/>
                <a:ext cx="10488610" cy="2236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Wide Range of 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Possible Scenarios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 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 Enhance generalizability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/>
                  <a:t>Generate prompts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(equivalent to market sentiments) from past stock movements, </a:t>
                </a:r>
                <a:r>
                  <a:rPr lang="en-US" altLang="ko-KR" b="1" dirty="0"/>
                  <a:t>Multiple Samplings(50)</a:t>
                </a:r>
              </a:p>
              <a:p>
                <a:pPr marL="342900" lvl="1" indent="-3429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ko-KR" b="1" dirty="0">
                    <a:solidFill>
                      <a:schemeClr val="bg1">
                        <a:lumMod val="50000"/>
                      </a:schemeClr>
                    </a:solidFill>
                  </a:rPr>
                  <a:t>Randomly activating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a stock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b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</a:br>
                <a: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- Number of stocks is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varying with a Poisson distribution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 Emulate daily variation in news-carrying stocks</a:t>
                </a:r>
              </a:p>
              <a:p>
                <a:pPr marL="342900" lvl="1" indent="-3429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ko-KR" b="1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Ground-Truth Movements </a:t>
                </a:r>
                <a:r>
                  <a:rPr lang="ko-KR" alt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➡️</a:t>
                </a:r>
                <a:r>
                  <a:rPr lang="en-US" altLang="ko-KR" b="1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Movement Prompts</a:t>
                </a:r>
                <a:endParaRPr lang="en-US" altLang="ko-KR" b="1" dirty="0">
                  <a:solidFill>
                    <a:schemeClr val="bg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1610ED7-09F0-D8C1-8682-5589EAD53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2539980"/>
                <a:ext cx="10488610" cy="2236959"/>
              </a:xfrm>
              <a:prstGeom prst="rect">
                <a:avLst/>
              </a:prstGeom>
              <a:blipFill>
                <a:blip r:embed="rId4"/>
                <a:stretch>
                  <a:fillRect l="-523" b="-3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3369A96-0EDA-DCA3-13AD-7A23DD602591}"/>
                  </a:ext>
                </a:extLst>
              </p:cNvPr>
              <p:cNvSpPr/>
              <p:nvPr/>
            </p:nvSpPr>
            <p:spPr>
              <a:xfrm>
                <a:off x="1579563" y="4569778"/>
                <a:ext cx="10094912" cy="898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𝑝𝑚𝑡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𝐷𝑜𝑤𝑛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  <m:d>
                                  <m:d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𝑈𝑝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</m:e>
                        </m:eqAr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</m:e>
                    </m:d>
                  </m:oMath>
                </a14:m>
                <a: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: Randomness to Prompts for Robustness</a:t>
                </a:r>
                <a:endParaRPr lang="en-US" altLang="ko-KR" b="0" dirty="0">
                  <a:solidFill>
                    <a:schemeClr val="bg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3369A96-0EDA-DCA3-13AD-7A23DD602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563" y="4569778"/>
                <a:ext cx="10094912" cy="8983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C5418D5-AA0D-A051-9BB5-DCD02FF78664}"/>
                  </a:ext>
                </a:extLst>
              </p:cNvPr>
              <p:cNvSpPr/>
              <p:nvPr/>
            </p:nvSpPr>
            <p:spPr>
              <a:xfrm>
                <a:off x="1198563" y="5409800"/>
                <a:ext cx="10488610" cy="898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1" indent="-342900">
                  <a:lnSpc>
                    <a:spcPct val="130000"/>
                  </a:lnSpc>
                  <a:buFont typeface="+mj-lt"/>
                  <a:buAutoNum type="arabicPeriod" startAt="3"/>
                </a:pPr>
                <a:r>
                  <a:rPr lang="en-US" altLang="ko-KR" b="1" dirty="0">
                    <a:solidFill>
                      <a:schemeClr val="bg1">
                        <a:lumMod val="50000"/>
                      </a:schemeClr>
                    </a:solidFill>
                  </a:rPr>
                  <a:t>Inverting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 Movement Prompts: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𝑝𝑚𝑡</m:t>
                        </m:r>
                      </m:sup>
                    </m:sSubSup>
                    <m:r>
                      <a:rPr lang="en-US" altLang="ko-K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𝑝𝑚𝑡</m:t>
                        </m:r>
                      </m:sup>
                    </m:sSub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with Mutation Probability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 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ko-KR" altLang="en-US" dirty="0"/>
                  <a:t>➡️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By Injecting data noise, prevent the model from over-fitting</a:t>
                </a: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C5418D5-AA0D-A051-9BB5-DCD02FF78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5409800"/>
                <a:ext cx="10488610" cy="898451"/>
              </a:xfrm>
              <a:prstGeom prst="rect">
                <a:avLst/>
              </a:prstGeom>
              <a:blipFill>
                <a:blip r:embed="rId6"/>
                <a:stretch>
                  <a:fillRect l="-523" b="-9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43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D8A45-E11C-6FAE-A6F7-F7843AA16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03EC9CA-0DB8-BDA9-3B86-59068E469222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Model Optimization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C5D450-CB9A-9FC5-8801-800E9F11A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63" y="2373503"/>
            <a:ext cx="10488612" cy="3957360"/>
          </a:xfrm>
          <a:prstGeom prst="rect">
            <a:avLst/>
          </a:prstGeom>
          <a:effectLst>
            <a:softEdge rad="63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60567D-C8C6-1B78-F323-AC76F8DC9431}"/>
                  </a:ext>
                </a:extLst>
              </p:cNvPr>
              <p:cNvSpPr txBox="1"/>
              <p:nvPr/>
            </p:nvSpPr>
            <p:spPr>
              <a:xfrm>
                <a:off x="910556" y="1526264"/>
                <a:ext cx="10763919" cy="5753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𝑚𝑜𝑣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</m:sub>
                          <m:sup/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func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func>
                                  <m:func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US" altLang="ko-KR" sz="2000" dirty="0"/>
                  <a:t> 	</a:t>
                </a:r>
                <a:r>
                  <a:rPr lang="ko-KR" altLang="en-US" sz="2000" dirty="0"/>
                  <a:t> ➡️ 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𝑚𝑜𝑣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𝑜𝑟𝑡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𝑝𝑜𝑙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60567D-C8C6-1B78-F323-AC76F8DC9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56" y="1526264"/>
                <a:ext cx="10763919" cy="575350"/>
              </a:xfrm>
              <a:prstGeom prst="rect">
                <a:avLst/>
              </a:prstGeom>
              <a:blipFill>
                <a:blip r:embed="rId4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8D3AFF-2C52-0141-48F4-D7077987CD95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Pretraining Objectives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CE7564-9E2C-0F31-8B1F-63D0F7C73FB0}"/>
              </a:ext>
            </a:extLst>
          </p:cNvPr>
          <p:cNvSpPr/>
          <p:nvPr/>
        </p:nvSpPr>
        <p:spPr>
          <a:xfrm>
            <a:off x="10045700" y="2381852"/>
            <a:ext cx="876300" cy="968653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14D30F-B07A-A5A7-4133-3C52B76EFA95}"/>
              </a:ext>
            </a:extLst>
          </p:cNvPr>
          <p:cNvSpPr/>
          <p:nvPr/>
        </p:nvSpPr>
        <p:spPr>
          <a:xfrm>
            <a:off x="10868278" y="5371428"/>
            <a:ext cx="717045" cy="417332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05422E-E804-BF6D-E2D7-CE8B2EA96C0D}"/>
                  </a:ext>
                </a:extLst>
              </p:cNvPr>
              <p:cNvSpPr txBox="1"/>
              <p:nvPr/>
            </p:nvSpPr>
            <p:spPr>
              <a:xfrm>
                <a:off x="7370724" y="1978549"/>
                <a:ext cx="41069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Where,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 are the weighting factors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05422E-E804-BF6D-E2D7-CE8B2EA96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724" y="1978549"/>
                <a:ext cx="4106901" cy="369332"/>
              </a:xfrm>
              <a:prstGeom prst="rect">
                <a:avLst/>
              </a:prstGeom>
              <a:blipFill>
                <a:blip r:embed="rId5"/>
                <a:stretch>
                  <a:fillRect l="-1187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573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27247-A4C0-389D-B50B-8886CC961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3E680F-0E80-4F08-C6CD-F905F02D7C63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Model Optimization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558349-2DA9-AFD4-EFE7-B752D0C67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63" y="2373503"/>
            <a:ext cx="10488612" cy="3957360"/>
          </a:xfrm>
          <a:prstGeom prst="rect">
            <a:avLst/>
          </a:prstGeom>
          <a:effectLst>
            <a:softEdge rad="63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014A1C-0F15-7125-ED09-D948DF85ABC2}"/>
                  </a:ext>
                </a:extLst>
              </p:cNvPr>
              <p:cNvSpPr txBox="1"/>
              <p:nvPr/>
            </p:nvSpPr>
            <p:spPr>
              <a:xfrm>
                <a:off x="910556" y="1526264"/>
                <a:ext cx="11573544" cy="5753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𝑚𝑜𝑣</m:t>
                        </m:r>
                      </m:sub>
                      <m:sup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bSup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=−</m:t>
                    </m:r>
                    <m:f>
                      <m:f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𝑉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kumimoji="0" lang="en-US" altLang="ko-K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naryPr>
                          <m:sub>
                            <m:r>
                              <a:rPr kumimoji="0" lang="en-US" altLang="ko-K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ko-K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𝑉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sub>
                          <m:sup/>
                          <m:e>
                            <m:d>
                              <m:dPr>
                                <m:ctrlP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e>
                                </m:d>
                                <m:func>
                                  <m:func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kumimoji="0" lang="en-US" altLang="ko-KR" sz="20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kumimoji="0" lang="en-US" altLang="ko-KR" sz="20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func>
                                <m: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i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t</m:t>
                                    </m:r>
                                  </m:sup>
                                </m:sSubSup>
                                <m:func>
                                  <m:func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kumimoji="0" lang="en-US" altLang="ko-KR" sz="20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kumimoji="0" lang="en-US" altLang="ko-KR" sz="20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	</a:t>
                </a: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➡️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𝐹</m:t>
                        </m:r>
                      </m:sub>
                    </m:sSub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sub>
                      <m:sup/>
                      <m:e>
                        <m:d>
                          <m:dPr>
                            <m:ctrlP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𝑚𝑜𝑣</m:t>
                                </m:r>
                              </m:sub>
                              <m:sup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𝑚𝑜𝑣</m:t>
                                </m:r>
                              </m:sub>
                              <m:sup>
                                <m: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𝑜𝑟𝑡</m:t>
                                </m:r>
                              </m:sub>
                            </m:sSub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𝑝𝑜𝑙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014A1C-0F15-7125-ED09-D948DF85A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56" y="1526264"/>
                <a:ext cx="11573544" cy="575350"/>
              </a:xfrm>
              <a:prstGeom prst="rect">
                <a:avLst/>
              </a:prstGeom>
              <a:blipFill>
                <a:blip r:embed="rId4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87D9E1-74ED-0097-486F-E4EF6A9F30FC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Fine-Tuning Objectives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108F812-294B-B130-EA78-229D2C846A01}"/>
              </a:ext>
            </a:extLst>
          </p:cNvPr>
          <p:cNvSpPr/>
          <p:nvPr/>
        </p:nvSpPr>
        <p:spPr>
          <a:xfrm>
            <a:off x="10795000" y="2381852"/>
            <a:ext cx="876300" cy="968653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750687-E055-E92D-723C-7DBE591A5D6C}"/>
              </a:ext>
            </a:extLst>
          </p:cNvPr>
          <p:cNvSpPr/>
          <p:nvPr/>
        </p:nvSpPr>
        <p:spPr>
          <a:xfrm>
            <a:off x="6801103" y="3934851"/>
            <a:ext cx="717045" cy="417332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0AA8E1-BB0F-907D-6AD8-6C7E6850398F}"/>
                  </a:ext>
                </a:extLst>
              </p:cNvPr>
              <p:cNvSpPr txBox="1"/>
              <p:nvPr/>
            </p:nvSpPr>
            <p:spPr>
              <a:xfrm>
                <a:off x="7370724" y="1978549"/>
                <a:ext cx="41069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Where,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 are the weighting factors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0AA8E1-BB0F-907D-6AD8-6C7E68503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724" y="1978549"/>
                <a:ext cx="4106901" cy="369332"/>
              </a:xfrm>
              <a:prstGeom prst="rect">
                <a:avLst/>
              </a:prstGeom>
              <a:blipFill>
                <a:blip r:embed="rId5"/>
                <a:stretch>
                  <a:fillRect l="-1187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83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0382D-3741-93CE-5695-24CB1553D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46DE20-9E5D-F1E5-FAC3-66C637840810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54C414-EDAC-B6E0-2E42-01CB4637DB50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Evaluation Setup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ECECF44-0F6B-0DAC-D700-2CBA8D49F5C2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2BDC78-6EB5-3569-AE39-5A251D619D2A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Datasets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FAB05842-541F-E129-3D3C-557A219A61EF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8DFDF12-A4CA-BC64-0E00-65A67F132DD7}"/>
              </a:ext>
            </a:extLst>
          </p:cNvPr>
          <p:cNvCxnSpPr>
            <a:cxnSpLocks/>
          </p:cNvCxnSpPr>
          <p:nvPr/>
        </p:nvCxnSpPr>
        <p:spPr>
          <a:xfrm>
            <a:off x="5649553" y="2168525"/>
            <a:ext cx="0" cy="434657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7194C209-A278-DCB8-99C9-DE5917662774}"/>
              </a:ext>
            </a:extLst>
          </p:cNvPr>
          <p:cNvGrpSpPr/>
          <p:nvPr/>
        </p:nvGrpSpPr>
        <p:grpSpPr>
          <a:xfrm>
            <a:off x="1198563" y="2168525"/>
            <a:ext cx="4351335" cy="4503735"/>
            <a:chOff x="514350" y="1547662"/>
            <a:chExt cx="3613150" cy="45037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9BABD6-A904-666C-FA3E-32715E6702D7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360000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i="1" dirty="0">
                  <a:solidFill>
                    <a:prstClr val="white"/>
                  </a:solidFill>
                  <a:ea typeface="+mj-ea"/>
                </a:rPr>
                <a:t>Historical Trading Data</a:t>
              </a:r>
              <a:endPara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j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19261D-9FE7-0B2F-8477-5CA484364602}"/>
                </a:ext>
              </a:extLst>
            </p:cNvPr>
            <p:cNvSpPr txBox="1"/>
            <p:nvPr/>
          </p:nvSpPr>
          <p:spPr>
            <a:xfrm>
              <a:off x="523975" y="2027090"/>
              <a:ext cx="3603524" cy="4024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\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0" marR="0" lvl="1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Source: </a:t>
              </a:r>
              <a:r>
                <a:rPr lang="pt-BR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Yahoo Finance, Nasdaq Data Link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Trading information: highest price, lowest price, opening price, closing price, and trade volume</a:t>
              </a:r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7AE7268-6BC6-53B5-5402-4134BC2D7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83981"/>
              </p:ext>
            </p:extLst>
          </p:nvPr>
        </p:nvGraphicFramePr>
        <p:xfrm>
          <a:off x="1293377" y="2613719"/>
          <a:ext cx="4161706" cy="2560320"/>
        </p:xfrm>
        <a:graphic>
          <a:graphicData uri="http://schemas.openxmlformats.org/drawingml/2006/table">
            <a:tbl>
              <a:tblPr/>
              <a:tblGrid>
                <a:gridCol w="1661528">
                  <a:extLst>
                    <a:ext uri="{9D8B030D-6E8A-4147-A177-3AD203B41FA5}">
                      <a16:colId xmlns:a16="http://schemas.microsoft.com/office/drawing/2014/main" val="1301526885"/>
                    </a:ext>
                  </a:extLst>
                </a:gridCol>
                <a:gridCol w="1250089">
                  <a:extLst>
                    <a:ext uri="{9D8B030D-6E8A-4147-A177-3AD203B41FA5}">
                      <a16:colId xmlns:a16="http://schemas.microsoft.com/office/drawing/2014/main" val="2528161516"/>
                    </a:ext>
                  </a:extLst>
                </a:gridCol>
                <a:gridCol w="1250089">
                  <a:extLst>
                    <a:ext uri="{9D8B030D-6E8A-4147-A177-3AD203B41FA5}">
                      <a16:colId xmlns:a16="http://schemas.microsoft.com/office/drawing/2014/main" val="34964589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Table1</a:t>
                      </a:r>
                      <a:endParaRPr lang="ko-KR" altLang="en-US" sz="12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NASDAQ 100</a:t>
                      </a: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S&amp;P 500</a:t>
                      </a: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002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# Stocks (Nodes)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118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510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598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# Stocks with news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(Average activated nodes)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493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Pre-training period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2014 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Dec. 2015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2014 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Dec. 2015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684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Fine-tuning and validation period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2016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- Dec. 2018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2016 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Dec. 2018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55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Test period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(12 tests in total)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2019 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Dec. 2019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2019 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Dec. 2019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421577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FFACEFBE-693C-82D1-D559-01AAEC6A0176}"/>
              </a:ext>
            </a:extLst>
          </p:cNvPr>
          <p:cNvGrpSpPr/>
          <p:nvPr/>
        </p:nvGrpSpPr>
        <p:grpSpPr>
          <a:xfrm>
            <a:off x="5749209" y="2168525"/>
            <a:ext cx="5916454" cy="1559446"/>
            <a:chOff x="514350" y="1547662"/>
            <a:chExt cx="3613150" cy="155944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12FA35-F3E8-18E0-3EEE-EC8CE48FC897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360000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i="1" dirty="0">
                  <a:solidFill>
                    <a:prstClr val="white"/>
                  </a:solidFill>
                  <a:ea typeface="+mj-ea"/>
                </a:rPr>
                <a:t>Technical Indicators</a:t>
              </a:r>
              <a:endPara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j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01343B-93DE-5148-4717-F2F2ECC253F3}"/>
                </a:ext>
              </a:extLst>
            </p:cNvPr>
            <p:cNvSpPr txBox="1"/>
            <p:nvPr/>
          </p:nvSpPr>
          <p:spPr>
            <a:xfrm>
              <a:off x="523975" y="1963590"/>
              <a:ext cx="3603524" cy="11435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Using TA-lib (Technical Analysis Library)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e.g., Moving Average Indicators, Momentum Indicators, Volatility Indicators, Volume Indicators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7DF34E-F424-ED9A-39CA-046EAE61808E}"/>
              </a:ext>
            </a:extLst>
          </p:cNvPr>
          <p:cNvGrpSpPr/>
          <p:nvPr/>
        </p:nvGrpSpPr>
        <p:grpSpPr>
          <a:xfrm>
            <a:off x="5749209" y="4047087"/>
            <a:ext cx="5916454" cy="1919545"/>
            <a:chOff x="514350" y="1547662"/>
            <a:chExt cx="3613150" cy="191954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B53E7D-1CFD-5338-5CBC-C38B35344FFC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360000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i="1" dirty="0">
                  <a:solidFill>
                    <a:prstClr val="white"/>
                  </a:solidFill>
                  <a:ea typeface="+mj-ea"/>
                </a:rPr>
                <a:t>News Headlines</a:t>
              </a:r>
              <a:endPara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j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03D0BB-CBC9-C04C-D9FD-97E76B527C6E}"/>
                </a:ext>
              </a:extLst>
            </p:cNvPr>
            <p:cNvSpPr txBox="1"/>
            <p:nvPr/>
          </p:nvSpPr>
          <p:spPr>
            <a:xfrm>
              <a:off x="523975" y="1963590"/>
              <a:ext cx="3603524" cy="15036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Period: 2016.01 ~ 2019.12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Source: Benzinga(Financial News Platform)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Labeled the relevant stocks impacted by each news item.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Total: 10,536 news articles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E1FF91-522C-308E-2E0C-51C618485FD7}"/>
              </a:ext>
            </a:extLst>
          </p:cNvPr>
          <p:cNvSpPr txBox="1"/>
          <p:nvPr/>
        </p:nvSpPr>
        <p:spPr>
          <a:xfrm>
            <a:off x="5190327" y="4835485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9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24458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FBA3B-2855-A151-CD8A-E0D72361A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41FF27-3CBC-F056-2EBE-9FE7627E199C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84EB66-4543-4A85-9F1C-278403A01F69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Evaluation Setup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DDDFDF8-B602-64C6-F07F-D2589E431D92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6BC6C5-6B61-B5F0-F211-AE3A7AFDBB1C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rPr>
                <a:t>Compared Baselines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077A22-E057-BA49-2074-D86FE10CADEA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rPr>
                <a:t>2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3150FF-639B-82F4-AD9B-1C08A2413F0D}"/>
              </a:ext>
            </a:extLst>
          </p:cNvPr>
          <p:cNvSpPr/>
          <p:nvPr/>
        </p:nvSpPr>
        <p:spPr>
          <a:xfrm>
            <a:off x="1198562" y="2171616"/>
            <a:ext cx="10475913" cy="3664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Comparative analysis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against nine state-of-the-art baselines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Sequential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odels (RNN variants)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- LSTM [37], Transformer [39], Frequency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nterpolation Timeseries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nalysis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B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aselines (FITS) [60]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 and Pathformer [61]</a:t>
            </a:r>
          </a:p>
          <a:p>
            <a:pPr marL="342900" marR="0" lvl="1" indent="-3429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Graph-Based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ethods (GNNs variants)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- ESTIMATE [2], Temporal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G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raph Convolution (TGC) [23],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ubsequence based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G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raph Routing Network (S-GRN) [46], and SAMBA [49] </a:t>
            </a:r>
          </a:p>
          <a:p>
            <a:pPr marL="342900" marR="0" lvl="1" indent="-3429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Multimodal Method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- Bimodal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(time series and news)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: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PEN [40], STHAN-SR [14], AD-GAT [15], DANSMP [6]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-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rimodal (time series, news, and technical indicators): MCASP [62], and MSMF [54]</a:t>
            </a:r>
          </a:p>
        </p:txBody>
      </p:sp>
    </p:spTree>
    <p:extLst>
      <p:ext uri="{BB962C8B-B14F-4D97-AF65-F5344CB8AC3E}">
        <p14:creationId xmlns:p14="http://schemas.microsoft.com/office/powerpoint/2010/main" val="4234588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44C22-3D94-32D5-07CE-FDB7C5E9B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0FFBB41-478D-D101-BBB0-A84C038382D0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012491-3FC6-E4D6-E3BA-DB52FA5FADFC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Evaluation Setup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F1F68E1-E2D4-1C07-E5B9-7A04E45CFB58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C798A9-F37F-E668-A44A-A5FA73B6ED58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Evaluation Metrics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58F524D-FBD7-93F7-11BC-AECEB5A2CE3E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43BA4E3-2762-8AB1-C1F4-D8967D48C3D4}"/>
                  </a:ext>
                </a:extLst>
              </p:cNvPr>
              <p:cNvSpPr/>
              <p:nvPr/>
            </p:nvSpPr>
            <p:spPr>
              <a:xfrm>
                <a:off x="1198562" y="2171616"/>
                <a:ext cx="10475913" cy="4439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1" indent="-28575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Accuracy (ACC)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- Ratio of correctly predicted labels (both positive and negative) to the total number of predictions</a:t>
                </a:r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- </a:t>
                </a:r>
                <a14:m>
                  <m:oMath xmlns:m="http://schemas.openxmlformats.org/officeDocument/2006/math"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𝐴𝐶𝐶</m:t>
                    </m:r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𝑇𝑃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+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𝑇𝑁</m:t>
                        </m:r>
                      </m:num>
                      <m:den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𝑇𝑃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+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𝐹𝑃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+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𝑇𝑁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+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𝐹𝑁</m:t>
                        </m:r>
                      </m:den>
                    </m:f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, where</a:t>
                </a:r>
                <a: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T: True, F: False, P: Positive, N: Negative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Mathew’s Correlation Coefficient (MCC)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</a:br>
                <a:r>
                  <a:rPr lang="en-US" altLang="ko-KR" baseline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sz="2000" b="0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𝑀𝐶𝐶</m:t>
                    </m:r>
                    <m:r>
                      <a:rPr lang="en-US" altLang="ko-KR" sz="2000" b="0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Pr>
                      <m:num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𝑇𝑃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×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𝑇𝑁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−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𝐹𝑃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𝐹𝑋</m:t>
                        </m:r>
                      </m:num>
                      <m:den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√(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𝑇𝑃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𝐹𝑃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)(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𝑇𝑃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𝐹𝑁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)(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𝑇𝑁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𝐹𝑃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)(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𝑇𝑁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𝐹𝑁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which handles imbalanced datasets </a:t>
                </a:r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Backtesting Profitability for a simulated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trading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</a:br>
                <a:r>
                  <a:rPr lang="en-US" altLang="ko-KR" sz="2000" dirty="0">
                    <a:solidFill>
                      <a:schemeClr val="tx1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𝐴𝑛𝑛𝑢𝑎𝑙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𝑅𝑎𝑡𝑒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𝑅𝑒𝑡𝑢𝑟𝑛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𝐹𝑖𝑛𝑎𝑙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 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𝑉𝑎𝑙𝑢𝑒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 −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𝑃𝑟𝑖𝑛𝑐𝑖𝑝𝑎𝑙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𝑃𝑟𝑖𝑛𝑐𝑖𝑝𝑎𝑙</m:t>
                        </m:r>
                      </m:den>
                    </m:f>
                  </m:oMath>
                </a14:m>
                <a:br>
                  <a:rPr lang="en-US" altLang="ko-KR" sz="2000" b="0" dirty="0">
                    <a:solidFill>
                      <a:schemeClr val="tx1"/>
                    </a:solidFill>
                    <a:latin typeface="Calibri"/>
                    <a:ea typeface="맑은 고딕" panose="020B0503020000020004" pitchFamily="50" charset="-127"/>
                  </a:rPr>
                </a:br>
                <a:r>
                  <a:rPr lang="en-US" altLang="ko-KR" sz="2000" b="0" dirty="0">
                    <a:solidFill>
                      <a:schemeClr val="tx1"/>
                    </a:solidFill>
                    <a:latin typeface="Calibri"/>
                    <a:ea typeface="맑은 고딕" panose="020B0503020000020004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𝐴𝑛𝑛𝑢𝑙𝑖𝑧𝑒𝑑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𝑆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h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𝑎𝑟𝑝𝑒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𝑅𝑎𝑡𝑖𝑜𝑛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𝐴𝑅𝑅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</m:oMath>
                </a14:m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</a:t>
                </a:r>
                <a:br>
                  <a:rPr lang="en-US" altLang="ko-KR" sz="2000" dirty="0">
                    <a:latin typeface="Calibri"/>
                    <a:ea typeface="맑은 고딕" panose="020B0503020000020004" pitchFamily="50" charset="-127"/>
                  </a:rPr>
                </a:br>
                <a:r>
                  <a:rPr lang="en-US" altLang="ko-KR" sz="2000" dirty="0">
                    <a:latin typeface="Calibri"/>
                    <a:ea typeface="맑은 고딕" panose="020B0503020000020004" pitchFamily="50" charset="-127"/>
                  </a:rPr>
                  <a:t>-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𝑓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: ARR of Risk-Free</a:t>
                </a:r>
                <a: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A</a:t>
                </a:r>
                <a: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sset,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: Annualized Standard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D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eviation of the Portfolio</a:t>
                </a: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43BA4E3-2762-8AB1-C1F4-D8967D48C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2171616"/>
                <a:ext cx="10475913" cy="4439742"/>
              </a:xfrm>
              <a:prstGeom prst="rect">
                <a:avLst/>
              </a:prstGeom>
              <a:blipFill>
                <a:blip r:embed="rId3"/>
                <a:stretch>
                  <a:fillRect l="-407" b="-9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337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C0691-EFDD-94BE-5309-61785AE5F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E0E3D4-F210-64BF-C966-1463023A7A41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87923E-5040-0A6C-01D4-C37B4EDE0375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Evaluation Setup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D3E271-5232-A13E-CE0B-AEC44F00A805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243F95-21F4-F5E3-2F4C-BF84D8C469CC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Implementation Details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99CD47EB-7C21-674D-8144-204CF405A702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4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B07A78-E932-798F-8C63-212A6485C180}"/>
              </a:ext>
            </a:extLst>
          </p:cNvPr>
          <p:cNvSpPr/>
          <p:nvPr/>
        </p:nvSpPr>
        <p:spPr>
          <a:xfrm>
            <a:off x="1198562" y="2171616"/>
            <a:ext cx="6057261" cy="4384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Pretraning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 Datasets: 2014.01 ~ 2015.12 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- </a:t>
            </a:r>
            <a:r>
              <a:rPr lang="en-US" altLang="ko-KR" b="1" dirty="0"/>
              <a:t>Resampled the same day 50 times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to generate 50 different activation subsets in two years 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Fine-tuning Datasets: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2016.01 ~ 2019.12 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Grid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Search: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 Hyper Parameters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 (Table2)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 Optimization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For learnable parameters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Glorot Initialization,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AdamW Optimizer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- Maximum of 200 Epochs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Training Cost (hrs) : 4.7 for NASDAQ100, 7.9 for S&amp;P500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Test Cost (sec) : 0.11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 for NASDAQ100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0.32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for S&amp;P500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GPU: NVIDIA Titan V 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175B3EC4-FA80-5D43-D596-4145CAC704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939871"/>
                  </p:ext>
                </p:extLst>
              </p:nvPr>
            </p:nvGraphicFramePr>
            <p:xfrm>
              <a:off x="7366350" y="1935414"/>
              <a:ext cx="4320000" cy="4381011"/>
            </p:xfrm>
            <a:graphic>
              <a:graphicData uri="http://schemas.openxmlformats.org/drawingml/2006/table">
                <a:tbl>
                  <a:tblPr/>
                  <a:tblGrid>
                    <a:gridCol w="2088000">
                      <a:extLst>
                        <a:ext uri="{9D8B030D-6E8A-4147-A177-3AD203B41FA5}">
                          <a16:colId xmlns:a16="http://schemas.microsoft.com/office/drawing/2014/main" val="1301526885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2528161516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3496458993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altLang="ko-KR" sz="1400" b="1" i="0" u="none" strike="noStrike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Table2  </a:t>
                          </a:r>
                          <a:r>
                            <a:rPr lang="en-US" altLang="ko-K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Hyper-parameters</a:t>
                          </a:r>
                          <a:endParaRPr lang="ko-KR" altLang="en-US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NASDAQ 100</a:t>
                          </a:r>
                        </a:p>
                      </a:txBody>
                      <a:tcPr marL="45720" marR="4572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S&amp;P 500</a:t>
                          </a:r>
                        </a:p>
                      </a:txBody>
                      <a:tcPr marL="45720" marR="4572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700217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Window size T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16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55987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Dimension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+mn-cs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en-US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768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768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4935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Dimension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endParaRPr lang="en-US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64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6409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Dimension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l-GR" altLang="ko-KR" sz="1400" b="0" i="0" u="none" strike="noStrike" kern="120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φ</m:t>
                                  </m:r>
                                </m:sub>
                              </m:sSub>
                            </m:oMath>
                          </a14:m>
                          <a:endParaRPr lang="el-GR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192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192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12133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Dimension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a14:m>
                          <a:endParaRPr lang="en-US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256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320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91900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Dimensions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𝑞</m:t>
                                  </m:r>
                                </m:sub>
                              </m:sSub>
                            </m:oMath>
                          </a14:m>
                          <a:endParaRPr lang="en-US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7695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pt-B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Dimensions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pt-BR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256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384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5810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Mutation probability </a:t>
                          </a:r>
                          <a14:m>
                            <m:oMath xmlns:m="http://schemas.openxmlformats.org/officeDocument/2006/math">
                              <m:r>
                                <a:rPr lang="el-GR" sz="1400" b="0" i="1" u="none" strike="noStrike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+mn-cs"/>
                                </a:rPr>
                                <m:t>𝜃</m:t>
                              </m:r>
                            </m:oMath>
                          </a14:m>
                          <a:endParaRPr lang="el-GR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0.25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0.25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37210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Loss weight </a:t>
                          </a:r>
                          <a14:m>
                            <m:oMath xmlns:m="http://schemas.openxmlformats.org/officeDocument/2006/math">
                              <m:r>
                                <a:rPr lang="el-GR" sz="1400" b="0" i="1" u="none" strike="noStrike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l-GR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0.15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7780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Loss weight </a:t>
                          </a:r>
                          <a14:m>
                            <m:oMath xmlns:m="http://schemas.openxmlformats.org/officeDocument/2006/math">
                              <m:r>
                                <a:rPr lang="el-GR" sz="1400" b="0" i="1" u="none" strike="noStrike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+mn-cs"/>
                                </a:rPr>
                                <m:t>𝛾</m:t>
                              </m:r>
                            </m:oMath>
                          </a14:m>
                          <a:endParaRPr lang="el-GR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0.025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0.015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2958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Learning rate (pre-training)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5e-4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5e-5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00794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Learning rate (fine-tuning)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2e-4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1e-5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4711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Batch size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61265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175B3EC4-FA80-5D43-D596-4145CAC704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939871"/>
                  </p:ext>
                </p:extLst>
              </p:nvPr>
            </p:nvGraphicFramePr>
            <p:xfrm>
              <a:off x="7366350" y="1935414"/>
              <a:ext cx="4320000" cy="4381011"/>
            </p:xfrm>
            <a:graphic>
              <a:graphicData uri="http://schemas.openxmlformats.org/drawingml/2006/table">
                <a:tbl>
                  <a:tblPr/>
                  <a:tblGrid>
                    <a:gridCol w="2088000">
                      <a:extLst>
                        <a:ext uri="{9D8B030D-6E8A-4147-A177-3AD203B41FA5}">
                          <a16:colId xmlns:a16="http://schemas.microsoft.com/office/drawing/2014/main" val="1301526885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2528161516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3496458993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altLang="ko-KR" sz="1400" b="1" i="0" u="none" strike="noStrike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Table2  </a:t>
                          </a:r>
                          <a:r>
                            <a:rPr lang="en-US" altLang="ko-K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Hyper-parameters</a:t>
                          </a:r>
                          <a:endParaRPr lang="ko-KR" altLang="en-US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NASDAQ 100</a:t>
                          </a:r>
                        </a:p>
                      </a:txBody>
                      <a:tcPr marL="45720" marR="4572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S&amp;P 500</a:t>
                          </a:r>
                        </a:p>
                      </a:txBody>
                      <a:tcPr marL="45720" marR="4572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700217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Window size T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16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559875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20000" r="-107289" b="-114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768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768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4935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20000" r="-107289" b="-104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64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640901"/>
                      </a:ext>
                    </a:extLst>
                  </a:tr>
                  <a:tr h="34696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8421" r="-107289" b="-8140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192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192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12133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23529" r="-107289" b="-8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256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320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919009"/>
                      </a:ext>
                    </a:extLst>
                  </a:tr>
                  <a:tr h="32124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1538" r="-107289" b="-694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7695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40000" r="-107289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256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384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58103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823529" r="-107289" b="-5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0.25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0.25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372109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42000" r="-10728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0.15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7780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42000" r="-10728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0.025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0.015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295871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Learning rate (pre-training)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5e-4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5e-5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007941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Learning rate (fine-tuning)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2e-4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1e-5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47115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Batch size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61265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7EDE6F7-4A4F-1881-0A2D-0C9C1C5A7A88}"/>
              </a:ext>
            </a:extLst>
          </p:cNvPr>
          <p:cNvSpPr txBox="1"/>
          <p:nvPr/>
        </p:nvSpPr>
        <p:spPr>
          <a:xfrm>
            <a:off x="7366350" y="6287850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10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75386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FF510-22E1-18C7-C3FF-1FB0A6E3B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914425E-7926-193E-0D76-251828393FB5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D73323-7D89-8BDD-CA7B-17FC47F3B1AF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Evaluation Setup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31727BC-025E-0562-CE53-29066DE3D173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4B3C5E-6C1E-8DBF-44D3-5FC3CC492E95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Trading Portfolios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EA4985C-A6C9-4796-534A-CEC9E62B238D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34BC82-9B66-AA51-7935-CD66F69F6B21}"/>
              </a:ext>
            </a:extLst>
          </p:cNvPr>
          <p:cNvSpPr/>
          <p:nvPr/>
        </p:nvSpPr>
        <p:spPr>
          <a:xfrm>
            <a:off x="1198562" y="2171616"/>
            <a:ext cx="10475913" cy="3704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H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olding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20 stocks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Purchasing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 maximum of 10 of the highest-ranked stocks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daily basis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Using movement prediction scores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Not already present in the portfolio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Selling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an equivalent quantity of the lowest-ranked stocks</a:t>
            </a:r>
          </a:p>
          <a:p>
            <a:pPr marL="0" lvl="1">
              <a:lnSpc>
                <a:spcPct val="130000"/>
              </a:lnSpc>
              <a:defRPr/>
            </a:pPr>
            <a:r>
              <a:rPr lang="ko-KR" altLang="en-US" dirty="0">
                <a:solidFill>
                  <a:prstClr val="black"/>
                </a:solidFill>
              </a:rPr>
              <a:t>➡️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Control the turnover rate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Initial Account Capital: </a:t>
            </a:r>
            <a:r>
              <a:rPr lang="en-US" altLang="ko-KR" b="1" dirty="0"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U.S. $5 million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Transaction Costs: Buying 0.05%, Selling 0.15%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59378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66D86-AD79-CA83-382F-DFED41B9E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004C48-5F4B-8DA5-5A71-803222994FC1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CED13C-39AE-AFF8-7ADE-E3739BAFAFF6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Stock Movement Prediction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C40502-A230-544D-0066-9BF303B5D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47" y="1516805"/>
            <a:ext cx="5467656" cy="475018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7E4D8D-4A9B-912B-049F-65BD1C7CF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971" y="1523606"/>
            <a:ext cx="5460887" cy="4720426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CF3EDA-C149-6842-FC7E-F4D38B99491B}"/>
              </a:ext>
            </a:extLst>
          </p:cNvPr>
          <p:cNvSpPr txBox="1"/>
          <p:nvPr/>
        </p:nvSpPr>
        <p:spPr>
          <a:xfrm>
            <a:off x="1349536" y="6316306"/>
            <a:ext cx="3808678" cy="318112"/>
          </a:xfrm>
          <a:prstGeom prst="rect">
            <a:avLst/>
          </a:prstGeom>
          <a:solidFill>
            <a:schemeClr val="bg1"/>
          </a:solidFill>
          <a:ln>
            <a:solidFill>
              <a:srgbClr val="1B4599"/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Smaller Advantage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040CBF-C9E5-6E4D-D5D5-372798683AF8}"/>
              </a:ext>
            </a:extLst>
          </p:cNvPr>
          <p:cNvSpPr txBox="1"/>
          <p:nvPr/>
        </p:nvSpPr>
        <p:spPr>
          <a:xfrm>
            <a:off x="7071075" y="6316306"/>
            <a:ext cx="3808678" cy="318112"/>
          </a:xfrm>
          <a:prstGeom prst="rect">
            <a:avLst/>
          </a:prstGeom>
          <a:solidFill>
            <a:schemeClr val="bg1"/>
          </a:solidFill>
          <a:ln>
            <a:solidFill>
              <a:srgbClr val="1B4599"/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Significantly Superior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6225A2-7D7E-8175-3E82-F083903EF665}"/>
              </a:ext>
            </a:extLst>
          </p:cNvPr>
          <p:cNvSpPr txBox="1"/>
          <p:nvPr/>
        </p:nvSpPr>
        <p:spPr>
          <a:xfrm>
            <a:off x="535149" y="6226576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10 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3B26F-344C-426E-D117-75A923494012}"/>
              </a:ext>
            </a:extLst>
          </p:cNvPr>
          <p:cNvSpPr txBox="1"/>
          <p:nvPr/>
        </p:nvSpPr>
        <p:spPr>
          <a:xfrm>
            <a:off x="6188584" y="6226576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11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61628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56F4F-A0B1-048C-7219-622BE9C28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19F702E-ACCC-914E-DDD3-BE378ADEB128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BA9523-A826-8192-B84F-085C65289907}"/>
              </a:ext>
            </a:extLst>
          </p:cNvPr>
          <p:cNvSpPr/>
          <p:nvPr/>
        </p:nvSpPr>
        <p:spPr>
          <a:xfrm>
            <a:off x="5034718" y="514437"/>
            <a:ext cx="6639758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Stock Movement Prediction-Analysis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D6C6AA-AE4A-6DDC-EA06-FE87CD021C93}"/>
              </a:ext>
            </a:extLst>
          </p:cNvPr>
          <p:cNvGrpSpPr/>
          <p:nvPr/>
        </p:nvGrpSpPr>
        <p:grpSpPr>
          <a:xfrm>
            <a:off x="507828" y="1524517"/>
            <a:ext cx="3722633" cy="2852904"/>
            <a:chOff x="514350" y="1547661"/>
            <a:chExt cx="3613150" cy="31381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37D06D-8634-88FF-A42A-199682BFF4DE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2585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Time-Series Stock Prediction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0FD8E3-1394-AC84-E61E-069FE713F023}"/>
                </a:ext>
              </a:extLst>
            </p:cNvPr>
            <p:cNvSpPr txBox="1"/>
            <p:nvPr/>
          </p:nvSpPr>
          <p:spPr>
            <a:xfrm>
              <a:off x="523975" y="2239660"/>
              <a:ext cx="3603524" cy="24461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LSTM, Transformer, FITS, and 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Pathformer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 </a:t>
              </a:r>
              <a:r>
                <a:rPr lang="en-US" altLang="ko-KR" b="1" dirty="0">
                  <a:ea typeface="맑은 고딕" panose="020B0503020000020004" pitchFamily="50" charset="-127"/>
                </a:rPr>
                <a:t>Ignore complex relationships</a:t>
              </a:r>
              <a:r>
                <a:rPr lang="en-US" altLang="ko-KR" dirty="0"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among stocks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Perform worse than graph-based models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3E9B3AA-4AF2-9AB4-75D2-C10DBBF38FA7}"/>
              </a:ext>
            </a:extLst>
          </p:cNvPr>
          <p:cNvGrpSpPr/>
          <p:nvPr/>
        </p:nvGrpSpPr>
        <p:grpSpPr>
          <a:xfrm>
            <a:off x="4277503" y="1524517"/>
            <a:ext cx="3807039" cy="2852904"/>
            <a:chOff x="514350" y="1547661"/>
            <a:chExt cx="3613150" cy="31381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3038F2-0CBE-E758-AE77-B5D563C31D1F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j-ea"/>
                  <a:cs typeface="+mn-cs"/>
                </a:rPr>
                <a:t>Graph-Based Stock Prediction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E84601-5826-9ADC-B666-2534F8EA42F7}"/>
                </a:ext>
              </a:extLst>
            </p:cNvPr>
            <p:cNvSpPr txBox="1"/>
            <p:nvPr/>
          </p:nvSpPr>
          <p:spPr>
            <a:xfrm>
              <a:off x="523975" y="2239660"/>
              <a:ext cx="3603524" cy="24461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ESTIMATE, TGC, S-GRN, and SAMBA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 Outperform time-series models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b="1" dirty="0">
                  <a:ea typeface="맑은 고딕" panose="020B0503020000020004" pitchFamily="50" charset="-127"/>
                </a:rPr>
                <a:t>Ignore external news information</a:t>
              </a:r>
              <a:endParaRPr lang="en-US" altLang="ko-KR" b="1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Constrained by efficient capital markets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Unnecessary noise information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BB6DB66-3665-D24D-7208-593A7E201CE1}"/>
              </a:ext>
            </a:extLst>
          </p:cNvPr>
          <p:cNvGrpSpPr/>
          <p:nvPr/>
        </p:nvGrpSpPr>
        <p:grpSpPr>
          <a:xfrm>
            <a:off x="8131584" y="1524517"/>
            <a:ext cx="3550894" cy="5373593"/>
            <a:chOff x="514350" y="1547662"/>
            <a:chExt cx="3613150" cy="591095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8802A6-9AC9-BD9F-5E2B-2009CCA80450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j-ea"/>
                  <a:cs typeface="+mn-cs"/>
                </a:rPr>
                <a:t>News-Based Stock Prediction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D3A468-D1F4-D5F7-6259-D6436185471F}"/>
                </a:ext>
              </a:extLst>
            </p:cNvPr>
            <p:cNvSpPr txBox="1"/>
            <p:nvPr/>
          </p:nvSpPr>
          <p:spPr>
            <a:xfrm>
              <a:off x="523975" y="2239660"/>
              <a:ext cx="3603524" cy="52189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PEN, STHAN-SR, AD-OAT, and DANSMP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</a:rPr>
                <a:t>Bimodal (time series, news)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Superior performance compared to nonnews methods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MCASP and MSMF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Trimodal (time series, news, and technical indicators)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Better performance on the S&amp;P 500 dataset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b="1" dirty="0">
                  <a:ea typeface="맑은 고딕" panose="020B0503020000020004" pitchFamily="50" charset="-127"/>
                </a:rPr>
                <a:t>O</a:t>
              </a: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verlook the long-tailed feature distribution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 </a:t>
              </a:r>
              <a:r>
                <a:rPr lang="ko-KR" altLang="en-US" dirty="0">
                  <a:solidFill>
                    <a:prstClr val="black"/>
                  </a:solidFill>
                </a:rPr>
                <a:t>➡️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  <a:sym typeface="Wingdings" panose="05000000000000000000" pitchFamily="2" charset="2"/>
                </a:rPr>
                <a:t>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Underutillize the news</a:t>
              </a: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4DB98D4-03AA-C341-1EB3-199023AB7FA5}"/>
              </a:ext>
            </a:extLst>
          </p:cNvPr>
          <p:cNvCxnSpPr>
            <a:cxnSpLocks/>
          </p:cNvCxnSpPr>
          <p:nvPr/>
        </p:nvCxnSpPr>
        <p:spPr>
          <a:xfrm>
            <a:off x="4253982" y="1533283"/>
            <a:ext cx="0" cy="321685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DADFBC3-4891-B18A-DD53-F9BC308E4DE2}"/>
              </a:ext>
            </a:extLst>
          </p:cNvPr>
          <p:cNvCxnSpPr>
            <a:cxnSpLocks/>
          </p:cNvCxnSpPr>
          <p:nvPr/>
        </p:nvCxnSpPr>
        <p:spPr>
          <a:xfrm>
            <a:off x="8108063" y="1525999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EB0223E-5DD7-D9D4-0BA0-0397EA7ED607}"/>
              </a:ext>
            </a:extLst>
          </p:cNvPr>
          <p:cNvGrpSpPr/>
          <p:nvPr/>
        </p:nvGrpSpPr>
        <p:grpSpPr>
          <a:xfrm>
            <a:off x="517745" y="4874148"/>
            <a:ext cx="7529290" cy="1587067"/>
            <a:chOff x="-226887" y="1718783"/>
            <a:chExt cx="9110439" cy="256671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A08767-C68E-663A-7D5B-25C189BCD361}"/>
                </a:ext>
              </a:extLst>
            </p:cNvPr>
            <p:cNvSpPr txBox="1"/>
            <p:nvPr/>
          </p:nvSpPr>
          <p:spPr>
            <a:xfrm>
              <a:off x="-226887" y="1718783"/>
              <a:ext cx="9110439" cy="943192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PA-TMM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FF4EBC-5AEB-F319-9732-C093C1F5CD77}"/>
                </a:ext>
              </a:extLst>
            </p:cNvPr>
            <p:cNvSpPr txBox="1"/>
            <p:nvPr/>
          </p:nvSpPr>
          <p:spPr>
            <a:xfrm>
              <a:off x="-226887" y="2787686"/>
              <a:ext cx="9098989" cy="149781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b="1" dirty="0"/>
                <a:t>Optimal prediction performance</a:t>
              </a: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</a:rPr>
                <a:t> in terms of both ACC and MCC</a:t>
              </a: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b="1" dirty="0"/>
                <a:t>Overcome the long tail effect</a:t>
              </a: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</a:rPr>
                <a:t> inherent in stock feature distribution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776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C7706A-9179-2ED7-9064-B3B8DC23E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D831D144-6514-1C8A-0911-4E803DD2C4F2}"/>
              </a:ext>
            </a:extLst>
          </p:cNvPr>
          <p:cNvGrpSpPr/>
          <p:nvPr/>
        </p:nvGrpSpPr>
        <p:grpSpPr>
          <a:xfrm>
            <a:off x="525512" y="1522254"/>
            <a:ext cx="3614400" cy="4775181"/>
            <a:chOff x="519162" y="1547662"/>
            <a:chExt cx="3614400" cy="477518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BD3578-45E8-22E0-EBFD-51AD8E0A7C04}"/>
                </a:ext>
              </a:extLst>
            </p:cNvPr>
            <p:cNvSpPr txBox="1"/>
            <p:nvPr/>
          </p:nvSpPr>
          <p:spPr>
            <a:xfrm>
              <a:off x="519787" y="1547662"/>
              <a:ext cx="3613150" cy="651600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2000" b="1" i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Rapid Growth</a:t>
              </a:r>
            </a:p>
            <a:p>
              <a:r>
                <a:rPr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of Multimedia Platforms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1E98F9-AE6B-D65D-395D-6FEC4AE5606A}"/>
                </a:ext>
              </a:extLst>
            </p:cNvPr>
            <p:cNvSpPr txBox="1"/>
            <p:nvPr/>
          </p:nvSpPr>
          <p:spPr>
            <a:xfrm>
              <a:off x="519162" y="2228370"/>
              <a:ext cx="3614400" cy="40944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Financial news &amp; social media provide </a:t>
              </a:r>
              <a:r>
                <a:rPr lang="en-US" altLang="ko-KR" b="1" dirty="0"/>
                <a:t>crucial investment signals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Stock prices contain randomness (random walk)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But, there is </a:t>
              </a:r>
              <a:r>
                <a:rPr lang="en-US" altLang="ko-KR" b="1" dirty="0"/>
                <a:t>deterministic components</a:t>
              </a:r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driven by news</a:t>
              </a:r>
            </a:p>
            <a:p>
              <a:pPr marL="0" lvl="1">
                <a:lnSpc>
                  <a:spcPct val="130000"/>
                </a:lnSpc>
              </a:pP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669253B-DC5A-AB1A-9ABC-661E1D82B5E0}"/>
              </a:ext>
            </a:extLst>
          </p:cNvPr>
          <p:cNvGrpSpPr/>
          <p:nvPr/>
        </p:nvGrpSpPr>
        <p:grpSpPr>
          <a:xfrm>
            <a:off x="4333663" y="1522254"/>
            <a:ext cx="3722399" cy="4786471"/>
            <a:chOff x="519163" y="1547662"/>
            <a:chExt cx="3614414" cy="478647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5699DA-F047-BF02-21F9-2CD156D703E4}"/>
                </a:ext>
              </a:extLst>
            </p:cNvPr>
            <p:cNvSpPr txBox="1"/>
            <p:nvPr/>
          </p:nvSpPr>
          <p:spPr>
            <a:xfrm>
              <a:off x="519794" y="1547662"/>
              <a:ext cx="3613150" cy="650076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sz="2000" b="1" i="1" dirty="0">
                  <a:solidFill>
                    <a:schemeClr val="bg1"/>
                  </a:solidFill>
                </a:rPr>
                <a:t>Limitations of</a:t>
              </a:r>
            </a:p>
            <a:p>
              <a:pPr algn="ctr"/>
              <a:r>
                <a:rPr lang="en-US" sz="2000" b="1" i="1" dirty="0">
                  <a:solidFill>
                    <a:schemeClr val="bg1"/>
                  </a:solidFill>
                </a:rPr>
                <a:t>Existing Models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FDA8C2-CC30-FC43-5618-C4F3DE644358}"/>
                </a:ext>
              </a:extLst>
            </p:cNvPr>
            <p:cNvSpPr txBox="1"/>
            <p:nvPr/>
          </p:nvSpPr>
          <p:spPr>
            <a:xfrm>
              <a:off x="519163" y="2239660"/>
              <a:ext cx="3614414" cy="40944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pPr marL="2857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Time-series Forecasting Model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Stocks are mutually exclusive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b="1" dirty="0"/>
                <a:t>Ignore inter-stock dynamics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like Momentum spillover</a:t>
              </a:r>
            </a:p>
            <a:p>
              <a:pPr marL="2857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GNN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Model: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Hard-coded microstructure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b="1" dirty="0">
                  <a:sym typeface="Wingdings" panose="05000000000000000000" pitchFamily="2" charset="2"/>
                </a:rPr>
                <a:t>Capture limited interactions</a:t>
              </a:r>
            </a:p>
            <a:p>
              <a:pPr marL="2857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GATs Model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Dynamically assign weights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 </a:t>
              </a:r>
              <a:r>
                <a:rPr lang="en-US" altLang="ko-KR" b="1" dirty="0">
                  <a:sym typeface="Wingdings" panose="05000000000000000000" pitchFamily="2" charset="2"/>
                </a:rPr>
                <a:t>Biased attention effect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 Massive price-related features</a:t>
              </a:r>
              <a:endParaRPr lang="en-US" altLang="ko-KR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8E37260-A31A-37F3-BD5F-CB971FF73E27}"/>
              </a:ext>
            </a:extLst>
          </p:cNvPr>
          <p:cNvGrpSpPr/>
          <p:nvPr/>
        </p:nvGrpSpPr>
        <p:grpSpPr>
          <a:xfrm>
            <a:off x="8248617" y="1522254"/>
            <a:ext cx="3446462" cy="4775181"/>
            <a:chOff x="518500" y="1547661"/>
            <a:chExt cx="3613150" cy="477518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561825-714B-E28F-79CD-89E92A876D8F}"/>
                </a:ext>
              </a:extLst>
            </p:cNvPr>
            <p:cNvSpPr txBox="1"/>
            <p:nvPr/>
          </p:nvSpPr>
          <p:spPr>
            <a:xfrm>
              <a:off x="518500" y="1547661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algn="ctr"/>
              <a:r>
                <a:rPr lang="en-US" sz="2000" b="1" i="1" dirty="0">
                  <a:solidFill>
                    <a:schemeClr val="bg1"/>
                  </a:solidFill>
                </a:rPr>
                <a:t>Two Main Challenges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DB2716-02F1-B900-DE20-86865314A896}"/>
                </a:ext>
              </a:extLst>
            </p:cNvPr>
            <p:cNvSpPr txBox="1"/>
            <p:nvPr/>
          </p:nvSpPr>
          <p:spPr>
            <a:xfrm>
              <a:off x="519163" y="2237715"/>
              <a:ext cx="3611826" cy="40851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pPr marL="2857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Real-world: a fraction of stocks have the news</a:t>
              </a:r>
            </a:p>
            <a:p>
              <a:pPr marL="342900" lvl="1" indent="-342900">
                <a:lnSpc>
                  <a:spcPct val="120000"/>
                </a:lnSpc>
                <a:buAutoNum type="arabicPeriod"/>
              </a:pPr>
              <a:r>
                <a:rPr lang="en-US" altLang="ko-KR" b="1" dirty="0"/>
                <a:t>Long Tail Effect in Feature Distribution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Distracted by abundant time-series data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Breaking news receive insufficient attention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 Biased attention toward price related information</a:t>
              </a:r>
            </a:p>
            <a:p>
              <a:pPr marL="342900" lvl="1" indent="-342900">
                <a:lnSpc>
                  <a:spcPct val="120000"/>
                </a:lnSpc>
                <a:buAutoNum type="arabicPeriod"/>
              </a:pPr>
              <a:r>
                <a:rPr lang="en-US" altLang="ko-KR" b="1" dirty="0"/>
                <a:t>Data Scarcity Problem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 Poor generalization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1FEF7E-8032-3B79-A9F0-4A8981D569A4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Introduction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1B7E49-6011-EEEE-D3ED-DA558838FDC4}"/>
              </a:ext>
            </a:extLst>
          </p:cNvPr>
          <p:cNvSpPr/>
          <p:nvPr/>
        </p:nvSpPr>
        <p:spPr>
          <a:xfrm>
            <a:off x="6094412" y="514437"/>
            <a:ext cx="5580063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prstClr val="black"/>
                </a:solidFill>
                <a:latin typeface="+mj-lt"/>
              </a:rPr>
              <a:t>Backgrounds and Challenges</a:t>
            </a:r>
            <a:endParaRPr lang="ko-KR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174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47E2C-3D26-759A-5294-959C72622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896AFF0-83CB-300F-49FC-BF5853937BC1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DE5FD2-27F5-53EC-4FF0-77F741801E75}"/>
              </a:ext>
            </a:extLst>
          </p:cNvPr>
          <p:cNvSpPr/>
          <p:nvPr/>
        </p:nvSpPr>
        <p:spPr>
          <a:xfrm>
            <a:off x="5034718" y="514437"/>
            <a:ext cx="6639758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Ablation Study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1735575-DD5C-250D-8551-EB32DC8E8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395" y="1526609"/>
            <a:ext cx="5140149" cy="3615017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3C506A38-4FEA-5A62-B28B-4BF773DFEC21}"/>
              </a:ext>
            </a:extLst>
          </p:cNvPr>
          <p:cNvGrpSpPr/>
          <p:nvPr/>
        </p:nvGrpSpPr>
        <p:grpSpPr>
          <a:xfrm>
            <a:off x="514350" y="1526558"/>
            <a:ext cx="5841480" cy="2281066"/>
            <a:chOff x="-1222300" y="-475474"/>
            <a:chExt cx="6748843" cy="405800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0818AC-0735-4CC1-1FD7-6B093A33B055}"/>
                </a:ext>
              </a:extLst>
            </p:cNvPr>
            <p:cNvSpPr txBox="1"/>
            <p:nvPr/>
          </p:nvSpPr>
          <p:spPr>
            <a:xfrm>
              <a:off x="-1222299" y="-475474"/>
              <a:ext cx="6748842" cy="911423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Effectiveness of the Model Architecture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53A387A-055A-01BF-5D70-6D9F7DA40E1A}"/>
                </a:ext>
              </a:extLst>
            </p:cNvPr>
            <p:cNvSpPr txBox="1"/>
            <p:nvPr/>
          </p:nvSpPr>
          <p:spPr>
            <a:xfrm>
              <a:off x="-1222300" y="553021"/>
              <a:ext cx="6748842" cy="3029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anchor="t">
              <a:no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Sentiment prompts and Graph aggregation mechanism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Pivotal role in addressing the long tail effect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➡️ Ensure the feasibility of implementing MPA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Modal decomposition and Polarized activation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➡️ Enhance the efficiency of utilizing news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280A790-CABC-9560-EF83-DE0C4464E7DD}"/>
              </a:ext>
            </a:extLst>
          </p:cNvPr>
          <p:cNvGrpSpPr/>
          <p:nvPr/>
        </p:nvGrpSpPr>
        <p:grpSpPr>
          <a:xfrm>
            <a:off x="514350" y="3929322"/>
            <a:ext cx="5841480" cy="2666350"/>
            <a:chOff x="-1222300" y="-475474"/>
            <a:chExt cx="6748843" cy="474342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0206F50-577A-750B-8EED-ACCBD3867A16}"/>
                </a:ext>
              </a:extLst>
            </p:cNvPr>
            <p:cNvSpPr txBox="1"/>
            <p:nvPr/>
          </p:nvSpPr>
          <p:spPr>
            <a:xfrm>
              <a:off x="-1222299" y="-475474"/>
              <a:ext cx="6748842" cy="911423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Effectiveness of MPA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4BEC26-EDC6-CEF2-87B4-01D584CA0BBE}"/>
                </a:ext>
              </a:extLst>
            </p:cNvPr>
            <p:cNvSpPr txBox="1"/>
            <p:nvPr/>
          </p:nvSpPr>
          <p:spPr>
            <a:xfrm>
              <a:off x="-1222300" y="553021"/>
              <a:ext cx="6748842" cy="3714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anchor="t">
              <a:no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MPA: Responsive to activated nodes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➡️ Promptly capture news without over-fitting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Varying number of activated nodes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➡️ Preadapt to the real-world pattern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Mutation Strategy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➡️ Avoid over-reliance on activated nodes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F4A7D3D-FB27-33FB-4FA6-8E00CE334330}"/>
              </a:ext>
            </a:extLst>
          </p:cNvPr>
          <p:cNvSpPr txBox="1"/>
          <p:nvPr/>
        </p:nvSpPr>
        <p:spPr>
          <a:xfrm>
            <a:off x="6557395" y="5062652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11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81627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B087F-3434-3DD1-61C6-25FC1D8DC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89194-6081-E292-2D11-AE76FDB5B568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74D63A-F6BC-1106-A3B1-7A0691055ECC}"/>
              </a:ext>
            </a:extLst>
          </p:cNvPr>
          <p:cNvSpPr/>
          <p:nvPr/>
        </p:nvSpPr>
        <p:spPr>
          <a:xfrm>
            <a:off x="5034718" y="514437"/>
            <a:ext cx="6639758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Backtesting Profitability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282F44-D209-4DC4-2AB6-C40812E29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53" y="1520826"/>
            <a:ext cx="5061312" cy="47879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89588E3-A632-AC63-3621-A23408EFE8A8}"/>
              </a:ext>
            </a:extLst>
          </p:cNvPr>
          <p:cNvSpPr/>
          <p:nvPr/>
        </p:nvSpPr>
        <p:spPr>
          <a:xfrm>
            <a:off x="912020" y="1523677"/>
            <a:ext cx="5716134" cy="4024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Simulate real-world investment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Highest ARR Score, Highest ASR Score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Backtesting Results + Prediction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erformance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lang="ko-KR" altLang="en-US" dirty="0">
                <a:solidFill>
                  <a:prstClr val="black"/>
                </a:solidFill>
              </a:rPr>
              <a:t>➡️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The more precise, the more profitable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Performance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 on the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S&amp;P 500 is lower 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More stocks than NASDAQ 100.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lang="ko-KR" altLang="en-US" dirty="0">
                <a:solidFill>
                  <a:prstClr val="black"/>
                </a:solidFill>
              </a:rPr>
              <a:t>➡️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Complex Risk Management</a:t>
            </a:r>
            <a:endParaRPr lang="en-US" altLang="ko-KR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News-Based Multimodal Methods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Higher ASR scores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than those of GNN based methods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PA-TMM without constraint of predefined relationships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Effectively leverage news sentiments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9D3D1E-CCB5-5DF2-F013-B625E03B1405}"/>
              </a:ext>
            </a:extLst>
          </p:cNvPr>
          <p:cNvSpPr/>
          <p:nvPr/>
        </p:nvSpPr>
        <p:spPr>
          <a:xfrm>
            <a:off x="6972553" y="5788760"/>
            <a:ext cx="4190747" cy="417332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82355-8CA4-6709-9F43-94542217B3B9}"/>
              </a:ext>
            </a:extLst>
          </p:cNvPr>
          <p:cNvSpPr txBox="1"/>
          <p:nvPr/>
        </p:nvSpPr>
        <p:spPr>
          <a:xfrm>
            <a:off x="6607858" y="6198972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12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9497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A6AE0-A257-2364-5B90-A93AD3E54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3094A6E-F80A-269A-377B-5DEC45E0BEF5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99BFCE-6AAA-FD3F-439A-EB684AE6045F}"/>
              </a:ext>
            </a:extLst>
          </p:cNvPr>
          <p:cNvSpPr/>
          <p:nvPr/>
        </p:nvSpPr>
        <p:spPr>
          <a:xfrm>
            <a:off x="5034718" y="514437"/>
            <a:ext cx="6639758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Stress Test During Market Crash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18F89D-2473-E055-584F-4EBB7F1AC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533525"/>
            <a:ext cx="5592763" cy="339782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D50ADDF-424A-4FDF-92E9-F97DB3186023}"/>
              </a:ext>
            </a:extLst>
          </p:cNvPr>
          <p:cNvSpPr/>
          <p:nvPr/>
        </p:nvSpPr>
        <p:spPr>
          <a:xfrm>
            <a:off x="912020" y="1523677"/>
            <a:ext cx="5182393" cy="4024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Market Crash: 2018.10 ~ 2018.12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- The Federal Reserve persistently increased interest rate 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solidFill>
                  <a:prstClr val="black"/>
                </a:solidFill>
              </a:rPr>
              <a:t>➡️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 Stock market came under pressure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Demonstrates </a:t>
            </a:r>
            <a:r>
              <a:rPr lang="en-US" altLang="ko-KR" b="1" dirty="0"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substantial resilience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 in extreme market conditions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- Early: Struggled to navigate the market's panic sentiment 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- Later: Progressively acclimated to the market conditions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Showcase an </a:t>
            </a:r>
            <a:r>
              <a:rPr lang="en-US" altLang="ko-KR" b="1" dirty="0"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aptitude for risk management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039CB-65AE-EBC5-CCAD-E14C2ACC97FE}"/>
              </a:ext>
            </a:extLst>
          </p:cNvPr>
          <p:cNvSpPr txBox="1"/>
          <p:nvPr/>
        </p:nvSpPr>
        <p:spPr>
          <a:xfrm>
            <a:off x="6094411" y="4795735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12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1EB8B6-FFDB-F3C0-C315-DDBFF8E7F760}"/>
              </a:ext>
            </a:extLst>
          </p:cNvPr>
          <p:cNvSpPr/>
          <p:nvPr/>
        </p:nvSpPr>
        <p:spPr>
          <a:xfrm>
            <a:off x="10010775" y="2416910"/>
            <a:ext cx="1352550" cy="1259740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700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D83A2-9440-AC23-7044-99741EB3D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790B85-0E8A-36D3-3CF4-1F1B1D0DB606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EEDD72-518C-5C8F-343C-1DBDE0A837AB}"/>
              </a:ext>
            </a:extLst>
          </p:cNvPr>
          <p:cNvSpPr/>
          <p:nvPr/>
        </p:nvSpPr>
        <p:spPr>
          <a:xfrm>
            <a:off x="5034718" y="514437"/>
            <a:ext cx="6639758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Parameter Sensitivity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4271316-0203-AC5F-DEC9-063AB9B5E487}"/>
                  </a:ext>
                </a:extLst>
              </p:cNvPr>
              <p:cNvSpPr/>
              <p:nvPr/>
            </p:nvSpPr>
            <p:spPr>
              <a:xfrm>
                <a:off x="912020" y="1523677"/>
                <a:ext cx="11600020" cy="1861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Window Sizes T (N 12, S 16):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Reduce ➡️ Overlook long-term trends, Increase ➡️ Introduce stale information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Mutation Probability θ (N 0.25, S 0.25): Huge </a:t>
                </a:r>
                <a:r>
                  <a:rPr lang="el-GR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θ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 ➡️ Mistrust movement prompts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pt-BR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Dimensions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e>
                      <m:sub>
                        <m:r>
                          <a:rPr lang="en-US" altLang="ko-KR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 (N 256, S 384)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pt-BR" altLang="ko-KR" dirty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e>
                      <m:sub>
                        <m:r>
                          <a:rPr lang="en-US" altLang="ko-KR" dirty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pt-BR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 (N 256, S 320)</a:t>
                </a:r>
                <a:br>
                  <a:rPr lang="pt-BR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</a:br>
                <a:r>
                  <a:rPr lang="pt-BR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- n: node vector, e: edge vector</a:t>
                </a:r>
                <a:br>
                  <a:rPr lang="pt-BR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</a:br>
                <a:r>
                  <a:rPr lang="pt-BR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-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Excessively low or high dimensionality ➡️ Under-Fitting or Over-Fitting ➡️ Worsen the ACC score</a:t>
                </a:r>
                <a:endParaRPr lang="el-GR" altLang="ko-KR" dirty="0">
                  <a:solidFill>
                    <a:prstClr val="white">
                      <a:lumMod val="50000"/>
                    </a:prstClr>
                  </a:solidFill>
                  <a:latin typeface="Calibri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4271316-0203-AC5F-DEC9-063AB9B5E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20" y="1523677"/>
                <a:ext cx="11600020" cy="1861856"/>
              </a:xfrm>
              <a:prstGeom prst="rect">
                <a:avLst/>
              </a:prstGeom>
              <a:blipFill>
                <a:blip r:embed="rId3"/>
                <a:stretch>
                  <a:fillRect l="-368" b="-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5DC4BD0E-FF01-B255-2435-68EA2426B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8" y="3384581"/>
            <a:ext cx="10762455" cy="294954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293EAF-4986-4DEC-188C-53185F29C14A}"/>
              </a:ext>
            </a:extLst>
          </p:cNvPr>
          <p:cNvSpPr txBox="1"/>
          <p:nvPr/>
        </p:nvSpPr>
        <p:spPr>
          <a:xfrm>
            <a:off x="912020" y="6273030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13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82534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3BE7F-6A96-6726-5606-2DBF3F60E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9561C3-F327-E43C-4A59-446E76F8C3F9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DA1B87-42F9-02B8-33AB-DFFEF68A918A}"/>
              </a:ext>
            </a:extLst>
          </p:cNvPr>
          <p:cNvSpPr/>
          <p:nvPr/>
        </p:nvSpPr>
        <p:spPr>
          <a:xfrm>
            <a:off x="3708400" y="514437"/>
            <a:ext cx="7966076" cy="47705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Case Study on Exploring Stock Attention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549679-152D-6335-F427-B531CBB576C2}"/>
              </a:ext>
            </a:extLst>
          </p:cNvPr>
          <p:cNvSpPr/>
          <p:nvPr/>
        </p:nvSpPr>
        <p:spPr>
          <a:xfrm>
            <a:off x="912020" y="1523677"/>
            <a:ext cx="11384755" cy="1141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On April 12, 2019, investigate the effectiveness of MPA with S&amp;P500 dataset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News: Strong earnings reports from JPM and WFC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➡️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 Broadly positive market sentiment and Strong bullish signals</a:t>
            </a:r>
            <a:endParaRPr lang="el-GR" altLang="ko-KR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96B435D-1B05-9A80-6D67-848E39C30ECC}"/>
              </a:ext>
            </a:extLst>
          </p:cNvPr>
          <p:cNvGrpSpPr/>
          <p:nvPr/>
        </p:nvGrpSpPr>
        <p:grpSpPr>
          <a:xfrm>
            <a:off x="4760571" y="2812905"/>
            <a:ext cx="6963458" cy="3546548"/>
            <a:chOff x="4511675" y="2695488"/>
            <a:chExt cx="7162800" cy="36480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2B85126-00A6-5CEE-B27A-338C5C744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0835" r="10942" b="11047"/>
            <a:stretch>
              <a:fillRect/>
            </a:stretch>
          </p:blipFill>
          <p:spPr>
            <a:xfrm>
              <a:off x="4511675" y="2695488"/>
              <a:ext cx="7162800" cy="3648075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1A3D5DA-6C03-31F7-B870-7B2922D9EBDB}"/>
                </a:ext>
              </a:extLst>
            </p:cNvPr>
            <p:cNvSpPr/>
            <p:nvPr/>
          </p:nvSpPr>
          <p:spPr>
            <a:xfrm>
              <a:off x="4614514" y="6067458"/>
              <a:ext cx="334155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lvl="1" algn="ctr"/>
              <a:r>
                <a:rPr lang="en-US" altLang="ko-KR" sz="1100" dirty="0">
                  <a:latin typeface="Calibri"/>
                  <a:ea typeface="맑은 고딕" panose="020B0503020000020004" pitchFamily="50" charset="-127"/>
                  <a:sym typeface="Wingdings" panose="05000000000000000000" pitchFamily="2" charset="2"/>
                </a:rPr>
                <a:t>Fig. 6</a:t>
              </a:r>
              <a:endParaRPr lang="el-GR" altLang="ko-KR" sz="1100" dirty="0"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83A5A9-17D3-A523-9B22-4D7DCA8F4452}"/>
                </a:ext>
              </a:extLst>
            </p:cNvPr>
            <p:cNvSpPr/>
            <p:nvPr/>
          </p:nvSpPr>
          <p:spPr>
            <a:xfrm>
              <a:off x="5268701" y="6050530"/>
              <a:ext cx="2201535" cy="1862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marR="0" lvl="1" algn="ctr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100" dirty="0">
                  <a:latin typeface="Calibri"/>
                  <a:ea typeface="맑은 고딕" panose="020B0503020000020004" pitchFamily="50" charset="-127"/>
                  <a:sym typeface="Wingdings" panose="05000000000000000000" pitchFamily="2" charset="2"/>
                </a:rPr>
                <a:t>(a): Without pretraining (w/o MPA)</a:t>
              </a:r>
              <a:endParaRPr kumimoji="0" lang="el-GR" altLang="ko-K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437918E-CCB6-6685-0D67-8472A4FCCEA8}"/>
                </a:ext>
              </a:extLst>
            </p:cNvPr>
            <p:cNvSpPr/>
            <p:nvPr/>
          </p:nvSpPr>
          <p:spPr>
            <a:xfrm>
              <a:off x="8900901" y="6050530"/>
              <a:ext cx="2201535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marR="0" lvl="1" algn="ctr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100" dirty="0">
                  <a:latin typeface="Calibri"/>
                  <a:ea typeface="맑은 고딕" panose="020B0503020000020004" pitchFamily="50" charset="-127"/>
                  <a:sym typeface="Wingdings" panose="05000000000000000000" pitchFamily="2" charset="2"/>
                </a:rPr>
                <a:t>(b): After pretraining (PA-TMM)</a:t>
              </a:r>
              <a:endParaRPr kumimoji="0" lang="el-GR" altLang="ko-K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FC2E92-EA3E-D4B0-63DF-AF36A927FAE8}"/>
              </a:ext>
            </a:extLst>
          </p:cNvPr>
          <p:cNvSpPr/>
          <p:nvPr/>
        </p:nvSpPr>
        <p:spPr>
          <a:xfrm>
            <a:off x="912019" y="2621854"/>
            <a:ext cx="4036649" cy="2944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Without MPA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- Independently distributed attention 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- </a:t>
            </a:r>
            <a:r>
              <a:rPr lang="en-US" altLang="ko-KR" b="1" dirty="0">
                <a:sym typeface="Wingdings" panose="05000000000000000000" pitchFamily="2" charset="2"/>
              </a:rPr>
              <a:t>Limited attention to the news</a:t>
            </a: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>
                <a:sym typeface="Wingdings" panose="05000000000000000000" pitchFamily="2" charset="2"/>
              </a:rPr>
              <a:t>from other stocks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With MPA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- </a:t>
            </a:r>
            <a:r>
              <a:rPr lang="en-US" altLang="ko-KR" b="1" dirty="0">
                <a:sym typeface="Wingdings" panose="05000000000000000000" pitchFamily="2" charset="2"/>
              </a:rPr>
              <a:t>Significant increase in cross-sector attention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</a:br>
            <a:endParaRPr lang="el-GR" altLang="ko-KR" dirty="0">
              <a:solidFill>
                <a:prstClr val="white">
                  <a:lumMod val="50000"/>
                </a:prstClr>
              </a:solidFill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63AC1-82FC-4D11-D7F4-15CDD0EBBD76}"/>
              </a:ext>
            </a:extLst>
          </p:cNvPr>
          <p:cNvSpPr txBox="1"/>
          <p:nvPr/>
        </p:nvSpPr>
        <p:spPr>
          <a:xfrm>
            <a:off x="4751046" y="6230850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13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6710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61B75-6895-DC24-A6BD-61E616893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441F57B-1096-C7E8-08A3-9D9773F56942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Conclusion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5282E8-7A54-8714-88C4-43B1AD2698FB}"/>
              </a:ext>
            </a:extLst>
          </p:cNvPr>
          <p:cNvSpPr/>
          <p:nvPr/>
        </p:nvSpPr>
        <p:spPr>
          <a:xfrm>
            <a:off x="3708400" y="514437"/>
            <a:ext cx="7966076" cy="47705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CB9E97-58AD-4F9F-291A-20ED490D8CD5}"/>
              </a:ext>
            </a:extLst>
          </p:cNvPr>
          <p:cNvSpPr/>
          <p:nvPr/>
        </p:nvSpPr>
        <p:spPr>
          <a:xfrm>
            <a:off x="912021" y="1523677"/>
            <a:ext cx="10762456" cy="4384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PA-TMM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ovel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model for stock movement prediction and quantitative trading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- </a:t>
            </a:r>
            <a:r>
              <a:rPr lang="en-US" altLang="ko-KR" b="1" dirty="0"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Address the long-tail distribution problem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- MPA (pretraining) + EQSamp (data augmentation) </a:t>
            </a:r>
            <a:r>
              <a:rPr lang="en-US" altLang="ko-KR" b="1" dirty="0"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➡️ Enhance sensitivity to news</a:t>
            </a:r>
            <a:br>
              <a:rPr lang="en-US" altLang="ko-KR" b="1" dirty="0"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- Leverage news sentiment as prompts </a:t>
            </a:r>
            <a:r>
              <a:rPr lang="en-US" altLang="ko-KR" b="1" dirty="0"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➡️ Capture cross-modal signals more effectively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Experimental results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- Superior prediction performance in terms of ACC and MCC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- Various comparative studies validate effectiveness, profitability, and robustness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Future work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- Explore lightweight attention mechanisms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- Integrate other textual sources like financial reports, social media, geopolitical events, and regulations for to enhance the models’ understanding of stock market and prediction accuracy</a:t>
            </a:r>
            <a:endParaRPr lang="el-GR" altLang="ko-KR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85385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A0A9FC-E0C6-AA10-235A-1CF3F12CA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4A8169-18F1-FA74-82CE-0AFF7FBC452E}"/>
              </a:ext>
            </a:extLst>
          </p:cNvPr>
          <p:cNvSpPr txBox="1"/>
          <p:nvPr/>
        </p:nvSpPr>
        <p:spPr>
          <a:xfrm>
            <a:off x="0" y="3013503"/>
            <a:ext cx="12188825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srgbClr val="1B4599"/>
                </a:solidFill>
                <a:latin typeface="Calibri"/>
                <a:ea typeface="맑은 고딕" panose="020B0503020000020004" pitchFamily="50" charset="-127"/>
              </a:rPr>
              <a:t>End of Documents</a:t>
            </a:r>
            <a:endParaRPr sz="4800" b="1" dirty="0">
              <a:solidFill>
                <a:srgbClr val="1B4599"/>
              </a:solidFill>
              <a:latin typeface="Calibri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28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EBB0E5-24D6-89A6-EBBE-73CFC3509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A99D8DF-7AFA-EE14-3BC9-2086E2893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65" y="1533182"/>
            <a:ext cx="4260335" cy="478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94F2A1-C4FA-5D63-AD04-49C91861959F}"/>
              </a:ext>
            </a:extLst>
          </p:cNvPr>
          <p:cNvSpPr txBox="1"/>
          <p:nvPr/>
        </p:nvSpPr>
        <p:spPr>
          <a:xfrm>
            <a:off x="5679000" y="1533182"/>
            <a:ext cx="5995475" cy="4093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</a:pP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Top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Time-series features and Technical indicators 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All stocks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News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Few stocks: JPM, WFC</a:t>
            </a:r>
          </a:p>
          <a:p>
            <a:pPr marL="0" lvl="1">
              <a:lnSpc>
                <a:spcPct val="130000"/>
              </a:lnSpc>
            </a:pP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B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ottom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JPM, WFC:  Breaking news that </a:t>
            </a:r>
            <a:r>
              <a:rPr lang="en-US" altLang="ko-KR" b="1" dirty="0">
                <a:latin typeface="+mn-ea"/>
              </a:rPr>
              <a:t>impact the overall stock market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Other sectors: </a:t>
            </a:r>
            <a:r>
              <a:rPr lang="en-US" altLang="ko-KR" b="1" dirty="0">
                <a:latin typeface="+mn-ea"/>
              </a:rPr>
              <a:t>News is unnoticed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469857-95B9-3628-EAF0-C24AD77AF776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Introduction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F55386-7E89-7D9E-184F-47C35492407A}"/>
              </a:ext>
            </a:extLst>
          </p:cNvPr>
          <p:cNvSpPr/>
          <p:nvPr/>
        </p:nvSpPr>
        <p:spPr>
          <a:xfrm>
            <a:off x="6094412" y="514437"/>
            <a:ext cx="5580063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prstClr val="black"/>
                </a:solidFill>
                <a:latin typeface="+mj-lt"/>
              </a:rPr>
              <a:t>Backgrounds and Challenges</a:t>
            </a:r>
            <a:endParaRPr lang="ko-KR" altLang="en-US" sz="32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867F07-8107-B200-1C9C-F41F00E8E75F}"/>
              </a:ext>
            </a:extLst>
          </p:cNvPr>
          <p:cNvSpPr txBox="1"/>
          <p:nvPr/>
        </p:nvSpPr>
        <p:spPr>
          <a:xfrm>
            <a:off x="900113" y="6247221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2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1618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F9D922-B23E-02CD-A0D9-1EDA9F3C8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062A0CA-30CE-36F9-EB10-F431DDEDD5B4}"/>
              </a:ext>
            </a:extLst>
          </p:cNvPr>
          <p:cNvGrpSpPr/>
          <p:nvPr/>
        </p:nvGrpSpPr>
        <p:grpSpPr>
          <a:xfrm>
            <a:off x="519075" y="1522253"/>
            <a:ext cx="3636000" cy="5083328"/>
            <a:chOff x="519162" y="1547662"/>
            <a:chExt cx="3614400" cy="50833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0756E6-8576-03A1-C9C7-13E436D02D29}"/>
                </a:ext>
              </a:extLst>
            </p:cNvPr>
            <p:cNvSpPr txBox="1"/>
            <p:nvPr/>
          </p:nvSpPr>
          <p:spPr>
            <a:xfrm>
              <a:off x="519787" y="1547662"/>
              <a:ext cx="3613150" cy="642526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lIns="0" tIns="0" rIns="0" bIns="0" anchor="t">
              <a:noAutofit/>
            </a:bodyPr>
            <a:lstStyle/>
            <a:p>
              <a:pPr algn="ctr"/>
              <a:r>
                <a:rPr lang="en-US" altLang="ko-KR" sz="2000" b="1" i="1" dirty="0">
                  <a:solidFill>
                    <a:schemeClr val="bg1"/>
                  </a:solidFill>
                </a:rPr>
                <a:t>Turning Point</a:t>
              </a:r>
              <a:br>
                <a:rPr lang="en-US" altLang="ko-KR" sz="2000" b="1" i="1" dirty="0">
                  <a:solidFill>
                    <a:schemeClr val="bg1"/>
                  </a:solidFill>
                </a:rPr>
              </a:br>
              <a:r>
                <a:rPr lang="en-US" altLang="ko-KR" sz="2000" b="1" i="1" dirty="0">
                  <a:solidFill>
                    <a:schemeClr val="bg1"/>
                  </a:solidFill>
                </a:rPr>
                <a:t>: Near-equivalence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079A03-5176-BB80-6EAE-02A3DC757412}"/>
                </a:ext>
              </a:extLst>
            </p:cNvPr>
            <p:cNvSpPr txBox="1"/>
            <p:nvPr/>
          </p:nvSpPr>
          <p:spPr>
            <a:xfrm>
              <a:off x="519162" y="2239660"/>
              <a:ext cx="3614400" cy="4391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pPr marL="2857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Idiosyncratic Nature of Financial News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Breaking news of specific stocks has </a:t>
              </a:r>
              <a:r>
                <a:rPr lang="en-US" altLang="ko-KR" b="1" dirty="0"/>
                <a:t>Instantaneous dominance over their movements</a:t>
              </a:r>
            </a:p>
            <a:p>
              <a:pPr marL="2857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Example: 2024.01, the Federal Aviation Administration ordered airlines to ground more than 170 Boeing 737 aircraft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Boeing's stock: Drop 8%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b="1" dirty="0"/>
                <a:t>Airbus’s stock: Slight increase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Boeing's primary competitor: 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8A9F881-F758-659A-A27C-A40E151A7E9F}"/>
              </a:ext>
            </a:extLst>
          </p:cNvPr>
          <p:cNvGrpSpPr/>
          <p:nvPr/>
        </p:nvGrpSpPr>
        <p:grpSpPr>
          <a:xfrm>
            <a:off x="4281768" y="1522253"/>
            <a:ext cx="3636000" cy="5083327"/>
            <a:chOff x="514350" y="1547661"/>
            <a:chExt cx="3613150" cy="508332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2CAA4-CCAF-96FC-1847-75D6412B1074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algn="ctr"/>
              <a:r>
                <a:rPr lang="en-US" altLang="ko-KR" sz="2000" b="1" i="1" dirty="0">
                  <a:solidFill>
                    <a:schemeClr val="bg1"/>
                  </a:solidFill>
                </a:rPr>
                <a:t>Prompt-Adaptive Trimodal Model  (PA-TMM)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7DB924-9385-DD33-A706-42CE74F225AD}"/>
                </a:ext>
              </a:extLst>
            </p:cNvPr>
            <p:cNvSpPr txBox="1"/>
            <p:nvPr/>
          </p:nvSpPr>
          <p:spPr>
            <a:xfrm>
              <a:off x="519163" y="2239659"/>
              <a:ext cx="3603524" cy="4391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b="1" dirty="0"/>
                <a:t>Cross-Modal Fusion Module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Trimodal features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Sentiments Prompts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b="1" dirty="0"/>
                <a:t>Graph Dual-Attention Module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 Stock Attention Network (dynamic interaction)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b="1" dirty="0"/>
                <a:t>Movement Prompt Adaptation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Equivalence Resampling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Movement Prompt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b="1" dirty="0"/>
                <a:t>Pretraining, </a:t>
              </a:r>
              <a:r>
                <a:rPr lang="en-US" altLang="ko-KR" b="1" dirty="0">
                  <a:sym typeface="Wingdings" panose="05000000000000000000" pitchFamily="2" charset="2"/>
                </a:rPr>
                <a:t>Fine-tuning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: Adapt to feature Imbalance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Focus on real news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2CBD899-64D1-7B71-54D7-BF34AD3EA936}"/>
              </a:ext>
            </a:extLst>
          </p:cNvPr>
          <p:cNvGrpSpPr/>
          <p:nvPr/>
        </p:nvGrpSpPr>
        <p:grpSpPr>
          <a:xfrm>
            <a:off x="8044461" y="1522253"/>
            <a:ext cx="3636000" cy="5083327"/>
            <a:chOff x="514350" y="1547662"/>
            <a:chExt cx="3613150" cy="508332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4ADE7A-5E5B-D4EA-E0AB-6A1AD01997F2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algn="ctr"/>
              <a:r>
                <a:rPr lang="en-US" sz="2000" b="1" i="1" dirty="0">
                  <a:solidFill>
                    <a:schemeClr val="bg1"/>
                  </a:solidFill>
                </a:rPr>
                <a:t>Contributions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79F4B07-8EB5-37BA-23AB-E65CF80D12C4}"/>
                </a:ext>
              </a:extLst>
            </p:cNvPr>
            <p:cNvSpPr txBox="1"/>
            <p:nvPr/>
          </p:nvSpPr>
          <p:spPr>
            <a:xfrm>
              <a:off x="519163" y="2239660"/>
              <a:ext cx="3603524" cy="4391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pPr marL="342900" lvl="1" indent="-342900">
                <a:lnSpc>
                  <a:spcPct val="130000"/>
                </a:lnSpc>
                <a:buAutoNum type="arabicPeriod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Incorporate the dominance of news and capture news propagation dynamics by GATs</a:t>
              </a:r>
            </a:p>
            <a:p>
              <a:pPr marL="342900" lvl="1" indent="-342900">
                <a:lnSpc>
                  <a:spcPct val="130000"/>
                </a:lnSpc>
                <a:buAutoNum type="arabicPeriod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Pretraining with MPA: Sensitively respond to tailed news and avoid over-reliance on stocks carrying news</a:t>
              </a:r>
            </a:p>
            <a:p>
              <a:pPr marL="342900" lvl="1" indent="-342900">
                <a:lnSpc>
                  <a:spcPct val="130000"/>
                </a:lnSpc>
                <a:buAutoNum type="arabicPeriod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Equivalence Resampling Strategy (Data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Augmentation)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Tackle data scarcity problem and enhance generalizability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1AC5B7-2C69-3F07-EA6B-D3CE126226ED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Introduction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940C79-5A3C-4862-28BC-4F7F6C766097}"/>
              </a:ext>
            </a:extLst>
          </p:cNvPr>
          <p:cNvSpPr/>
          <p:nvPr/>
        </p:nvSpPr>
        <p:spPr>
          <a:xfrm>
            <a:off x="7559675" y="514437"/>
            <a:ext cx="4114800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latin typeface="+mj-lt"/>
              </a:rPr>
              <a:t>Solution</a:t>
            </a:r>
            <a:endParaRPr lang="ko-KR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428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698045-106E-DADF-5997-91F1A6054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F6B344E-0C56-3849-786B-F336A4DF2F02}"/>
              </a:ext>
            </a:extLst>
          </p:cNvPr>
          <p:cNvGrpSpPr/>
          <p:nvPr/>
        </p:nvGrpSpPr>
        <p:grpSpPr>
          <a:xfrm>
            <a:off x="519026" y="1522253"/>
            <a:ext cx="3636000" cy="5083328"/>
            <a:chOff x="514350" y="1547661"/>
            <a:chExt cx="3613150" cy="50833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7C6BE59-B13C-F33E-AD02-315A497B1688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2585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Time-Series Stock Prediction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53C827-4FCA-64BF-B570-2A92A7433149}"/>
                </a:ext>
              </a:extLst>
            </p:cNvPr>
            <p:cNvSpPr txBox="1"/>
            <p:nvPr/>
          </p:nvSpPr>
          <p:spPr>
            <a:xfrm>
              <a:off x="519163" y="2239660"/>
              <a:ext cx="3603524" cy="4391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E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ncode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ea typeface="맑은 고딕" panose="020B0503020000020004" pitchFamily="50" charset="-127"/>
                </a:rPr>
                <a:t>the time series pattern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by </a:t>
              </a:r>
              <a:r>
                <a:rPr kumimoji="0" lang="en-US" altLang="ko-KR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using RNN based models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PEN [40], MAN-SF [12], and MTR-C [41]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ea typeface="맑은 고딕" panose="020B0503020000020004" pitchFamily="50" charset="-127"/>
                </a:rPr>
                <a:t>Mingle market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factors [42], </a:t>
              </a:r>
              <a:r>
                <a:rPr kumimoji="0" lang="en-US" altLang="ko-KR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investment behaviors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[43]</a:t>
              </a:r>
              <a:r>
                <a:rPr kumimoji="0" lang="en-US" altLang="ko-KR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, technical indicators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REST [44], Digger-Guider [45]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Limitation of underlying assumption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</a:t>
              </a:r>
              <a:r>
                <a:rPr lang="en-US" altLang="ko-KR" b="1" dirty="0">
                  <a:ea typeface="맑은 고딕" panose="020B0503020000020004" pitchFamily="50" charset="-127"/>
                </a:rPr>
                <a:t>Stocks are mutually exclusive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EBCA7C5-4531-E79B-E410-739FE6A479E5}"/>
              </a:ext>
            </a:extLst>
          </p:cNvPr>
          <p:cNvGrpSpPr/>
          <p:nvPr/>
        </p:nvGrpSpPr>
        <p:grpSpPr>
          <a:xfrm>
            <a:off x="4281743" y="1522253"/>
            <a:ext cx="3636000" cy="5083328"/>
            <a:chOff x="514350" y="1547661"/>
            <a:chExt cx="3613150" cy="508332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267449-EB84-5B40-065F-4DDDE6DF48A7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j-ea"/>
                  <a:cs typeface="+mn-cs"/>
                </a:rPr>
                <a:t>Graph-Based Stock Prediction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3B5F74-A91E-144C-C58E-372686AEC063}"/>
                </a:ext>
              </a:extLst>
            </p:cNvPr>
            <p:cNvSpPr txBox="1"/>
            <p:nvPr/>
          </p:nvSpPr>
          <p:spPr>
            <a:xfrm>
              <a:off x="519163" y="2239660"/>
              <a:ext cx="3603524" cy="4391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C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onceptualize the stock market as a graph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Capture peer influences by using Graph Neural Networks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Node (</a:t>
              </a:r>
              <a:r>
                <a:rPr lang="en-US" altLang="ko-KR" sz="1600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each stock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), Edges (</a:t>
              </a:r>
              <a:r>
                <a:rPr lang="en-US" altLang="ko-KR" sz="1600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relations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)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THGNN [3], ESTIMATE [2], SAMBA [49]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Limitation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</a:t>
              </a:r>
              <a:r>
                <a:rPr lang="en-US" altLang="ko-KR" b="1" dirty="0">
                  <a:ea typeface="맑은 고딕" panose="020B0503020000020004" pitchFamily="50" charset="-127"/>
                </a:rPr>
                <a:t>Relations are modeled by the static network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B8BA135-FDE3-26C2-13B1-EE0D5A8BE75A}"/>
              </a:ext>
            </a:extLst>
          </p:cNvPr>
          <p:cNvGrpSpPr/>
          <p:nvPr/>
        </p:nvGrpSpPr>
        <p:grpSpPr>
          <a:xfrm>
            <a:off x="8044461" y="1522253"/>
            <a:ext cx="3636000" cy="5083328"/>
            <a:chOff x="514350" y="1547662"/>
            <a:chExt cx="3613150" cy="508332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DE9DA1-694C-56ED-F099-5CF867BC871F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j-ea"/>
                  <a:cs typeface="+mn-cs"/>
                </a:rPr>
                <a:t>News-Based Stock Prediction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2F62C64-C962-6C42-47EF-0CDD5A2CE7F2}"/>
                </a:ext>
              </a:extLst>
            </p:cNvPr>
            <p:cNvSpPr txBox="1"/>
            <p:nvPr/>
          </p:nvSpPr>
          <p:spPr>
            <a:xfrm>
              <a:off x="519163" y="2239660"/>
              <a:ext cx="3603524" cy="4391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Integrate external information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beyond the trading market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Financial news, Social media posts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G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raph Convolutional 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N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etworks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MAC [1], NumHTML [52], MFN [53]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Graph Attention Networks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AD-GAT [15], DANSMP [6]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Multi-Modal: MSMF [54]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Limitation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</a:t>
              </a:r>
              <a:r>
                <a:rPr lang="en-US" altLang="ko-KR" b="1" dirty="0">
                  <a:ea typeface="맑은 고딕" panose="020B0503020000020004" pitchFamily="50" charset="-127"/>
                </a:rPr>
                <a:t>Lack of consideration for the long-tail effect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5D7F3E-0DD1-9896-56A6-FFFBE266201C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Related Work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7C77E3-D369-1E50-DA26-CEA9D208D96E}"/>
              </a:ext>
            </a:extLst>
          </p:cNvPr>
          <p:cNvSpPr/>
          <p:nvPr/>
        </p:nvSpPr>
        <p:spPr>
          <a:xfrm>
            <a:off x="7559675" y="552537"/>
            <a:ext cx="4114800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endParaRPr lang="ko-KR" altLang="en-US" sz="32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357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668131-5256-CA9B-6E69-734916671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FE17E4-9EEC-36C9-6A8E-7CE7B1F1D2C7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Problem Statement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9C0D2A-E908-E87A-CD5B-6B15071AAD7C}"/>
              </a:ext>
            </a:extLst>
          </p:cNvPr>
          <p:cNvSpPr/>
          <p:nvPr/>
        </p:nvSpPr>
        <p:spPr>
          <a:xfrm>
            <a:off x="7559675" y="552537"/>
            <a:ext cx="4114800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2092E94-28D9-6014-6FDA-3724902E7FC3}"/>
              </a:ext>
            </a:extLst>
          </p:cNvPr>
          <p:cNvGrpSpPr/>
          <p:nvPr/>
        </p:nvGrpSpPr>
        <p:grpSpPr>
          <a:xfrm>
            <a:off x="909600" y="1525587"/>
            <a:ext cx="4995901" cy="518419"/>
            <a:chOff x="917540" y="1633203"/>
            <a:chExt cx="4995901" cy="5841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81CD3F-8935-A432-CC64-B72559FE3456}"/>
                </a:ext>
              </a:extLst>
            </p:cNvPr>
            <p:cNvSpPr txBox="1"/>
            <p:nvPr/>
          </p:nvSpPr>
          <p:spPr>
            <a:xfrm>
              <a:off x="922301" y="1633203"/>
              <a:ext cx="4991140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/>
              <a:r>
                <a:rPr lang="en-US" altLang="ko-KR" sz="2000" b="1" dirty="0">
                  <a:solidFill>
                    <a:schemeClr val="bg1">
                      <a:lumMod val="50000"/>
                    </a:schemeClr>
                  </a:solidFill>
                </a:rPr>
                <a:t>Classification Method for Optimization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4CEC3BB5-DC42-C430-0BDF-8ED6CF282DE3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algn="ctr"/>
              <a:r>
                <a:rPr lang="en-US" altLang="ko-KR" sz="2800" b="1" dirty="0">
                  <a:solidFill>
                    <a:prstClr val="white"/>
                  </a:solidFill>
                  <a:ea typeface="맑은 고딕" panose="020B0503020000020004" pitchFamily="50" charset="-127"/>
                </a:rPr>
                <a:t>1</a:t>
              </a:r>
              <a:endParaRPr lang="ko-KR" altLang="en-US" sz="2800" b="1" dirty="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FE150DD-5B4D-E1D0-847C-9567DD01EAD2}"/>
              </a:ext>
            </a:extLst>
          </p:cNvPr>
          <p:cNvSpPr/>
          <p:nvPr/>
        </p:nvSpPr>
        <p:spPr>
          <a:xfrm>
            <a:off x="1220449" y="2145633"/>
            <a:ext cx="10333037" cy="1141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In the stock market, predicting the exact value of stock prices is far more challenging than predicting price movements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Classify stock as rising or falling: </a:t>
            </a:r>
            <a:r>
              <a:rPr lang="en-US" altLang="ko-KR" b="1" dirty="0"/>
              <a:t>Compare current and previous day stock prices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78B5AD2-EA12-FC27-8B0A-A927DBDAAF23}"/>
              </a:ext>
            </a:extLst>
          </p:cNvPr>
          <p:cNvGrpSpPr/>
          <p:nvPr/>
        </p:nvGrpSpPr>
        <p:grpSpPr>
          <a:xfrm>
            <a:off x="1750016" y="3441700"/>
            <a:ext cx="6569402" cy="1596566"/>
            <a:chOff x="1948297" y="3317874"/>
            <a:chExt cx="6569402" cy="1596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7D58D1F-4E2B-DF86-3861-97EC49B5D6AD}"/>
                    </a:ext>
                  </a:extLst>
                </p:cNvPr>
                <p:cNvSpPr txBox="1"/>
                <p:nvPr/>
              </p:nvSpPr>
              <p:spPr>
                <a:xfrm>
                  <a:off x="1948297" y="4115054"/>
                  <a:ext cx="2740943" cy="7993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a14:m>
                  <a:r>
                    <a:rPr lang="ko-KR" altLang="en-US" sz="2000" dirty="0"/>
                    <a:t>      </a:t>
                  </a:r>
                  <a:r>
                    <a:rPr lang="en-US" altLang="ko-KR" sz="2000" dirty="0"/>
                    <a:t>(1)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7D58D1F-4E2B-DF86-3861-97EC49B5D6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297" y="4115054"/>
                  <a:ext cx="2740943" cy="799386"/>
                </a:xfrm>
                <a:prstGeom prst="rect">
                  <a:avLst/>
                </a:prstGeom>
                <a:blipFill>
                  <a:blip r:embed="rId3"/>
                  <a:stretch>
                    <a:fillRect r="-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54143EA-BCF3-6981-EAEE-0FDC60E8B049}"/>
                    </a:ext>
                  </a:extLst>
                </p:cNvPr>
                <p:cNvSpPr txBox="1"/>
                <p:nvPr/>
              </p:nvSpPr>
              <p:spPr>
                <a:xfrm>
                  <a:off x="1948297" y="3317874"/>
                  <a:ext cx="6569402" cy="6301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2000" dirty="0"/>
                    <a:t>Given a set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a14:m>
                  <a:r>
                    <a:rPr lang="ko-KR" altLang="en-US" sz="2000" dirty="0"/>
                    <a:t> </a:t>
                  </a:r>
                  <a:r>
                    <a:rPr lang="en-US" altLang="ko-KR" sz="2000" dirty="0"/>
                    <a:t>of stocks,</a:t>
                  </a:r>
                </a:p>
                <a:p>
                  <a:r>
                    <a:rPr lang="en-US" altLang="ko-KR" sz="2000" dirty="0"/>
                    <a:t>the movement (labels)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a14:m>
                  <a:r>
                    <a:rPr lang="en-US" altLang="ko-KR" sz="2000" b="0" dirty="0"/>
                    <a:t> of stock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en-US" altLang="ko-KR" sz="2000" b="0" dirty="0"/>
                    <a:t> on day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ko-KR" altLang="en-US" sz="2000" dirty="0"/>
                    <a:t> </a:t>
                  </a:r>
                  <a:r>
                    <a:rPr lang="en-US" altLang="ko-KR" sz="2000" dirty="0"/>
                    <a:t>is defined as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54143EA-BCF3-6981-EAEE-0FDC60E8B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297" y="3317874"/>
                  <a:ext cx="6569402" cy="630173"/>
                </a:xfrm>
                <a:prstGeom prst="rect">
                  <a:avLst/>
                </a:prstGeom>
                <a:blipFill>
                  <a:blip r:embed="rId4"/>
                  <a:stretch>
                    <a:fillRect l="-2319" t="-12621" b="-2330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204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982AE6-B06B-2CDF-D541-4D85C8A8B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132DE90-5C6C-1F33-DBB9-0B72B2CEFB29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Problem Statement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4F770A-B45B-9C3E-9F71-A819657F5026}"/>
              </a:ext>
            </a:extLst>
          </p:cNvPr>
          <p:cNvSpPr/>
          <p:nvPr/>
        </p:nvSpPr>
        <p:spPr>
          <a:xfrm>
            <a:off x="7559675" y="552537"/>
            <a:ext cx="4114800" cy="5232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DB9962-DC28-6423-A44F-F876471BEFDB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5BCB08-DC2A-B9F2-B44B-35A32A3D45E7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prstClr val="white">
                      <a:lumMod val="50000"/>
                    </a:prstClr>
                  </a:solidFill>
                </a:rPr>
                <a:t>Three Feature Modalities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286731DB-300B-2823-AAD3-6FDBAAB38451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lvl="0" algn="ctr"/>
              <a:r>
                <a:rPr lang="en-US" altLang="ko-KR" sz="2800" b="1" dirty="0">
                  <a:solidFill>
                    <a:prstClr val="white"/>
                  </a:solidFill>
                </a:rPr>
                <a:t>2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A0CA79A-F5B1-257A-8EEB-97DC4FFE85B4}"/>
                  </a:ext>
                </a:extLst>
              </p:cNvPr>
              <p:cNvSpPr/>
              <p:nvPr/>
            </p:nvSpPr>
            <p:spPr>
              <a:xfrm>
                <a:off x="1220449" y="2145633"/>
                <a:ext cx="10333037" cy="421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1" indent="-28575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ea typeface="맑은 고딕" panose="020B0503020000020004" pitchFamily="50" charset="-127"/>
                  </a:rPr>
                  <a:t>Inpu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ea typeface="맑은 고딕" panose="020B0503020000020004" pitchFamily="50" charset="-127"/>
                  </a:rPr>
                  <a:t>t features </a:t>
                </a:r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ea typeface="맑은 고딕" panose="020B0503020000020004" pitchFamily="50" charset="-127"/>
                  </a:rPr>
                  <a:t>on the </a:t>
                </a:r>
                <a14:m>
                  <m:oMath xmlns:m="http://schemas.openxmlformats.org/officeDocument/2006/math">
                    <m:r>
                      <a:rPr kumimoji="0" lang="en-US" altLang="ko-KR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(</m:t>
                    </m:r>
                    <m:r>
                      <a:rPr kumimoji="0" lang="en-US" altLang="ko-KR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𝑇</m:t>
                    </m:r>
                    <m:r>
                      <a:rPr kumimoji="0" lang="en-US" altLang="ko-KR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−1)</m:t>
                    </m:r>
                  </m:oMath>
                </a14:m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ea typeface="맑은 고딕" panose="020B0503020000020004" pitchFamily="50" charset="-127"/>
                  </a:rPr>
                  <a:t>th day </a:t>
                </a:r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 </a:t>
                </a:r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ea typeface="맑은 고딕" panose="020B0503020000020004" pitchFamily="50" charset="-127"/>
                  </a:rPr>
                  <a:t>Predict the movements on the </a:t>
                </a:r>
                <a14:m>
                  <m:oMath xmlns:m="http://schemas.openxmlformats.org/officeDocument/2006/math">
                    <m:r>
                      <a:rPr kumimoji="0" lang="en-US" altLang="ko-KR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𝑇</m:t>
                    </m:r>
                  </m:oMath>
                </a14:m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ea typeface="맑은 고딕" panose="020B0503020000020004" pitchFamily="50" charset="-127"/>
                  </a:rPr>
                  <a:t>th day</a:t>
                </a:r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A0CA79A-F5B1-257A-8EEB-97DC4FFE85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449" y="2145633"/>
                <a:ext cx="10333037" cy="421526"/>
              </a:xfrm>
              <a:prstGeom prst="rect">
                <a:avLst/>
              </a:prstGeom>
              <a:blipFill>
                <a:blip r:embed="rId3"/>
                <a:stretch>
                  <a:fillRect l="-354" b="-23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1CB3820E-59F0-4527-9676-EBDC70C80913}"/>
              </a:ext>
            </a:extLst>
          </p:cNvPr>
          <p:cNvGrpSpPr/>
          <p:nvPr/>
        </p:nvGrpSpPr>
        <p:grpSpPr>
          <a:xfrm>
            <a:off x="1734799" y="2664982"/>
            <a:ext cx="9939676" cy="512323"/>
            <a:chOff x="251412" y="1718785"/>
            <a:chExt cx="12027006" cy="91142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A0CECC-2947-FF6A-01D7-58D14EAB4EEF}"/>
                </a:ext>
              </a:extLst>
            </p:cNvPr>
            <p:cNvSpPr txBox="1"/>
            <p:nvPr/>
          </p:nvSpPr>
          <p:spPr>
            <a:xfrm>
              <a:off x="251412" y="1718785"/>
              <a:ext cx="2243107" cy="911421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Textual News Copora  Ƭ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1DE5B7-99D6-DB27-6A4A-2B9A762174CA}"/>
                </a:ext>
              </a:extLst>
            </p:cNvPr>
            <p:cNvSpPr txBox="1"/>
            <p:nvPr/>
          </p:nvSpPr>
          <p:spPr>
            <a:xfrm>
              <a:off x="2545383" y="1718785"/>
              <a:ext cx="9733035" cy="9114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Labeled the relevant stocks impacted by each news item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5F8B593-6199-8566-DD49-6ED8EEE497C8}"/>
              </a:ext>
            </a:extLst>
          </p:cNvPr>
          <p:cNvGrpSpPr/>
          <p:nvPr/>
        </p:nvGrpSpPr>
        <p:grpSpPr>
          <a:xfrm>
            <a:off x="1738313" y="3253270"/>
            <a:ext cx="9939676" cy="1648785"/>
            <a:chOff x="251412" y="1718785"/>
            <a:chExt cx="12027006" cy="91142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D3FB23-03FA-CFE1-7D46-A5C0A0D70BA1}"/>
                </a:ext>
              </a:extLst>
            </p:cNvPr>
            <p:cNvSpPr txBox="1"/>
            <p:nvPr/>
          </p:nvSpPr>
          <p:spPr>
            <a:xfrm>
              <a:off x="251412" y="1718785"/>
              <a:ext cx="2243107" cy="911421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i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H</a:t>
              </a:r>
              <a:r>
                <a:rPr kumimoji="0" lang="en-US" altLang="ko-KR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istorical</a:t>
              </a:r>
              <a:endParaRPr lang="en-US" altLang="ko-KR" b="1" i="1" dirty="0">
                <a:solidFill>
                  <a:schemeClr val="bg1"/>
                </a:solidFill>
                <a:ea typeface="맑은 고딕" panose="020B0503020000020004" pitchFamily="50" charset="-127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Time-Series </a:t>
              </a:r>
              <a:r>
                <a:rPr lang="en-US" altLang="ko-KR" b="1" i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T</a:t>
              </a:r>
              <a:r>
                <a:rPr kumimoji="0" lang="en-US" altLang="ko-KR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rading Signals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64F279-313E-7FEB-295E-B176E454BE18}"/>
                    </a:ext>
                  </a:extLst>
                </p:cNvPr>
                <p:cNvSpPr txBox="1"/>
                <p:nvPr/>
              </p:nvSpPr>
              <p:spPr>
                <a:xfrm>
                  <a:off x="2545383" y="1718785"/>
                  <a:ext cx="9733035" cy="9114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1B4599"/>
                  </a:solidFill>
                </a:ln>
              </p:spPr>
              <p:txBody>
                <a:bodyPr wrap="square" anchor="ctr">
                  <a:noAutofit/>
                </a:bodyPr>
                <a:lstStyle/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a14:m>
                  <a:r>
                    <a:rPr lang="en-US" altLang="ko-KR" sz="20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en-US" altLang="ko-KR" sz="2000" dirty="0">
                      <a:solidFill>
                        <a:schemeClr val="tx1"/>
                      </a:solidFill>
                    </a:rPr>
                    <a:t> for each stock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endParaRPr lang="en-US" altLang="ko-KR" sz="2000" dirty="0">
                    <a:solidFill>
                      <a:schemeClr val="tx1"/>
                    </a:solidFill>
                  </a:endParaRP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Transaction features of stock </a:t>
                  </a:r>
                  <a14:m>
                    <m:oMath xmlns:m="http://schemas.openxmlformats.org/officeDocument/2006/math">
                      <m:r>
                        <a:rPr lang="en-US" altLang="ko-KR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 on the </a:t>
                  </a:r>
                  <a14:m>
                    <m:oMath xmlns:m="http://schemas.openxmlformats.org/officeDocument/2006/math">
                      <m:r>
                        <a:rPr lang="en-US" altLang="ko-KR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th day</a:t>
                  </a: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Price (highest, lowest, Opening and Closing ), Trade volume, and Rankings</a:t>
                  </a: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Normalize prices to handle scale differences</a:t>
                  </a: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64F279-313E-7FEB-295E-B176E454B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383" y="1718785"/>
                  <a:ext cx="9733035" cy="911421"/>
                </a:xfrm>
                <a:prstGeom prst="rect">
                  <a:avLst/>
                </a:prstGeom>
                <a:blipFill>
                  <a:blip r:embed="rId4"/>
                  <a:stretch>
                    <a:fillRect l="-378" b="-8088"/>
                  </a:stretch>
                </a:blipFill>
                <a:ln>
                  <a:solidFill>
                    <a:srgbClr val="1B4599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ED87990-212A-AD3A-8B48-BB98C7544E7D}"/>
              </a:ext>
            </a:extLst>
          </p:cNvPr>
          <p:cNvGrpSpPr/>
          <p:nvPr/>
        </p:nvGrpSpPr>
        <p:grpSpPr>
          <a:xfrm>
            <a:off x="1738313" y="4978020"/>
            <a:ext cx="9939676" cy="1544315"/>
            <a:chOff x="251412" y="1718785"/>
            <a:chExt cx="12027006" cy="9114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B5D711-2E69-D493-4FDC-4978584ECCBC}"/>
                </a:ext>
              </a:extLst>
            </p:cNvPr>
            <p:cNvSpPr txBox="1"/>
            <p:nvPr/>
          </p:nvSpPr>
          <p:spPr>
            <a:xfrm>
              <a:off x="251412" y="1718785"/>
              <a:ext cx="2243107" cy="911421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i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Tabular Technical Indicators</a:t>
              </a:r>
              <a:endParaRPr kumimoji="0" lang="en-US" altLang="ko-KR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B6CE07-E23B-B13E-D787-5CDDCDBA80F8}"/>
                    </a:ext>
                  </a:extLst>
                </p:cNvPr>
                <p:cNvSpPr txBox="1"/>
                <p:nvPr/>
              </p:nvSpPr>
              <p:spPr>
                <a:xfrm>
                  <a:off x="2545383" y="1718785"/>
                  <a:ext cx="9733035" cy="9114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1B4599"/>
                  </a:solidFill>
                </a:ln>
              </p:spPr>
              <p:txBody>
                <a:bodyPr wrap="square" anchor="ctr">
                  <a:noAutofit/>
                </a:bodyPr>
                <a:lstStyle/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a14:m>
                  <a:r>
                    <a:rPr lang="en-US" altLang="ko-KR" sz="2000" dirty="0">
                      <a:solidFill>
                        <a:schemeClr val="tx1"/>
                      </a:solidFill>
                    </a:rPr>
                    <a:t>for each stock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endParaRPr lang="en-US" altLang="ko-KR" sz="2000" dirty="0">
                    <a:solidFill>
                      <a:schemeClr val="tx1"/>
                    </a:solidFill>
                  </a:endParaRP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Computed through the technical analysis of historical trading signals</a:t>
                  </a: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Moving Average Indicators, Momentum Indicators, Volatility Indicators, Volume Indicators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B6CE07-E23B-B13E-D787-5CDDCDBA80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383" y="1718785"/>
                  <a:ext cx="9733035" cy="911421"/>
                </a:xfrm>
                <a:prstGeom prst="rect">
                  <a:avLst/>
                </a:prstGeom>
                <a:blipFill>
                  <a:blip r:embed="rId5"/>
                  <a:stretch>
                    <a:fillRect l="-605" b="-6667"/>
                  </a:stretch>
                </a:blipFill>
                <a:ln>
                  <a:solidFill>
                    <a:srgbClr val="1B4599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611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A6232-8693-EB6A-B59E-F6DCEC979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FA0428C-EB1D-B768-A106-CDF002BFABBA}"/>
              </a:ext>
            </a:extLst>
          </p:cNvPr>
          <p:cNvSpPr/>
          <p:nvPr/>
        </p:nvSpPr>
        <p:spPr>
          <a:xfrm>
            <a:off x="516856" y="524721"/>
            <a:ext cx="10658254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</a:t>
            </a:r>
            <a:r>
              <a:rPr lang="en-US" altLang="ko-KR" sz="3600" b="1" dirty="0">
                <a:solidFill>
                  <a:srgbClr val="1B4599"/>
                </a:solidFill>
                <a:latin typeface="+mj-lt"/>
                <a:ea typeface="맑은 고딕" panose="020B0503020000020004" pitchFamily="50" charset="-127"/>
              </a:rPr>
              <a:t>rompt-Adaptive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Trimodal Model Architecture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3FCFD3-4FEE-7D50-C1D2-CA5D6C499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69" y="2314909"/>
            <a:ext cx="10658254" cy="402136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445CCA-355D-4C9C-7D26-B253571A2120}"/>
              </a:ext>
            </a:extLst>
          </p:cNvPr>
          <p:cNvSpPr/>
          <p:nvPr/>
        </p:nvSpPr>
        <p:spPr>
          <a:xfrm>
            <a:off x="927438" y="1532857"/>
            <a:ext cx="10333037" cy="78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Two Subnetworks: </a:t>
            </a:r>
            <a:r>
              <a:rPr lang="en-US" altLang="ko-KR" b="1" dirty="0"/>
              <a:t>Cross-Modal Fusion Module, Graph Dual-Attention Module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Movement Prompt Adaptation </a:t>
            </a:r>
            <a:r>
              <a:rPr lang="en-US" altLang="ko-KR" b="1" dirty="0">
                <a:sym typeface="Wingdings" panose="05000000000000000000" pitchFamily="2" charset="2"/>
              </a:rPr>
              <a:t> Pretraining </a:t>
            </a:r>
            <a:r>
              <a:rPr lang="ko-KR" altLang="en-US" b="1" dirty="0">
                <a:latin typeface="+mn-ea"/>
              </a:rPr>
              <a:t>➡️</a:t>
            </a:r>
            <a:r>
              <a:rPr lang="en-US" altLang="ko-KR" b="1" dirty="0">
                <a:latin typeface="+mn-ea"/>
                <a:sym typeface="Wingdings" panose="05000000000000000000" pitchFamily="2" charset="2"/>
              </a:rPr>
              <a:t> Fine-tuning</a:t>
            </a:r>
            <a:endParaRPr lang="en-US" altLang="ko-KR" b="1" dirty="0"/>
          </a:p>
        </p:txBody>
      </p:sp>
      <p:pic>
        <p:nvPicPr>
          <p:cNvPr id="6154" name="Picture 10" descr="Check - Free icons">
            <a:extLst>
              <a:ext uri="{FF2B5EF4-FFF2-40B4-BE49-F238E27FC236}">
                <a16:creationId xmlns:a16="http://schemas.microsoft.com/office/drawing/2014/main" id="{1D8961DA-BE62-F230-10DD-633FA7885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31" y="3745010"/>
            <a:ext cx="450109" cy="45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Check - Free icons">
            <a:extLst>
              <a:ext uri="{FF2B5EF4-FFF2-40B4-BE49-F238E27FC236}">
                <a16:creationId xmlns:a16="http://schemas.microsoft.com/office/drawing/2014/main" id="{39B8129E-1861-9E72-2322-7D3983A00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86" y="3745009"/>
            <a:ext cx="450109" cy="45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3BBD62-4B1B-0575-8D9A-0D8570098222}"/>
              </a:ext>
            </a:extLst>
          </p:cNvPr>
          <p:cNvSpPr txBox="1"/>
          <p:nvPr/>
        </p:nvSpPr>
        <p:spPr>
          <a:xfrm>
            <a:off x="900113" y="6247221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4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7040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4018</Words>
  <Application>Microsoft Office PowerPoint</Application>
  <PresentationFormat>사용자 지정</PresentationFormat>
  <Paragraphs>497</Paragraphs>
  <Slides>36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맑은 고딕</vt:lpstr>
      <vt:lpstr>Arial</vt:lpstr>
      <vt:lpstr>Calibri</vt:lpstr>
      <vt:lpstr>Cambria Math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태성 방</cp:lastModifiedBy>
  <cp:revision>75</cp:revision>
  <dcterms:created xsi:type="dcterms:W3CDTF">2013-01-27T09:14:16Z</dcterms:created>
  <dcterms:modified xsi:type="dcterms:W3CDTF">2025-06-19T02:15:03Z</dcterms:modified>
  <cp:category/>
</cp:coreProperties>
</file>