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D1DEF7"/>
    <a:srgbClr val="BBCEF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56" y="102"/>
      </p:cViewPr>
      <p:guideLst>
        <p:guide orient="horz" pos="2160"/>
        <p:guide pos="2880"/>
        <p:guide pos="324"/>
        <p:guide pos="573"/>
        <p:guide orient="horz" pos="346"/>
        <p:guide orient="horz" pos="958"/>
        <p:guide pos="7354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2121"/>
                </a:solidFill>
                <a:latin typeface="+mj-ea"/>
                <a:ea typeface="+mj-ea"/>
              </a:rPr>
              <a:t>Responding to News Sensitively in Stock Attention Networks via Prompt-Adaptive Trimodal Model</a:t>
            </a:r>
            <a:endParaRPr sz="3200" b="1" dirty="0">
              <a:solidFill>
                <a:srgbClr val="21212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74514-E2D9-D3B0-A69B-741776C01772}"/>
              </a:ext>
            </a:extLst>
          </p:cNvPr>
          <p:cNvSpPr txBox="1"/>
          <p:nvPr/>
        </p:nvSpPr>
        <p:spPr>
          <a:xfrm>
            <a:off x="514350" y="564862"/>
            <a:ext cx="2850460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Paper Review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Haotian Liu, Bowen Hu , Yadong Zhou  and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Yuxun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IEEE TRANSACTIONS ON NEURAL NETWORKS AND LEARNING SYSTEMS, VOL 36, NO. 6, JUNE 2025</a:t>
            </a:r>
            <a:endParaRPr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" y="564862"/>
            <a:ext cx="1595309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Outline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D0369-4D67-7639-779D-3B3574D48E1F}"/>
              </a:ext>
            </a:extLst>
          </p:cNvPr>
          <p:cNvSpPr txBox="1"/>
          <p:nvPr/>
        </p:nvSpPr>
        <p:spPr>
          <a:xfrm>
            <a:off x="514350" y="564862"/>
            <a:ext cx="2573140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Introduction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51F4F-00E5-D4E3-6300-502AEF3F4D23}"/>
              </a:ext>
            </a:extLst>
          </p:cNvPr>
          <p:cNvSpPr txBox="1"/>
          <p:nvPr/>
        </p:nvSpPr>
        <p:spPr>
          <a:xfrm>
            <a:off x="5578475" y="5714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>
                <a:latin typeface="+mj-ea"/>
                <a:ea typeface="+mj-ea"/>
              </a:rPr>
              <a:t>Backgrounds and Challenges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615950" y="1636562"/>
            <a:ext cx="3613150" cy="4188993"/>
            <a:chOff x="514350" y="1547662"/>
            <a:chExt cx="3613150" cy="418899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Why Stock Movement Prediction is Challenging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443446"/>
              <a:ext cx="3603524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Financial news &amp; social media provide crucial investment signals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Stock prices contain randomness (random walk), but also predictable components driven by news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Models use:</a:t>
              </a:r>
            </a:p>
            <a:p>
              <a:pPr marL="1257300" lvl="2" indent="-342900">
                <a:buAutoNum type="arabicPeriod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Time-series data: price, volume</a:t>
              </a:r>
            </a:p>
            <a:p>
              <a:pPr marL="1257300" lvl="2" indent="-342900">
                <a:buAutoNum type="arabicPeriod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Technical indicators: MA, MACD (discrete, window-based summaries)</a:t>
              </a: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F94FE7-7C77-D3C8-B219-BD3E4D2B4080}"/>
              </a:ext>
            </a:extLst>
          </p:cNvPr>
          <p:cNvCxnSpPr>
            <a:cxnSpLocks/>
          </p:cNvCxnSpPr>
          <p:nvPr/>
        </p:nvCxnSpPr>
        <p:spPr>
          <a:xfrm>
            <a:off x="4302125" y="2070008"/>
            <a:ext cx="0" cy="3900076"/>
          </a:xfrm>
          <a:prstGeom prst="line">
            <a:avLst/>
          </a:prstGeom>
          <a:ln>
            <a:solidFill>
              <a:srgbClr val="1B4599">
                <a:alpha val="10196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494212" y="1632817"/>
            <a:ext cx="3446463" cy="3204108"/>
            <a:chOff x="514350" y="1547662"/>
            <a:chExt cx="3613150" cy="320410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443446"/>
              <a:ext cx="360352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Assume stocks are independent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Ignore inter-stock dynamics like: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Momentum spillover (e.g., Tesla → LG Energy Solution)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Lead-lag effects (ETF rise → stock rise)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Portfolio rebalancing (simultaneous buying/selling pressure)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B4A777-822A-3942-6AC4-BDA87A3CCB7F}"/>
              </a:ext>
            </a:extLst>
          </p:cNvPr>
          <p:cNvCxnSpPr>
            <a:cxnSpLocks/>
          </p:cNvCxnSpPr>
          <p:nvPr/>
        </p:nvCxnSpPr>
        <p:spPr>
          <a:xfrm>
            <a:off x="8035925" y="2070008"/>
            <a:ext cx="0" cy="3900076"/>
          </a:xfrm>
          <a:prstGeom prst="line">
            <a:avLst/>
          </a:prstGeom>
          <a:ln>
            <a:solidFill>
              <a:srgbClr val="1B4599">
                <a:alpha val="10196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15310" y="1644171"/>
            <a:ext cx="3446463" cy="2957887"/>
            <a:chOff x="514350" y="1547662"/>
            <a:chExt cx="3613150" cy="29578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Feature Imbalance</a:t>
              </a:r>
            </a:p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in Real Markets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443446"/>
              <a:ext cx="360352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 few “popular” stocks have abundant news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Most stocks lack sufficient information → long-tailed distribution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Traditional GNNs use static relationships and can't adapt well to market dynamics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8BC92-1B6E-B870-51AC-EF0F0AD2E454}"/>
              </a:ext>
            </a:extLst>
          </p:cNvPr>
          <p:cNvSpPr txBox="1"/>
          <p:nvPr/>
        </p:nvSpPr>
        <p:spPr>
          <a:xfrm>
            <a:off x="5578475" y="5714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>
                <a:latin typeface="+mj-ea"/>
              </a:rPr>
              <a:t>Solution</a:t>
            </a:r>
            <a:endParaRPr lang="ko-KR" altLang="en-US" sz="2800" b="1" dirty="0">
              <a:latin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615950" y="1636562"/>
            <a:ext cx="3613150" cy="1973002"/>
            <a:chOff x="514350" y="1547662"/>
            <a:chExt cx="3613150" cy="19730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Core Idea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443446"/>
              <a:ext cx="360352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Capture both news-induced movements and peer interactions through a graph-based, attention-driven framework</a:t>
              </a: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15D345-69D5-1FCB-E17A-56482A3C883A}"/>
              </a:ext>
            </a:extLst>
          </p:cNvPr>
          <p:cNvCxnSpPr>
            <a:cxnSpLocks/>
          </p:cNvCxnSpPr>
          <p:nvPr/>
        </p:nvCxnSpPr>
        <p:spPr>
          <a:xfrm>
            <a:off x="4302125" y="2070008"/>
            <a:ext cx="0" cy="3900076"/>
          </a:xfrm>
          <a:prstGeom prst="line">
            <a:avLst/>
          </a:prstGeom>
          <a:ln>
            <a:solidFill>
              <a:srgbClr val="1B4599">
                <a:alpha val="10196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94212" y="1632817"/>
            <a:ext cx="3446463" cy="3696551"/>
            <a:chOff x="514350" y="1547662"/>
            <a:chExt cx="3613150" cy="369655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Key Components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443446"/>
              <a:ext cx="3603524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Trimodal inputs: price, indicators, and news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Prompt = summary vector of other stocks’ sentiments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Two main modules: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Cross-modal fusion: extract news-induced prompts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Graph dual-attention: dynamically infer stock relationships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81ED4-9ADD-4460-F715-31E5144E105B}"/>
              </a:ext>
            </a:extLst>
          </p:cNvPr>
          <p:cNvCxnSpPr>
            <a:cxnSpLocks/>
          </p:cNvCxnSpPr>
          <p:nvPr/>
        </p:nvCxnSpPr>
        <p:spPr>
          <a:xfrm>
            <a:off x="8035925" y="2070008"/>
            <a:ext cx="0" cy="3900076"/>
          </a:xfrm>
          <a:prstGeom prst="line">
            <a:avLst/>
          </a:prstGeom>
          <a:ln>
            <a:solidFill>
              <a:srgbClr val="1B4599">
                <a:alpha val="10196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15310" y="1644171"/>
            <a:ext cx="3446463" cy="4435214"/>
            <a:chOff x="514350" y="1547662"/>
            <a:chExt cx="3613150" cy="44352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Data Augmentation Strategy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443446"/>
              <a:ext cx="3603524" cy="3539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Equivalence Resampling (</a:t>
              </a:r>
              <a:r>
                <a:rPr lang="en-US" altLang="ko-KR" sz="16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EQSamp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):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Generates putative news from stock price movements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Addresses news scarcity during pretraining</a:t>
              </a:r>
            </a:p>
            <a:p>
              <a:pPr marL="2857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Movement Prompt Adaptation (MPA):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Pretrain on synthetic prompts</a:t>
              </a:r>
            </a:p>
            <a:p>
              <a:pPr marL="742950" lvl="2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Enhances generalization under long-tail feature imbalance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DC4BA00-6647-0329-2B54-A5AF67D5EC31}"/>
              </a:ext>
            </a:extLst>
          </p:cNvPr>
          <p:cNvSpPr txBox="1"/>
          <p:nvPr/>
        </p:nvSpPr>
        <p:spPr>
          <a:xfrm>
            <a:off x="514350" y="564862"/>
            <a:ext cx="2573140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Introduction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280</Words>
  <Application>Microsoft Office PowerPoint</Application>
  <PresentationFormat>사용자 지정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5</cp:revision>
  <dcterms:created xsi:type="dcterms:W3CDTF">2013-01-27T09:14:16Z</dcterms:created>
  <dcterms:modified xsi:type="dcterms:W3CDTF">2025-06-12T08:26:43Z</dcterms:modified>
  <cp:category/>
</cp:coreProperties>
</file>