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 autoAdjust="0"/>
    <p:restoredTop sz="77091" autoAdjust="0"/>
  </p:normalViewPr>
  <p:slideViewPr>
    <p:cSldViewPr snapToGrid="0" snapToObjects="1">
      <p:cViewPr>
        <p:scale>
          <a:sx n="100" d="100"/>
          <a:sy n="100" d="100"/>
        </p:scale>
        <p:origin x="1092" y="-738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Yuxun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Fill the news position with pseudo-news(i.e.,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1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175835"/>
              </a:xfrm>
              <a:prstGeom prst="rect">
                <a:avLst/>
              </a:prstGeom>
              <a:blipFill>
                <a:blip r:embed="rId5"/>
                <a:stretch>
                  <a:fillRect l="-407" b="-7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24077"/>
                  </p:ext>
                </p:extLst>
              </p:nvPr>
            </p:nvGraphicFramePr>
            <p:xfrm>
              <a:off x="1609057" y="292483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24077"/>
                  </p:ext>
                </p:extLst>
              </p:nvPr>
            </p:nvGraphicFramePr>
            <p:xfrm>
              <a:off x="1609057" y="292483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12500" r="-102308" b="-1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12500" r="-1527" b="-1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12500" r="-102308" b="-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12500" r="-1527" b="-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58096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58096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546991"/>
                <a:ext cx="10475912" cy="707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Ensure the independence 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546991"/>
                <a:ext cx="10475912" cy="707181"/>
              </a:xfrm>
              <a:prstGeom prst="rect">
                <a:avLst/>
              </a:prstGeom>
              <a:blipFill>
                <a:blip r:embed="rId7"/>
                <a:stretch>
                  <a:fillRect l="-407" t="-5172"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7161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News(sentiment source), Price(noise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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9415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0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85586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85586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53816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via cosine distance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→ separated”, “Similar → closer”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59487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/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59487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 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  Partially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B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ipartite(Fig.3)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Peer stock interactions can be summarized into a message vector</a:t>
                </a:r>
                <a:endPara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news often dominates price 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Prediction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= Sentiment Prompts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a feed-forward neural network 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The conventional GATs is primarily designed for homogeneous graphs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a partially bipartite graph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Message vectors</a:t>
                </a:r>
                <a:r>
                  <a:rPr lang="en-US" altLang="ko-KR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)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play a vital role 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</a:t>
                </a:r>
                <a:r>
                  <a:rPr lang="en-US" altLang="ko-KR" dirty="0" err="1">
                    <a:solidFill>
                      <a:prstClr val="white">
                        <a:lumMod val="50000"/>
                      </a:prstClr>
                    </a:solidFill>
                  </a:rPr>
                  <a:t>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it is crucial to differentiate between the two distinct types of attention scores,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Treating activated and nonactivated nodes separately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 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blipFill>
                <a:blip r:embed="rId3"/>
                <a:stretch>
                  <a:fillRect l="-407" b="-1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571081"/>
            <a:chOff x="514350" y="1547662"/>
            <a:chExt cx="3613150" cy="25710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Recurrent Component of the 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negligible(linear layers)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blipFill>
                  <a:blip r:embed="rId3"/>
                  <a:stretch>
                    <a:fillRect l="-723" b="-4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09701"/>
            <a:chOff x="514350" y="1547661"/>
            <a:chExt cx="3613150" cy="2209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components are negligible(linear layers)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blipFill>
                  <a:blip r:embed="rId4"/>
                  <a:stretch>
                    <a:fillRect l="-843" b="-50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 </a:t>
                  </a:r>
                  <a:endParaRPr lang="en-US" altLang="ko-KR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MPA: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 Augmentation 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Possible Scenarios 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Generate prompts(equivalent to market sentiments) from past stock movements, Multiple samplings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Randomly activating 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 Movement Prompts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Inverting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152471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against 9 state-of-the-art baselines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(RNN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Pathformer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[61]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Routing Network (S-GRN) [46], and SAMBA [49]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Accuracy(ACC)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Coefficient(MCC)</a:t>
                </a:r>
                <a:b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Back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testing Profitability for a simulated 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𝑆h𝑎𝑟𝑝𝑒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𝑅𝑎𝑡𝑖𝑜𝑛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of the Portfolio</a:t>
                </a: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10475913" cy="258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Resampled the same day 50 times 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parameters: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Glorot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Initialization,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Optimizer, A Maximum of 200 Epochs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Training Costs(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Pretraning+Fine-tuning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561889"/>
                  </p:ext>
                </p:extLst>
              </p:nvPr>
            </p:nvGraphicFramePr>
            <p:xfrm>
              <a:off x="2724150" y="3912929"/>
              <a:ext cx="3744000" cy="4048453"/>
            </p:xfrm>
            <a:graphic>
              <a:graphicData uri="http://schemas.openxmlformats.org/drawingml/2006/table">
                <a:tbl>
                  <a:tblPr/>
                  <a:tblGrid>
                    <a:gridCol w="1872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93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93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2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Table3: Hyper-parameters</a:t>
                          </a:r>
                          <a:endParaRPr lang="ko-KR" altLang="en-US" sz="1200" b="1" i="0" u="none" strike="noStrik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2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2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2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2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2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2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561889"/>
                  </p:ext>
                </p:extLst>
              </p:nvPr>
            </p:nvGraphicFramePr>
            <p:xfrm>
              <a:off x="2724150" y="3912929"/>
              <a:ext cx="3744000" cy="4048453"/>
            </p:xfrm>
            <a:graphic>
              <a:graphicData uri="http://schemas.openxmlformats.org/drawingml/2006/table">
                <a:tbl>
                  <a:tblPr/>
                  <a:tblGrid>
                    <a:gridCol w="1872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93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93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2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Table3: Hyper-parameters</a:t>
                          </a:r>
                          <a:endParaRPr lang="ko-KR" altLang="en-US" sz="1200" b="1" i="0" u="none" strike="noStrik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2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60000" r="-100325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0000" r="-100325" b="-10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104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98077" r="-10032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5556" r="-100325" b="-82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28848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46809" r="-100325" b="-6893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0000" r="-100325" b="-6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80000" r="-100325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80000" r="-100325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56522" r="-100325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altLang="ko-KR" sz="1200" b="0" i="0" u="none" strike="noStrike" kern="120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altLang="ko-KR" sz="12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b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5999"/>
            <a:ext cx="3613150" cy="4821235"/>
            <a:chOff x="514350" y="1547662"/>
            <a:chExt cx="3613150" cy="4821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</a:t>
              </a:r>
              <a:r>
                <a:rPr lang="en-US" altLang="ko-KR" b="1" dirty="0"/>
                <a:t>randomness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5539573"/>
            <a:chOff x="514350" y="1547662"/>
            <a:chExt cx="3613150" cy="55395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2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Ignore inter-stock dynamics like Momentum spillover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GNN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Massive price-related features </a:t>
              </a: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Biased attention effect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33282"/>
            <a:ext cx="3446463" cy="5539574"/>
            <a:chOff x="514350" y="1547661"/>
            <a:chExt cx="3613150" cy="55395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2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Biased attention toward the dominated head features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Baised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attention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F040CA-ED9A-F989-B114-5AA64C6D78CD}"/>
              </a:ext>
            </a:extLst>
          </p:cNvPr>
          <p:cNvCxnSpPr/>
          <p:nvPr/>
        </p:nvCxnSpPr>
        <p:spPr>
          <a:xfrm>
            <a:off x="4204195" y="1533283"/>
            <a:ext cx="0" cy="5007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5999"/>
            <a:ext cx="3613150" cy="5541432"/>
            <a:chOff x="514350" y="1547662"/>
            <a:chExt cx="3613150" cy="5541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Events that affect specific stocks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Instantaneous </a:t>
              </a:r>
              <a:r>
                <a:rPr lang="en-US" altLang="ko-KR" b="1" i="1" dirty="0">
                  <a:solidFill>
                    <a:schemeClr val="bg1">
                      <a:lumMod val="50000"/>
                    </a:schemeClr>
                  </a:solidFill>
                </a:rPr>
                <a:t>dominance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over their movements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181334"/>
            <a:chOff x="514350" y="1547661"/>
            <a:chExt cx="3613150" cy="51813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impact of financial news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dynamic interaction 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33283"/>
            <a:ext cx="3446463" cy="5179538"/>
            <a:chOff x="514350" y="1547662"/>
            <a:chExt cx="3613150" cy="51795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Dynamically infer 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Pretraining,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5998"/>
            <a:ext cx="3613150" cy="5181334"/>
            <a:chOff x="514350" y="1547661"/>
            <a:chExt cx="3613150" cy="5181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market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factors,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The trading signals of all stocks are mutually exclusive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541433"/>
            <a:chOff x="514350" y="1547661"/>
            <a:chExt cx="3613150" cy="55414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Capture peer influences 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full complexity of relationships 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33283"/>
            <a:ext cx="3446463" cy="5901531"/>
            <a:chOff x="514350" y="1547662"/>
            <a:chExt cx="3613150" cy="59015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104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external information 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NumHTML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long-tail effect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current and previous day stock prices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Classify stock as rising or falling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A79A-F5B1-257A-8EEB-97DC4FFE85B4}"/>
              </a:ext>
            </a:extLst>
          </p:cNvPr>
          <p:cNvSpPr/>
          <p:nvPr/>
        </p:nvSpPr>
        <p:spPr>
          <a:xfrm>
            <a:off x="1220449" y="2145633"/>
            <a:ext cx="10333037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Inpu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rPr>
              <a:t>t features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on the (T−1)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Predict the movements on the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759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339560"/>
            <a:ext cx="9939676" cy="149889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th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3"/>
                  <a:stretch>
                    <a:fillRect l="-378" b="-11290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05710"/>
            <a:ext cx="9939676" cy="1403923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t="-862" b="-10776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279284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Dealing with the long tail effect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Cross-Modal Fusion Module, Graph Dual-Attention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2676</Words>
  <Application>Microsoft Office PowerPoint</Application>
  <PresentationFormat>사용자 지정</PresentationFormat>
  <Paragraphs>362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25</cp:revision>
  <dcterms:created xsi:type="dcterms:W3CDTF">2013-01-27T09:14:16Z</dcterms:created>
  <dcterms:modified xsi:type="dcterms:W3CDTF">2025-06-17T09:04:36Z</dcterms:modified>
  <cp:category/>
</cp:coreProperties>
</file>