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58" r:id="rId4"/>
    <p:sldId id="261" r:id="rId5"/>
    <p:sldId id="260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95" userDrawn="1">
          <p15:clr>
            <a:srgbClr val="A4A3A4"/>
          </p15:clr>
        </p15:guide>
        <p15:guide id="3" pos="324" userDrawn="1">
          <p15:clr>
            <a:srgbClr val="A4A3A4"/>
          </p15:clr>
        </p15:guide>
        <p15:guide id="4" pos="573" userDrawn="1">
          <p15:clr>
            <a:srgbClr val="A4A3A4"/>
          </p15:clr>
        </p15:guide>
        <p15:guide id="5" orient="horz" pos="323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354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755" userDrawn="1">
          <p15:clr>
            <a:srgbClr val="A4A3A4"/>
          </p15:clr>
        </p15:guide>
        <p15:guide id="10" orient="horz" pos="13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99"/>
    <a:srgbClr val="F5F5F5"/>
    <a:srgbClr val="FFFF00"/>
    <a:srgbClr val="FFFFFF"/>
    <a:srgbClr val="BBCEF3"/>
    <a:srgbClr val="D1D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1" autoAdjust="0"/>
    <p:restoredTop sz="93576" autoAdjust="0"/>
  </p:normalViewPr>
  <p:slideViewPr>
    <p:cSldViewPr snapToGrid="0" snapToObjects="1">
      <p:cViewPr>
        <p:scale>
          <a:sx n="66" d="100"/>
          <a:sy n="66" d="100"/>
        </p:scale>
        <p:origin x="714" y="810"/>
      </p:cViewPr>
      <p:guideLst>
        <p:guide orient="horz" pos="2160"/>
        <p:guide pos="1095"/>
        <p:guide pos="324"/>
        <p:guide pos="573"/>
        <p:guide orient="horz" pos="323"/>
        <p:guide orient="horz" pos="958"/>
        <p:guide pos="7354"/>
        <p:guide orient="horz" pos="3974"/>
        <p:guide pos="755"/>
        <p:guide orient="horz" pos="136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1047-42F0-4CC2-B8A2-923F087E7E46}" type="datetimeFigureOut">
              <a:rPr lang="ko-KR" altLang="en-US" smtClean="0"/>
              <a:t>2025-06-18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3DBC-1058-43FC-A566-55580D6B3B1A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13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0572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40447-B453-1072-CF6C-39667A733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00EE5F-F256-2D69-8935-500C3BADE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36DF99-6A1E-0486-C765-6087EA3D1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C78DC-B7C7-3FE1-63C6-5361EED4F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04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2E96E-C976-8A0A-F0D4-793FF427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256CF0-32E1-93D0-481C-33FB19D62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395317-AFEE-E2D8-35D6-AC6B499C6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</a:t>
            </a:r>
            <a:r>
              <a:rPr lang="ko-KR" altLang="en-US" dirty="0"/>
              <a:t> 가 </a:t>
            </a:r>
            <a:r>
              <a:rPr lang="ko-KR" altLang="en-US" dirty="0" err="1"/>
              <a:t>뭔지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44C81-AA62-5683-363F-8DD4D9259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41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3948A-E857-E3C6-E38B-722A7FBB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E718D4-9F45-2A57-7739-03458CFB1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048F38-16C7-D8BC-AEE7-AA6FA36FA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DE275-2B61-A45B-429F-4D97D4703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857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670B-1E81-FE3F-BC03-FC2108A67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05BA9C-90D1-63C2-D0DF-FB1317817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84AE34-D811-10A7-8AE6-6C6B97A4E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A04142-9D58-9C9B-63DD-9035A9F8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515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AB2F-C880-1F1D-7125-66567FE33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BDE1E5-19F4-23A9-B972-1D8D5CB28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20029E-D84E-E560-904B-00B898727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3F0BE-98B4-EABB-D210-90157B685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519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34FE1-74F0-BF05-FDB8-22A17783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2691CF-5E92-6CAC-E134-A9462C1DF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C0068D-AAA1-C7BD-1922-35C493EB1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F7218-ABAC-BE0F-DD21-4C2E67C17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378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D7CA6-F023-0770-93DD-1497C8D07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FBF905-9EBB-DE46-ED54-F7F155D7F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416D91-DD40-7E31-3198-5AA4C5872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098D9-B2E4-6427-8AFC-CBDE3194B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38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012BE-0354-2B55-107A-463EAC825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036A1C-5171-1850-BC77-D8B80989F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A41EBC-FAE6-86D9-EE01-C2EA44663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C2860-14DD-B815-3B61-CE227D593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8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4E4EA-5F2E-26D9-9654-8E5E0ADAF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F824F8-7822-41D1-425D-5DC1D9E43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C4B3EF-A77F-2529-C57D-00E72C57A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54552-E5AC-A95A-1E56-1C5506AA6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44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29E59-25AB-FC3F-2757-2A3FECB7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7358FC-91FB-9C9C-E44A-2E61B04F8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06DB53-CE1F-3757-C4A2-E40CE90BF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62A25-C781-B7AF-F9F9-BAA0F6FC7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64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multivariate time-series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opening price, closing price, and volume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tabular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indicators calculated based on historical trading signals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거래량 등 시계열 데이터를 기반으로 일정한 계산식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적용하여 도출된 숫자형 요약 지표들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이동평균선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기간 동안의 평균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상승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하락 추세 식별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MACD: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단기 이동 평균선 간 차이를 통해 추세 전환 포착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이산형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하루 단위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특정 윈도우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14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등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하나의 고정된 수치 값을 출력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연속적인 시계열이 아닌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고정된 시점에서의 하나의 값으로써 **이산적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</a:t>
            </a:r>
          </a:p>
          <a:p>
            <a:endParaRPr lang="en-US" altLang="ko-KR" dirty="0"/>
          </a:p>
          <a:p>
            <a:r>
              <a:rPr lang="ko-KR" altLang="en-US" dirty="0"/>
              <a:t>모든 주식은 서로 독립적이라는 가정하에 서로 간의 상호작용을 무시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Assume all stocks are mutually exclusive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 momentum spillover effect(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모멘텀 전이 효과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 movement: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 수익률에 영향을 주는 공통 요인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(Market factor, Value, Growth, Small/Big, Momentum)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변하면서 개별 주식 또는 여러 섹터에 영향을 미침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lead-lag effect: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자산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지표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가격 움직임이 시간적으로 선행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(lead)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자산이 뒤따라서 반응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(lag)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현상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기술주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ETF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급등 ➡️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t+1: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 상승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portfolio rebalancing: ETF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기관 포트폴리오의 리밸런싱 ➡️ 포함된 여러 종목에 동시적으로 매수 또는 매도 압력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현실에서는 주식 간 다음과 같은 상관관계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(correlation)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**영향 전이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(spillover)**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삼성전자 주가 상승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하이닉스 주가도 반응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테슬라 실적 발표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에너지솔루션 영향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6429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AD993-88A6-7548-2A9E-14A5139DD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53DF24-9B3A-E49C-01B8-78E2D9C65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A0D018-D2CF-D3A6-864F-E2BD6B1F9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AF90B-A0F3-F598-F6B6-A1064E3DF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481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7293D-7357-6358-BE98-16D0A918F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9DB0BF-FBFC-0F06-6395-0C99712FE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8322A5-06FE-92F8-D46A-F9F3B48DF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E296B-3C53-561F-9CB0-73629D8E5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048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BDE82-B641-118F-2FF1-D17C42773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394F4F-8EB2-D974-D286-81BD9A750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DD78A6-B1E9-997D-3444-96A2E045C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CDC478-7154-F873-A3A5-3B40E56B7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223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CCF1E-D9DD-2E14-A948-16CA53AD8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78AA3F-E094-C2EE-2E6E-EF66ABB45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AC06B5-2F6D-B4C0-17C2-194D18415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68B31-0814-9EB3-E02E-23BB99BB2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955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218D9-E2BE-C4A9-E9AE-FCEA0FD84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82FAB8-A01D-4FF6-4EBF-3ED8848BD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D2BBDB-A0D1-1527-B0F0-A9EAAA2D06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0F29B5-BC6D-A132-11D5-254B575FD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447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709F4-CFE3-1E8B-FED5-131B4EB41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FFFCA3-460A-945B-774A-F7CFF59FB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EFC8F4-9DDE-7F74-399E-23B1840CFE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D24E29-D818-7444-069F-C8FDB67E5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8295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BB666-9341-9F8C-AEFE-042598F7D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338564E-B078-3480-656D-7801CF268A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034A48-20B7-376D-6D05-2A49F0E95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6F4FF5-3403-DC99-4BDF-E481A9BA20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82603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76F6B-4518-2647-2E51-07D2A94D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685A3AD-A801-EEFA-C595-E773B41B1B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6F3C0B-D0E7-30A8-3186-E70623F8CF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ko-KR" altLang="en-US" b="1" dirty="0"/>
              <a:t>표 </a:t>
            </a:r>
            <a:r>
              <a:rPr lang="en-US" altLang="ko-KR" b="1" dirty="0"/>
              <a:t>III</a:t>
            </a:r>
            <a:r>
              <a:rPr lang="ko-KR" altLang="en-US" dirty="0"/>
              <a:t>에서 기존 베이스라인 모델들과 우리 </a:t>
            </a:r>
            <a:r>
              <a:rPr lang="en-US" altLang="ko-KR" b="1" dirty="0"/>
              <a:t>PA-TMM </a:t>
            </a:r>
            <a:r>
              <a:rPr lang="ko-KR" altLang="en-US" b="1" dirty="0"/>
              <a:t>모델</a:t>
            </a:r>
            <a:r>
              <a:rPr lang="ko-KR" altLang="en-US" dirty="0"/>
              <a:t>의 주가 변동 예측 결과를 보고한다</a:t>
            </a:r>
            <a:r>
              <a:rPr lang="en-US" altLang="ko-KR" dirty="0"/>
              <a:t>. </a:t>
            </a:r>
            <a:r>
              <a:rPr lang="ko-KR" altLang="en-US" dirty="0"/>
              <a:t>일부 모델과 비교했을 때 </a:t>
            </a:r>
            <a:r>
              <a:rPr lang="en-US" altLang="ko-KR" b="1" dirty="0"/>
              <a:t>PA-TMM</a:t>
            </a:r>
            <a:r>
              <a:rPr lang="ko-KR" altLang="en-US" b="1" dirty="0"/>
              <a:t>의 성능 우위가 작게 나타나는</a:t>
            </a:r>
            <a:r>
              <a:rPr lang="ko-KR" altLang="en-US" dirty="0"/>
              <a:t> 점을 고려하여</a:t>
            </a:r>
            <a:r>
              <a:rPr lang="en-US" altLang="ko-KR" dirty="0"/>
              <a:t>, </a:t>
            </a:r>
            <a:r>
              <a:rPr lang="ko-KR" altLang="en-US" dirty="0"/>
              <a:t>우리는 추가적으로 </a:t>
            </a:r>
            <a:r>
              <a:rPr lang="ko-KR" altLang="en-US" b="1" dirty="0"/>
              <a:t>표 </a:t>
            </a:r>
            <a:r>
              <a:rPr lang="en-US" altLang="ko-KR" b="1" dirty="0"/>
              <a:t>IV</a:t>
            </a:r>
            <a:r>
              <a:rPr lang="ko-KR" altLang="en-US" dirty="0"/>
              <a:t>에서 </a:t>
            </a:r>
            <a:r>
              <a:rPr lang="en-US" altLang="ko-KR" b="1" dirty="0"/>
              <a:t>Diebold-Mariano </a:t>
            </a:r>
            <a:r>
              <a:rPr lang="ko-KR" altLang="en-US" b="1" dirty="0"/>
              <a:t>검정</a:t>
            </a:r>
            <a:r>
              <a:rPr lang="ko-KR" altLang="en-US" dirty="0"/>
              <a:t> 결과를 보고한다</a:t>
            </a:r>
            <a:r>
              <a:rPr lang="en-US" altLang="ko-KR" dirty="0"/>
              <a:t>. </a:t>
            </a:r>
            <a:r>
              <a:rPr lang="ko-KR" altLang="en-US" dirty="0"/>
              <a:t>이 검정의 **귀무가설</a:t>
            </a:r>
            <a:r>
              <a:rPr lang="en-US" altLang="ko-KR" dirty="0"/>
              <a:t>(null hypothesis)**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두 경쟁 모델의 예측 정확도에 차이가 없다</a:t>
            </a:r>
            <a:r>
              <a:rPr lang="en-US" altLang="ko-KR" dirty="0"/>
              <a:t>"</a:t>
            </a:r>
            <a:r>
              <a:rPr lang="ko-KR" altLang="en-US" dirty="0"/>
              <a:t>는 것이며</a:t>
            </a:r>
            <a:r>
              <a:rPr lang="en-US" altLang="ko-KR" dirty="0"/>
              <a:t>, </a:t>
            </a:r>
            <a:r>
              <a:rPr lang="ko-KR" altLang="en-US" dirty="0"/>
              <a:t>우리의 방법이 상승 움직임 예측 정확도에서 베이스라인들과 </a:t>
            </a:r>
            <a:r>
              <a:rPr lang="ko-KR" altLang="en-US" b="1" dirty="0"/>
              <a:t>통계적으로 유의미한 차이</a:t>
            </a:r>
            <a:r>
              <a:rPr lang="ko-KR" altLang="en-US" dirty="0"/>
              <a:t>가 있는지를 평가하기 위해 사용되었다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b="1" dirty="0"/>
              <a:t>우리 모델은 </a:t>
            </a:r>
            <a:r>
              <a:rPr lang="en-US" altLang="ko-KR" b="1" dirty="0"/>
              <a:t>ACC</a:t>
            </a:r>
            <a:r>
              <a:rPr lang="ko-KR" altLang="en-US" b="1" dirty="0"/>
              <a:t>와 </a:t>
            </a:r>
            <a:r>
              <a:rPr lang="en-US" altLang="ko-KR" b="1" dirty="0"/>
              <a:t>MCC </a:t>
            </a:r>
            <a:r>
              <a:rPr lang="ko-KR" altLang="en-US" b="1" dirty="0"/>
              <a:t>두 지표 모두에서 모든 최신 베이스라인을 능가</a:t>
            </a:r>
            <a:r>
              <a:rPr lang="ko-KR" altLang="en-US" dirty="0"/>
              <a:t>했으며</a:t>
            </a:r>
            <a:r>
              <a:rPr lang="en-US" altLang="ko-KR" dirty="0"/>
              <a:t>, </a:t>
            </a:r>
            <a:r>
              <a:rPr lang="ko-KR" altLang="en-US" b="1" dirty="0"/>
              <a:t>두 데이터셋</a:t>
            </a:r>
            <a:r>
              <a:rPr lang="en-US" altLang="ko-KR" b="1" dirty="0"/>
              <a:t>(NASDAQ 100</a:t>
            </a:r>
            <a:r>
              <a:rPr lang="ko-KR" altLang="en-US" b="1" dirty="0"/>
              <a:t>과 </a:t>
            </a:r>
            <a:r>
              <a:rPr lang="en-US" altLang="ko-KR" b="1" dirty="0"/>
              <a:t>S&amp;P 500)</a:t>
            </a:r>
            <a:r>
              <a:rPr lang="ko-KR" altLang="en-US" dirty="0"/>
              <a:t> 모두에서 일관된 우수한 성능을 보였다</a:t>
            </a:r>
            <a:r>
              <a:rPr lang="en-US" altLang="ko-KR" dirty="0"/>
              <a:t>. </a:t>
            </a:r>
            <a:r>
              <a:rPr lang="ko-KR" altLang="en-US" dirty="0"/>
              <a:t>각 베이스라인 모델과 비교했을 때</a:t>
            </a:r>
            <a:r>
              <a:rPr lang="en-US" altLang="ko-KR" dirty="0"/>
              <a:t>, </a:t>
            </a:r>
            <a:r>
              <a:rPr lang="ko-KR" altLang="en-US" b="1" dirty="0"/>
              <a:t>우리 모델은 통계적으로 유의미한 수준에서 예측 정확도가 우월함</a:t>
            </a:r>
            <a:r>
              <a:rPr lang="ko-KR" altLang="en-US" dirty="0"/>
              <a:t>을 보였으며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b="1" dirty="0"/>
              <a:t>NASDAQ 100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10%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S&amp;P 500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5%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📘 표에서 별표</a:t>
            </a:r>
            <a:r>
              <a:rPr lang="en-US" altLang="ko-KR" b="1" dirty="0"/>
              <a:t>(*, **, ***)</a:t>
            </a:r>
            <a:r>
              <a:rPr lang="ko-KR" altLang="en-US" b="1" dirty="0"/>
              <a:t>의 의미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* </a:t>
            </a:r>
            <a:r>
              <a:rPr lang="en-US" altLang="ko-KR" dirty="0"/>
              <a:t>: 10% </a:t>
            </a:r>
            <a:r>
              <a:rPr lang="ko-KR" altLang="en-US" dirty="0"/>
              <a:t>유의수준에서 통계적으로 유의 </a:t>
            </a:r>
            <a:r>
              <a:rPr lang="en-US" altLang="ko-KR" dirty="0"/>
              <a:t>(p &lt; 0.1)</a:t>
            </a:r>
          </a:p>
          <a:p>
            <a:r>
              <a:rPr lang="en-US" altLang="ko-KR" dirty="0"/>
              <a:t>** : 5% </a:t>
            </a:r>
            <a:r>
              <a:rPr lang="ko-KR" altLang="en-US" dirty="0"/>
              <a:t>유의수준에서 유의 </a:t>
            </a:r>
            <a:r>
              <a:rPr lang="en-US" altLang="ko-KR" dirty="0"/>
              <a:t>(p &lt; 0.05)</a:t>
            </a:r>
          </a:p>
          <a:p>
            <a:r>
              <a:rPr lang="en-US" altLang="ko-KR" dirty="0"/>
              <a:t>*** : 1% </a:t>
            </a:r>
            <a:r>
              <a:rPr lang="ko-KR" altLang="en-US" dirty="0"/>
              <a:t>유의수준에서 매우 유의 </a:t>
            </a:r>
            <a:r>
              <a:rPr lang="en-US" altLang="ko-KR" dirty="0"/>
              <a:t>(p &lt; 0.01)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 정확도가 같다는 귀무가설을 세워 이를 부정하려고 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우연이 유사한 결과가 나올 수 있는 확률일 얼마나 낮은지를 보임으로써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얼마나 유의한지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의미가 있는 차이인지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증명함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5665C4-F139-780B-9AB4-77309ED13A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0601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DFF4B-40E8-1CE7-27EC-0FBD531A8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E415EE2-2FBD-74F5-7732-12D15ED86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A20B7C7-5802-69D6-78E0-793CD4E0F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우리는 </a:t>
            </a:r>
            <a:r>
              <a:rPr lang="ko-KR" altLang="en-US" b="1" dirty="0"/>
              <a:t>표 </a:t>
            </a:r>
            <a:r>
              <a:rPr lang="en-US" altLang="ko-KR" b="1" dirty="0"/>
              <a:t>III</a:t>
            </a:r>
            <a:r>
              <a:rPr lang="ko-KR" altLang="en-US" dirty="0"/>
              <a:t>에서 기존 베이스라인 모델들과 우리 </a:t>
            </a:r>
            <a:r>
              <a:rPr lang="en-US" altLang="ko-KR" b="1" dirty="0"/>
              <a:t>PA-TMM </a:t>
            </a:r>
            <a:r>
              <a:rPr lang="ko-KR" altLang="en-US" b="1" dirty="0"/>
              <a:t>모델</a:t>
            </a:r>
            <a:r>
              <a:rPr lang="ko-KR" altLang="en-US" dirty="0"/>
              <a:t>의 주가 변동 예측 결과를 보고한다</a:t>
            </a:r>
            <a:r>
              <a:rPr lang="en-US" altLang="ko-KR" dirty="0"/>
              <a:t>. </a:t>
            </a:r>
            <a:r>
              <a:rPr lang="ko-KR" altLang="en-US" dirty="0"/>
              <a:t>일부 모델과 비교했을 때 </a:t>
            </a:r>
            <a:r>
              <a:rPr lang="en-US" altLang="ko-KR" b="1" dirty="0"/>
              <a:t>PA-TMM</a:t>
            </a:r>
            <a:r>
              <a:rPr lang="ko-KR" altLang="en-US" b="1" dirty="0"/>
              <a:t>의 성능 우위가 작게 나타나는</a:t>
            </a:r>
            <a:r>
              <a:rPr lang="ko-KR" altLang="en-US" dirty="0"/>
              <a:t> 점을 고려하여</a:t>
            </a:r>
            <a:r>
              <a:rPr lang="en-US" altLang="ko-KR" dirty="0"/>
              <a:t>, </a:t>
            </a:r>
            <a:r>
              <a:rPr lang="ko-KR" altLang="en-US" dirty="0"/>
              <a:t>우리는 추가적으로 </a:t>
            </a:r>
            <a:r>
              <a:rPr lang="ko-KR" altLang="en-US" b="1" dirty="0"/>
              <a:t>표 </a:t>
            </a:r>
            <a:r>
              <a:rPr lang="en-US" altLang="ko-KR" b="1" dirty="0"/>
              <a:t>IV</a:t>
            </a:r>
            <a:r>
              <a:rPr lang="ko-KR" altLang="en-US" dirty="0"/>
              <a:t>에서 </a:t>
            </a:r>
            <a:r>
              <a:rPr lang="en-US" altLang="ko-KR" b="1" dirty="0"/>
              <a:t>Diebold-Mariano </a:t>
            </a:r>
            <a:r>
              <a:rPr lang="ko-KR" altLang="en-US" b="1" dirty="0"/>
              <a:t>검정</a:t>
            </a:r>
            <a:r>
              <a:rPr lang="ko-KR" altLang="en-US" dirty="0"/>
              <a:t> 결과를 보고한다</a:t>
            </a:r>
            <a:r>
              <a:rPr lang="en-US" altLang="ko-KR" dirty="0"/>
              <a:t>. </a:t>
            </a:r>
            <a:r>
              <a:rPr lang="ko-KR" altLang="en-US" dirty="0"/>
              <a:t>이 검정의 **귀무가설</a:t>
            </a:r>
            <a:r>
              <a:rPr lang="en-US" altLang="ko-KR" dirty="0"/>
              <a:t>(null hypothesis)**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두 경쟁 모델의 예측 정확도에 차이가 없다</a:t>
            </a:r>
            <a:r>
              <a:rPr lang="en-US" altLang="ko-KR" dirty="0"/>
              <a:t>"</a:t>
            </a:r>
            <a:r>
              <a:rPr lang="ko-KR" altLang="en-US" dirty="0"/>
              <a:t>는 것이며</a:t>
            </a:r>
            <a:r>
              <a:rPr lang="en-US" altLang="ko-KR" dirty="0"/>
              <a:t>, </a:t>
            </a:r>
            <a:r>
              <a:rPr lang="ko-KR" altLang="en-US" dirty="0"/>
              <a:t>우리의 방법이 상승 움직임 예측 정확도에서 베이스라인들과 </a:t>
            </a:r>
            <a:r>
              <a:rPr lang="ko-KR" altLang="en-US" b="1" dirty="0"/>
              <a:t>통계적으로 유의미한 차이</a:t>
            </a:r>
            <a:r>
              <a:rPr lang="ko-KR" altLang="en-US" dirty="0"/>
              <a:t>가 있는지를 평가하기 위해 사용되었다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 결과</a:t>
            </a:r>
            <a:r>
              <a:rPr lang="en-US" altLang="ko-KR" dirty="0"/>
              <a:t>, </a:t>
            </a:r>
            <a:r>
              <a:rPr lang="ko-KR" altLang="en-US" b="1" dirty="0"/>
              <a:t>우리 모델은 </a:t>
            </a:r>
            <a:r>
              <a:rPr lang="en-US" altLang="ko-KR" b="1" dirty="0"/>
              <a:t>ACC</a:t>
            </a:r>
            <a:r>
              <a:rPr lang="ko-KR" altLang="en-US" b="1" dirty="0"/>
              <a:t>와 </a:t>
            </a:r>
            <a:r>
              <a:rPr lang="en-US" altLang="ko-KR" b="1" dirty="0"/>
              <a:t>MCC </a:t>
            </a:r>
            <a:r>
              <a:rPr lang="ko-KR" altLang="en-US" b="1" dirty="0"/>
              <a:t>두 지표 모두에서 모든 최신 베이스라인을 능가</a:t>
            </a:r>
            <a:r>
              <a:rPr lang="ko-KR" altLang="en-US" dirty="0"/>
              <a:t>했으며</a:t>
            </a:r>
            <a:r>
              <a:rPr lang="en-US" altLang="ko-KR" dirty="0"/>
              <a:t>, </a:t>
            </a:r>
            <a:r>
              <a:rPr lang="ko-KR" altLang="en-US" b="1" dirty="0"/>
              <a:t>두 데이터셋</a:t>
            </a:r>
            <a:r>
              <a:rPr lang="en-US" altLang="ko-KR" b="1" dirty="0"/>
              <a:t>(NASDAQ 100</a:t>
            </a:r>
            <a:r>
              <a:rPr lang="ko-KR" altLang="en-US" b="1" dirty="0"/>
              <a:t>과 </a:t>
            </a:r>
            <a:r>
              <a:rPr lang="en-US" altLang="ko-KR" b="1" dirty="0"/>
              <a:t>S&amp;P 500)</a:t>
            </a:r>
            <a:r>
              <a:rPr lang="ko-KR" altLang="en-US" dirty="0"/>
              <a:t> 모두에서 일관된 우수한 성능을 보였다</a:t>
            </a:r>
            <a:r>
              <a:rPr lang="en-US" altLang="ko-KR" dirty="0"/>
              <a:t>. </a:t>
            </a:r>
            <a:r>
              <a:rPr lang="ko-KR" altLang="en-US" dirty="0"/>
              <a:t>각 베이스라인 모델과 비교했을 때</a:t>
            </a:r>
            <a:r>
              <a:rPr lang="en-US" altLang="ko-KR" dirty="0"/>
              <a:t>, </a:t>
            </a:r>
            <a:r>
              <a:rPr lang="ko-KR" altLang="en-US" b="1" dirty="0"/>
              <a:t>우리 모델은 통계적으로 유의미한 수준에서 예측 정확도가 우월함</a:t>
            </a:r>
            <a:r>
              <a:rPr lang="ko-KR" altLang="en-US" dirty="0"/>
              <a:t>을 보였으며</a:t>
            </a:r>
            <a:r>
              <a:rPr lang="en-US" altLang="ko-KR" dirty="0"/>
              <a:t>, </a:t>
            </a:r>
            <a:r>
              <a:rPr lang="ko-KR" altLang="en-US" dirty="0"/>
              <a:t>특히 </a:t>
            </a:r>
            <a:r>
              <a:rPr lang="en-US" altLang="ko-KR" b="1" dirty="0"/>
              <a:t>NASDAQ 100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10%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  <a:r>
              <a:rPr lang="ko-KR" altLang="en-US" b="1" dirty="0"/>
              <a:t> </a:t>
            </a:r>
            <a:r>
              <a:rPr lang="en-US" altLang="ko-KR" b="1" dirty="0"/>
              <a:t>S&amp;P 500 </a:t>
            </a:r>
            <a:r>
              <a:rPr lang="ko-KR" altLang="en-US" b="1" dirty="0"/>
              <a:t>데이터셋에서는 최소 </a:t>
            </a:r>
            <a:r>
              <a:rPr lang="en-US" altLang="ko-KR" b="1" dirty="0"/>
              <a:t>5% </a:t>
            </a:r>
            <a:r>
              <a:rPr lang="ko-KR" altLang="en-US" b="1" dirty="0"/>
              <a:t>유의수준 이상</a:t>
            </a:r>
            <a:r>
              <a:rPr lang="ko-KR" altLang="en-US" dirty="0"/>
              <a:t>에서 그 차이가 검증되었다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📘 표에서 별표</a:t>
            </a:r>
            <a:r>
              <a:rPr lang="en-US" altLang="ko-KR" b="1" dirty="0"/>
              <a:t>(*, **, ***)</a:t>
            </a:r>
            <a:r>
              <a:rPr lang="ko-KR" altLang="en-US" b="1" dirty="0"/>
              <a:t>의 의미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* </a:t>
            </a:r>
            <a:r>
              <a:rPr lang="en-US" altLang="ko-KR" dirty="0"/>
              <a:t>: 10% </a:t>
            </a:r>
            <a:r>
              <a:rPr lang="ko-KR" altLang="en-US" dirty="0"/>
              <a:t>유의수준에서 통계적으로 유의 </a:t>
            </a:r>
            <a:r>
              <a:rPr lang="en-US" altLang="ko-KR" dirty="0"/>
              <a:t>(p &lt; 0.1)</a:t>
            </a:r>
          </a:p>
          <a:p>
            <a:r>
              <a:rPr lang="en-US" altLang="ko-KR" dirty="0"/>
              <a:t>** : 5% </a:t>
            </a:r>
            <a:r>
              <a:rPr lang="ko-KR" altLang="en-US" dirty="0"/>
              <a:t>유의수준에서 유의 </a:t>
            </a:r>
            <a:r>
              <a:rPr lang="en-US" altLang="ko-KR" dirty="0"/>
              <a:t>(p &lt; 0.05)</a:t>
            </a:r>
          </a:p>
          <a:p>
            <a:r>
              <a:rPr lang="en-US" altLang="ko-KR" dirty="0"/>
              <a:t>*** : 1% </a:t>
            </a:r>
            <a:r>
              <a:rPr lang="ko-KR" altLang="en-US" dirty="0"/>
              <a:t>유의수준에서 매우 유의 </a:t>
            </a:r>
            <a:r>
              <a:rPr lang="en-US" altLang="ko-KR" dirty="0"/>
              <a:t>(p &lt; 0.01)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예측 정확도가 같다는 귀무가설을 세워 이를 부정하려고 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우연이 유사한 결과가 나올 수 있는 확률일 얼마나 낮은지를 보임으로써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얼마나 유의한지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실제로 의미가 있는 차이인지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증명함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23745D-37C1-D9C8-EC5A-7780F96DB2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63444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8A0BF-5FB5-3FE0-B569-571E8B902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CDA096-954E-FF98-B73A-E7EABA764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DF6699-04A3-C85B-EC82-C5A788B936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F1D87-34F5-5980-F576-DE8905D44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340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262D8-DFE0-3BED-97F7-ED78F3DF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30F546-197E-D105-72A8-494C4FBB5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2B337B-0887-49C1-4851-8092B4113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528DA-5462-DB09-E923-D0001B5E0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496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725E0-C657-63D6-A240-DEC414293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6584500-FF0E-F9CB-3519-F7D5B7C4C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4AEEC7-7E88-7F0E-9CD4-934D53CF02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527380-F9F2-4815-DCF9-F48CC65A2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847189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0BF93-A2A4-6C4D-72D1-C100A63D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269B37-5690-38FF-2DED-74A4C86AFC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BA9D42-5D34-7B72-46CF-AE65ED64A5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443A80-F094-5CE0-5038-696F3377E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612621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71746-3A75-C6FB-CBB8-BA81CDAE3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A19080-0720-96F2-994D-488BF8C37A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A659BB4-F621-9B9C-1D92-0C1CD19929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8B25D5-308D-11B5-A0AA-3E090F8592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16840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E8031-8786-6C13-E102-B18070D9D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A491F4-3344-9901-F839-33A3A11936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421211-1197-3DB1-4A92-D88BB6A2D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BAF1E8-D448-DD54-EA5E-F45921091D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0204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DBD62-3A89-783C-B970-8AD8AA113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7A5AC5-96EC-6A94-1637-8BB519D213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5053611-1D08-3EE9-D5D4-F2FB8ADFA0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D3713F-7DB8-D2A0-A2B7-F1B412B956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3627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43137-BDE1-BA3C-7CD1-DF171F0CF3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3D02605-9F42-0956-E147-82B0E2EDED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9FF022-E99A-4AFE-6714-1211CB8CA0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817AB70-0090-3F12-53A1-B68A8F256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0470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988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F4D2-08AD-FAD8-334A-CA8669D76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1F4F42-7EC0-0462-FAF6-10AC22F31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B1B3BA-5DC4-7ADD-784A-7B5BB8CB9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(market factors [42]: moving average convergence/divergence (MACD), price-tobook ratio (P/B), relative strength index (RSI))</a:t>
            </a:r>
          </a:p>
          <a:p>
            <a:r>
              <a:rPr lang="en-US" altLang="ko-KR" dirty="0"/>
              <a:t>(investment behaviors [43]: </a:t>
            </a:r>
            <a:r>
              <a:rPr lang="ko-KR" altLang="en-US" dirty="0"/>
              <a:t>사람들의 집합적 투자 행동에서 추출된 주식 속성이 주가 예측 과제에서 높은 효과성을 갖고 있음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F6ABE-E255-3715-A8E6-09A995254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783E7-F591-DB1A-837F-285E40791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095D5C-E264-4939-6577-B6764B571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8B2917-94E3-5EC9-49EC-D65F6ED46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4F4C4E-61C0-45C7-FCA5-FAD0A24AF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04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AAB8-0EDE-50A7-BA9C-F1397DB2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FF4F2A-A53B-F507-D701-AFD6F715D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575B96-2724-F0DF-2AB8-C0A40D023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6B674-64E8-2AB9-4351-F940E3EB2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80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12E50-34ED-300D-3DE6-7FD18B1D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AFC1C4-581C-8E2C-28DC-EEDB220CA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4CE54B-1C4B-0691-767B-DBA43289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EAF3A-4F4E-0BB1-8F37-966F58359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36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FAD1D-604F-4635-C114-8BACB91E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6D1693-68D0-A0D0-4442-9C930D39F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DF781C-DC2F-DBA3-972B-BBD8941A2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E8AEB-7FA1-4728-67FC-B7FC508F0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4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0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9638" y="2352675"/>
            <a:ext cx="10764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2121"/>
                </a:solidFill>
                <a:latin typeface="+mj-lt"/>
                <a:ea typeface="+mj-ea"/>
              </a:rPr>
              <a:t>Responding to News Sensitively in Stock Attention Networks via Prompt-Adaptive Trimodal Model</a:t>
            </a:r>
            <a:endParaRPr sz="3600" b="1" dirty="0">
              <a:solidFill>
                <a:srgbClr val="212121"/>
              </a:solidFill>
              <a:latin typeface="+mj-lt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60322-5B7B-00A9-11F5-59E858A4FFDB}"/>
              </a:ext>
            </a:extLst>
          </p:cNvPr>
          <p:cNvSpPr txBox="1"/>
          <p:nvPr/>
        </p:nvSpPr>
        <p:spPr>
          <a:xfrm>
            <a:off x="909638" y="3697486"/>
            <a:ext cx="10764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Haotian Liu, Bowen Hu , Yadong Zhou  and Yuxun Zhou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4B874-F9D0-A182-D6EA-F35F0CCD12A1}"/>
              </a:ext>
            </a:extLst>
          </p:cNvPr>
          <p:cNvSpPr txBox="1"/>
          <p:nvPr/>
        </p:nvSpPr>
        <p:spPr>
          <a:xfrm>
            <a:off x="909638" y="4168676"/>
            <a:ext cx="10764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IEEE TRANSACTIONS ON NEURAL NETWORKS AND LEARNING SYSTEMS, VOL 36, NO. 6, JUNE 2025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A489C6-D80A-B953-BFA3-50949E1F918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Paper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2AC4A-C7C5-FEDD-BE99-690224D5B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89AB6E-D100-1FCE-6FEC-0D28620B0C2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6174D1-F54A-AF3F-3492-2CBA6459BAEF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D7E889-1349-A049-B183-1C648DF4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70" y="21424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0C32654-1B8E-5C0C-345E-03E296F24663}"/>
              </a:ext>
            </a:extLst>
          </p:cNvPr>
          <p:cNvGrpSpPr/>
          <p:nvPr/>
        </p:nvGrpSpPr>
        <p:grpSpPr>
          <a:xfrm>
            <a:off x="909600" y="1525587"/>
            <a:ext cx="5575421" cy="518419"/>
            <a:chOff x="917540" y="1633203"/>
            <a:chExt cx="5575421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A2DAC2-CC49-6476-A0A2-75D7A19F2F8E}"/>
                </a:ext>
              </a:extLst>
            </p:cNvPr>
            <p:cNvSpPr txBox="1"/>
            <p:nvPr/>
          </p:nvSpPr>
          <p:spPr>
            <a:xfrm>
              <a:off x="922301" y="1633203"/>
              <a:ext cx="557066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Pseudo-News Padding and Activation State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30F9990-EC13-D780-4304-AC9858A037E5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/>
              <p:nvPr/>
            </p:nvSpPr>
            <p:spPr>
              <a:xfrm>
                <a:off x="1198563" y="2171616"/>
                <a:ext cx="4251213" cy="3694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b="1" dirty="0"/>
                  <a:t>Fill the news position with pseudo-news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(i.e., a space character; “ “)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News may be absent for certain stocks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Address the issue of modality incompleteness with flexibility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Two mutually exclusive subsets on the day </a:t>
                </a:r>
                <a14:m>
                  <m:oMath xmlns:m="http://schemas.openxmlformats.org/officeDocument/2006/math">
                    <m:r>
                      <a:rPr lang="en-US" altLang="ko-KR">
                        <a:solidFill>
                          <a:schemeClr val="bg1">
                            <a:lumMod val="50000"/>
                          </a:schemeClr>
                        </a:solidFill>
                        <a:ea typeface="+mj-ea"/>
                      </a:rPr>
                      <m:t>𝒕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 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b="1" dirty="0">
                    <a:solidFill>
                      <a:schemeClr val="tx1"/>
                    </a:solidFill>
                  </a:rPr>
                  <a:t>- Nonactivation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: Price-only </a:t>
                </a:r>
                <a:br>
                  <a:rPr lang="en-US" altLang="ko-KR" b="1" dirty="0">
                    <a:solidFill>
                      <a:schemeClr val="tx1"/>
                    </a:solidFill>
                  </a:rPr>
                </a:br>
                <a:r>
                  <a:rPr lang="en-US" altLang="ko-KR" b="1" dirty="0">
                    <a:solidFill>
                      <a:schemeClr val="tx1"/>
                    </a:solidFill>
                  </a:rPr>
                  <a:t>- 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: Price, News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71616"/>
                <a:ext cx="4251213" cy="3694088"/>
              </a:xfrm>
              <a:prstGeom prst="rect">
                <a:avLst/>
              </a:prstGeom>
              <a:blipFill>
                <a:blip r:embed="rId4"/>
                <a:stretch>
                  <a:fillRect l="-1291" r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296F6D-37A7-BCCF-5090-3333FAC30660}"/>
              </a:ext>
            </a:extLst>
          </p:cNvPr>
          <p:cNvSpPr/>
          <p:nvPr/>
        </p:nvSpPr>
        <p:spPr>
          <a:xfrm>
            <a:off x="5449777" y="1968500"/>
            <a:ext cx="6237397" cy="783557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0431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6B97D-12E6-AE41-3A24-79DC43077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DD47B2-AB87-AA73-4B3D-9EC3E438D5B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57F1B5-CD94-32D1-DE2F-1F1D477508C2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086DB-00BC-08F0-B371-007B4C45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8C54DCC-0FE8-A495-D474-39305C37C4F8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463F0-B57B-51C7-6199-930B7782DEE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Representation Learning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F269E24-AE6A-9B7A-374F-639551C9EDB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/>
              <p:nvPr/>
            </p:nvSpPr>
            <p:spPr>
              <a:xfrm>
                <a:off x="1198563" y="2186856"/>
                <a:ext cx="4315133" cy="2301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News-Related Information</a:t>
                </a:r>
                <a:br>
                  <a:rPr lang="en-US" altLang="ko-KR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𝐵𝐸𝑅𝑇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dirty="0"/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Price-Related Information</a:t>
                </a:r>
                <a:br>
                  <a:rPr lang="en-US" altLang="ko-KR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𝐵𝑖</m:t>
                    </m:r>
                    <m:r>
                      <m:rPr>
                        <m:nor/>
                      </m:rPr>
                      <a:rPr lang="ko-KR" altLang="en-US" sz="2000" dirty="0"/>
                      <m:t>－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𝑇𝑎𝑏𝑁𝑒𝑡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86856"/>
                <a:ext cx="4315133" cy="2301527"/>
              </a:xfrm>
              <a:prstGeom prst="rect">
                <a:avLst/>
              </a:prstGeom>
              <a:blipFill>
                <a:blip r:embed="rId4"/>
                <a:stretch>
                  <a:fillRect l="-990" b="-39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51539931-AFA1-003C-3E31-2578D98867E9}"/>
              </a:ext>
            </a:extLst>
          </p:cNvPr>
          <p:cNvSpPr/>
          <p:nvPr/>
        </p:nvSpPr>
        <p:spPr>
          <a:xfrm>
            <a:off x="5304125" y="2196682"/>
            <a:ext cx="3192176" cy="1981618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/>
              <p:nvPr/>
            </p:nvSpPr>
            <p:spPr>
              <a:xfrm>
                <a:off x="1198563" y="4394999"/>
                <a:ext cx="10475912" cy="1657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stock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𝑁𝑒𝑤𝑠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L = # of stock-specific news (target day),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𝐦</m:t>
                        </m:r>
                      </m:e>
                      <m:sub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𝐢</m:t>
                        </m:r>
                      </m:sub>
                    </m:sSub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sup>
                    </m:sSup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𝐩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0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𝐪</m:t>
                        </m:r>
                      </m:e>
                      <m:sub>
                        <m:r>
                          <a:rPr lang="en-US" altLang="ko-KR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altLang="ko-KR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𝒒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b="1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4394999"/>
                <a:ext cx="10475912" cy="1657313"/>
              </a:xfrm>
              <a:prstGeom prst="rect">
                <a:avLst/>
              </a:prstGeom>
              <a:blipFill>
                <a:blip r:embed="rId5"/>
                <a:stretch>
                  <a:fillRect l="-407" b="-22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97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070BD-3ED4-D15C-8D2F-4000F3E11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45DDF8-9358-9A38-46E2-406CC25A075F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D23CC2-F8DB-7907-F61B-AB1F0E410D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760FBB-439F-5EAE-9E50-1A3BD678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0B5377A-635E-5D4D-ED51-91F521609E0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2FC785-521C-61BF-2BDD-2EA19096BFC1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Modal Decomposition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9DCF9760-FF6E-EC37-BA16-30A6D57B9A4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48F360-9059-E344-94EF-8FC61969C3F6}"/>
              </a:ext>
            </a:extLst>
          </p:cNvPr>
          <p:cNvSpPr/>
          <p:nvPr/>
        </p:nvSpPr>
        <p:spPr>
          <a:xfrm>
            <a:off x="1198563" y="2186856"/>
            <a:ext cx="3972607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Project trimodal representations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into </a:t>
            </a:r>
            <a:r>
              <a:rPr lang="en-US" altLang="ko-KR" b="1" dirty="0"/>
              <a:t>4 different spaces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DC08E2-0B2B-BBBA-07AC-E5258B390548}"/>
              </a:ext>
            </a:extLst>
          </p:cNvPr>
          <p:cNvSpPr/>
          <p:nvPr/>
        </p:nvSpPr>
        <p:spPr>
          <a:xfrm>
            <a:off x="8331486" y="2196682"/>
            <a:ext cx="2095214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/>
              <p:nvPr/>
            </p:nvSpPr>
            <p:spPr>
              <a:xfrm>
                <a:off x="4594114" y="4157612"/>
                <a:ext cx="7467257" cy="12058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Nonlinear Activation Function</a:t>
                </a: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114" y="4157612"/>
                <a:ext cx="7467257" cy="1205843"/>
              </a:xfrm>
              <a:prstGeom prst="rect">
                <a:avLst/>
              </a:prstGeom>
              <a:blipFill>
                <a:blip r:embed="rId4"/>
                <a:stretch>
                  <a:fillRect l="-735" b="-70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76416"/>
                  </p:ext>
                </p:extLst>
              </p:nvPr>
            </p:nvGraphicFramePr>
            <p:xfrm>
              <a:off x="1584673" y="2973606"/>
              <a:ext cx="2438743" cy="8026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𝒖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𝒎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e>
                                  <m:sub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  <m:sup>
                                    <m:r>
                                      <a:rPr lang="en-US" altLang="ko-KR" sz="16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sz="1600" b="1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576416"/>
                  </p:ext>
                </p:extLst>
              </p:nvPr>
            </p:nvGraphicFramePr>
            <p:xfrm>
              <a:off x="1584673" y="2973606"/>
              <a:ext cx="2438743" cy="802672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252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2753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104444" r="-102308" b="-12888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104444" r="-1527" b="-12888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275336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400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sz="14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200000" r="-102308" b="-2608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200000" r="-1527" b="-260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/>
              <p:nvPr/>
            </p:nvSpPr>
            <p:spPr>
              <a:xfrm>
                <a:off x="1462886" y="3398087"/>
                <a:ext cx="3087686" cy="1942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6" y="3398087"/>
                <a:ext cx="3087686" cy="1942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/>
              <p:nvPr/>
            </p:nvSpPr>
            <p:spPr>
              <a:xfrm>
                <a:off x="1198563" y="5364111"/>
                <a:ext cx="10475912" cy="9895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Orthogonal Loss: </a:t>
                </a:r>
                <a:r>
                  <a:rPr lang="en-US" altLang="ko-KR" b="1" dirty="0"/>
                  <a:t>Ensure the independence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of the modal-specific spaces from the modal-shared spaces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en-US" altLang="ko-KR" sz="20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where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Frobenius Norm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ko-K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ko-KR" sz="1400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∑∑</m:t>
                        </m:r>
                        <m:sSup>
                          <m:sSupPr>
                            <m:ctrlPr>
                              <a:rPr lang="en-US" altLang="ko-K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400" b="0" i="1" smtClean="0">
                                    <a:solidFill>
                                      <a:schemeClr val="bg1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1400" b="0" i="1" smtClean="0">
                                        <a:solidFill>
                                          <a:schemeClr val="bg1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ko-KR" sz="1400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5364111"/>
                <a:ext cx="10475912" cy="989502"/>
              </a:xfrm>
              <a:prstGeom prst="rect">
                <a:avLst/>
              </a:prstGeom>
              <a:blipFill>
                <a:blip r:embed="rId7"/>
                <a:stretch>
                  <a:fillRect l="-407" b="-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2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70134-E048-E4C5-A58A-0B5D42A80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FF899A-1340-1FF2-1E95-1B0B66F2CEC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99B4EC-40B2-85FC-2FEA-7F883BF3B8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11643-AD0C-CBB3-1A87-33CB7CD1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0"/>
          <a:stretch>
            <a:fillRect/>
          </a:stretch>
        </p:blipFill>
        <p:spPr>
          <a:xfrm>
            <a:off x="5372100" y="1532857"/>
            <a:ext cx="630237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A41CD43-4EEA-5606-3729-FE3360C107C7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26B17C-5C14-B185-F020-6E07D7A78B53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Modal Integration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5D0581-1880-46B1-1804-EB564CD7FE8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82FECF-BBFF-E584-22F6-279FE93EC5CE}"/>
              </a:ext>
            </a:extLst>
          </p:cNvPr>
          <p:cNvSpPr/>
          <p:nvPr/>
        </p:nvSpPr>
        <p:spPr>
          <a:xfrm>
            <a:off x="1198562" y="2171616"/>
            <a:ext cx="4517861" cy="1141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Media sentiment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lang="ko-KR" altLang="en-US" dirty="0">
                <a:latin typeface="+mn-ea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Impact stock prices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News-Stream Integration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lang="ko-KR" altLang="en-US" dirty="0">
                <a:latin typeface="+mn-ea"/>
              </a:rPr>
              <a:t>➡️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</a:rPr>
              <a:t>Sentiment Prompts</a:t>
            </a:r>
            <a:endParaRPr lang="en-US" altLang="ko-KR" sz="2000" b="1" dirty="0"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/>
              <p:nvPr/>
            </p:nvSpPr>
            <p:spPr>
              <a:xfrm>
                <a:off x="1622200" y="3393121"/>
                <a:ext cx="6148388" cy="988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1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𝑝𝑚𝑡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2000" b="0" i="1" dirty="0"/>
              </a:p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sz="2000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⨀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ko-KR" sz="2000" b="0" dirty="0"/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0" y="3393121"/>
                <a:ext cx="6148388" cy="98860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/>
              <p:nvPr/>
            </p:nvSpPr>
            <p:spPr>
              <a:xfrm>
                <a:off x="6688137" y="4325333"/>
                <a:ext cx="5500688" cy="2068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: News (sentiment source), Price (noise filter)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Equally crucial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 Addition Operation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𝑧𝑟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𝒊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b="1" dirty="0">
                    <a:solidFill>
                      <a:schemeClr val="tx1"/>
                    </a:solidFill>
                    <a:ea typeface="Cambria Math" panose="02040503050406030204" pitchFamily="18" charset="0"/>
                  </a:rPr>
                  <a:t>(Only Activation)</a:t>
                </a:r>
                <a:br>
                  <a:rPr lang="en-US" altLang="ko-KR" b="1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𝑦𝑏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hr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37" y="4325333"/>
                <a:ext cx="5500688" cy="2068259"/>
              </a:xfrm>
              <a:prstGeom prst="rect">
                <a:avLst/>
              </a:prstGeom>
              <a:blipFill>
                <a:blip r:embed="rId5"/>
                <a:stretch>
                  <a:fillRect l="-887" r="-776" b="-3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D3586B-CB7A-7C8C-041B-22610F774CEB}"/>
              </a:ext>
            </a:extLst>
          </p:cNvPr>
          <p:cNvSpPr/>
          <p:nvPr/>
        </p:nvSpPr>
        <p:spPr>
          <a:xfrm>
            <a:off x="1198564" y="4449010"/>
            <a:ext cx="5158694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rice-Stream Integration </a:t>
            </a:r>
            <a:r>
              <a:rPr lang="ko-KR" altLang="en-US" dirty="0">
                <a:latin typeface="+mn-ea"/>
              </a:rPr>
              <a:t>➡️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</a:rPr>
              <a:t>Hybrid Embeddings</a:t>
            </a:r>
            <a:endParaRPr lang="en-US" altLang="ko-KR" sz="2000" b="1" dirty="0"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/>
              <p:nvPr/>
            </p:nvSpPr>
            <p:spPr>
              <a:xfrm>
                <a:off x="1622201" y="4871028"/>
                <a:ext cx="4986338" cy="581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𝑦𝑏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b="0" dirty="0">
                  <a:latin typeface="Calibri"/>
                </a:endParaRP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1" y="4871028"/>
                <a:ext cx="4986338" cy="581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FDA0F-0673-F32A-3C23-458953FFE35F}"/>
              </a:ext>
            </a:extLst>
          </p:cNvPr>
          <p:cNvSpPr/>
          <p:nvPr/>
        </p:nvSpPr>
        <p:spPr>
          <a:xfrm>
            <a:off x="10358438" y="2196682"/>
            <a:ext cx="1312862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4760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5559-5146-3530-708A-B94D4CA9B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8077B2-04AB-29DE-CAB5-CEB3CBBAA18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CF2AA4-F96A-5B65-2027-87360325D8A3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EAA332-69D0-DEE9-D0BD-49E872B8975D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5E1028-4C90-C9DA-9F5E-35510389358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Stock Polarized Activation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D10DFA52-9980-7659-0DE6-CA19CBF6AB2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B0DF73-8ACD-69DC-8980-7D80F0F157E3}"/>
              </a:ext>
            </a:extLst>
          </p:cNvPr>
          <p:cNvSpPr/>
          <p:nvPr/>
        </p:nvSpPr>
        <p:spPr>
          <a:xfrm>
            <a:off x="1198563" y="2171616"/>
            <a:ext cx="5382110" cy="1501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Activated stocks carry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</a:rPr>
              <a:t>more dominant information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Asymmetric feature distribution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Different activation states 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Varying inter-stock influences </a:t>
            </a: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Separate embedding</a:t>
            </a:r>
            <a:endParaRPr lang="en-US" altLang="ko-KR" sz="2000" b="1" dirty="0">
              <a:latin typeface="Calibri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D5DF851-1F19-BC7F-47A5-7D7AF821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79EB4D-7750-3194-35A7-CFE3470A6750}"/>
              </a:ext>
            </a:extLst>
          </p:cNvPr>
          <p:cNvSpPr/>
          <p:nvPr/>
        </p:nvSpPr>
        <p:spPr>
          <a:xfrm>
            <a:off x="7620000" y="2044005"/>
            <a:ext cx="787400" cy="238428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/>
              <p:nvPr/>
            </p:nvSpPr>
            <p:spPr>
              <a:xfrm>
                <a:off x="1357314" y="3326211"/>
                <a:ext cx="9367837" cy="1573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sz="2000" dirty="0"/>
                  <a:t>Node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𝑦𝑏</m:t>
                                        </m:r>
                                      </m:sup>
                                    </m:sSub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𝑝𝑚𝑡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𝑦𝑏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            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altLang="ko-KR" sz="2000" b="0" i="1" dirty="0"/>
                  <a:t> </a:t>
                </a: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3326211"/>
                <a:ext cx="9367837" cy="1573892"/>
              </a:xfrm>
              <a:prstGeom prst="rect">
                <a:avLst/>
              </a:prstGeom>
              <a:blipFill>
                <a:blip r:embed="rId4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/>
              <p:nvPr/>
            </p:nvSpPr>
            <p:spPr>
              <a:xfrm>
                <a:off x="8235951" y="4420592"/>
                <a:ext cx="3575049" cy="1752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51" y="4420592"/>
                <a:ext cx="3575049" cy="1752083"/>
              </a:xfrm>
              <a:prstGeom prst="rect">
                <a:avLst/>
              </a:prstGeom>
              <a:blipFill>
                <a:blip r:embed="rId5"/>
                <a:stretch>
                  <a:fillRect l="-1363" b="-3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B96A89-E5B6-DC95-5C75-5CD10F4C5F33}"/>
              </a:ext>
            </a:extLst>
          </p:cNvPr>
          <p:cNvSpPr/>
          <p:nvPr/>
        </p:nvSpPr>
        <p:spPr>
          <a:xfrm>
            <a:off x="1198563" y="4918191"/>
            <a:ext cx="7208838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ko-KR" dirty="0">
                <a:solidFill>
                  <a:prstClr val="white">
                    <a:lumMod val="50000"/>
                  </a:prstClr>
                </a:solidFill>
              </a:rPr>
              <a:t>Polarization loss (via cosine distance)</a:t>
            </a:r>
            <a:br>
              <a:rPr lang="it-IT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“Opposing </a:t>
            </a: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b="1" dirty="0"/>
              <a:t>Separated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, Similar </a:t>
            </a: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</a:t>
            </a:r>
            <a:r>
              <a:rPr lang="en-US" altLang="ko-KR" b="1" dirty="0"/>
              <a:t>Closer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”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/>
              <p:nvPr/>
            </p:nvSpPr>
            <p:spPr>
              <a:xfrm>
                <a:off x="1357314" y="5423862"/>
                <a:ext cx="6719886" cy="1510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𝑝𝑜𝑙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p>
                                <m:s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e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sub>
                            <m:sup/>
                            <m:e>
                              <m:func>
                                <m:func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sSub>
                                        <m:sSub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  <m:func>
                                <m:func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sz="2000">
                                      <a:latin typeface="Cambria Math" panose="02040503050406030204" pitchFamily="18" charset="0"/>
                                    </a:rPr>
                                    <m:t>sgn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  <m:d>
                                        <m:d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</m:sup>
                                          </m:sSub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altLang="ko-KR" sz="2000" i="1">
                                                      <a:latin typeface="Cambria Math" panose="02040503050406030204" pitchFamily="18" charset="0"/>
                                                    </a:rPr>
                                                    <m:t>h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</m:sup>
                                          </m:sSubSup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altLang="ko-KR" sz="2000" b="0" i="1" dirty="0"/>
              </a:p>
              <a:p>
                <a:pPr marL="0" lvl="1">
                  <a:lnSpc>
                    <a:spcPct val="130000"/>
                  </a:lnSpc>
                  <a:defRPr/>
                </a:pPr>
                <a:endParaRPr lang="en-US" altLang="ko-KR" sz="2000" b="0" i="1" dirty="0"/>
              </a:p>
            </p:txBody>
          </p:sp>
        </mc:Choice>
        <mc:Fallback xmlns="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5423862"/>
                <a:ext cx="6719886" cy="15104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00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A614-7F94-F5F9-5781-0A27B1AFC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DB6F34-7DF7-F382-0DF9-D43D2266C16E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B2BE3B-468A-4D6B-E9C2-0CEA5ED6643E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83E319-790D-7309-1D50-1648D77A38B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0B95F0-0955-B4EC-B406-75FDDEE6F805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Interaction Inference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4D56101-6BF0-0FB7-C381-4A276DC3EF9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FA3E7B-EE34-A50C-B3A0-CF95F96BCF8F}"/>
                  </a:ext>
                </a:extLst>
              </p:cNvPr>
              <p:cNvSpPr/>
              <p:nvPr/>
            </p:nvSpPr>
            <p:spPr>
              <a:xfrm>
                <a:off x="1198563" y="2186856"/>
                <a:ext cx="5382110" cy="2969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</a:rPr>
                  <a:t>Dynamic Interaction </a:t>
                </a: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</a:t>
                </a:r>
                <a:r>
                  <a:rPr lang="en-US" altLang="ko-KR" b="1" dirty="0">
                    <a:latin typeface="Calibri"/>
                    <a:sym typeface="Wingdings" panose="05000000000000000000" pitchFamily="2" charset="2"/>
                  </a:rPr>
                  <a:t>Attnetion Network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Reflecting information flow</a:t>
                </a:r>
                <a:r>
                  <a:rPr lang="en-US" altLang="ko-KR" sz="1600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[Activated  Nonactivated]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</a:t>
                </a: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</a:t>
                </a:r>
                <a:r>
                  <a:rPr lang="en-US" altLang="ko-KR" b="1" dirty="0">
                    <a:latin typeface="Calibri"/>
                    <a:sym typeface="Wingdings" panose="05000000000000000000" pitchFamily="2" charset="2"/>
                  </a:rPr>
                  <a:t>Partially Bipartite 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(Fig.3) 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Attention Score 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  <a:latin typeface="Calibri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Message Flux </a:t>
                </a:r>
                <a:b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𝐿𝑒𝑎𝑘𝑦𝑅𝑒𝑙𝑢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:endParaRPr lang="en-US" altLang="ko-KR" b="0" dirty="0">
                  <a:solidFill>
                    <a:schemeClr val="tx1"/>
                  </a:solidFill>
                  <a:latin typeface="Calibri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FA3E7B-EE34-A50C-B3A0-CF95F96BC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86856"/>
                <a:ext cx="5382110" cy="2969659"/>
              </a:xfrm>
              <a:prstGeom prst="rect">
                <a:avLst/>
              </a:prstGeom>
              <a:blipFill>
                <a:blip r:embed="rId3"/>
                <a:stretch>
                  <a:fillRect l="-793" r="-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433AE0FB-8C2C-63C1-BD0F-AEF52F20BC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BA473F-5AD1-9094-EED1-0C4BD69C18D8}"/>
              </a:ext>
            </a:extLst>
          </p:cNvPr>
          <p:cNvSpPr/>
          <p:nvPr/>
        </p:nvSpPr>
        <p:spPr>
          <a:xfrm>
            <a:off x="8235951" y="2347415"/>
            <a:ext cx="1696731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34DC6-A1C3-4F3A-609B-149182151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673" y="4595728"/>
            <a:ext cx="5093802" cy="1553793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84138-0344-0198-2509-B0F61261069A}"/>
                  </a:ext>
                </a:extLst>
              </p:cNvPr>
              <p:cNvSpPr/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Where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𝐧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: Target Node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𝑽</m:t>
                        </m:r>
                      </m:e>
                      <m:sup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𝟎</m:t>
                        </m:r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𝐧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: </a:t>
                </a:r>
                <a:r>
                  <a:rPr lang="en-US" altLang="ko-KR" b="1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Source Node </a:t>
                </a:r>
                <a14:m>
                  <m:oMath xmlns:m="http://schemas.openxmlformats.org/officeDocument/2006/math"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𝑽</m:t>
                    </m:r>
                  </m:oMath>
                </a14:m>
                <a:br>
                  <a:rPr lang="en-US" altLang="ko-KR" b="1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</m:oMath>
                </a14:m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ko-KR" altLang="en-US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b="0" dirty="0">
                  <a:latin typeface="Calibri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84138-0344-0198-2509-B0F612610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blipFill>
                <a:blip r:embed="rId6"/>
                <a:stretch>
                  <a:fillRect l="-545" b="-3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92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1509B-11EC-D792-4142-A51ECE38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19F6C-BB59-2BD0-BA89-C8869061FDC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179469-2A2F-3C8C-46EF-44EE4D0BBB14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344CF4-3A17-0F37-AF2B-165330DC3E56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454C51-F9E8-91AB-38D7-B402B9DA6CCB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Information Exchange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78547139-1886-8A50-A205-79637EFB8D1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A140F2-6D90-18D8-56F8-34173B7AA842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5653499" cy="2610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For nonactivated stock,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Peer stock interactions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can be summarized into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a message vector</a:t>
                </a:r>
                <a:endParaRPr lang="en-US" altLang="ko-KR" b="1" dirty="0"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Message Vector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(weighted sum)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sub>
                      <m:sup/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Edge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(information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맑은 고딕" panose="020B0503020000020004" pitchFamily="50" charset="-127"/>
                    <a:sym typeface="Wingdings" panose="05000000000000000000" pitchFamily="2" charset="2"/>
                  </a:rPr>
                  <a:t>f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kumimoji="0" lang="en-US" altLang="ko-KR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rPr>
                      <m:t>→</m:t>
                    </m:r>
                    <m:sSub>
                      <m:sSubPr>
                        <m:ctrlP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ko-KR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 </a:t>
                </a:r>
                <a:br>
                  <a:rPr lang="en-US" altLang="ko-KR" noProof="0" dirty="0">
                    <a:solidFill>
                      <a:prstClr val="black"/>
                    </a:solidFill>
                    <a:ea typeface="맑은 고딕" panose="020B0503020000020004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𝑒𝑜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A140F2-6D90-18D8-56F8-34173B7AA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5653499" cy="2610779"/>
              </a:xfrm>
              <a:prstGeom prst="rect">
                <a:avLst/>
              </a:prstGeom>
              <a:blipFill>
                <a:blip r:embed="rId3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25E0BA9D-6804-2C97-2475-CD5C53760D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F6BFDC-E92E-680E-4D59-78F808BC627B}"/>
              </a:ext>
            </a:extLst>
          </p:cNvPr>
          <p:cNvSpPr/>
          <p:nvPr/>
        </p:nvSpPr>
        <p:spPr>
          <a:xfrm>
            <a:off x="8235951" y="2347415"/>
            <a:ext cx="1696731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61E120-3D13-7288-539C-64829C2E2452}"/>
                  </a:ext>
                </a:extLst>
              </p:cNvPr>
              <p:cNvSpPr/>
              <p:nvPr/>
            </p:nvSpPr>
            <p:spPr>
              <a:xfrm>
                <a:off x="1198562" y="4939396"/>
                <a:ext cx="7829323" cy="1341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Where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𝜶</m:t>
                        </m:r>
                      </m:e>
                      <m:sub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𝒊</m:t>
                        </m:r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𝒋</m:t>
                        </m:r>
                      </m:sub>
                      <m:sup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𝒌</m:t>
                        </m:r>
                        <m:r>
                          <a:rPr kumimoji="0" lang="en-US" altLang="ko-KR" sz="18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: Attention</a:t>
                </a:r>
                <a:r>
                  <a:rPr kumimoji="0" lang="en-US" altLang="ko-KR" sz="1800" b="1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 Score </a:t>
                </a:r>
                <a:r>
                  <a:rPr kumimoji="0" lang="en-US" altLang="ko-KR" b="1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𝑵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𝒋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ko-KR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𝑒𝑜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𝑜𝑛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61E120-3D13-7288-539C-64829C2E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4939396"/>
                <a:ext cx="7829323" cy="1341586"/>
              </a:xfrm>
              <a:prstGeom prst="rect">
                <a:avLst/>
              </a:prstGeom>
              <a:blipFill>
                <a:blip r:embed="rId5"/>
                <a:stretch>
                  <a:fillRect l="-54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61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FDF49-DE16-ED8B-E7C0-F3384C2F1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C6CA3F-B4DF-A144-ABAE-7D678168D544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6D8C68-F8E5-C300-9578-E2920F1AD0F6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E0A88A-1E89-9281-8076-A269EB792F37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10FA69-5541-5C11-03F1-A3E22FA52A00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Output Mapping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4EE8676-DCB7-D150-6CA5-7515EF40CCCD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6332DB8-00CE-717D-F50E-9DEDFAA17B4D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5653499" cy="2338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For activated stock,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news often dominates price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movement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lang="ko-KR" altLang="en-US" dirty="0">
                    <a:latin typeface="+mn-ea"/>
                  </a:rPr>
                  <a:t>➡️</a:t>
                </a:r>
                <a:r>
                  <a:rPr kumimoji="0" lang="en-US" altLang="ko-KR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</a:rPr>
                  <a:t>Movement</a:t>
                </a:r>
                <a:r>
                  <a:rPr kumimoji="0" lang="en-US" altLang="ko-KR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</a:rPr>
                  <a:t> Prediction</a:t>
                </a:r>
                <a:r>
                  <a:rPr lang="en-US" altLang="ko-KR" b="1" dirty="0">
                    <a:latin typeface="Calibri"/>
                    <a:ea typeface="맑은 고딕" panose="020B0503020000020004" pitchFamily="50" charset="-127"/>
                  </a:rPr>
                  <a:t> </a:t>
                </a:r>
                <a:r>
                  <a:rPr kumimoji="0" lang="en-US" altLang="ko-KR" b="1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</a:rPr>
                  <a:t>= Sentiment Prompts</a:t>
                </a:r>
                <a:b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Sup>
                      <m:sSub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𝑝𝑚𝑡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Fo nonactivated stock, </a:t>
                </a:r>
                <a:r>
                  <a:rPr lang="en-US" altLang="ko-KR" b="1" dirty="0"/>
                  <a:t>a feed-forward neural network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is used</a:t>
                </a:r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6332DB8-00CE-717D-F50E-9DEDFAA17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5653499" cy="2338845"/>
              </a:xfrm>
              <a:prstGeom prst="rect">
                <a:avLst/>
              </a:prstGeom>
              <a:blipFill>
                <a:blip r:embed="rId3"/>
                <a:stretch>
                  <a:fillRect l="-755"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63B3B9AC-E3EE-2ED8-A76B-762A8D8B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5F6F94-4001-A85D-25EB-E703ED912358}"/>
              </a:ext>
            </a:extLst>
          </p:cNvPr>
          <p:cNvSpPr/>
          <p:nvPr/>
        </p:nvSpPr>
        <p:spPr>
          <a:xfrm>
            <a:off x="9702140" y="2347415"/>
            <a:ext cx="1972335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DB69571-9A50-0247-EDC0-933F36EC2E05}"/>
                  </a:ext>
                </a:extLst>
              </p:cNvPr>
              <p:cNvSpPr/>
              <p:nvPr/>
            </p:nvSpPr>
            <p:spPr>
              <a:xfrm>
                <a:off x="1198562" y="5105650"/>
                <a:ext cx="7829323" cy="804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Where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: Movement Prediction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2×(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+2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DB69571-9A50-0247-EDC0-933F36EC2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5105650"/>
                <a:ext cx="7829323" cy="804644"/>
              </a:xfrm>
              <a:prstGeom prst="rect">
                <a:avLst/>
              </a:prstGeom>
              <a:blipFill>
                <a:blip r:embed="rId5"/>
                <a:stretch>
                  <a:fillRect l="-545" b="-98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B59AC0-CA1C-73B2-1DFE-2ED4A812FD24}"/>
                  </a:ext>
                </a:extLst>
              </p:cNvPr>
              <p:cNvSpPr/>
              <p:nvPr/>
            </p:nvSpPr>
            <p:spPr>
              <a:xfrm>
                <a:off x="1198562" y="4461041"/>
                <a:ext cx="7018647" cy="46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B59AC0-CA1C-73B2-1DFE-2ED4A812F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4461041"/>
                <a:ext cx="7018647" cy="465769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36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8B648-DC9F-9A9B-CB9A-49B77D2F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56C3D1-2668-311E-3ADB-8133D18C9BE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672F7D-D058-04B8-6AAA-2FBCA5E04A14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5C0169-7489-EE51-A55F-35F23208FD2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728242-D078-D205-2EA3-C4F0EFAD8617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Discussion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7E7CDB0A-0F73-20ED-4DDF-E1793D5294D3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F78CF7-7251-9F47-D609-FECF477FE155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10475913" cy="3803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PA-TMM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models the stock network as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a partially bipartite graph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The conventional GATs: Homogeneous graphs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1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Message vectors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e>
                        </m:acc>
                      </m:e>
                      <m:sub>
                        <m:r>
                          <a:rPr lang="en-US" altLang="ko-K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altLang="ko-KR" b="1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)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play a vital role in the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model's performance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Demonstrated by ablation experiments (TABEL V), w/o Msgs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Calculated by </a:t>
                </a:r>
                <a:r>
                  <a:rPr lang="en-US" altLang="ko-KR" b="1" dirty="0"/>
                  <a:t>the attention scores 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Treating </a:t>
                </a:r>
                <a:r>
                  <a:rPr lang="en-US" altLang="ko-KR" b="1" dirty="0"/>
                  <a:t>activated and nonactivated nodes separately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is crucial</a:t>
                </a:r>
                <a:br>
                  <a:rPr lang="en-US" altLang="ko-KR" b="1" dirty="0"/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 Two distinct types of attention scores,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Increase computational complexity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</a:br>
                <a:r>
                  <a:rPr lang="ko-KR" altLang="en-US" dirty="0">
                    <a:latin typeface="+mn-ea"/>
                  </a:rPr>
                  <a:t>➡️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 However, focus is on the performance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More lightweight attention modules could be the future work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F78CF7-7251-9F47-D609-FECF477FE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10475913" cy="3803157"/>
              </a:xfrm>
              <a:prstGeom prst="rect">
                <a:avLst/>
              </a:prstGeom>
              <a:blipFill>
                <a:blip r:embed="rId3"/>
                <a:stretch>
                  <a:fillRect l="-407" b="-16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73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211A5-5F49-DEBE-F627-DCD2D8155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E302E8-1F6B-0AA5-103C-62CC4BC8A37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10A305-B0CF-7DED-3604-2A5BE569F5F8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Computational Complexity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6C72B9-2C6C-AA3D-13F2-FFF32714D391}"/>
              </a:ext>
            </a:extLst>
          </p:cNvPr>
          <p:cNvCxnSpPr/>
          <p:nvPr/>
        </p:nvCxnSpPr>
        <p:spPr>
          <a:xfrm>
            <a:off x="-226596" y="1520825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1656EC-0742-FEA5-8424-F7B788BB0122}"/>
              </a:ext>
            </a:extLst>
          </p:cNvPr>
          <p:cNvGrpSpPr/>
          <p:nvPr/>
        </p:nvGrpSpPr>
        <p:grpSpPr>
          <a:xfrm>
            <a:off x="909638" y="1520826"/>
            <a:ext cx="5072062" cy="2614939"/>
            <a:chOff x="514350" y="1547662"/>
            <a:chExt cx="3613150" cy="2614939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F0303-1E04-DDCD-E428-1DFAC8F4A865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51864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1" dirty="0">
                  <a:solidFill>
                    <a:prstClr val="white"/>
                  </a:solidFill>
                  <a:ea typeface="+mj-ea"/>
                </a:rPr>
                <a:t>Cross-Modal Fusion Module</a:t>
              </a:r>
              <a:endPara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C36E0B-22BE-4A62-625A-AEA7B57327CC}"/>
                    </a:ext>
                  </a:extLst>
                </p:cNvPr>
                <p:cNvSpPr txBox="1"/>
                <p:nvPr/>
              </p:nvSpPr>
              <p:spPr>
                <a:xfrm>
                  <a:off x="523975" y="2192190"/>
                  <a:ext cx="3603524" cy="197041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Primary Cost: </a:t>
                  </a:r>
                  <a:r>
                    <a:rPr lang="en-US" altLang="ko-KR" b="1" dirty="0">
                      <a:ea typeface="맑은 고딕" panose="020B0503020000020004" pitchFamily="50" charset="-127"/>
                    </a:rPr>
                    <a:t>Recurrent Component of Bi-LSTM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𝑂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𝑁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𝑇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  <a:ea typeface="맑은 고딕" panose="020B0503020000020004" pitchFamily="50" charset="-127"/>
                    </a:rPr>
                    <a:t> 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where,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𝑁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# of Stocks,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𝑇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Length of Time Series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Hidden Size of LSTM</a:t>
                  </a:r>
                </a:p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Other parts are negligible (linear layers)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C36E0B-22BE-4A62-625A-AEA7B5732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75" y="2192190"/>
                  <a:ext cx="3603524" cy="1970411"/>
                </a:xfrm>
                <a:prstGeom prst="rect">
                  <a:avLst/>
                </a:prstGeom>
                <a:blipFill>
                  <a:blip r:embed="rId3"/>
                  <a:stretch>
                    <a:fillRect l="-723" b="-402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4AD19F-4243-BD00-B6A9-B1B957B3B3EC}"/>
              </a:ext>
            </a:extLst>
          </p:cNvPr>
          <p:cNvGrpSpPr/>
          <p:nvPr/>
        </p:nvGrpSpPr>
        <p:grpSpPr>
          <a:xfrm>
            <a:off x="6209506" y="1520825"/>
            <a:ext cx="5072062" cy="2253175"/>
            <a:chOff x="514350" y="1547661"/>
            <a:chExt cx="3613150" cy="22531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E3C7AD-0173-7765-A049-DDF5D0843760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518647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1" dirty="0">
                  <a:solidFill>
                    <a:prstClr val="white"/>
                  </a:solidFill>
                  <a:ea typeface="+mj-ea"/>
                </a:rPr>
                <a:t>Graph Dual-Attention Module</a:t>
              </a:r>
              <a:endPara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4ED9B6-9B27-FA20-8E3F-BF020DAE113C}"/>
                    </a:ext>
                  </a:extLst>
                </p:cNvPr>
                <p:cNvSpPr txBox="1"/>
                <p:nvPr/>
              </p:nvSpPr>
              <p:spPr>
                <a:xfrm>
                  <a:off x="523975" y="2192190"/>
                  <a:ext cx="3603524" cy="160864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lvl="1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Primary Cost</a:t>
                  </a: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</a:rPr>
                    <a:t>: </a:t>
                  </a:r>
                  <a:r>
                    <a:rPr lang="en-US" altLang="ko-KR" b="1" dirty="0"/>
                    <a:t>Interactions Inference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𝑂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  <a:ea typeface="맑은 고딕" panose="020B0503020000020004" pitchFamily="50" charset="-127"/>
                    </a:rPr>
                    <a:t> 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where,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</m:oMath>
                  </a14:m>
                  <a:r>
                    <a:rPr lang="en-US" altLang="ko-KR" b="0" dirty="0">
                      <a:solidFill>
                        <a:prstClr val="white">
                          <a:lumMod val="50000"/>
                        </a:prstClr>
                      </a:solidFill>
                      <a:latin typeface="Cambria Math" panose="02040503050406030204" pitchFamily="18" charset="0"/>
                      <a:ea typeface="맑은 고딕" panose="020B0503020000020004" pitchFamily="50" charset="-127"/>
                    </a:rPr>
                    <a:t>: Dimension of Node Vector</a:t>
                  </a:r>
                  <a:endParaRPr lang="en-US" altLang="ko-KR" dirty="0">
                    <a:solidFill>
                      <a:prstClr val="white">
                        <a:lumMod val="50000"/>
                      </a:prstClr>
                    </a:solidFill>
                    <a:ea typeface="맑은 고딕" panose="020B0503020000020004" pitchFamily="50" charset="-127"/>
                  </a:endParaRPr>
                </a:p>
                <a:p>
                  <a:pPr marL="285750" lvl="1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</a:rPr>
                    <a:t>Other parts are negligible (linear layers)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4ED9B6-9B27-FA20-8E3F-BF020DAE1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75" y="2192190"/>
                  <a:ext cx="3603524" cy="1608646"/>
                </a:xfrm>
                <a:prstGeom prst="rect">
                  <a:avLst/>
                </a:prstGeom>
                <a:blipFill>
                  <a:blip r:embed="rId4"/>
                  <a:stretch>
                    <a:fillRect l="-843" b="-49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74CD18-CBF4-E08F-030F-D32277F4D2F1}"/>
              </a:ext>
            </a:extLst>
          </p:cNvPr>
          <p:cNvGrpSpPr/>
          <p:nvPr/>
        </p:nvGrpSpPr>
        <p:grpSpPr>
          <a:xfrm>
            <a:off x="923149" y="4471576"/>
            <a:ext cx="6099810" cy="563555"/>
            <a:chOff x="-226886" y="1718785"/>
            <a:chExt cx="7380769" cy="9114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FD9F8B-64B0-3F6B-8FD2-976404890F2D}"/>
                </a:ext>
              </a:extLst>
            </p:cNvPr>
            <p:cNvSpPr txBox="1"/>
            <p:nvPr/>
          </p:nvSpPr>
          <p:spPr>
            <a:xfrm>
              <a:off x="-226886" y="1718785"/>
              <a:ext cx="2721406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Overall Complexity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7F2CE8-B019-FD5B-BE9B-57FC846900BC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4608500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+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7F2CE8-B019-FD5B-BE9B-57FC84690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4608500" cy="911421"/>
                </a:xfrm>
                <a:prstGeom prst="rect">
                  <a:avLst/>
                </a:prstGeom>
                <a:blipFill>
                  <a:blip r:embed="rId5"/>
                  <a:stretch>
                    <a:fillRect b="-9574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9F8F2-E656-BF12-D7C0-15DD6AEE08DE}"/>
              </a:ext>
            </a:extLst>
          </p:cNvPr>
          <p:cNvSpPr txBox="1"/>
          <p:nvPr/>
        </p:nvSpPr>
        <p:spPr>
          <a:xfrm>
            <a:off x="3172245" y="5035131"/>
            <a:ext cx="6210300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Training Cost (hrs) : 4.7 for NASDAQ100, 7.9 for S&amp;P500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Test Cost (sec) : 0.11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for NASDAQ100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0.32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for S&amp;P500</a:t>
            </a:r>
          </a:p>
        </p:txBody>
      </p:sp>
    </p:spTree>
    <p:extLst>
      <p:ext uri="{BB962C8B-B14F-4D97-AF65-F5344CB8AC3E}">
        <p14:creationId xmlns:p14="http://schemas.microsoft.com/office/powerpoint/2010/main" val="39284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FEFAF-BD1F-45B5-9353-1673F2A95EAA}"/>
              </a:ext>
            </a:extLst>
          </p:cNvPr>
          <p:cNvSpPr txBox="1"/>
          <p:nvPr/>
        </p:nvSpPr>
        <p:spPr>
          <a:xfrm>
            <a:off x="909637" y="1531842"/>
            <a:ext cx="10764838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Related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PA_TMM Architecture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Model Optimization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Experiments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Conclusion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FE515A-F1D6-B9CE-4EC4-E20BE7AB36E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A0B06-753A-5817-D4A4-7D4468B3C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09DEE0-559E-C282-8ABD-2D1159CF3E0F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F1095-9CE4-91E6-8E6B-B74554FC6383}"/>
              </a:ext>
            </a:extLst>
          </p:cNvPr>
          <p:cNvSpPr/>
          <p:nvPr/>
        </p:nvSpPr>
        <p:spPr>
          <a:xfrm>
            <a:off x="5816600" y="514437"/>
            <a:ext cx="5857875" cy="830997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Movement Prompt Adaptation</a:t>
            </a:r>
            <a:b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: Equivalence Resampling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796D4A-0345-289B-5DD3-3912AFAFD53C}"/>
              </a:ext>
            </a:extLst>
          </p:cNvPr>
          <p:cNvSpPr/>
          <p:nvPr/>
        </p:nvSpPr>
        <p:spPr>
          <a:xfrm>
            <a:off x="1198563" y="1531536"/>
            <a:ext cx="4251213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Data Augmentation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Strategy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Tackle long tail effect in feature distribution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FD467B-553B-0E62-80BC-B914C5A3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58" r="27420" b="72522"/>
          <a:stretch>
            <a:fillRect/>
          </a:stretch>
        </p:blipFill>
        <p:spPr>
          <a:xfrm>
            <a:off x="5449776" y="1531536"/>
            <a:ext cx="6237397" cy="1104984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610ED7-09F0-D8C1-8682-5589EAD53B83}"/>
                  </a:ext>
                </a:extLst>
              </p:cNvPr>
              <p:cNvSpPr/>
              <p:nvPr/>
            </p:nvSpPr>
            <p:spPr>
              <a:xfrm>
                <a:off x="1198563" y="2539980"/>
                <a:ext cx="10488610" cy="2236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Wide Range of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Possible Scenarios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 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Enhance generalizability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Generate prompts (equivalent to market sentiments) from past stock movements, Multiple Samplings(50)</a:t>
                </a:r>
              </a:p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ko-KR" b="1" dirty="0"/>
                  <a:t>Randomly activating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a stock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- Number of stocks is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varying with a Poisson distribution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 Emulate daily variation in news-carrying stocks</a:t>
                </a:r>
              </a:p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ko-KR" b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Ground-Truth Movements </a:t>
                </a:r>
                <a:r>
                  <a:rPr lang="ko-KR" altLang="en-US" b="1" dirty="0"/>
                  <a:t>➡️</a:t>
                </a:r>
                <a:r>
                  <a:rPr lang="en-US" altLang="ko-KR" b="1" dirty="0">
                    <a:ea typeface="Cambria Math" panose="02040503050406030204" pitchFamily="18" charset="0"/>
                    <a:sym typeface="Wingdings" panose="05000000000000000000" pitchFamily="2" charset="2"/>
                  </a:rPr>
                  <a:t> Movement Prompts</a:t>
                </a:r>
                <a:endParaRPr lang="en-US" altLang="ko-KR" b="1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610ED7-09F0-D8C1-8682-5589EAD53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539980"/>
                <a:ext cx="10488610" cy="2236959"/>
              </a:xfrm>
              <a:prstGeom prst="rect">
                <a:avLst/>
              </a:prstGeom>
              <a:blipFill>
                <a:blip r:embed="rId4"/>
                <a:stretch>
                  <a:fillRect l="-523" b="-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3369A96-0EDA-DCA3-13AD-7A23DD602591}"/>
                  </a:ext>
                </a:extLst>
              </p:cNvPr>
              <p:cNvSpPr/>
              <p:nvPr/>
            </p:nvSpPr>
            <p:spPr>
              <a:xfrm>
                <a:off x="1579563" y="4569778"/>
                <a:ext cx="10094912" cy="898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𝐷𝑜𝑤𝑛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h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𝑈𝑝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</m:e>
                    </m:d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Randomness to Prompts for Robustness</a:t>
                </a:r>
                <a:endParaRPr lang="en-US" altLang="ko-KR" b="0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3369A96-0EDA-DCA3-13AD-7A23DD602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63" y="4569778"/>
                <a:ext cx="10094912" cy="8983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5418D5-AA0D-A051-9BB5-DCD02FF78664}"/>
                  </a:ext>
                </a:extLst>
              </p:cNvPr>
              <p:cNvSpPr/>
              <p:nvPr/>
            </p:nvSpPr>
            <p:spPr>
              <a:xfrm>
                <a:off x="1198563" y="5409800"/>
                <a:ext cx="10488610" cy="898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 startAt="3"/>
                </a:pPr>
                <a:r>
                  <a:rPr lang="en-US" altLang="ko-KR" b="1" dirty="0"/>
                  <a:t>Inverting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Movement Prompts: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with Mutation Probability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 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ko-KR" altLang="en-US" dirty="0"/>
                  <a:t>➡️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By Injecting data noise, prevent the model from over-fitting</a:t>
                </a:r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5418D5-AA0D-A051-9BB5-DCD02FF78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5409800"/>
                <a:ext cx="10488610" cy="898451"/>
              </a:xfrm>
              <a:prstGeom prst="rect">
                <a:avLst/>
              </a:prstGeom>
              <a:blipFill>
                <a:blip r:embed="rId6"/>
                <a:stretch>
                  <a:fillRect l="-523"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43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D8A45-E11C-6FAE-A6F7-F7843AA1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3EC9CA-0DB8-BDA9-3B86-59068E46922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C5D450-CB9A-9FC5-8801-800E9F11A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2373503"/>
            <a:ext cx="10488612" cy="3957360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60567D-C8C6-1B78-F323-AC76F8DC9431}"/>
                  </a:ext>
                </a:extLst>
              </p:cNvPr>
              <p:cNvSpPr txBox="1"/>
              <p:nvPr/>
            </p:nvSpPr>
            <p:spPr>
              <a:xfrm>
                <a:off x="910556" y="1526264"/>
                <a:ext cx="10763919" cy="575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𝑚𝑜𝑣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ko-KR" sz="2000" dirty="0"/>
                  <a:t> 	</a:t>
                </a:r>
                <a:r>
                  <a:rPr lang="ko-KR" altLang="en-US" sz="2000" dirty="0"/>
                  <a:t> ➡️ 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𝑜𝑟𝑡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𝑝𝑜𝑙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60567D-C8C6-1B78-F323-AC76F8DC9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6" y="1526264"/>
                <a:ext cx="10763919" cy="575350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8D3AFF-2C52-0141-48F4-D7077987CD95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Pretraining Objectives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CE7564-9E2C-0F31-8B1F-63D0F7C73FB0}"/>
              </a:ext>
            </a:extLst>
          </p:cNvPr>
          <p:cNvSpPr/>
          <p:nvPr/>
        </p:nvSpPr>
        <p:spPr>
          <a:xfrm>
            <a:off x="10045700" y="2381852"/>
            <a:ext cx="876300" cy="96865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114D30F-B07A-A5A7-4133-3C52B76EFA95}"/>
              </a:ext>
            </a:extLst>
          </p:cNvPr>
          <p:cNvSpPr/>
          <p:nvPr/>
        </p:nvSpPr>
        <p:spPr>
          <a:xfrm>
            <a:off x="10868278" y="5371428"/>
            <a:ext cx="717045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05422E-E804-BF6D-E2D7-CE8B2EA96C0D}"/>
                  </a:ext>
                </a:extLst>
              </p:cNvPr>
              <p:cNvSpPr txBox="1"/>
              <p:nvPr/>
            </p:nvSpPr>
            <p:spPr>
              <a:xfrm>
                <a:off x="7370724" y="1978549"/>
                <a:ext cx="41069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Where,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are the weighting factors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005422E-E804-BF6D-E2D7-CE8B2EA96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24" y="1978549"/>
                <a:ext cx="4106901" cy="369332"/>
              </a:xfrm>
              <a:prstGeom prst="rect">
                <a:avLst/>
              </a:prstGeom>
              <a:blipFill>
                <a:blip r:embed="rId5"/>
                <a:stretch>
                  <a:fillRect l="-118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57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7247-A4C0-389D-B50B-8886CC961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3E680F-0E80-4F08-C6CD-F905F02D7C63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558349-2DA9-AFD4-EFE7-B752D0C6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2373503"/>
            <a:ext cx="10488612" cy="3957360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014A1C-0F15-7125-ED09-D948DF85ABC2}"/>
                  </a:ext>
                </a:extLst>
              </p:cNvPr>
              <p:cNvSpPr txBox="1"/>
              <p:nvPr/>
            </p:nvSpPr>
            <p:spPr>
              <a:xfrm>
                <a:off x="910556" y="1526264"/>
                <a:ext cx="11573544" cy="575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𝑚𝑜𝑣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bSup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</m:t>
                    </m:r>
                    <m:f>
                      <m:f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naryPr>
                          <m:sub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b>
                          <m:sup/>
                          <m:e>
                            <m:d>
                              <m:d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−</m:t>
                                    </m:r>
                                    <m:sSubSup>
                                      <m:sSubSup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t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0" lang="en-US" altLang="ko-KR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	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➡️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𝑜𝑟𝑡</m:t>
                                </m:r>
                              </m:sub>
                            </m:sSub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𝑝𝑜𝑙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014A1C-0F15-7125-ED09-D948DF85A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6" y="1526264"/>
                <a:ext cx="11573544" cy="575350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87D9E1-74ED-0097-486F-E4EF6A9F30FC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Fine-Tuning Objectives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08F812-294B-B130-EA78-229D2C846A01}"/>
              </a:ext>
            </a:extLst>
          </p:cNvPr>
          <p:cNvSpPr/>
          <p:nvPr/>
        </p:nvSpPr>
        <p:spPr>
          <a:xfrm>
            <a:off x="10795000" y="2381852"/>
            <a:ext cx="876300" cy="96865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750687-E055-E92D-723C-7DBE591A5D6C}"/>
              </a:ext>
            </a:extLst>
          </p:cNvPr>
          <p:cNvSpPr/>
          <p:nvPr/>
        </p:nvSpPr>
        <p:spPr>
          <a:xfrm>
            <a:off x="6801103" y="3934851"/>
            <a:ext cx="717045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0AA8E1-BB0F-907D-6AD8-6C7E6850398F}"/>
                  </a:ext>
                </a:extLst>
              </p:cNvPr>
              <p:cNvSpPr txBox="1"/>
              <p:nvPr/>
            </p:nvSpPr>
            <p:spPr>
              <a:xfrm>
                <a:off x="7370724" y="1978549"/>
                <a:ext cx="410690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Where,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are the weighting factors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B0AA8E1-BB0F-907D-6AD8-6C7E68503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0724" y="1978549"/>
                <a:ext cx="4106901" cy="369332"/>
              </a:xfrm>
              <a:prstGeom prst="rect">
                <a:avLst/>
              </a:prstGeom>
              <a:blipFill>
                <a:blip r:embed="rId5"/>
                <a:stretch>
                  <a:fillRect l="-1187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8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0382D-3741-93CE-5695-24CB1553D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46DE20-9E5D-F1E5-FAC3-66C637840810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54C414-EDAC-B6E0-2E42-01CB4637DB50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CECF44-0F6B-0DAC-D700-2CBA8D49F5C2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BDC78-6EB5-3569-AE39-5A251D619D2A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Datasets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AB05842-541F-E129-3D3C-557A219A61E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DFDF12-A4CA-BC64-0E00-65A67F132DD7}"/>
              </a:ext>
            </a:extLst>
          </p:cNvPr>
          <p:cNvCxnSpPr>
            <a:cxnSpLocks/>
          </p:cNvCxnSpPr>
          <p:nvPr/>
        </p:nvCxnSpPr>
        <p:spPr>
          <a:xfrm>
            <a:off x="5649553" y="2168525"/>
            <a:ext cx="0" cy="434657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94C209-A278-DCB8-99C9-DE5917662774}"/>
              </a:ext>
            </a:extLst>
          </p:cNvPr>
          <p:cNvGrpSpPr/>
          <p:nvPr/>
        </p:nvGrpSpPr>
        <p:grpSpPr>
          <a:xfrm>
            <a:off x="1198563" y="2168525"/>
            <a:ext cx="4351335" cy="4503735"/>
            <a:chOff x="514350" y="1547662"/>
            <a:chExt cx="3613150" cy="45037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9BABD6-A904-666C-FA3E-32715E6702D7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Historical Trading Data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19261D-9FE7-0B2F-8477-5CA484364602}"/>
                </a:ext>
              </a:extLst>
            </p:cNvPr>
            <p:cNvSpPr txBox="1"/>
            <p:nvPr/>
          </p:nvSpPr>
          <p:spPr>
            <a:xfrm>
              <a:off x="523975" y="2027090"/>
              <a:ext cx="3603524" cy="4024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\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0" marR="0" lvl="1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Source: </a:t>
              </a:r>
              <a:r>
                <a:rPr lang="pt-BR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Yahoo Finance, Nasdaq Data Link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Trading information: highest price, lowest price, opening price, closing price, and trade volume</a:t>
              </a:r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7AE7268-6BC6-53B5-5402-4134BC2D7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183981"/>
              </p:ext>
            </p:extLst>
          </p:nvPr>
        </p:nvGraphicFramePr>
        <p:xfrm>
          <a:off x="1293377" y="2613719"/>
          <a:ext cx="4161706" cy="2560320"/>
        </p:xfrm>
        <a:graphic>
          <a:graphicData uri="http://schemas.openxmlformats.org/drawingml/2006/table">
            <a:tbl>
              <a:tblPr/>
              <a:tblGrid>
                <a:gridCol w="1661528">
                  <a:extLst>
                    <a:ext uri="{9D8B030D-6E8A-4147-A177-3AD203B41FA5}">
                      <a16:colId xmlns:a16="http://schemas.microsoft.com/office/drawing/2014/main" val="1301526885"/>
                    </a:ext>
                  </a:extLst>
                </a:gridCol>
                <a:gridCol w="1250089">
                  <a:extLst>
                    <a:ext uri="{9D8B030D-6E8A-4147-A177-3AD203B41FA5}">
                      <a16:colId xmlns:a16="http://schemas.microsoft.com/office/drawing/2014/main" val="2528161516"/>
                    </a:ext>
                  </a:extLst>
                </a:gridCol>
                <a:gridCol w="1250089">
                  <a:extLst>
                    <a:ext uri="{9D8B030D-6E8A-4147-A177-3AD203B41FA5}">
                      <a16:colId xmlns:a16="http://schemas.microsoft.com/office/drawing/2014/main" val="3496458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ko-KR" sz="1200" b="1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Table1</a:t>
                      </a:r>
                      <a:endParaRPr lang="ko-KR" altLang="en-US" sz="1200" b="1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lt"/>
                        <a:ea typeface="맑은 고딕" panose="020B0503020000020004" pitchFamily="50" charset="-127"/>
                      </a:endParaRP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NASDAQ 100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S&amp;P 500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0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# Stocks (Nodes)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510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598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# Stocks with news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(Average activated nodes)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493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Pre-training period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2014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2014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68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Fine-tuning and validation period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2016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 - Dec. 2018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2016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55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Test period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(12 tests in total)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2019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2019 </a:t>
                      </a:r>
                    </a:p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- Dec. 2019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21577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ACEFBE-693C-82D1-D559-01AAEC6A0176}"/>
              </a:ext>
            </a:extLst>
          </p:cNvPr>
          <p:cNvGrpSpPr/>
          <p:nvPr/>
        </p:nvGrpSpPr>
        <p:grpSpPr>
          <a:xfrm>
            <a:off x="5749209" y="2168525"/>
            <a:ext cx="5916454" cy="1559446"/>
            <a:chOff x="514350" y="1547662"/>
            <a:chExt cx="3613150" cy="15594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12FA35-F3E8-18E0-3EEE-EC8CE48FC897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Technical Indicators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1343B-93DE-5148-4717-F2F2ECC253F3}"/>
                </a:ext>
              </a:extLst>
            </p:cNvPr>
            <p:cNvSpPr txBox="1"/>
            <p:nvPr/>
          </p:nvSpPr>
          <p:spPr>
            <a:xfrm>
              <a:off x="523975" y="1963590"/>
              <a:ext cx="3603524" cy="11435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Using TA-lib (Technical Analysis Library)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e.g., Moving Average Indicators, Momentum Indicators, Volatility Indicators, Volume Indicators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7DF34E-F424-ED9A-39CA-046EAE61808E}"/>
              </a:ext>
            </a:extLst>
          </p:cNvPr>
          <p:cNvGrpSpPr/>
          <p:nvPr/>
        </p:nvGrpSpPr>
        <p:grpSpPr>
          <a:xfrm>
            <a:off x="5749209" y="4047087"/>
            <a:ext cx="5916454" cy="1919545"/>
            <a:chOff x="514350" y="1547662"/>
            <a:chExt cx="3613150" cy="19195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B53E7D-1CFD-5338-5CBC-C38B35344FFC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News Headlines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03D0BB-CBC9-C04C-D9FD-97E76B527C6E}"/>
                </a:ext>
              </a:extLst>
            </p:cNvPr>
            <p:cNvSpPr txBox="1"/>
            <p:nvPr/>
          </p:nvSpPr>
          <p:spPr>
            <a:xfrm>
              <a:off x="523975" y="1963590"/>
              <a:ext cx="3603524" cy="15036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Period: 2016.01 ~ 2019.12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Source: Benzinga(Financial News Platform)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Labeled the relevant stocks impacted by each news item.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Total: 10,536 news articles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6E1FF91-522C-308E-2E0C-51C618485FD7}"/>
              </a:ext>
            </a:extLst>
          </p:cNvPr>
          <p:cNvSpPr txBox="1"/>
          <p:nvPr/>
        </p:nvSpPr>
        <p:spPr>
          <a:xfrm>
            <a:off x="5190327" y="4835485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9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24458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BA3B-2855-A151-CD8A-E0D72361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41FF27-3CBC-F056-2EBE-9FE7627E199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84EB66-4543-4A85-9F1C-278403A01F69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DDFDF8-B602-64C6-F07F-D2589E431D92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6BC6C5-6B61-B5F0-F211-AE3A7AFDBB1C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Compared Baselines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077A22-E057-BA49-2074-D86FE10CADE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150FF-639B-82F4-AD9B-1C08A2413F0D}"/>
              </a:ext>
            </a:extLst>
          </p:cNvPr>
          <p:cNvSpPr/>
          <p:nvPr/>
        </p:nvSpPr>
        <p:spPr>
          <a:xfrm>
            <a:off x="1198562" y="2171616"/>
            <a:ext cx="10475913" cy="366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Comparative analysis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against nine state-of-the-art baselines</a:t>
            </a:r>
          </a:p>
          <a:p>
            <a:pPr marL="342900" marR="0" lvl="1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Sequential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odels (RNN variants)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LSTM [37], Transformer [39], Frequency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nterpolation Timeseries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nalysis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aselines (FITS) [60]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and Pathformer [61]</a:t>
            </a:r>
          </a:p>
          <a:p>
            <a:pPr marL="342900" marR="0" lvl="1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Graph-Based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ethods (GNNs variants)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ESTIMATE [2], Temporal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raph Convolution (TGC) [23],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ubsequence based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raph Routing Network (S-GRN) [46], and SAMBA [49] </a:t>
            </a:r>
          </a:p>
          <a:p>
            <a:pPr marL="342900" marR="0" lvl="1" indent="-34290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AutoNum type="arabicPeriod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Multimodal Method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 Bimodal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(time series and news)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PEN [40], STHAN-SR [14], AD-GAT [15], DANSMP [6]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rimodal (time series, news, and technical indicators): MCASP [62], and MSMF [54]</a:t>
            </a:r>
          </a:p>
        </p:txBody>
      </p:sp>
    </p:spTree>
    <p:extLst>
      <p:ext uri="{BB962C8B-B14F-4D97-AF65-F5344CB8AC3E}">
        <p14:creationId xmlns:p14="http://schemas.microsoft.com/office/powerpoint/2010/main" val="42345884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44C22-3D94-32D5-07CE-FDB7C5E9B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0FFBB41-478D-D101-BBB0-A84C038382D0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012491-3FC6-E4D6-E3BA-DB52FA5FADFC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F1F68E1-E2D4-1C07-E5B9-7A04E45CFB58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EC798A9-F37F-E668-A44A-A5FA73B6ED58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Evaluation Metrics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58F524D-FBD7-93F7-11BC-AECEB5A2CE3E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43BA4E3-2762-8AB1-C1F4-D8967D48C3D4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10475913" cy="443974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Accuracy (ACC)</a:t>
                </a:r>
                <a:b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- Ratio of correctly predicted labels (both positive and negative) to the total number of predictions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- </a:t>
                </a:r>
                <a14:m>
                  <m:oMath xmlns:m="http://schemas.openxmlformats.org/officeDocument/2006/math"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𝐴𝐶𝐶</m:t>
                    </m:r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𝑇𝑁</m:t>
                        </m:r>
                      </m:num>
                      <m:den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𝐹𝑃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𝑇𝑁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+</m:t>
                        </m:r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𝐹𝑁</m:t>
                        </m:r>
                      </m:den>
                    </m:f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, where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T: True, F: False, P: Positive, N: Negative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aseline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Mathew’s Correlation Coefficient (MCC)</a:t>
                </a:r>
                <a:br>
                  <a:rPr lang="en-US" altLang="ko-KR" baseline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baseline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𝑀𝐶𝐶</m:t>
                    </m:r>
                    <m:r>
                      <a:rPr lang="en-US" altLang="ko-KR" sz="2000" b="0" i="1" baseline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×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𝐹𝑋</m:t>
                        </m:r>
                      </m:num>
                      <m:den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√(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𝐹𝑃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)(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𝑇𝑁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+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𝐹𝑁</m:t>
                        </m:r>
                        <m:r>
                          <a:rPr lang="en-US" altLang="ko-KR" sz="2000" b="0" i="1" baseline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which handles imbalanced datasets </a:t>
                </a:r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</a:rPr>
                  <a:t>Back</a:t>
                </a:r>
                <a:r>
                  <a:rPr lang="en-US" altLang="ko-KR" b="1" dirty="0"/>
                  <a:t>testing Profitability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for a simulated trading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sz="2000" dirty="0">
                    <a:solidFill>
                      <a:schemeClr val="tx1"/>
                    </a:solidFill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𝐴𝑛𝑛𝑢𝑎𝑙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𝑅𝑎𝑡𝑒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𝑅𝑒𝑡𝑢𝑟𝑛</m:t>
                    </m:r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𝐹𝑖𝑛𝑎𝑙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𝑉𝑎𝑙𝑢𝑒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 −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𝑃𝑟𝑖𝑛𝑐𝑖𝑝𝑎𝑙</m:t>
                        </m:r>
                      </m:num>
                      <m:den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𝑃𝑟𝑖𝑛𝑐𝑖𝑝𝑎𝑙</m:t>
                        </m:r>
                      </m:den>
                    </m:f>
                  </m:oMath>
                </a14:m>
                <a:br>
                  <a:rPr lang="en-US" altLang="ko-KR" sz="2000" b="0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sz="2000" b="0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-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𝐴𝑛𝑛𝑢𝑙𝑖𝑧𝑒𝑑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𝑆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h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𝑎𝑟𝑝𝑒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𝑅𝑎𝑡𝑖𝑜𝑛</m:t>
                    </m:r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𝐴𝑅𝑅</m:t>
                        </m:r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𝑓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𝑝</m:t>
                            </m:r>
                          </m:sub>
                        </m:sSub>
                      </m:den>
                    </m:f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 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</a:t>
                </a:r>
                <a:br>
                  <a:rPr lang="en-US" altLang="ko-KR" sz="2000" dirty="0">
                    <a:latin typeface="Calibri"/>
                    <a:ea typeface="맑은 고딕" panose="020B0503020000020004" pitchFamily="50" charset="-127"/>
                  </a:rPr>
                </a:br>
                <a:r>
                  <a:rPr lang="en-US" altLang="ko-KR" sz="2000" dirty="0">
                    <a:latin typeface="Calibri"/>
                    <a:ea typeface="맑은 고딕" panose="020B0503020000020004" pitchFamily="50" charset="-127"/>
                  </a:rPr>
                  <a:t>-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𝑅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𝑓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: ARR of Risk-Free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A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sset,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𝜎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: Annualized Standard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D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eviation of the Portfolio</a:t>
                </a:r>
              </a:p>
            </p:txBody>
          </p:sp>
        </mc:Choice>
        <mc:Fallback xmlns="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643BA4E3-2762-8AB1-C1F4-D8967D48C3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10475913" cy="4439742"/>
              </a:xfrm>
              <a:prstGeom prst="rect">
                <a:avLst/>
              </a:prstGeom>
              <a:blipFill>
                <a:blip r:embed="rId3"/>
                <a:stretch>
                  <a:fillRect l="-407" b="-9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03372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4C0691-EFDD-94BE-5309-61785AE5F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E0E3D4-F210-64BF-C966-1463023A7A4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687923E-5040-0A6C-01D4-C37B4EDE0375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D3E271-5232-A13E-CE0B-AEC44F00A805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F243F95-21F4-F5E3-2F4C-BF84D8C469CC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Implementation Details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99CD47EB-7C21-674D-8144-204CF405A702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71B07A78-E932-798F-8C63-212A6485C180}"/>
              </a:ext>
            </a:extLst>
          </p:cNvPr>
          <p:cNvSpPr/>
          <p:nvPr/>
        </p:nvSpPr>
        <p:spPr>
          <a:xfrm>
            <a:off x="1198562" y="2171616"/>
            <a:ext cx="6057261" cy="4384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Pretraning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Datasets: 2014.01 ~ 2015.12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- </a:t>
            </a:r>
            <a:r>
              <a:rPr lang="en-US" altLang="ko-KR" b="1" dirty="0"/>
              <a:t>Resampled the same day 50 times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to generate 50 different activation subsets in two years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Fine-tuning Datasets: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2016.01 ~ 2019.12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Grid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Search: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Hyper Parameters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 (Table2)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Optimization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For learnable parameters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Glorot Initialization,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AdamW Optimizer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- Maximum of 200 Epochs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Training Cost (hrs) : 4.7 for NASDAQ100, 7.9 for S&amp;P500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Test Cost (sec) : 0.11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 for NASDAQ100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, 0.32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for S&amp;P500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GPU: NVIDIA Titan V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75B3EC4-FA80-5D43-D596-4145CAC70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939871"/>
                  </p:ext>
                </p:extLst>
              </p:nvPr>
            </p:nvGraphicFramePr>
            <p:xfrm>
              <a:off x="7366350" y="1935414"/>
              <a:ext cx="4320000" cy="4381011"/>
            </p:xfrm>
            <a:graphic>
              <a:graphicData uri="http://schemas.openxmlformats.org/drawingml/2006/table">
                <a:tbl>
                  <a:tblPr/>
                  <a:tblGrid>
                    <a:gridCol w="2088000">
                      <a:extLst>
                        <a:ext uri="{9D8B030D-6E8A-4147-A177-3AD203B41FA5}">
                          <a16:colId xmlns:a16="http://schemas.microsoft.com/office/drawing/2014/main" val="1301526885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528161516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49645899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altLang="ko-KR" sz="1400" b="1" i="0" u="none" strike="noStrike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Table2  </a:t>
                          </a:r>
                          <a:r>
                            <a:rPr lang="en-US" altLang="ko-K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Hyper-parameters</a:t>
                          </a:r>
                          <a:endParaRPr lang="ko-KR" altLang="en-US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NASDAQ 100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S&amp;P 500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7002176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Window size T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5987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맑은 고딕" panose="020B0503020000020004" pitchFamily="50" charset="-127"/>
                                      <a:cs typeface="+mn-cs"/>
                                    </a:rPr>
                                    <m:t>𝑚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9354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𝑟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64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640901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nor/>
                                    </m:rPr>
                                    <a:rPr lang="el-GR" altLang="ko-KR" sz="1400" b="0" i="0" u="none" strike="noStrike" kern="1200" dirty="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φ</m:t>
                                  </m:r>
                                </m:sub>
                              </m:sSub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12133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𝑒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320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919009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𝑞</m:t>
                                  </m:r>
                                </m:sub>
                              </m:sSub>
                            </m:oMath>
                          </a14:m>
                          <a:endParaRPr lang="en-US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769504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pt-B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Dimensions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h</m:t>
                                  </m:r>
                                </m:sub>
                              </m:sSub>
                            </m:oMath>
                          </a14:m>
                          <a:r>
                            <a:rPr lang="pt-B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 and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altLang="ko-KR" sz="1400" b="0" i="1" u="none" strike="noStrike" kern="1200" smtClean="0"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a14:m>
                          <a:endParaRPr lang="pt-B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384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81038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Mutation probability </a:t>
                          </a:r>
                          <a14:m>
                            <m:oMath xmlns:m="http://schemas.openxmlformats.org/officeDocument/2006/math">
                              <m:r>
                                <a:rPr lang="el-GR" sz="14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𝜃</m:t>
                              </m:r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721093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Loss weight </a:t>
                          </a:r>
                          <a14:m>
                            <m:oMath xmlns:m="http://schemas.openxmlformats.org/officeDocument/2006/math">
                              <m:r>
                                <a:rPr lang="el-GR" sz="14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𝛽</m:t>
                              </m:r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77804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Loss weight </a:t>
                          </a:r>
                          <a14:m>
                            <m:oMath xmlns:m="http://schemas.openxmlformats.org/officeDocument/2006/math">
                              <m:r>
                                <a:rPr lang="el-GR" sz="1400" b="0" i="1" u="none" strike="noStrike" kern="1200" dirty="0" smtClean="0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맑은 고딕" panose="020B0503020000020004" pitchFamily="50" charset="-127"/>
                                  <a:cs typeface="+mn-cs"/>
                                </a:rPr>
                                <m:t>𝛾</m:t>
                              </m:r>
                            </m:oMath>
                          </a14:m>
                          <a:endParaRPr lang="el-GR" sz="1400" b="0" i="0" u="none" strike="noStrike" kern="1200" dirty="0">
                            <a:solidFill>
                              <a:srgbClr val="000000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  <a:cs typeface="+mn-cs"/>
                          </a:endParaRP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95871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(pre-training)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9412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(fine-tuning)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471155"/>
                      </a:ext>
                    </a:extLst>
                  </a:tr>
                  <a:tr h="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Batch size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126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표 7">
                <a:extLst>
                  <a:ext uri="{FF2B5EF4-FFF2-40B4-BE49-F238E27FC236}">
                    <a16:creationId xmlns:a16="http://schemas.microsoft.com/office/drawing/2014/main" id="{175B3EC4-FA80-5D43-D596-4145CAC704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8939871"/>
                  </p:ext>
                </p:extLst>
              </p:nvPr>
            </p:nvGraphicFramePr>
            <p:xfrm>
              <a:off x="7366350" y="1935414"/>
              <a:ext cx="4320000" cy="4381011"/>
            </p:xfrm>
            <a:graphic>
              <a:graphicData uri="http://schemas.openxmlformats.org/drawingml/2006/table">
                <a:tbl>
                  <a:tblPr/>
                  <a:tblGrid>
                    <a:gridCol w="2088000">
                      <a:extLst>
                        <a:ext uri="{9D8B030D-6E8A-4147-A177-3AD203B41FA5}">
                          <a16:colId xmlns:a16="http://schemas.microsoft.com/office/drawing/2014/main" val="1301526885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2528161516"/>
                        </a:ext>
                      </a:extLst>
                    </a:gridCol>
                    <a:gridCol w="1116000">
                      <a:extLst>
                        <a:ext uri="{9D8B030D-6E8A-4147-A177-3AD203B41FA5}">
                          <a16:colId xmlns:a16="http://schemas.microsoft.com/office/drawing/2014/main" val="3496458993"/>
                        </a:ext>
                      </a:extLst>
                    </a:gridCol>
                  </a:tblGrid>
                  <a:tr h="360000">
                    <a:tc>
                      <a:txBody>
                        <a:bodyPr/>
                        <a:lstStyle/>
                        <a:p>
                          <a:pPr algn="l" fontAlgn="t"/>
                          <a:r>
                            <a:rPr lang="en-US" altLang="ko-KR" sz="1400" b="1" i="0" u="none" strike="noStrike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Table2  </a:t>
                          </a:r>
                          <a:r>
                            <a:rPr lang="en-US" altLang="ko-KR" sz="1400" b="1" i="0" u="none" strike="noStrike" dirty="0">
                              <a:solidFill>
                                <a:schemeClr val="tx1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Hyper-parameters</a:t>
                          </a:r>
                          <a:endParaRPr lang="ko-KR" altLang="en-US" sz="1400" b="1" i="0" u="none" strike="noStrike" dirty="0">
                            <a:solidFill>
                              <a:schemeClr val="tx1"/>
                            </a:solidFill>
                            <a:effectLst/>
                            <a:latin typeface="+mn-lt"/>
                            <a:ea typeface="맑은 고딕" panose="020B0503020000020004" pitchFamily="50" charset="-127"/>
                          </a:endParaRP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NASDAQ 100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1400" b="1" i="0" u="none" strike="noStrike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</a:rPr>
                            <a:t>S&amp;P 500</a:t>
                          </a:r>
                        </a:p>
                      </a:txBody>
                      <a:tcPr marL="45720" marR="45720" anchor="ctr">
                        <a:lnL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7002176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Window size T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255987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220000" r="-107289" b="-114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768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3493541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20000" r="-107289" b="-104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64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7640901"/>
                      </a:ext>
                    </a:extLst>
                  </a:tr>
                  <a:tr h="346964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368421" r="-107289" b="-8140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192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9121339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523529" r="-107289" b="-8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320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10919009"/>
                      </a:ext>
                    </a:extLst>
                  </a:tr>
                  <a:tr h="32124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611538" r="-107289" b="-694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128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769504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740000" r="-107289" b="-62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256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384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58581038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823529" r="-107289" b="-5098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3721093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942000" r="-107289" b="-4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0.2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77804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t="-1042000" r="-107289" b="-3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0.025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0.015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2295871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(pre-training)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5e-5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70079412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Learning rate (fine-tuning)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2e-4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1e-5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84471155"/>
                      </a:ext>
                    </a:extLst>
                  </a:tr>
                  <a:tr h="304800">
                    <a:tc>
                      <a:txBody>
                        <a:bodyPr/>
                        <a:lstStyle/>
                        <a:p>
                          <a:pPr marL="0" algn="l" defTabSz="457200" rtl="0" eaLnBrk="1" fontAlgn="b" latinLnBrk="0" hangingPunct="1"/>
                          <a:r>
                            <a:rPr lang="en-US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Batch size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8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457200" rtl="0" eaLnBrk="1" fontAlgn="b" latinLnBrk="0" hangingPunct="1"/>
                          <a:r>
                            <a:rPr lang="en-US" altLang="ko-KR" sz="1400" b="0" i="0" u="none" strike="noStrike" kern="1200" dirty="0">
                              <a:solidFill>
                                <a:srgbClr val="000000"/>
                              </a:solidFill>
                              <a:effectLst/>
                              <a:latin typeface="+mn-lt"/>
                              <a:ea typeface="맑은 고딕" panose="020B0503020000020004" pitchFamily="50" charset="-127"/>
                              <a:cs typeface="+mn-cs"/>
                            </a:rPr>
                            <a:t>4</a:t>
                          </a:r>
                        </a:p>
                      </a:txBody>
                      <a:tcPr marL="45720" marR="4572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1B4599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4612659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37EDE6F7-4A4F-1881-0A2D-0C9C1C5A7A88}"/>
              </a:ext>
            </a:extLst>
          </p:cNvPr>
          <p:cNvSpPr txBox="1"/>
          <p:nvPr/>
        </p:nvSpPr>
        <p:spPr>
          <a:xfrm>
            <a:off x="7366350" y="6287850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10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753868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FF510-22E1-18C7-C3FF-1FB0A6E3B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14425E-7926-193E-0D76-251828393FB5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D73323-7D89-8BDD-CA7B-17FC47F3B1AF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A31727BC-025E-0562-CE53-29066DE3D17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E4B3C5E-6C1E-8DBF-44D3-5FC3CC492E95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Trading Portfolios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4EA4985C-A6C9-4796-534A-CEC9E62B238D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34BC82-9B66-AA51-7935-CD66F69F6B21}"/>
              </a:ext>
            </a:extLst>
          </p:cNvPr>
          <p:cNvSpPr/>
          <p:nvPr/>
        </p:nvSpPr>
        <p:spPr>
          <a:xfrm>
            <a:off x="1198562" y="2171616"/>
            <a:ext cx="10475913" cy="3704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olding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20 stocks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Purchasing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 maximum of 10 of the highest-ranked stocks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, daily basis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Using movement prediction scores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Not already present in the portfolio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Selling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an equivalent quantity of the lowest-ranked stocks</a:t>
            </a:r>
          </a:p>
          <a:p>
            <a:pPr marL="0" lvl="1">
              <a:lnSpc>
                <a:spcPct val="130000"/>
              </a:lnSpc>
              <a:defRPr/>
            </a:pPr>
            <a:r>
              <a:rPr lang="ko-KR" altLang="en-US" dirty="0">
                <a:solidFill>
                  <a:prstClr val="black"/>
                </a:solidFill>
              </a:rPr>
              <a:t>➡️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Control the turnover rate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Initial Account Capital: </a:t>
            </a:r>
            <a:r>
              <a:rPr lang="en-US" altLang="ko-KR" b="1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U.S. $5 million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Transaction Costs: Buying 0.05%, Selling 0.15%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59378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66D86-AD79-CA83-382F-DFED41B9E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E004C48-5F4B-8DA5-5A71-803222994FC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CED13C-39AE-AFF8-7ADE-E3739BAFAFF6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Stock Movement Prediction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8C40502-A230-544D-0066-9BF303B5D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047" y="1516805"/>
            <a:ext cx="5467656" cy="4750180"/>
          </a:xfrm>
          <a:prstGeom prst="rect">
            <a:avLst/>
          </a:prstGeom>
          <a:effectLst>
            <a:softEdge rad="31750"/>
          </a:effectLst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97E4D8D-4A9B-912B-049F-65BD1C7CF0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971" y="1523606"/>
            <a:ext cx="5460887" cy="4720426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CF3EDA-C149-6842-FC7E-F4D38B99491B}"/>
              </a:ext>
            </a:extLst>
          </p:cNvPr>
          <p:cNvSpPr txBox="1"/>
          <p:nvPr/>
        </p:nvSpPr>
        <p:spPr>
          <a:xfrm>
            <a:off x="1349536" y="6316306"/>
            <a:ext cx="3808678" cy="318112"/>
          </a:xfrm>
          <a:prstGeom prst="rect">
            <a:avLst/>
          </a:prstGeom>
          <a:solidFill>
            <a:schemeClr val="bg1"/>
          </a:solidFill>
          <a:ln>
            <a:solidFill>
              <a:srgbClr val="1B4599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Smaller Advantage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F040CBF-C9E5-6E4D-D5D5-372798683AF8}"/>
              </a:ext>
            </a:extLst>
          </p:cNvPr>
          <p:cNvSpPr txBox="1"/>
          <p:nvPr/>
        </p:nvSpPr>
        <p:spPr>
          <a:xfrm>
            <a:off x="7071075" y="6316306"/>
            <a:ext cx="3808678" cy="318112"/>
          </a:xfrm>
          <a:prstGeom prst="rect">
            <a:avLst/>
          </a:prstGeom>
          <a:solidFill>
            <a:schemeClr val="bg1"/>
          </a:solidFill>
          <a:ln>
            <a:solidFill>
              <a:srgbClr val="1B4599"/>
            </a:solidFill>
          </a:ln>
        </p:spPr>
        <p:txBody>
          <a:bodyPr wrap="square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Significantly Superior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6225A2-7D7E-8175-3E82-F083903EF665}"/>
              </a:ext>
            </a:extLst>
          </p:cNvPr>
          <p:cNvSpPr txBox="1"/>
          <p:nvPr/>
        </p:nvSpPr>
        <p:spPr>
          <a:xfrm>
            <a:off x="535149" y="6226576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10 </a:t>
            </a:r>
            <a:endParaRPr lang="ko-KR" alt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83B26F-344C-426E-D117-75A923494012}"/>
              </a:ext>
            </a:extLst>
          </p:cNvPr>
          <p:cNvSpPr txBox="1"/>
          <p:nvPr/>
        </p:nvSpPr>
        <p:spPr>
          <a:xfrm>
            <a:off x="6188584" y="6226576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11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61628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D56F4F-A0B1-048C-7219-622BE9C28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9F702E-ACCC-914E-DDD3-BE378ADEB12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9BA9523-A826-8192-B84F-085C65289907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Stock Movement Prediction-Analysis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2D6C6AA-AE4A-6DDC-EA06-FE87CD021C93}"/>
              </a:ext>
            </a:extLst>
          </p:cNvPr>
          <p:cNvGrpSpPr/>
          <p:nvPr/>
        </p:nvGrpSpPr>
        <p:grpSpPr>
          <a:xfrm>
            <a:off x="507828" y="1524517"/>
            <a:ext cx="3722633" cy="2852904"/>
            <a:chOff x="514350" y="1547661"/>
            <a:chExt cx="3613150" cy="313819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37D06D-8634-88FF-A42A-199682BFF4DE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2585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Time-Series Stock Prediction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0FD8E3-1394-AC84-E61E-069FE713F023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2446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LSTM, Transformer, FITS, and Pathformer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b="1" dirty="0">
                  <a:ea typeface="맑은 고딕" panose="020B0503020000020004" pitchFamily="50" charset="-127"/>
                </a:rPr>
                <a:t>Ignore complex relationships</a:t>
              </a:r>
              <a:r>
                <a:rPr lang="en-US" altLang="ko-KR" dirty="0">
                  <a:ea typeface="맑은 고딕" panose="020B0503020000020004" pitchFamily="50" charset="-127"/>
                </a:rPr>
                <a:t>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among stocks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Perform worse than graph-based models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E9B3AA-4AF2-9AB4-75D2-C10DBBF38FA7}"/>
              </a:ext>
            </a:extLst>
          </p:cNvPr>
          <p:cNvGrpSpPr/>
          <p:nvPr/>
        </p:nvGrpSpPr>
        <p:grpSpPr>
          <a:xfrm>
            <a:off x="4277503" y="1524517"/>
            <a:ext cx="3807039" cy="2852904"/>
            <a:chOff x="514350" y="1547661"/>
            <a:chExt cx="3613150" cy="31381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13038F2-0CBE-E758-AE77-B5D563C31D1F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Graph-Based Stock Prediction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7E84601-5826-9ADC-B666-2534F8EA42F7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24461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ESTIMATE, TGC, S-GRN, and SAMBA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b="1" dirty="0">
                  <a:ea typeface="맑은 고딕" panose="020B0503020000020004" pitchFamily="50" charset="-127"/>
                </a:rPr>
                <a:t>Outperform time-series models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b="1" dirty="0">
                  <a:ea typeface="맑은 고딕" panose="020B0503020000020004" pitchFamily="50" charset="-127"/>
                </a:rPr>
                <a:t>Ignore external news information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Constrained by efficient capital markets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Unnecessary noise information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5BB6DB66-3665-D24D-7208-593A7E201CE1}"/>
              </a:ext>
            </a:extLst>
          </p:cNvPr>
          <p:cNvGrpSpPr/>
          <p:nvPr/>
        </p:nvGrpSpPr>
        <p:grpSpPr>
          <a:xfrm>
            <a:off x="8131584" y="1524517"/>
            <a:ext cx="3550894" cy="5373593"/>
            <a:chOff x="514350" y="1547662"/>
            <a:chExt cx="3613150" cy="591095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08802A6-9AC9-BD9F-5E2B-2009CCA80450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News-Based Stock Prediction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DD3A468-D1F4-D5F7-6259-D6436185471F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52189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PEN, STHAN-SR, AD-OAT, and DANSMP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</a:rPr>
                <a:t>Bimodal (time series, news)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</a:t>
              </a:r>
              <a:r>
                <a:rPr lang="en-US" altLang="ko-KR" b="1" dirty="0">
                  <a:ea typeface="맑은 고딕" panose="020B0503020000020004" pitchFamily="50" charset="-127"/>
                </a:rPr>
                <a:t>Superior performance compared to nonnews methods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MCASP and MSMF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Trimodal (time series, news, and technical indicators)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Better performance on the S&amp;P 500 dataset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  <a:defRPr/>
              </a:pPr>
              <a:r>
                <a:rPr lang="en-US" altLang="ko-KR" b="1" dirty="0">
                  <a:ea typeface="맑은 고딕" panose="020B0503020000020004" pitchFamily="50" charset="-127"/>
                </a:rPr>
                <a:t>O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verlook the long-tailed feature distribution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</a:t>
              </a:r>
              <a:r>
                <a:rPr lang="ko-KR" altLang="en-US" dirty="0">
                  <a:solidFill>
                    <a:prstClr val="black"/>
                  </a:solidFill>
                </a:rPr>
                <a:t>➡️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rPr>
                <a:t>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Underutillize the news</a:t>
              </a:r>
            </a:p>
          </p:txBody>
        </p:sp>
      </p:grp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D4DB98D4-03AA-C341-1EB3-199023AB7FA5}"/>
              </a:ext>
            </a:extLst>
          </p:cNvPr>
          <p:cNvCxnSpPr>
            <a:cxnSpLocks/>
          </p:cNvCxnSpPr>
          <p:nvPr/>
        </p:nvCxnSpPr>
        <p:spPr>
          <a:xfrm>
            <a:off x="4253982" y="1533283"/>
            <a:ext cx="0" cy="3216859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DADFBC3-4891-B18A-DD53-F9BC308E4DE2}"/>
              </a:ext>
            </a:extLst>
          </p:cNvPr>
          <p:cNvCxnSpPr>
            <a:cxnSpLocks/>
          </p:cNvCxnSpPr>
          <p:nvPr/>
        </p:nvCxnSpPr>
        <p:spPr>
          <a:xfrm>
            <a:off x="8108063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DEB0223E-5DD7-D9D4-0BA0-0397EA7ED607}"/>
              </a:ext>
            </a:extLst>
          </p:cNvPr>
          <p:cNvGrpSpPr/>
          <p:nvPr/>
        </p:nvGrpSpPr>
        <p:grpSpPr>
          <a:xfrm>
            <a:off x="517745" y="4874148"/>
            <a:ext cx="7529290" cy="1587067"/>
            <a:chOff x="-226887" y="1718783"/>
            <a:chExt cx="9110439" cy="256671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5A08767-C68E-663A-7D5B-25C189BCD361}"/>
                </a:ext>
              </a:extLst>
            </p:cNvPr>
            <p:cNvSpPr txBox="1"/>
            <p:nvPr/>
          </p:nvSpPr>
          <p:spPr>
            <a:xfrm>
              <a:off x="-226887" y="1718783"/>
              <a:ext cx="9110439" cy="943192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4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PA-TMM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FF4EBC-5AEB-F319-9732-C093C1F5CD77}"/>
                </a:ext>
              </a:extLst>
            </p:cNvPr>
            <p:cNvSpPr txBox="1"/>
            <p:nvPr/>
          </p:nvSpPr>
          <p:spPr>
            <a:xfrm>
              <a:off x="-226887" y="2787686"/>
              <a:ext cx="9098989" cy="14978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b="1" dirty="0"/>
                <a:t>Optimal prediction performance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 in terms of both ACC and MCC</a:t>
              </a:r>
            </a:p>
            <a:p>
              <a:pPr marL="342900" indent="-34290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sz="2000" b="1" dirty="0"/>
                <a:t>Overcome the long tail effect</a:t>
              </a:r>
              <a:r>
                <a:rPr lang="en-US" altLang="ko-KR" sz="2000" dirty="0">
                  <a:solidFill>
                    <a:schemeClr val="bg1">
                      <a:lumMod val="50000"/>
                    </a:schemeClr>
                  </a:solidFill>
                </a:rPr>
                <a:t> inherent in stock feature distribution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2776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7706A-9179-2ED7-9064-B3B8DC23E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831D144-6514-1C8A-0911-4E803DD2C4F2}"/>
              </a:ext>
            </a:extLst>
          </p:cNvPr>
          <p:cNvGrpSpPr/>
          <p:nvPr/>
        </p:nvGrpSpPr>
        <p:grpSpPr>
          <a:xfrm>
            <a:off x="520700" y="1522254"/>
            <a:ext cx="3613150" cy="3624719"/>
            <a:chOff x="514350" y="1547662"/>
            <a:chExt cx="3613150" cy="362471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D3578-45E8-22E0-EBFD-51AD8E0A7C0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516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 b="1" i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Rapid Growth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of Multimedia Platforms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1E98F9-AE6B-D65D-395D-6FEC4AE5606A}"/>
                </a:ext>
              </a:extLst>
            </p:cNvPr>
            <p:cNvSpPr txBox="1"/>
            <p:nvPr/>
          </p:nvSpPr>
          <p:spPr>
            <a:xfrm>
              <a:off x="523975" y="2228370"/>
              <a:ext cx="3603524" cy="294401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Financial news &amp; social media provide </a:t>
              </a:r>
              <a:r>
                <a:rPr lang="en-US" altLang="ko-KR" b="1" dirty="0"/>
                <a:t>crucial investment signals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Stock prices contain </a:t>
              </a:r>
              <a:r>
                <a:rPr lang="en-US" altLang="ko-KR" b="1" dirty="0"/>
                <a:t>randomness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(random walk)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But, there is </a:t>
              </a:r>
              <a:r>
                <a:rPr lang="en-US" altLang="ko-KR" b="1" dirty="0"/>
                <a:t>deterministic components</a:t>
              </a:r>
              <a:r>
                <a:rPr lang="en-US" altLang="ko-KR" b="1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driven by news</a:t>
              </a:r>
            </a:p>
            <a:p>
              <a:pPr marL="0" lvl="1">
                <a:lnSpc>
                  <a:spcPct val="130000"/>
                </a:lnSpc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69253B-DC5A-AB1A-9ABC-661E1D82B5E0}"/>
              </a:ext>
            </a:extLst>
          </p:cNvPr>
          <p:cNvGrpSpPr/>
          <p:nvPr/>
        </p:nvGrpSpPr>
        <p:grpSpPr>
          <a:xfrm>
            <a:off x="4328706" y="1522254"/>
            <a:ext cx="3721098" cy="4418531"/>
            <a:chOff x="514350" y="1547662"/>
            <a:chExt cx="3613150" cy="441853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699DA-F047-BF02-21F9-2CD156D703E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5007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Limitations of</a:t>
              </a:r>
            </a:p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Existing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FDA8C2-CC30-FC43-5618-C4F3DE644358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37265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Time-series Forecasting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Stocks are mutually exclusive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b="1" dirty="0"/>
                <a:t>Ignore inter-stock dynamics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like Momentum spillover</a:t>
              </a:r>
            </a:p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GNN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Model: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Hard-coded microstructure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b="1" dirty="0">
                  <a:sym typeface="Wingdings" panose="05000000000000000000" pitchFamily="2" charset="2"/>
                </a:rPr>
                <a:t>Capture limited interactions</a:t>
              </a:r>
            </a:p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GATs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Dynamically assign weights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</a:t>
              </a:r>
              <a:r>
                <a:rPr lang="en-US" altLang="ko-KR" b="1" dirty="0">
                  <a:sym typeface="Wingdings" panose="05000000000000000000" pitchFamily="2" charset="2"/>
                </a:rPr>
                <a:t>Biased attention effect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 Massive price-related features</a:t>
              </a:r>
              <a:endParaRPr lang="en-US" altLang="ko-KR" b="1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E37260-A31A-37F3-BD5F-CB971FF73E27}"/>
              </a:ext>
            </a:extLst>
          </p:cNvPr>
          <p:cNvGrpSpPr/>
          <p:nvPr/>
        </p:nvGrpSpPr>
        <p:grpSpPr>
          <a:xfrm>
            <a:off x="8244659" y="1522254"/>
            <a:ext cx="3446463" cy="4747127"/>
            <a:chOff x="514350" y="1547661"/>
            <a:chExt cx="3613150" cy="4747127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561825-714B-E28F-79CD-89E92A876D8F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Two Main Challenges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DB2716-02F1-B900-DE20-86865314A896}"/>
                </a:ext>
              </a:extLst>
            </p:cNvPr>
            <p:cNvSpPr txBox="1"/>
            <p:nvPr/>
          </p:nvSpPr>
          <p:spPr>
            <a:xfrm>
              <a:off x="523975" y="2237715"/>
              <a:ext cx="3603524" cy="405707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Real-world: a fraction of stocks have the news</a:t>
              </a:r>
            </a:p>
            <a:p>
              <a:pPr marL="342900" lvl="1" indent="-342900">
                <a:lnSpc>
                  <a:spcPct val="120000"/>
                </a:lnSpc>
                <a:buAutoNum type="arabicPeriod"/>
              </a:pPr>
              <a:r>
                <a:rPr lang="en-US" altLang="ko-KR" b="1" dirty="0"/>
                <a:t>Long Tail Effect in Feature Distribution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Distracted by abundant time-series data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Breaking news receive insufficient attention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Biased attention toward price related information</a:t>
              </a:r>
            </a:p>
            <a:p>
              <a:pPr marL="342900" lvl="1" indent="-342900">
                <a:lnSpc>
                  <a:spcPct val="120000"/>
                </a:lnSpc>
                <a:buAutoNum type="arabicPeriod"/>
              </a:pPr>
              <a:r>
                <a:rPr lang="en-US" altLang="ko-KR" b="1" dirty="0"/>
                <a:t>Data Scarcity Problem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Poor generalization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28418E-0F4E-4C42-839A-936621DC9AB0}"/>
              </a:ext>
            </a:extLst>
          </p:cNvPr>
          <p:cNvCxnSpPr/>
          <p:nvPr/>
        </p:nvCxnSpPr>
        <p:spPr>
          <a:xfrm>
            <a:off x="4231278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AA170A-8DA4-E8E6-5FA7-AD972F86ADB1}"/>
              </a:ext>
            </a:extLst>
          </p:cNvPr>
          <p:cNvCxnSpPr/>
          <p:nvPr/>
        </p:nvCxnSpPr>
        <p:spPr>
          <a:xfrm>
            <a:off x="8147232" y="1540567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FEF7E-8032-3B79-A9F0-4A8981D569A4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1B7E49-6011-EEEE-D3ED-DA558838FDC4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740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47E2C-3D26-759A-5294-959C72622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896AFF0-83CB-300F-49FC-BF5853937BC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5DE5FD2-27F5-53EC-4FF0-77F741801E75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Ablation Study</a:t>
            </a:r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01735575-DD5C-250D-8551-EB32DC8E8C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395" y="1526609"/>
            <a:ext cx="5140149" cy="3615017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3C506A38-4FEA-5A62-B28B-4BF773DFEC21}"/>
              </a:ext>
            </a:extLst>
          </p:cNvPr>
          <p:cNvGrpSpPr/>
          <p:nvPr/>
        </p:nvGrpSpPr>
        <p:grpSpPr>
          <a:xfrm>
            <a:off x="514350" y="1526558"/>
            <a:ext cx="5841480" cy="2281066"/>
            <a:chOff x="-1222300" y="-475474"/>
            <a:chExt cx="6748843" cy="405800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0818AC-0735-4CC1-1FD7-6B093A33B055}"/>
                </a:ext>
              </a:extLst>
            </p:cNvPr>
            <p:cNvSpPr txBox="1"/>
            <p:nvPr/>
          </p:nvSpPr>
          <p:spPr>
            <a:xfrm>
              <a:off x="-1222299" y="-475474"/>
              <a:ext cx="6748842" cy="911423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Effectiveness of the Model Architecture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53A387A-055A-01BF-5D70-6D9F7DA40E1A}"/>
                </a:ext>
              </a:extLst>
            </p:cNvPr>
            <p:cNvSpPr txBox="1"/>
            <p:nvPr/>
          </p:nvSpPr>
          <p:spPr>
            <a:xfrm>
              <a:off x="-1222300" y="553021"/>
              <a:ext cx="6748842" cy="3029514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t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Sentiment prompts and Graph aggregation mechanism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Pivotal role in </a:t>
              </a:r>
              <a:r>
                <a:rPr lang="en-US" altLang="ko-KR" b="1" dirty="0"/>
                <a:t>addressing the long tail effect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Ensure </a:t>
              </a:r>
              <a:r>
                <a:rPr lang="en-US" altLang="ko-KR" b="1" dirty="0"/>
                <a:t>the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b="1" dirty="0"/>
                <a:t>feasibility of implementing MPA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Modal decomposition and Polarized activation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Enhance </a:t>
              </a:r>
              <a:r>
                <a:rPr lang="en-US" altLang="ko-KR" b="1" dirty="0"/>
                <a:t>the efficiency of utilizing news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5280A790-CABC-9560-EF83-DE0C4464E7DD}"/>
              </a:ext>
            </a:extLst>
          </p:cNvPr>
          <p:cNvGrpSpPr/>
          <p:nvPr/>
        </p:nvGrpSpPr>
        <p:grpSpPr>
          <a:xfrm>
            <a:off x="514350" y="3929322"/>
            <a:ext cx="5841480" cy="2666350"/>
            <a:chOff x="-1222300" y="-475474"/>
            <a:chExt cx="6748843" cy="4743428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0206F50-577A-750B-8EED-ACCBD3867A16}"/>
                </a:ext>
              </a:extLst>
            </p:cNvPr>
            <p:cNvSpPr txBox="1"/>
            <p:nvPr/>
          </p:nvSpPr>
          <p:spPr>
            <a:xfrm>
              <a:off x="-1222299" y="-475474"/>
              <a:ext cx="6748842" cy="911423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Effectiveness of MPA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F4BEC26-EDC6-CEF2-87B4-01D584CA0BBE}"/>
                </a:ext>
              </a:extLst>
            </p:cNvPr>
            <p:cNvSpPr txBox="1"/>
            <p:nvPr/>
          </p:nvSpPr>
          <p:spPr>
            <a:xfrm>
              <a:off x="-1222300" y="553021"/>
              <a:ext cx="6748842" cy="37149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t">
              <a:noAutofit/>
            </a:bodyPr>
            <a:lstStyle/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MPA: Responsive to activated nodes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b="1" dirty="0"/>
                <a:t>Promptly capture news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without over-fitting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Varying number of activated nodes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b="1" dirty="0"/>
                <a:t>Preadapt to the real-world pattern</a:t>
              </a:r>
            </a:p>
            <a:p>
              <a:pPr marL="285750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Mutation Strategy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b="1" dirty="0"/>
                <a:t>Avoid over-reliance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on activated nodes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4A7D3D-FB27-33FB-4FA6-8E00CE334330}"/>
              </a:ext>
            </a:extLst>
          </p:cNvPr>
          <p:cNvSpPr txBox="1"/>
          <p:nvPr/>
        </p:nvSpPr>
        <p:spPr>
          <a:xfrm>
            <a:off x="6557395" y="5062652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11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816279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B087F-3434-3DD1-61C6-25FC1D8DC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789194-6081-E292-2D11-AE76FDB5B56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574D63A-F6BC-1106-A3B1-7A0691055ECC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Backtesting Profitability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4282F44-D209-4DC4-2AB6-C40812E29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8153" y="1520826"/>
            <a:ext cx="5061312" cy="4787900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389588E3-A632-AC63-3621-A23408EFE8A8}"/>
              </a:ext>
            </a:extLst>
          </p:cNvPr>
          <p:cNvSpPr/>
          <p:nvPr/>
        </p:nvSpPr>
        <p:spPr>
          <a:xfrm>
            <a:off x="912020" y="1523677"/>
            <a:ext cx="5716134" cy="4024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Simulate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real-world investment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Highest ARR Score, Highest ASR Score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Backtesting Results + Prediction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erformance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lang="ko-KR" altLang="en-US" dirty="0">
                <a:solidFill>
                  <a:prstClr val="black"/>
                </a:solidFill>
              </a:rPr>
              <a:t>➡️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The more precise, the more profitable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Performance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on the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S&amp;P 500 is lower 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More stocks than NASDAQ 100.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lang="ko-KR" altLang="en-US" dirty="0">
                <a:solidFill>
                  <a:prstClr val="black"/>
                </a:solidFill>
              </a:rPr>
              <a:t>➡️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Complex Risk Management</a:t>
            </a:r>
            <a:endParaRPr lang="en-US" altLang="ko-KR" dirty="0">
              <a:solidFill>
                <a:prstClr val="white">
                  <a:lumMod val="50000"/>
                </a:prstClr>
              </a:solidFill>
              <a:latin typeface="Calibri"/>
              <a:ea typeface="맑은 고딕" panose="020B0503020000020004" pitchFamily="50" charset="-127"/>
              <a:sym typeface="Wingdings" panose="05000000000000000000" pitchFamily="2" charset="2"/>
            </a:endParaRP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News-Based Multimodal Methods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Higher ASR scores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than those of GNN based methods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PA-TMM without constraint of predefined relationships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Effectively leverage news sentiments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69D3D1E-CCB5-5DF2-F013-B625E03B1405}"/>
              </a:ext>
            </a:extLst>
          </p:cNvPr>
          <p:cNvSpPr/>
          <p:nvPr/>
        </p:nvSpPr>
        <p:spPr>
          <a:xfrm>
            <a:off x="6972553" y="5788760"/>
            <a:ext cx="4190747" cy="417332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E82355-8CA4-6709-9F43-94542217B3B9}"/>
              </a:ext>
            </a:extLst>
          </p:cNvPr>
          <p:cNvSpPr txBox="1"/>
          <p:nvPr/>
        </p:nvSpPr>
        <p:spPr>
          <a:xfrm>
            <a:off x="6607858" y="6198972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094975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A6AE0-A257-2364-5B90-A93AD3E54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3094A6E-F80A-269A-377B-5DEC45E0BEF5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899BFCE-6AAA-FD3F-439A-EB684AE6045F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Stress Test During Market Crash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318F89D-2473-E055-584F-4EBB7F1ACF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1533525"/>
            <a:ext cx="5592763" cy="3397821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5D50ADDF-424A-4FDF-92E9-F97DB3186023}"/>
              </a:ext>
            </a:extLst>
          </p:cNvPr>
          <p:cNvSpPr/>
          <p:nvPr/>
        </p:nvSpPr>
        <p:spPr>
          <a:xfrm>
            <a:off x="912020" y="1523677"/>
            <a:ext cx="5182393" cy="4024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Market Crash: 2018.10 ~ 2018.12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The Federal Reserve persistently increased interest rate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ko-KR" altLang="en-US" dirty="0">
                <a:solidFill>
                  <a:prstClr val="black"/>
                </a:solidFill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Stock market came under pressure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Demonstrates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substantial resilience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in extreme market conditions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Early: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Struggled to navigate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the market's panic sentiment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- Later: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Progressively acclimated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to the market conditions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Showcase an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aptitude for risk management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D039CB-65AE-EBC5-CCAD-E14C2ACC97FE}"/>
              </a:ext>
            </a:extLst>
          </p:cNvPr>
          <p:cNvSpPr txBox="1"/>
          <p:nvPr/>
        </p:nvSpPr>
        <p:spPr>
          <a:xfrm>
            <a:off x="6094411" y="4795735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12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887005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D83A2-9440-AC23-7044-99741EB3D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0790B85-0E8A-36D3-3CF4-1F1B1D0DB606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3EEDD72-518C-5C8F-343C-1DBDE0A837AB}"/>
              </a:ext>
            </a:extLst>
          </p:cNvPr>
          <p:cNvSpPr/>
          <p:nvPr/>
        </p:nvSpPr>
        <p:spPr>
          <a:xfrm>
            <a:off x="5034718" y="514437"/>
            <a:ext cx="6639758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Parameter Sensitivity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4271316-0203-AC5F-DEC9-063AB9B5E487}"/>
                  </a:ext>
                </a:extLst>
              </p:cNvPr>
              <p:cNvSpPr/>
              <p:nvPr/>
            </p:nvSpPr>
            <p:spPr>
              <a:xfrm>
                <a:off x="912020" y="1523677"/>
                <a:ext cx="11600020" cy="18618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Window Sizes T (N 12, S 16): Reduce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➡️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Overlook long-term trends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, Increase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➡️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Introduce </a:t>
                </a:r>
                <a:r>
                  <a:rPr kumimoji="0" lang="en-US" altLang="ko-KR" sz="1800" b="1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stale information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Mutation Probability θ (N 0.25, S 0.25): Huge </a:t>
                </a:r>
                <a:r>
                  <a:rPr kumimoji="0" lang="el-G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θ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➡️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:r>
                  <a:rPr lang="en-US" altLang="ko-KR" b="1" dirty="0"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Mistrust movement prompts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pt-B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Dimensions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pt-B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(N 256, S 384)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pt-BR" altLang="ko-KR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𝑑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dirty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𝑒</m:t>
                        </m:r>
                      </m:sub>
                    </m:sSub>
                  </m:oMath>
                </a14:m>
                <a:r>
                  <a:rPr kumimoji="0" lang="pt-B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(N 256, S 320)</a:t>
                </a:r>
                <a:br>
                  <a:rPr kumimoji="0" lang="pt-B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pt-BR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- n: node</a:t>
                </a:r>
                <a:r>
                  <a:rPr kumimoji="0" lang="pt-BR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vector, e: edge vector</a:t>
                </a:r>
                <a:br>
                  <a:rPr kumimoji="0" lang="pt-BR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pt-BR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-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Excessively low or high dimensionality ➡️ </a:t>
                </a:r>
                <a:r>
                  <a:rPr lang="en-US" altLang="ko-KR" b="1" dirty="0">
                    <a:sym typeface="Wingdings" panose="05000000000000000000" pitchFamily="2" charset="2"/>
                  </a:rPr>
                  <a:t>Under-Fitting or Over-Fitting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➡️ Worsen the ACC score</a:t>
                </a:r>
                <a:endParaRPr kumimoji="0" lang="el-GR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14271316-0203-AC5F-DEC9-063AB9B5E4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020" y="1523677"/>
                <a:ext cx="11600020" cy="1861856"/>
              </a:xfrm>
              <a:prstGeom prst="rect">
                <a:avLst/>
              </a:prstGeom>
              <a:blipFill>
                <a:blip r:embed="rId3"/>
                <a:stretch>
                  <a:fillRect l="-368" b="-45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DC4BD0E-FF01-B255-2435-68EA2426BD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638" y="3384581"/>
            <a:ext cx="10762455" cy="294954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F293EAF-4986-4DEC-188C-53185F29C14A}"/>
              </a:ext>
            </a:extLst>
          </p:cNvPr>
          <p:cNvSpPr txBox="1"/>
          <p:nvPr/>
        </p:nvSpPr>
        <p:spPr>
          <a:xfrm>
            <a:off x="912020" y="6273030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825349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3BE7F-6A96-6726-5606-2DBF3F60E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9561C3-F327-E43C-4A59-446E76F8C3F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2DA1B87-42F9-02B8-33AB-DFFEF68A918A}"/>
              </a:ext>
            </a:extLst>
          </p:cNvPr>
          <p:cNvSpPr/>
          <p:nvPr/>
        </p:nvSpPr>
        <p:spPr>
          <a:xfrm>
            <a:off x="3708400" y="514437"/>
            <a:ext cx="7966076" cy="4770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5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Case Study on Exploring Stock Attention Networks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F549679-152D-6335-F427-B531CBB576C2}"/>
              </a:ext>
            </a:extLst>
          </p:cNvPr>
          <p:cNvSpPr/>
          <p:nvPr/>
        </p:nvSpPr>
        <p:spPr>
          <a:xfrm>
            <a:off x="912020" y="1523677"/>
            <a:ext cx="11384755" cy="1141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On April 12, 2019, investigate the effectiveness of MPA with S&amp;P500 dataset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News: Strong earnings reports from JPM and WFC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➡️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 </a:t>
            </a:r>
            <a:r>
              <a:rPr lang="en-US" altLang="ko-KR" b="1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Broadly positive market sentiment and Strong bullish signals</a:t>
            </a:r>
            <a:endParaRPr kumimoji="0" lang="el-GR" altLang="ko-KR" sz="18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96B435D-1B05-9A80-6D67-848E39C30ECC}"/>
              </a:ext>
            </a:extLst>
          </p:cNvPr>
          <p:cNvGrpSpPr/>
          <p:nvPr/>
        </p:nvGrpSpPr>
        <p:grpSpPr>
          <a:xfrm>
            <a:off x="4760571" y="2812905"/>
            <a:ext cx="6963458" cy="3546548"/>
            <a:chOff x="4511675" y="2695488"/>
            <a:chExt cx="7162800" cy="36480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2B85126-00A6-5CEE-B27A-338C5C7447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0835" r="10942" b="11047"/>
            <a:stretch>
              <a:fillRect/>
            </a:stretch>
          </p:blipFill>
          <p:spPr>
            <a:xfrm>
              <a:off x="4511675" y="2695488"/>
              <a:ext cx="7162800" cy="3648075"/>
            </a:xfrm>
            <a:prstGeom prst="rect">
              <a:avLst/>
            </a:prstGeom>
            <a:effectLst>
              <a:softEdge rad="63500"/>
            </a:effectLst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41A3D5DA-6C03-31F7-B870-7B2922D9EBDB}"/>
                </a:ext>
              </a:extLst>
            </p:cNvPr>
            <p:cNvSpPr/>
            <p:nvPr/>
          </p:nvSpPr>
          <p:spPr>
            <a:xfrm>
              <a:off x="4614514" y="6067458"/>
              <a:ext cx="334155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lvl="1" algn="ctr"/>
              <a:r>
                <a:rPr lang="en-US" altLang="ko-KR" sz="1100" dirty="0"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rPr>
                <a:t>Fig. 6</a:t>
              </a:r>
              <a:endParaRPr lang="el-GR" altLang="ko-KR" sz="1100" dirty="0"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7483A5A9-17D3-A523-9B22-4D7DCA8F4452}"/>
                </a:ext>
              </a:extLst>
            </p:cNvPr>
            <p:cNvSpPr/>
            <p:nvPr/>
          </p:nvSpPr>
          <p:spPr>
            <a:xfrm>
              <a:off x="5268701" y="6050530"/>
              <a:ext cx="2201535" cy="18620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marR="0" lvl="1" algn="ctr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100" dirty="0"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rPr>
                <a:t>(a): Without pretraining (w/o MPA)</a:t>
              </a:r>
              <a:endParaRPr kumimoji="0" lang="el-GR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437918E-CCB6-6685-0D67-8472A4FCCEA8}"/>
                </a:ext>
              </a:extLst>
            </p:cNvPr>
            <p:cNvSpPr/>
            <p:nvPr/>
          </p:nvSpPr>
          <p:spPr>
            <a:xfrm>
              <a:off x="8900901" y="6050530"/>
              <a:ext cx="2201535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pPr marL="0" marR="0" lvl="1" algn="ctr" defTabSz="457200" rtl="0" eaLnBrk="1" fontAlgn="auto" latinLnBrk="0" hangingPunct="1"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altLang="ko-KR" sz="1100" dirty="0"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rPr>
                <a:t>(b): After pretraining (PA-TMM)</a:t>
              </a:r>
              <a:endParaRPr kumimoji="0" lang="el-GR" altLang="ko-KR" sz="1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endParaRPr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FC2E92-EA3E-D4B0-63DF-AF36A927FAE8}"/>
              </a:ext>
            </a:extLst>
          </p:cNvPr>
          <p:cNvSpPr/>
          <p:nvPr/>
        </p:nvSpPr>
        <p:spPr>
          <a:xfrm>
            <a:off x="912019" y="2621854"/>
            <a:ext cx="4036649" cy="366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Without MPA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Independently distributed attention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>
                <a:sym typeface="Wingdings" panose="05000000000000000000" pitchFamily="2" charset="2"/>
              </a:rPr>
              <a:t>Limited attention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to the news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from other stocks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With MPA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</a:t>
            </a:r>
            <a:r>
              <a:rPr lang="en-US" altLang="ko-KR" b="1" dirty="0">
                <a:sym typeface="Wingdings" panose="05000000000000000000" pitchFamily="2" charset="2"/>
              </a:rPr>
              <a:t>Significant increase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in cross-sector attention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- Noticeable rise in the number of target nodes </a:t>
            </a:r>
            <a:r>
              <a:rPr lang="en-US" altLang="ko-KR" b="1" dirty="0">
                <a:sym typeface="Wingdings" panose="05000000000000000000" pitchFamily="2" charset="2"/>
              </a:rPr>
              <a:t>effectively influenced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by JPM and WFC</a:t>
            </a:r>
            <a:endParaRPr lang="el-GR" altLang="ko-KR" dirty="0">
              <a:solidFill>
                <a:prstClr val="white">
                  <a:lumMod val="50000"/>
                </a:prstClr>
              </a:solidFill>
              <a:sym typeface="Wingdings" panose="05000000000000000000" pitchFamily="2" charset="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863AC1-82FC-4D11-D7F4-15CDD0EBBD76}"/>
              </a:ext>
            </a:extLst>
          </p:cNvPr>
          <p:cNvSpPr txBox="1"/>
          <p:nvPr/>
        </p:nvSpPr>
        <p:spPr>
          <a:xfrm>
            <a:off x="4751046" y="6230850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13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967101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1B75-6895-DC24-A6BD-61E616893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441F57B-1096-C7E8-08A3-9D9773F5694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Conclusion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85282E8-7A54-8714-88C4-43B1AD2698FB}"/>
              </a:ext>
            </a:extLst>
          </p:cNvPr>
          <p:cNvSpPr/>
          <p:nvPr/>
        </p:nvSpPr>
        <p:spPr>
          <a:xfrm>
            <a:off x="3708400" y="514437"/>
            <a:ext cx="7966076" cy="477054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5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CB9E97-58AD-4F9F-291A-20ED490D8CD5}"/>
              </a:ext>
            </a:extLst>
          </p:cNvPr>
          <p:cNvSpPr/>
          <p:nvPr/>
        </p:nvSpPr>
        <p:spPr>
          <a:xfrm>
            <a:off x="912021" y="1523677"/>
            <a:ext cx="10762456" cy="43844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PA-TMM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  <a:sym typeface="Wingdings" panose="05000000000000000000" pitchFamily="2" charset="2"/>
              </a:rPr>
              <a:t>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ovel model for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stock movement prediction and quantitative trading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Address the long-tail distribution problem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MPA (pretraining) + EQSamp (data augmentation) ➡️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Enhance sensitivity to news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Leverage news sentiment as prompts ➡️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Capture cross-modal signals more effectively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Experimental results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Superior prediction performance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 terms of ACC and MCC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Various comparative studies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validate effectiveness, profitability, and robustness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Future work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Explore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lightweight attention mechanisms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- </a:t>
            </a: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Integrate other textual sources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  <a:sym typeface="Wingdings" panose="05000000000000000000" pitchFamily="2" charset="2"/>
              </a:rPr>
              <a:t> like financial reports, social media, geopolitical events, and regulations for to enhance the models’ understanding of stock market and prediction accuracy</a:t>
            </a:r>
            <a:endParaRPr kumimoji="0" lang="el-GR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9853854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A0A9FC-E0C6-AA10-235A-1CF3F12CA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4A8169-18F1-FA74-82CE-0AFF7FBC452E}"/>
              </a:ext>
            </a:extLst>
          </p:cNvPr>
          <p:cNvSpPr txBox="1"/>
          <p:nvPr/>
        </p:nvSpPr>
        <p:spPr>
          <a:xfrm>
            <a:off x="0" y="3013503"/>
            <a:ext cx="12188825" cy="830997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b="1" dirty="0">
                <a:solidFill>
                  <a:srgbClr val="1B4599"/>
                </a:solidFill>
                <a:latin typeface="Calibri"/>
                <a:ea typeface="맑은 고딕" panose="020B0503020000020004" pitchFamily="50" charset="-127"/>
              </a:rPr>
              <a:t>End of Documents</a:t>
            </a:r>
            <a:endParaRPr sz="4800" b="1" dirty="0">
              <a:solidFill>
                <a:srgbClr val="1B4599"/>
              </a:solidFill>
              <a:latin typeface="Calibri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1281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BB0E5-24D6-89A6-EBBE-73CFC350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99D8DF-7AFA-EE14-3BC9-2086E289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65" y="1533182"/>
            <a:ext cx="4260335" cy="478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4F2A1-C4FA-5D63-AD04-49C91861959F}"/>
              </a:ext>
            </a:extLst>
          </p:cNvPr>
          <p:cNvSpPr txBox="1"/>
          <p:nvPr/>
        </p:nvSpPr>
        <p:spPr>
          <a:xfrm>
            <a:off x="5679000" y="1533182"/>
            <a:ext cx="5995475" cy="40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Top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Time-series features and Technical indicators 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All stocks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News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Few stocks: JPM, WFC</a:t>
            </a:r>
          </a:p>
          <a:p>
            <a:pPr marL="0" lvl="1">
              <a:lnSpc>
                <a:spcPct val="130000"/>
              </a:lnSpc>
            </a:pP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ottom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JPM, WFC:  Breaking news that </a:t>
            </a:r>
            <a:r>
              <a:rPr lang="en-US" altLang="ko-KR" b="1" dirty="0">
                <a:latin typeface="+mn-ea"/>
              </a:rPr>
              <a:t>impact the overall stock market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Other sectors: </a:t>
            </a:r>
            <a:r>
              <a:rPr lang="en-US" altLang="ko-KR" b="1" dirty="0">
                <a:latin typeface="+mn-ea"/>
              </a:rPr>
              <a:t>News is unnoticed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469857-95B9-3628-EAF0-C24AD77AF776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F55386-7E89-7D9E-184F-47C35492407A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867F07-8107-B200-1C9C-F41F00E8E75F}"/>
              </a:ext>
            </a:extLst>
          </p:cNvPr>
          <p:cNvSpPr txBox="1"/>
          <p:nvPr/>
        </p:nvSpPr>
        <p:spPr>
          <a:xfrm>
            <a:off x="900113" y="6247221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2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5161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9D922-B23E-02CD-A0D9-1EDA9F3C8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062A0CA-30CE-36F9-EB10-F431DDEDD5B4}"/>
              </a:ext>
            </a:extLst>
          </p:cNvPr>
          <p:cNvGrpSpPr/>
          <p:nvPr/>
        </p:nvGrpSpPr>
        <p:grpSpPr>
          <a:xfrm>
            <a:off x="519026" y="1522253"/>
            <a:ext cx="3613150" cy="5083328"/>
            <a:chOff x="514350" y="1547662"/>
            <a:chExt cx="3613150" cy="508332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0756E6-8576-03A1-C9C7-13E436D02D29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252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lIns="0" tIns="0" rIns="0" bIns="0" anchor="t">
              <a:noAutofit/>
            </a:bodyPr>
            <a:lstStyle/>
            <a:p>
              <a:pPr algn="ctr"/>
              <a:r>
                <a:rPr lang="en-US" altLang="ko-KR" sz="2000" b="1" i="1" dirty="0">
                  <a:solidFill>
                    <a:schemeClr val="bg1"/>
                  </a:solidFill>
                </a:rPr>
                <a:t>Turning Point</a:t>
              </a:r>
              <a:br>
                <a:rPr lang="en-US" altLang="ko-KR" sz="2000" b="1" i="1" dirty="0">
                  <a:solidFill>
                    <a:schemeClr val="bg1"/>
                  </a:solidFill>
                </a:rPr>
              </a:br>
              <a:r>
                <a:rPr lang="en-US" altLang="ko-KR" sz="2000" b="1" i="1" dirty="0">
                  <a:solidFill>
                    <a:schemeClr val="bg1"/>
                  </a:solidFill>
                </a:rPr>
                <a:t>: Near-equivalence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79A03-5176-BB80-6EAE-02A3DC757412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391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Idiosyncratic Nature of Financial News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Events of specific stocks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b="1" dirty="0"/>
                <a:t>Breaking news has Instantaneous</a:t>
              </a:r>
              <a:r>
                <a:rPr lang="en-US" altLang="ko-KR" dirty="0"/>
                <a:t> </a:t>
              </a:r>
              <a:r>
                <a:rPr lang="en-US" altLang="ko-KR" b="1" i="1" dirty="0"/>
                <a:t>dominance</a:t>
              </a:r>
              <a:r>
                <a:rPr lang="en-US" altLang="ko-KR" dirty="0"/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over their movements</a:t>
              </a:r>
            </a:p>
            <a:p>
              <a:pPr marL="285750" lvl="1" indent="-28575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Example: 2024.01, the Federal Aviation Administration ordered airlines to ground more than 170 Boeing 737 aircraft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Boeing's stock: Drop 8%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b="1" dirty="0"/>
                <a:t>Airbus’s stock: Slight increase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Boeing's primary competitor: 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9F881-F758-659A-A27C-A40E151A7E9F}"/>
              </a:ext>
            </a:extLst>
          </p:cNvPr>
          <p:cNvGrpSpPr/>
          <p:nvPr/>
        </p:nvGrpSpPr>
        <p:grpSpPr>
          <a:xfrm>
            <a:off x="4456528" y="1522253"/>
            <a:ext cx="3446463" cy="5074609"/>
            <a:chOff x="514350" y="1547661"/>
            <a:chExt cx="3613150" cy="5074609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2CAA4-CCAF-96FC-1847-75D6412B1074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altLang="ko-KR" sz="2000" b="1" i="1" dirty="0">
                  <a:solidFill>
                    <a:schemeClr val="bg1"/>
                  </a:solidFill>
                </a:rPr>
                <a:t>Prompt-Adaptive Trimodal Model  (PA-TMM)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7DB924-9385-DD33-A706-42CE74F225AD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382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Cross-Modal Fusion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Trimodal features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Sentiments Prompts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Graph Dual-Attention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Stock Attention Network (dynamic interaction)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Movement Prompt Adaptation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Equivalence Resampling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Movement Prompt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Pretraining, </a:t>
              </a:r>
              <a:r>
                <a:rPr lang="en-US" altLang="ko-KR" b="1" dirty="0">
                  <a:sym typeface="Wingdings" panose="05000000000000000000" pitchFamily="2" charset="2"/>
                </a:rPr>
                <a:t>Fine-tuning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: Adapt to feature Imbalance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Focus on real news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CBD899-64D1-7B71-54D7-BF34AD3EA936}"/>
              </a:ext>
            </a:extLst>
          </p:cNvPr>
          <p:cNvGrpSpPr/>
          <p:nvPr/>
        </p:nvGrpSpPr>
        <p:grpSpPr>
          <a:xfrm>
            <a:off x="8227342" y="1522253"/>
            <a:ext cx="3446463" cy="5074608"/>
            <a:chOff x="514350" y="1547662"/>
            <a:chExt cx="3613150" cy="507460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4ADE7A-5E5B-D4EA-E0AB-6A1AD01997F2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Contributions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9F4B07-8EB5-37BA-23AB-E65CF80D12C4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382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New Resampling Strategy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Tackle the long-tailed feature distribution with </a:t>
              </a:r>
              <a:r>
                <a:rPr lang="en-US" altLang="ko-KR" b="1" dirty="0"/>
                <a:t>data augmentation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Integration of Trimodal Features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Fuse the dominant </a:t>
              </a:r>
              <a:r>
                <a:rPr lang="en-US" altLang="ko-KR" b="1" dirty="0"/>
                <a:t>impact of financial news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with price information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Interaction Inferred Network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Capture </a:t>
              </a:r>
              <a:r>
                <a:rPr lang="en-US" altLang="ko-KR" b="1" dirty="0"/>
                <a:t>dynamic interaction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between stocks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0191DE-6ECD-7E84-20A6-9B8A1E1F3186}"/>
              </a:ext>
            </a:extLst>
          </p:cNvPr>
          <p:cNvCxnSpPr/>
          <p:nvPr/>
        </p:nvCxnSpPr>
        <p:spPr>
          <a:xfrm>
            <a:off x="4294352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13F4D41-974E-3FFA-ACCB-3E1D4F4F09C6}"/>
              </a:ext>
            </a:extLst>
          </p:cNvPr>
          <p:cNvCxnSpPr/>
          <p:nvPr/>
        </p:nvCxnSpPr>
        <p:spPr>
          <a:xfrm>
            <a:off x="8065167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AC5B7-2C69-3F07-EA6B-D3CE126226E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940C79-5A3C-4862-28BC-4F7F6C766097}"/>
              </a:ext>
            </a:extLst>
          </p:cNvPr>
          <p:cNvSpPr/>
          <p:nvPr/>
        </p:nvSpPr>
        <p:spPr>
          <a:xfrm>
            <a:off x="7559675" y="5144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latin typeface="+mj-lt"/>
              </a:rPr>
              <a:t>Solution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428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98045-106E-DADF-5997-91F1A6054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F6B344E-0C56-3849-786B-F336A4DF2F02}"/>
              </a:ext>
            </a:extLst>
          </p:cNvPr>
          <p:cNvGrpSpPr/>
          <p:nvPr/>
        </p:nvGrpSpPr>
        <p:grpSpPr>
          <a:xfrm>
            <a:off x="519026" y="1522253"/>
            <a:ext cx="3613150" cy="4716306"/>
            <a:chOff x="514350" y="1547661"/>
            <a:chExt cx="3613150" cy="4716306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C6BE59-B13C-F33E-AD02-315A497B1688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2585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Time-Series Stock Prediction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53C827-4FCA-64BF-B570-2A92A7433149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024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ncode the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 series pattern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by </a:t>
              </a:r>
              <a:r>
                <a:rPr kumimoji="0" lang="en-US" altLang="ko-KR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using RNN based models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PEN [40], MAN-SF [12], and MTR-C [41]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>
                  <a:ea typeface="맑은 고딕" panose="020B0503020000020004" pitchFamily="50" charset="-127"/>
                </a:rPr>
                <a:t>M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ingle others</a:t>
              </a:r>
              <a:r>
                <a:rPr kumimoji="0" lang="en-US" altLang="ko-KR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(market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factors [42], </a:t>
              </a:r>
              <a:r>
                <a:rPr kumimoji="0" lang="en-US" altLang="ko-KR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investment behaviors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[43]</a:t>
              </a:r>
              <a:r>
                <a:rPr kumimoji="0" lang="en-US" altLang="ko-KR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, technical indicators)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REST [44], Digger-Guider [45]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 of underlying assumption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Stocks are </a:t>
              </a:r>
              <a:r>
                <a:rPr lang="en-US" altLang="ko-KR" b="1" dirty="0">
                  <a:ea typeface="맑은 고딕" panose="020B0503020000020004" pitchFamily="50" charset="-127"/>
                </a:rPr>
                <a:t>mutually exclusive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BCA7C5-4531-E79B-E410-739FE6A479E5}"/>
              </a:ext>
            </a:extLst>
          </p:cNvPr>
          <p:cNvGrpSpPr/>
          <p:nvPr/>
        </p:nvGrpSpPr>
        <p:grpSpPr>
          <a:xfrm>
            <a:off x="4368626" y="1522253"/>
            <a:ext cx="3622267" cy="5076404"/>
            <a:chOff x="514350" y="1547661"/>
            <a:chExt cx="3613150" cy="507640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267449-EB84-5B40-065F-4DDDE6DF48A7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Graph-Based Stock Prediction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3B5F74-A91E-144C-C58E-372686AEC063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384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C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onceptualize the stock market as a graph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Capture peer influences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by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using Graph Neural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Node 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each stock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), Edges 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relations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THGNN [3], ESTIMATE [2], SAMBA [49]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Limitation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Relations are modeled by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the 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static network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8BA135-FDE3-26C2-13B1-EE0D5A8BE75A}"/>
              </a:ext>
            </a:extLst>
          </p:cNvPr>
          <p:cNvGrpSpPr/>
          <p:nvPr/>
        </p:nvGrpSpPr>
        <p:grpSpPr>
          <a:xfrm>
            <a:off x="8227342" y="1522253"/>
            <a:ext cx="3446463" cy="5083328"/>
            <a:chOff x="514350" y="1547662"/>
            <a:chExt cx="3613150" cy="508332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DE9DA1-694C-56ED-F099-5CF867BC871F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News-Based Stock Prediction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F62C64-C962-6C42-47EF-0CDD5A2CE7F2}"/>
                </a:ext>
              </a:extLst>
            </p:cNvPr>
            <p:cNvSpPr txBox="1"/>
            <p:nvPr/>
          </p:nvSpPr>
          <p:spPr>
            <a:xfrm>
              <a:off x="523975" y="2239660"/>
              <a:ext cx="3603524" cy="4391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b="1" dirty="0">
                  <a:ea typeface="맑은 고딕" panose="020B0503020000020004" pitchFamily="50" charset="-127"/>
                </a:rPr>
                <a:t>In</a:t>
              </a:r>
              <a:r>
                <a:rPr kumimoji="0" lang="en-US" altLang="ko-KR" b="1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tegrate external information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beyond the trading market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Financial news, Social media posts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G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raph Convolutional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N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etworks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MAC [1], NumHTML [52], MFN [53]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b="1" dirty="0">
                  <a:ea typeface="맑은 고딕" panose="020B0503020000020004" pitchFamily="50" charset="-127"/>
                </a:rPr>
                <a:t>Graph Attention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AD-GAT [15], DANSMP [6]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Multi-Modal: MSMF [54]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Lack of consideration for the </a:t>
              </a:r>
              <a:r>
                <a:rPr lang="en-US" altLang="ko-KR" b="1" dirty="0">
                  <a:ea typeface="맑은 고딕" panose="020B0503020000020004" pitchFamily="50" charset="-127"/>
                </a:rPr>
                <a:t>long-tail effect</a:t>
              </a:r>
              <a:endParaRPr kumimoji="0" lang="en-US" altLang="ko-KR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B44A57-936B-63B2-0CE0-30B2D7AC226A}"/>
              </a:ext>
            </a:extLst>
          </p:cNvPr>
          <p:cNvCxnSpPr/>
          <p:nvPr/>
        </p:nvCxnSpPr>
        <p:spPr>
          <a:xfrm>
            <a:off x="4250401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205622B-C610-6C9B-7F39-864DC428F7F9}"/>
              </a:ext>
            </a:extLst>
          </p:cNvPr>
          <p:cNvCxnSpPr/>
          <p:nvPr/>
        </p:nvCxnSpPr>
        <p:spPr>
          <a:xfrm>
            <a:off x="8109118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D7F3E-0DD1-9896-56A6-FFFBE266201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7C77E3-D369-1E50-DA26-CEA9D208D96E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ko-KR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357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68131-5256-CA9B-6E69-73491667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FE17E4-9EEC-36C9-6A8E-7CE7B1F1D2C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C0D2A-E908-E87A-CD5B-6B15071AAD7C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092E94-28D9-6014-6FDA-3724902E7FC3}"/>
              </a:ext>
            </a:extLst>
          </p:cNvPr>
          <p:cNvGrpSpPr/>
          <p:nvPr/>
        </p:nvGrpSpPr>
        <p:grpSpPr>
          <a:xfrm>
            <a:off x="909600" y="1525587"/>
            <a:ext cx="4995901" cy="518419"/>
            <a:chOff x="917540" y="1633203"/>
            <a:chExt cx="4995901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81CD3F-8935-A432-CC64-B72559FE3456}"/>
                </a:ext>
              </a:extLst>
            </p:cNvPr>
            <p:cNvSpPr txBox="1"/>
            <p:nvPr/>
          </p:nvSpPr>
          <p:spPr>
            <a:xfrm>
              <a:off x="922301" y="1633203"/>
              <a:ext cx="499114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/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</a:rPr>
                <a:t>Classification Method for Optimization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4CEC3BB5-DC42-C430-0BDF-8ED6CF282DE3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1</a:t>
              </a:r>
              <a:endParaRPr lang="ko-KR" altLang="en-US" sz="28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E150DD-5B4D-E1D0-847C-9567DD01EAD2}"/>
              </a:ext>
            </a:extLst>
          </p:cNvPr>
          <p:cNvSpPr/>
          <p:nvPr/>
        </p:nvSpPr>
        <p:spPr>
          <a:xfrm>
            <a:off x="1220449" y="2145633"/>
            <a:ext cx="10333037" cy="114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 the stock market, predicting the exact value of stock prices is far more challenging than predicting price movements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Classify stock as rising or falling: </a:t>
            </a:r>
            <a:r>
              <a:rPr lang="en-US" altLang="ko-KR" b="1" dirty="0"/>
              <a:t>Compare current and previous day stock prices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8B5AD2-EA12-FC27-8B0A-A927DBDAAF23}"/>
              </a:ext>
            </a:extLst>
          </p:cNvPr>
          <p:cNvGrpSpPr/>
          <p:nvPr/>
        </p:nvGrpSpPr>
        <p:grpSpPr>
          <a:xfrm>
            <a:off x="1750016" y="3441700"/>
            <a:ext cx="6569402" cy="1596566"/>
            <a:chOff x="1948297" y="3317874"/>
            <a:chExt cx="6569402" cy="1596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/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a14:m>
                  <a:r>
                    <a:rPr lang="ko-KR" altLang="en-US" sz="2000" dirty="0"/>
                    <a:t>      </a:t>
                  </a:r>
                  <a:r>
                    <a:rPr lang="en-US" altLang="ko-KR" sz="2000" dirty="0"/>
                    <a:t>(1)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blipFill>
                  <a:blip r:embed="rId3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/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2000" dirty="0"/>
                    <a:t>Given a set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of stocks,</a:t>
                  </a:r>
                </a:p>
                <a:p>
                  <a:r>
                    <a:rPr lang="en-US" altLang="ko-KR" sz="2000" dirty="0"/>
                    <a:t>the movement (labels)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altLang="ko-KR" sz="2000" b="0" dirty="0"/>
                    <a:t> of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altLang="ko-KR" sz="2000" b="0" dirty="0"/>
                    <a:t> on day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is defined as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blipFill>
                  <a:blip r:embed="rId4"/>
                  <a:stretch>
                    <a:fillRect l="-2319" t="-12621" b="-233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204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82AE6-B06B-2CDF-D541-4D85C8A8B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32DE90-5C6C-1F33-DBB9-0B72B2CEFB2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4F770A-B45B-9C3E-9F71-A819657F5026}"/>
              </a:ext>
            </a:extLst>
          </p:cNvPr>
          <p:cNvSpPr/>
          <p:nvPr/>
        </p:nvSpPr>
        <p:spPr>
          <a:xfrm>
            <a:off x="7559675" y="552537"/>
            <a:ext cx="4114800" cy="5232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DB9962-DC28-6423-A44F-F876471BEFD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5BCB08-DC2A-B9F2-B44B-35A32A3D45E7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Three Feature Modalities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286731DB-300B-2823-AAD3-6FDBAAB3845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A0CA79A-F5B1-257A-8EEB-97DC4FFE85B4}"/>
                  </a:ext>
                </a:extLst>
              </p:cNvPr>
              <p:cNvSpPr/>
              <p:nvPr/>
            </p:nvSpPr>
            <p:spPr>
              <a:xfrm>
                <a:off x="1220449" y="2145633"/>
                <a:ext cx="10333037" cy="4215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Inpu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ea typeface="맑은 고딕" panose="020B0503020000020004" pitchFamily="50" charset="-127"/>
                  </a:rPr>
                  <a:t>t features 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on the </a:t>
                </a:r>
                <a14:m>
                  <m:oMath xmlns:m="http://schemas.openxmlformats.org/officeDocument/2006/math"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(</m:t>
                    </m:r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𝑇</m:t>
                    </m:r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−</m:t>
                    </m:r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1</m:t>
                    </m:r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)</m:t>
                    </m:r>
                  </m:oMath>
                </a14:m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th day 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 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Predict the movements on the </a:t>
                </a:r>
                <a14:m>
                  <m:oMath xmlns:m="http://schemas.openxmlformats.org/officeDocument/2006/math">
                    <m:r>
                      <a:rPr kumimoji="0" lang="en-US" altLang="ko-KR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𝑇</m:t>
                    </m:r>
                  </m:oMath>
                </a14:m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th day</a:t>
                </a:r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BA0CA79A-F5B1-257A-8EEB-97DC4FFE85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0449" y="2145633"/>
                <a:ext cx="10333037" cy="421526"/>
              </a:xfrm>
              <a:prstGeom prst="rect">
                <a:avLst/>
              </a:prstGeom>
              <a:blipFill>
                <a:blip r:embed="rId3"/>
                <a:stretch>
                  <a:fillRect l="-354" b="-231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B3820E-59F0-4527-9676-EBDC70C80913}"/>
              </a:ext>
            </a:extLst>
          </p:cNvPr>
          <p:cNvGrpSpPr/>
          <p:nvPr/>
        </p:nvGrpSpPr>
        <p:grpSpPr>
          <a:xfrm>
            <a:off x="1734799" y="2664982"/>
            <a:ext cx="9939676" cy="512323"/>
            <a:chOff x="251412" y="1718785"/>
            <a:chExt cx="12027006" cy="9114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A0CECC-2947-FF6A-01D7-58D14EAB4EEF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Textual News </a:t>
              </a:r>
              <a:r>
                <a:rPr kumimoji="0" lang="en-US" altLang="ko-KR" b="1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Copora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 Ƭ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1DE5B7-99D6-DB27-6A4A-2B9A762174CA}"/>
                </a:ext>
              </a:extLst>
            </p:cNvPr>
            <p:cNvSpPr txBox="1"/>
            <p:nvPr/>
          </p:nvSpPr>
          <p:spPr>
            <a:xfrm>
              <a:off x="2545383" y="1718785"/>
              <a:ext cx="9733035" cy="9114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Labeled the relevant stocks </a:t>
              </a:r>
              <a:r>
                <a:rPr lang="en-US" altLang="ko-KR" b="1" dirty="0"/>
                <a:t>impacted by each news item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5F8B593-6199-8566-DD49-6ED8EEE497C8}"/>
              </a:ext>
            </a:extLst>
          </p:cNvPr>
          <p:cNvGrpSpPr/>
          <p:nvPr/>
        </p:nvGrpSpPr>
        <p:grpSpPr>
          <a:xfrm>
            <a:off x="1738313" y="3253270"/>
            <a:ext cx="9939676" cy="1648785"/>
            <a:chOff x="251412" y="1718785"/>
            <a:chExt cx="12027006" cy="9114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D3FB23-03FA-CFE1-7D46-A5C0A0D70BA1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H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istorical</a:t>
              </a:r>
              <a:endParaRPr lang="en-US" altLang="ko-KR" b="1" i="1" dirty="0">
                <a:solidFill>
                  <a:schemeClr val="bg1"/>
                </a:solidFill>
                <a:ea typeface="맑은 고딕" panose="020B0503020000020004" pitchFamily="50" charset="-127"/>
              </a:endParaRPr>
            </a:p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Time-Series </a:t>
              </a: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rading Signals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altLang="ko-KR" sz="2000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sup>
                      </m:sSup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 for each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ko-KR" sz="2000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b="1" dirty="0"/>
                    <a:t>Transaction features </a:t>
                  </a: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of stock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 on the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th day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Price (highest, lowest, Opening and Closing ), Trade volume, and Rankings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Normalize prices to handle scale differences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4"/>
                  <a:stretch>
                    <a:fillRect l="-378" b="-8088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D87990-212A-AD3A-8B48-BB98C7544E7D}"/>
              </a:ext>
            </a:extLst>
          </p:cNvPr>
          <p:cNvGrpSpPr/>
          <p:nvPr/>
        </p:nvGrpSpPr>
        <p:grpSpPr>
          <a:xfrm>
            <a:off x="1738313" y="4978020"/>
            <a:ext cx="9939676" cy="1544315"/>
            <a:chOff x="251412" y="1718785"/>
            <a:chExt cx="12027006" cy="9114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B5D711-2E69-D493-4FDC-4978584ECCBC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Tabular Technical Indicators</a:t>
              </a:r>
              <a:endParaRPr kumimoji="0" lang="en-US" altLang="ko-KR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ko-KR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lang="en-US" altLang="ko-KR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altLang="ko-KR" sz="2000" dirty="0">
                      <a:solidFill>
                        <a:schemeClr val="tx1"/>
                      </a:solidFill>
                    </a:rPr>
                    <a:t>for each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ko-KR" sz="2000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Computed through the technical analysis of historical trading signals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b="1" dirty="0"/>
                    <a:t>Moving Average Indicators, Momentum Indicators, Volatility Indicators, Volume Indicators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5"/>
                  <a:stretch>
                    <a:fillRect l="-605" b="-6667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61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A6232-8693-EB6A-B59E-F6DCEC97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A0428C-EB1D-B768-A106-CDF002BFABBA}"/>
              </a:ext>
            </a:extLst>
          </p:cNvPr>
          <p:cNvSpPr/>
          <p:nvPr/>
        </p:nvSpPr>
        <p:spPr>
          <a:xfrm>
            <a:off x="516856" y="524721"/>
            <a:ext cx="10658254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</a:t>
            </a:r>
            <a:r>
              <a:rPr lang="en-US" altLang="ko-KR" sz="3600" b="1" dirty="0" err="1">
                <a:solidFill>
                  <a:srgbClr val="1B4599"/>
                </a:solidFill>
                <a:latin typeface="+mj-lt"/>
                <a:ea typeface="맑은 고딕" panose="020B0503020000020004" pitchFamily="50" charset="-127"/>
              </a:rPr>
              <a:t>rompt</a:t>
            </a:r>
            <a:r>
              <a:rPr lang="en-US" altLang="ko-KR" sz="3600" b="1" dirty="0">
                <a:solidFill>
                  <a:srgbClr val="1B4599"/>
                </a:solidFill>
                <a:latin typeface="+mj-lt"/>
                <a:ea typeface="맑은 고딕" panose="020B0503020000020004" pitchFamily="50" charset="-127"/>
              </a:rPr>
              <a:t>-Adaptive </a:t>
            </a: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Trimodal Model Architecture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3FCFD3-4FEE-7D50-C1D2-CA5D6C49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69" y="2314909"/>
            <a:ext cx="10658254" cy="402136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5CCA-355D-4C9C-7D26-B253571A2120}"/>
              </a:ext>
            </a:extLst>
          </p:cNvPr>
          <p:cNvSpPr/>
          <p:nvPr/>
        </p:nvSpPr>
        <p:spPr>
          <a:xfrm>
            <a:off x="927438" y="1532857"/>
            <a:ext cx="10333037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Two Subnetworks: </a:t>
            </a:r>
            <a:r>
              <a:rPr lang="en-US" altLang="ko-KR" b="1" dirty="0"/>
              <a:t>Cross-Modal Fusion Module, Graph Dual-Attention Module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Movement Prompt Adaptation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 Pretraining </a:t>
            </a: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Fine-tuning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154" name="Picture 10" descr="Check - Free icons">
            <a:extLst>
              <a:ext uri="{FF2B5EF4-FFF2-40B4-BE49-F238E27FC236}">
                <a16:creationId xmlns:a16="http://schemas.microsoft.com/office/drawing/2014/main" id="{1D8961DA-BE62-F230-10DD-633FA7885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5031" y="3745010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0" descr="Check - Free icons">
            <a:extLst>
              <a:ext uri="{FF2B5EF4-FFF2-40B4-BE49-F238E27FC236}">
                <a16:creationId xmlns:a16="http://schemas.microsoft.com/office/drawing/2014/main" id="{39B8129E-1861-9E72-2322-7D3983A00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86" y="3745009"/>
            <a:ext cx="450109" cy="450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33BBD62-4B1B-0575-8D9A-0D8570098222}"/>
              </a:ext>
            </a:extLst>
          </p:cNvPr>
          <p:cNvSpPr txBox="1"/>
          <p:nvPr/>
        </p:nvSpPr>
        <p:spPr>
          <a:xfrm>
            <a:off x="900113" y="6247221"/>
            <a:ext cx="71913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dirty="0">
                <a:solidFill>
                  <a:schemeClr val="bg1">
                    <a:lumMod val="50000"/>
                  </a:schemeClr>
                </a:solidFill>
              </a:rPr>
              <a:t>p. 4 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7040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2246</TotalTime>
  <Words>4058</Words>
  <Application>Microsoft Office PowerPoint</Application>
  <PresentationFormat>사용자 지정</PresentationFormat>
  <Paragraphs>491</Paragraphs>
  <Slides>36</Slides>
  <Notes>35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태성 방</cp:lastModifiedBy>
  <cp:revision>59</cp:revision>
  <dcterms:created xsi:type="dcterms:W3CDTF">2013-01-27T09:14:16Z</dcterms:created>
  <dcterms:modified xsi:type="dcterms:W3CDTF">2025-06-18T15:54:10Z</dcterms:modified>
  <cp:category/>
</cp:coreProperties>
</file>