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60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D1DEF7"/>
    <a:srgbClr val="BBCEF3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20" autoAdjust="0"/>
  </p:normalViewPr>
  <p:slideViewPr>
    <p:cSldViewPr snapToGrid="0" snapToObjects="1">
      <p:cViewPr varScale="1">
        <p:scale>
          <a:sx n="78" d="100"/>
          <a:sy n="78" d="100"/>
        </p:scale>
        <p:origin x="132" y="120"/>
      </p:cViewPr>
      <p:guideLst>
        <p:guide orient="horz" pos="2160"/>
        <p:guide pos="2880"/>
        <p:guide pos="324"/>
        <p:guide pos="573"/>
        <p:guide orient="horz" pos="346"/>
        <p:guide orient="horz" pos="958"/>
        <p:guide pos="7354"/>
        <p:guide orient="horz" pos="39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리밸런싱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2121"/>
                </a:solidFill>
                <a:latin typeface="+mj-ea"/>
                <a:ea typeface="+mj-ea"/>
              </a:rPr>
              <a:t>Responding to News Sensitively in Stock Attention Networks via Prompt-Adaptive Trimodal Model</a:t>
            </a:r>
            <a:endParaRPr sz="3200" b="1" dirty="0">
              <a:solidFill>
                <a:srgbClr val="212121"/>
              </a:solidFill>
              <a:latin typeface="+mj-ea"/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A74514-E2D9-D3B0-A69B-741776C01772}"/>
              </a:ext>
            </a:extLst>
          </p:cNvPr>
          <p:cNvSpPr txBox="1"/>
          <p:nvPr/>
        </p:nvSpPr>
        <p:spPr>
          <a:xfrm>
            <a:off x="514350" y="564862"/>
            <a:ext cx="2850460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Paper Review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Haotian Liu, Bowen Hu , Yadong Zhou  and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Yuxun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IEEE TRANSACTIONS ON NEURAL NETWORKS AND LEARNING SYSTEMS, VOL 36, NO. 6, JUNE 2025</a:t>
            </a:r>
            <a:endParaRPr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" y="564862"/>
            <a:ext cx="1595309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Outline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D0369-4D67-7639-779D-3B3574D48E1F}"/>
              </a:ext>
            </a:extLst>
          </p:cNvPr>
          <p:cNvSpPr txBox="1"/>
          <p:nvPr/>
        </p:nvSpPr>
        <p:spPr>
          <a:xfrm>
            <a:off x="514350" y="564862"/>
            <a:ext cx="2573140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Introduction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51F4F-00E5-D4E3-6300-502AEF3F4D23}"/>
              </a:ext>
            </a:extLst>
          </p:cNvPr>
          <p:cNvSpPr txBox="1"/>
          <p:nvPr/>
        </p:nvSpPr>
        <p:spPr>
          <a:xfrm>
            <a:off x="5578475" y="5714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>
                <a:latin typeface="+mj-ea"/>
                <a:ea typeface="+mj-ea"/>
              </a:rPr>
              <a:t>Backgrounds and Challenges</a:t>
            </a:r>
            <a:endParaRPr lang="ko-KR" altLang="en-US" sz="2800" b="1" dirty="0">
              <a:latin typeface="+mj-ea"/>
              <a:ea typeface="+mj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615950" y="1636562"/>
            <a:ext cx="3613150" cy="3734720"/>
            <a:chOff x="514350" y="1547662"/>
            <a:chExt cx="3613150" cy="37347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New Challenge of Stock Movement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29377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Rapid growth of multimedia platforms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Financial news &amp; social media provide 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Stock prices contain randomness 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But, there is deterministic components 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F94FE7-7C77-D3C8-B219-BD3E4D2B4080}"/>
              </a:ext>
            </a:extLst>
          </p:cNvPr>
          <p:cNvCxnSpPr>
            <a:cxnSpLocks/>
          </p:cNvCxnSpPr>
          <p:nvPr/>
        </p:nvCxnSpPr>
        <p:spPr>
          <a:xfrm>
            <a:off x="4302125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494212" y="1632817"/>
            <a:ext cx="3721098" cy="5015070"/>
            <a:chOff x="514350" y="1547662"/>
            <a:chExt cx="3613150" cy="50150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Limitations of 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2181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Time-series forecasting Model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- Two feature modalities: Time-series features, Discrete Technical indicators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-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Ignore inter-stock dynamics like Momentum spillover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GNN</a:t>
              </a:r>
              <a:r>
                <a:rPr lang="ko-KR" altLang="en-US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Model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- Hard-coded microstructure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sym typeface="Wingdings" panose="05000000000000000000" pitchFamily="2" charset="2"/>
                </a:rPr>
                <a:t> Capture limited interactions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GATs Model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- Dynamically assign weights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sym typeface="Wingdings" panose="05000000000000000000" pitchFamily="2" charset="2"/>
                </a:rPr>
                <a:t> Massive price-related features  Biased attention effect 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DB4A777-822A-3942-6AC4-BDA87A3CCB7F}"/>
              </a:ext>
            </a:extLst>
          </p:cNvPr>
          <p:cNvCxnSpPr>
            <a:cxnSpLocks/>
          </p:cNvCxnSpPr>
          <p:nvPr/>
        </p:nvCxnSpPr>
        <p:spPr>
          <a:xfrm>
            <a:off x="8134781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301809" y="1631814"/>
            <a:ext cx="3446463" cy="4694983"/>
            <a:chOff x="514350" y="1547662"/>
            <a:chExt cx="3613150" cy="469498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Feature Imbalance</a:t>
              </a:r>
            </a:p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in Real Markets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3898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 fraction of stocks have the news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Long-tailed Distribution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</a:rPr>
                <a:t>-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Breaking news receive insufficient attention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- Distracted by abundant time-series data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Two Challenges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- Biased attention toward the dominated head features</a:t>
              </a:r>
              <a:b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- Data scarcity problem 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sym typeface="Wingdings" panose="05000000000000000000" pitchFamily="2" charset="2"/>
                </a:rPr>
                <a:t> Poor generalization</a:t>
              </a:r>
              <a:endPara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1826DC-C5DF-71A8-E15B-C7836FEDCF92}"/>
              </a:ext>
            </a:extLst>
          </p:cNvPr>
          <p:cNvSpPr txBox="1"/>
          <p:nvPr/>
        </p:nvSpPr>
        <p:spPr>
          <a:xfrm>
            <a:off x="5578475" y="5714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Backgrounds and Challenges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2937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(top)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All stocks: Time-series features and Technical indicators</a:t>
            </a: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Head Features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Few stocks: News</a:t>
            </a:r>
            <a:b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Wingdings" panose="05000000000000000000" pitchFamily="2" charset="2"/>
              </a:rPr>
              <a:t> Tail Features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0" lvl="1">
              <a:lnSpc>
                <a:spcPct val="130000"/>
              </a:lnSpc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(bottom)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JPM, WFC:  Breaking news that 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Other sectors: 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Baised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attention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3E726C-2E84-DEB2-5E89-8FFEA64B333D}"/>
              </a:ext>
            </a:extLst>
          </p:cNvPr>
          <p:cNvSpPr txBox="1"/>
          <p:nvPr/>
        </p:nvSpPr>
        <p:spPr>
          <a:xfrm>
            <a:off x="514350" y="564862"/>
            <a:ext cx="366223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Introduction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98BC92-1B6E-B870-51AC-EF0F0AD2E454}"/>
              </a:ext>
            </a:extLst>
          </p:cNvPr>
          <p:cNvSpPr txBox="1"/>
          <p:nvPr/>
        </p:nvSpPr>
        <p:spPr>
          <a:xfrm>
            <a:off x="5578475" y="57149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2800" b="1" dirty="0">
                <a:latin typeface="+mj-ea"/>
              </a:rPr>
              <a:t>Solution</a:t>
            </a:r>
            <a:endParaRPr lang="ko-KR" altLang="en-US" sz="2800" b="1" dirty="0">
              <a:latin typeface="+mj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615950" y="1636562"/>
            <a:ext cx="3613150" cy="2134282"/>
            <a:chOff x="514350" y="1547662"/>
            <a:chExt cx="3613150" cy="21342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40011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Core Idea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13373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Capture both news-induced movements and peer interactions through a graph-based, attention-driven framework</a:t>
              </a: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15D345-69D5-1FCB-E17A-56482A3C883A}"/>
              </a:ext>
            </a:extLst>
          </p:cNvPr>
          <p:cNvCxnSpPr>
            <a:cxnSpLocks/>
          </p:cNvCxnSpPr>
          <p:nvPr/>
        </p:nvCxnSpPr>
        <p:spPr>
          <a:xfrm>
            <a:off x="4302125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94212" y="1632817"/>
            <a:ext cx="3446463" cy="4374895"/>
            <a:chOff x="514350" y="1547662"/>
            <a:chExt cx="3613150" cy="437489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Key Components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3577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Trimodal inputs: price, indicators, and news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Prompt = summary vector of other stocks’ sentiments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Two main modules:</a:t>
              </a:r>
            </a:p>
            <a:p>
              <a:pPr marL="742950" lvl="2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Cross-modal fusion: extract news-induced prompts</a:t>
              </a:r>
            </a:p>
            <a:p>
              <a:pPr marL="742950" lvl="2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Graph dual-attention: dynamically infer stock relationships</a:t>
              </a:r>
            </a:p>
          </p:txBody>
        </p:sp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81ED4-9ADD-4460-F715-31E5144E105B}"/>
              </a:ext>
            </a:extLst>
          </p:cNvPr>
          <p:cNvCxnSpPr>
            <a:cxnSpLocks/>
          </p:cNvCxnSpPr>
          <p:nvPr/>
        </p:nvCxnSpPr>
        <p:spPr>
          <a:xfrm>
            <a:off x="8035925" y="2070008"/>
            <a:ext cx="0" cy="3900076"/>
          </a:xfrm>
          <a:prstGeom prst="line">
            <a:avLst/>
          </a:prstGeom>
          <a:ln>
            <a:solidFill>
              <a:srgbClr val="1B4599">
                <a:alpha val="10196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15310" y="1631814"/>
            <a:ext cx="3446463" cy="5335158"/>
            <a:chOff x="514350" y="1547662"/>
            <a:chExt cx="3613150" cy="53351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Data Augmentation Strategy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5382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Equivalence Resampling (</a:t>
              </a:r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EQSamp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):</a:t>
              </a:r>
            </a:p>
            <a:p>
              <a:pPr marL="742950" lvl="2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Generates putative news from stock price movements</a:t>
              </a:r>
            </a:p>
            <a:p>
              <a:pPr marL="742950" lvl="2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Addresses news scarcity during pretraining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Movement Prompt Adaptation (MPA):</a:t>
              </a:r>
            </a:p>
            <a:p>
              <a:pPr marL="742950" lvl="2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Pretrain on synthetic prompts</a:t>
              </a:r>
            </a:p>
            <a:p>
              <a:pPr marL="742950" lvl="2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Enhances generalization under long-tail feature imbalance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DC4BA00-6647-0329-2B54-A5AF67D5EC31}"/>
              </a:ext>
            </a:extLst>
          </p:cNvPr>
          <p:cNvSpPr txBox="1"/>
          <p:nvPr/>
        </p:nvSpPr>
        <p:spPr>
          <a:xfrm>
            <a:off x="514350" y="564862"/>
            <a:ext cx="2573140" cy="584775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1B4599"/>
                </a:solidFill>
                <a:latin typeface="+mn-ea"/>
              </a:rPr>
              <a:t>Introduction</a:t>
            </a:r>
            <a:endParaRPr sz="3200" b="1" dirty="0">
              <a:solidFill>
                <a:srgbClr val="1B459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633</Words>
  <Application>Microsoft Office PowerPoint</Application>
  <PresentationFormat>사용자 지정</PresentationFormat>
  <Paragraphs>76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6</cp:revision>
  <dcterms:created xsi:type="dcterms:W3CDTF">2013-01-27T09:14:16Z</dcterms:created>
  <dcterms:modified xsi:type="dcterms:W3CDTF">2025-06-12T16:44:15Z</dcterms:modified>
  <cp:category/>
</cp:coreProperties>
</file>