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7C32FF-5F6E-42B3-86B2-DF4AD664612D}" type="datetimeFigureOut">
              <a:rPr lang="en-US" smtClean="0"/>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2FEAD-81D6-4B15-A39F-67E38C3D6EF2}" type="slidenum">
              <a:rPr lang="en-US" smtClean="0"/>
              <a:t>‹#›</a:t>
            </a:fld>
            <a:endParaRPr lang="en-US"/>
          </a:p>
        </p:txBody>
      </p:sp>
    </p:spTree>
    <p:extLst>
      <p:ext uri="{BB962C8B-B14F-4D97-AF65-F5344CB8AC3E}">
        <p14:creationId xmlns:p14="http://schemas.microsoft.com/office/powerpoint/2010/main" val="1070112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7C32FF-5F6E-42B3-86B2-DF4AD664612D}" type="datetimeFigureOut">
              <a:rPr lang="en-US" smtClean="0"/>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2FEAD-81D6-4B15-A39F-67E38C3D6EF2}" type="slidenum">
              <a:rPr lang="en-US" smtClean="0"/>
              <a:t>‹#›</a:t>
            </a:fld>
            <a:endParaRPr lang="en-US"/>
          </a:p>
        </p:txBody>
      </p:sp>
    </p:spTree>
    <p:extLst>
      <p:ext uri="{BB962C8B-B14F-4D97-AF65-F5344CB8AC3E}">
        <p14:creationId xmlns:p14="http://schemas.microsoft.com/office/powerpoint/2010/main" val="226429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7C32FF-5F6E-42B3-86B2-DF4AD664612D}" type="datetimeFigureOut">
              <a:rPr lang="en-US" smtClean="0"/>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2FEAD-81D6-4B15-A39F-67E38C3D6EF2}" type="slidenum">
              <a:rPr lang="en-US" smtClean="0"/>
              <a:t>‹#›</a:t>
            </a:fld>
            <a:endParaRPr lang="en-US"/>
          </a:p>
        </p:txBody>
      </p:sp>
    </p:spTree>
    <p:extLst>
      <p:ext uri="{BB962C8B-B14F-4D97-AF65-F5344CB8AC3E}">
        <p14:creationId xmlns:p14="http://schemas.microsoft.com/office/powerpoint/2010/main" val="697500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7C32FF-5F6E-42B3-86B2-DF4AD664612D}" type="datetimeFigureOut">
              <a:rPr lang="en-US" smtClean="0"/>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2FEAD-81D6-4B15-A39F-67E38C3D6EF2}" type="slidenum">
              <a:rPr lang="en-US" smtClean="0"/>
              <a:t>‹#›</a:t>
            </a:fld>
            <a:endParaRPr lang="en-US"/>
          </a:p>
        </p:txBody>
      </p:sp>
    </p:spTree>
    <p:extLst>
      <p:ext uri="{BB962C8B-B14F-4D97-AF65-F5344CB8AC3E}">
        <p14:creationId xmlns:p14="http://schemas.microsoft.com/office/powerpoint/2010/main" val="1180764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7C32FF-5F6E-42B3-86B2-DF4AD664612D}" type="datetimeFigureOut">
              <a:rPr lang="en-US" smtClean="0"/>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2FEAD-81D6-4B15-A39F-67E38C3D6EF2}" type="slidenum">
              <a:rPr lang="en-US" smtClean="0"/>
              <a:t>‹#›</a:t>
            </a:fld>
            <a:endParaRPr lang="en-US"/>
          </a:p>
        </p:txBody>
      </p:sp>
    </p:spTree>
    <p:extLst>
      <p:ext uri="{BB962C8B-B14F-4D97-AF65-F5344CB8AC3E}">
        <p14:creationId xmlns:p14="http://schemas.microsoft.com/office/powerpoint/2010/main" val="2273355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7C32FF-5F6E-42B3-86B2-DF4AD664612D}" type="datetimeFigureOut">
              <a:rPr lang="en-US" smtClean="0"/>
              <a:t>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2FEAD-81D6-4B15-A39F-67E38C3D6EF2}" type="slidenum">
              <a:rPr lang="en-US" smtClean="0"/>
              <a:t>‹#›</a:t>
            </a:fld>
            <a:endParaRPr lang="en-US"/>
          </a:p>
        </p:txBody>
      </p:sp>
    </p:spTree>
    <p:extLst>
      <p:ext uri="{BB962C8B-B14F-4D97-AF65-F5344CB8AC3E}">
        <p14:creationId xmlns:p14="http://schemas.microsoft.com/office/powerpoint/2010/main" val="379621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7C32FF-5F6E-42B3-86B2-DF4AD664612D}" type="datetimeFigureOut">
              <a:rPr lang="en-US" smtClean="0"/>
              <a:t>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D2FEAD-81D6-4B15-A39F-67E38C3D6EF2}" type="slidenum">
              <a:rPr lang="en-US" smtClean="0"/>
              <a:t>‹#›</a:t>
            </a:fld>
            <a:endParaRPr lang="en-US"/>
          </a:p>
        </p:txBody>
      </p:sp>
    </p:spTree>
    <p:extLst>
      <p:ext uri="{BB962C8B-B14F-4D97-AF65-F5344CB8AC3E}">
        <p14:creationId xmlns:p14="http://schemas.microsoft.com/office/powerpoint/2010/main" val="1659255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7C32FF-5F6E-42B3-86B2-DF4AD664612D}" type="datetimeFigureOut">
              <a:rPr lang="en-US" smtClean="0"/>
              <a:t>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D2FEAD-81D6-4B15-A39F-67E38C3D6EF2}" type="slidenum">
              <a:rPr lang="en-US" smtClean="0"/>
              <a:t>‹#›</a:t>
            </a:fld>
            <a:endParaRPr lang="en-US"/>
          </a:p>
        </p:txBody>
      </p:sp>
    </p:spTree>
    <p:extLst>
      <p:ext uri="{BB962C8B-B14F-4D97-AF65-F5344CB8AC3E}">
        <p14:creationId xmlns:p14="http://schemas.microsoft.com/office/powerpoint/2010/main" val="39673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7C32FF-5F6E-42B3-86B2-DF4AD664612D}" type="datetimeFigureOut">
              <a:rPr lang="en-US" smtClean="0"/>
              <a:t>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D2FEAD-81D6-4B15-A39F-67E38C3D6EF2}" type="slidenum">
              <a:rPr lang="en-US" smtClean="0"/>
              <a:t>‹#›</a:t>
            </a:fld>
            <a:endParaRPr lang="en-US"/>
          </a:p>
        </p:txBody>
      </p:sp>
    </p:spTree>
    <p:extLst>
      <p:ext uri="{BB962C8B-B14F-4D97-AF65-F5344CB8AC3E}">
        <p14:creationId xmlns:p14="http://schemas.microsoft.com/office/powerpoint/2010/main" val="2670821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7C32FF-5F6E-42B3-86B2-DF4AD664612D}" type="datetimeFigureOut">
              <a:rPr lang="en-US" smtClean="0"/>
              <a:t>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2FEAD-81D6-4B15-A39F-67E38C3D6EF2}" type="slidenum">
              <a:rPr lang="en-US" smtClean="0"/>
              <a:t>‹#›</a:t>
            </a:fld>
            <a:endParaRPr lang="en-US"/>
          </a:p>
        </p:txBody>
      </p:sp>
    </p:spTree>
    <p:extLst>
      <p:ext uri="{BB962C8B-B14F-4D97-AF65-F5344CB8AC3E}">
        <p14:creationId xmlns:p14="http://schemas.microsoft.com/office/powerpoint/2010/main" val="3517615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7C32FF-5F6E-42B3-86B2-DF4AD664612D}" type="datetimeFigureOut">
              <a:rPr lang="en-US" smtClean="0"/>
              <a:t>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2FEAD-81D6-4B15-A39F-67E38C3D6EF2}" type="slidenum">
              <a:rPr lang="en-US" smtClean="0"/>
              <a:t>‹#›</a:t>
            </a:fld>
            <a:endParaRPr lang="en-US"/>
          </a:p>
        </p:txBody>
      </p:sp>
    </p:spTree>
    <p:extLst>
      <p:ext uri="{BB962C8B-B14F-4D97-AF65-F5344CB8AC3E}">
        <p14:creationId xmlns:p14="http://schemas.microsoft.com/office/powerpoint/2010/main" val="2193707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7C32FF-5F6E-42B3-86B2-DF4AD664612D}" type="datetimeFigureOut">
              <a:rPr lang="en-US" smtClean="0"/>
              <a:t>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D2FEAD-81D6-4B15-A39F-67E38C3D6EF2}" type="slidenum">
              <a:rPr lang="en-US" smtClean="0"/>
              <a:t>‹#›</a:t>
            </a:fld>
            <a:endParaRPr lang="en-US"/>
          </a:p>
        </p:txBody>
      </p:sp>
    </p:spTree>
    <p:extLst>
      <p:ext uri="{BB962C8B-B14F-4D97-AF65-F5344CB8AC3E}">
        <p14:creationId xmlns:p14="http://schemas.microsoft.com/office/powerpoint/2010/main" val="2768875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2480" y="1706880"/>
            <a:ext cx="8133806" cy="461665"/>
          </a:xfrm>
          <a:prstGeom prst="rect">
            <a:avLst/>
          </a:prstGeom>
          <a:noFill/>
        </p:spPr>
        <p:txBody>
          <a:bodyPr wrap="square" rtlCol="0">
            <a:spAutoFit/>
          </a:bodyPr>
          <a:lstStyle/>
          <a:p>
            <a:r>
              <a:rPr lang="en-US" sz="2400" dirty="0" smtClean="0"/>
              <a:t>Human Resources Attrition Rate Project</a:t>
            </a:r>
            <a:endParaRPr lang="en-US" sz="2400" dirty="0"/>
          </a:p>
        </p:txBody>
      </p:sp>
      <p:sp>
        <p:nvSpPr>
          <p:cNvPr id="5" name="TextBox 4"/>
          <p:cNvSpPr txBox="1"/>
          <p:nvPr/>
        </p:nvSpPr>
        <p:spPr>
          <a:xfrm>
            <a:off x="866504" y="5403668"/>
            <a:ext cx="8133806" cy="369332"/>
          </a:xfrm>
          <a:prstGeom prst="rect">
            <a:avLst/>
          </a:prstGeom>
          <a:noFill/>
        </p:spPr>
        <p:txBody>
          <a:bodyPr wrap="square" rtlCol="0">
            <a:spAutoFit/>
          </a:bodyPr>
          <a:lstStyle/>
          <a:p>
            <a:r>
              <a:rPr lang="en-US" dirty="0" smtClean="0"/>
              <a:t>Boris Tsao</a:t>
            </a:r>
            <a:endParaRPr lang="en-US" dirty="0"/>
          </a:p>
        </p:txBody>
      </p:sp>
    </p:spTree>
    <p:extLst>
      <p:ext uri="{BB962C8B-B14F-4D97-AF65-F5344CB8AC3E}">
        <p14:creationId xmlns:p14="http://schemas.microsoft.com/office/powerpoint/2010/main" val="8166020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62189"/>
          </a:xfrm>
        </p:spPr>
        <p:txBody>
          <a:bodyPr>
            <a:normAutofit/>
          </a:bodyPr>
          <a:lstStyle/>
          <a:p>
            <a:r>
              <a:rPr lang="en-US" sz="2400" b="1" u="sng" dirty="0" smtClean="0"/>
              <a:t>Framing the Problem</a:t>
            </a:r>
            <a:endParaRPr lang="en-US" sz="2400" b="1" u="sng" dirty="0"/>
          </a:p>
        </p:txBody>
      </p:sp>
      <p:sp>
        <p:nvSpPr>
          <p:cNvPr id="3" name="Content Placeholder 2"/>
          <p:cNvSpPr>
            <a:spLocks noGrp="1"/>
          </p:cNvSpPr>
          <p:nvPr>
            <p:ph idx="1"/>
          </p:nvPr>
        </p:nvSpPr>
        <p:spPr>
          <a:xfrm>
            <a:off x="698863" y="919933"/>
            <a:ext cx="10515600" cy="2772501"/>
          </a:xfrm>
        </p:spPr>
        <p:txBody>
          <a:bodyPr>
            <a:normAutofit lnSpcReduction="10000"/>
          </a:bodyPr>
          <a:lstStyle/>
          <a:p>
            <a:pPr marL="0" indent="0">
              <a:buNone/>
            </a:pPr>
            <a:r>
              <a:rPr lang="en-US" sz="1400" dirty="0"/>
              <a:t>As an HR consultant, employers typically come to my firm to ask to do some investigative work into the top reasons why employees are leaving the company.</a:t>
            </a:r>
          </a:p>
          <a:p>
            <a:pPr marL="0" indent="0">
              <a:buNone/>
            </a:pPr>
            <a:r>
              <a:rPr lang="en-US" sz="1400" dirty="0"/>
              <a:t>While it is impossible to have an employee attrition rate of 0% (i.e. nobody leaving the company), employers want to know that they are not:</a:t>
            </a:r>
          </a:p>
          <a:p>
            <a:pPr marL="342900" indent="-342900">
              <a:buAutoNum type="arabicPeriod"/>
            </a:pPr>
            <a:r>
              <a:rPr lang="en-US" sz="1400" dirty="0" smtClean="0"/>
              <a:t>Losing </a:t>
            </a:r>
            <a:r>
              <a:rPr lang="en-US" sz="1400" dirty="0"/>
              <a:t>top </a:t>
            </a:r>
            <a:r>
              <a:rPr lang="en-US" sz="1400" dirty="0" smtClean="0"/>
              <a:t>performers</a:t>
            </a:r>
          </a:p>
          <a:p>
            <a:pPr marL="342900" indent="-342900">
              <a:buAutoNum type="arabicPeriod"/>
            </a:pPr>
            <a:r>
              <a:rPr lang="en-US" sz="1400" dirty="0" smtClean="0"/>
              <a:t>Losing </a:t>
            </a:r>
            <a:r>
              <a:rPr lang="en-US" sz="1400" dirty="0"/>
              <a:t>a high proportion of employees who are vital to the </a:t>
            </a:r>
            <a:r>
              <a:rPr lang="en-US" sz="1400" dirty="0" smtClean="0"/>
              <a:t>business</a:t>
            </a:r>
          </a:p>
          <a:p>
            <a:pPr marL="342900" indent="-342900">
              <a:buAutoNum type="arabicPeriod"/>
            </a:pPr>
            <a:r>
              <a:rPr lang="en-US" sz="1400" dirty="0" smtClean="0"/>
              <a:t>Ensuring </a:t>
            </a:r>
            <a:r>
              <a:rPr lang="en-US" sz="1400" dirty="0"/>
              <a:t>that the employer has a stable attrition rate that is not too high</a:t>
            </a:r>
          </a:p>
          <a:p>
            <a:pPr marL="0" indent="0">
              <a:buNone/>
            </a:pPr>
            <a:r>
              <a:rPr lang="en-US" sz="1400" dirty="0"/>
              <a:t>If employers are suffering from any of these 3 (as well as other issues), they may potentially be branded as a "bad" employer and will lose brand reputation from a workforce perspective.</a:t>
            </a:r>
          </a:p>
          <a:p>
            <a:pPr marL="0" indent="0">
              <a:buNone/>
            </a:pPr>
            <a:r>
              <a:rPr lang="en-US" sz="1400" dirty="0"/>
              <a:t>As a data scientist, we will be getting a dataset from an HRIS (human resource information system) </a:t>
            </a:r>
            <a:r>
              <a:rPr lang="en-US" sz="1400" dirty="0" err="1"/>
              <a:t>datafeed</a:t>
            </a:r>
            <a:r>
              <a:rPr lang="en-US" sz="1400" dirty="0"/>
              <a:t> and will be exploring the data there to see what interesting correlations we can find and if we can have a model predict employees that will be leaving and who are staying</a:t>
            </a:r>
          </a:p>
          <a:p>
            <a:endParaRPr lang="en-US" sz="1400" dirty="0"/>
          </a:p>
        </p:txBody>
      </p:sp>
      <p:sp>
        <p:nvSpPr>
          <p:cNvPr id="6" name="Title 1"/>
          <p:cNvSpPr txBox="1">
            <a:spLocks/>
          </p:cNvSpPr>
          <p:nvPr/>
        </p:nvSpPr>
        <p:spPr>
          <a:xfrm>
            <a:off x="838200" y="3913868"/>
            <a:ext cx="10515600" cy="4621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u="sng" dirty="0" smtClean="0"/>
              <a:t>Dataset Source</a:t>
            </a:r>
            <a:endParaRPr lang="en-US" sz="2400" b="1" u="sng" dirty="0"/>
          </a:p>
        </p:txBody>
      </p:sp>
      <p:sp>
        <p:nvSpPr>
          <p:cNvPr id="7" name="Content Placeholder 2"/>
          <p:cNvSpPr txBox="1">
            <a:spLocks/>
          </p:cNvSpPr>
          <p:nvPr/>
        </p:nvSpPr>
        <p:spPr>
          <a:xfrm>
            <a:off x="698863" y="4468676"/>
            <a:ext cx="10515600" cy="1261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smtClean="0"/>
              <a:t>As mentioned in the above section, we will be taking our dataset from an HRIS system. In our case, we got our dataset from a sample company. Typically this is what companies will provide for us for our preliminary analysis. Once we have done exploratory data analysis and able to come up with some insights, we will have more questions and further data points that we may need to explore and merge into our existing file to see if the </a:t>
            </a:r>
            <a:r>
              <a:rPr lang="en-US" sz="1400" dirty="0" err="1" smtClean="0"/>
              <a:t>datapoints</a:t>
            </a:r>
            <a:r>
              <a:rPr lang="en-US" sz="1400" dirty="0" smtClean="0"/>
              <a:t> are needed.</a:t>
            </a:r>
            <a:endParaRPr lang="en-US" sz="1400" dirty="0"/>
          </a:p>
        </p:txBody>
      </p:sp>
    </p:spTree>
    <p:extLst>
      <p:ext uri="{BB962C8B-B14F-4D97-AF65-F5344CB8AC3E}">
        <p14:creationId xmlns:p14="http://schemas.microsoft.com/office/powerpoint/2010/main" val="4290341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490" y="243205"/>
            <a:ext cx="10515600" cy="462189"/>
          </a:xfrm>
        </p:spPr>
        <p:txBody>
          <a:bodyPr>
            <a:normAutofit/>
          </a:bodyPr>
          <a:lstStyle/>
          <a:p>
            <a:r>
              <a:rPr lang="en-US" sz="2400" b="1" u="sng" dirty="0" smtClean="0"/>
              <a:t>Exploratory Data Analysis</a:t>
            </a:r>
            <a:endParaRPr lang="en-US" sz="2400" b="1" u="sng" dirty="0"/>
          </a:p>
        </p:txBody>
      </p:sp>
      <p:sp>
        <p:nvSpPr>
          <p:cNvPr id="8" name="Content Placeholder 2"/>
          <p:cNvSpPr>
            <a:spLocks noGrp="1"/>
          </p:cNvSpPr>
          <p:nvPr>
            <p:ph idx="1"/>
          </p:nvPr>
        </p:nvSpPr>
        <p:spPr>
          <a:xfrm>
            <a:off x="348341" y="705394"/>
            <a:ext cx="11477897" cy="2455817"/>
          </a:xfrm>
        </p:spPr>
        <p:txBody>
          <a:bodyPr>
            <a:noAutofit/>
          </a:bodyPr>
          <a:lstStyle/>
          <a:p>
            <a:pPr marL="0" indent="0">
              <a:buNone/>
            </a:pPr>
            <a:r>
              <a:rPr lang="en-US" sz="1100" dirty="0" smtClean="0"/>
              <a:t>Here we've done complete some data analysis and found the following generalizations:</a:t>
            </a:r>
          </a:p>
          <a:p>
            <a:pPr marL="0" indent="0">
              <a:buNone/>
            </a:pPr>
            <a:r>
              <a:rPr lang="en-US" sz="1100" dirty="0" smtClean="0"/>
              <a:t>1. Younger employees tend to leave the company more – per figure 3 below.</a:t>
            </a:r>
          </a:p>
          <a:p>
            <a:pPr marL="0" indent="0">
              <a:buNone/>
            </a:pPr>
            <a:r>
              <a:rPr lang="en-US" sz="1100" dirty="0" smtClean="0"/>
              <a:t>2. Employees in sales tend to leave the company more.</a:t>
            </a:r>
          </a:p>
          <a:p>
            <a:pPr marL="0" indent="0">
              <a:buNone/>
            </a:pPr>
            <a:r>
              <a:rPr lang="en-US" sz="1100" dirty="0" smtClean="0"/>
              <a:t>3. Females tend to leave the company more. – per figure 2 below.</a:t>
            </a:r>
          </a:p>
          <a:p>
            <a:pPr marL="0" indent="0">
              <a:buNone/>
            </a:pPr>
            <a:r>
              <a:rPr lang="en-US" sz="1100" dirty="0" smtClean="0"/>
              <a:t>4. There does not seem to be a high distinction between high performers leaving the company or staying. – per figure 1 below.</a:t>
            </a:r>
          </a:p>
          <a:p>
            <a:pPr marL="0" indent="0">
              <a:buNone/>
            </a:pPr>
            <a:r>
              <a:rPr lang="en-US" sz="1100" dirty="0" smtClean="0"/>
              <a:t>These are all findings that we can present using our business acumen to show that these are relatively normal </a:t>
            </a:r>
            <a:r>
              <a:rPr lang="en-US" sz="1100" dirty="0" err="1" smtClean="0"/>
              <a:t>behaviours</a:t>
            </a:r>
            <a:r>
              <a:rPr lang="en-US" sz="1100" dirty="0" smtClean="0"/>
              <a:t> in any company. There are no red flags to indicate that this company is performing poorly from an employee retention perspective.</a:t>
            </a:r>
          </a:p>
          <a:p>
            <a:pPr marL="0" indent="0">
              <a:buNone/>
            </a:pPr>
            <a:r>
              <a:rPr lang="en-US" sz="1100" dirty="0" smtClean="0"/>
              <a:t>We have also complete a correlation matrix which indicated that we have any highly correlated variables in our data. For our next step, if we had any highly correlated variables, we would have to perform a Principal Component Analysis (PCA) to reduce our variables to ensure that we are not having any highly correlated datasets. Below are the graphs that will show our findings.</a:t>
            </a:r>
          </a:p>
          <a:p>
            <a:pPr marL="0" indent="0">
              <a:buNone/>
            </a:pPr>
            <a:endParaRPr lang="en-US" sz="1100" dirty="0"/>
          </a:p>
        </p:txBody>
      </p:sp>
      <p:pic>
        <p:nvPicPr>
          <p:cNvPr id="9" name="Picture 8"/>
          <p:cNvPicPr>
            <a:picLocks noChangeAspect="1"/>
          </p:cNvPicPr>
          <p:nvPr/>
        </p:nvPicPr>
        <p:blipFill>
          <a:blip r:embed="rId2"/>
          <a:stretch>
            <a:fillRect/>
          </a:stretch>
        </p:blipFill>
        <p:spPr>
          <a:xfrm>
            <a:off x="692876" y="3161211"/>
            <a:ext cx="3380790" cy="1612854"/>
          </a:xfrm>
          <a:prstGeom prst="rect">
            <a:avLst/>
          </a:prstGeom>
        </p:spPr>
      </p:pic>
      <p:pic>
        <p:nvPicPr>
          <p:cNvPr id="10" name="Picture 9"/>
          <p:cNvPicPr>
            <a:picLocks noChangeAspect="1"/>
          </p:cNvPicPr>
          <p:nvPr/>
        </p:nvPicPr>
        <p:blipFill>
          <a:blip r:embed="rId3"/>
          <a:stretch>
            <a:fillRect/>
          </a:stretch>
        </p:blipFill>
        <p:spPr>
          <a:xfrm>
            <a:off x="1058910" y="5038725"/>
            <a:ext cx="9429750" cy="1819275"/>
          </a:xfrm>
          <a:prstGeom prst="rect">
            <a:avLst/>
          </a:prstGeom>
        </p:spPr>
      </p:pic>
      <p:pic>
        <p:nvPicPr>
          <p:cNvPr id="11" name="Picture 10"/>
          <p:cNvPicPr>
            <a:picLocks noChangeAspect="1"/>
          </p:cNvPicPr>
          <p:nvPr/>
        </p:nvPicPr>
        <p:blipFill>
          <a:blip r:embed="rId4"/>
          <a:stretch>
            <a:fillRect/>
          </a:stretch>
        </p:blipFill>
        <p:spPr>
          <a:xfrm>
            <a:off x="5439592" y="3161211"/>
            <a:ext cx="5295632" cy="1740694"/>
          </a:xfrm>
          <a:prstGeom prst="rect">
            <a:avLst/>
          </a:prstGeom>
        </p:spPr>
      </p:pic>
      <p:sp>
        <p:nvSpPr>
          <p:cNvPr id="12" name="TextBox 11"/>
          <p:cNvSpPr txBox="1"/>
          <p:nvPr/>
        </p:nvSpPr>
        <p:spPr>
          <a:xfrm>
            <a:off x="2046514" y="2924209"/>
            <a:ext cx="1053737" cy="369332"/>
          </a:xfrm>
          <a:prstGeom prst="rect">
            <a:avLst/>
          </a:prstGeom>
          <a:noFill/>
        </p:spPr>
        <p:txBody>
          <a:bodyPr wrap="square" rtlCol="0">
            <a:spAutoFit/>
          </a:bodyPr>
          <a:lstStyle/>
          <a:p>
            <a:r>
              <a:rPr lang="en-US" dirty="0" smtClean="0"/>
              <a:t>Figure 1</a:t>
            </a:r>
            <a:endParaRPr lang="en-US" dirty="0"/>
          </a:p>
        </p:txBody>
      </p:sp>
      <p:sp>
        <p:nvSpPr>
          <p:cNvPr id="13" name="TextBox 12"/>
          <p:cNvSpPr txBox="1"/>
          <p:nvPr/>
        </p:nvSpPr>
        <p:spPr>
          <a:xfrm>
            <a:off x="7763691" y="2924209"/>
            <a:ext cx="1053737" cy="369332"/>
          </a:xfrm>
          <a:prstGeom prst="rect">
            <a:avLst/>
          </a:prstGeom>
          <a:noFill/>
        </p:spPr>
        <p:txBody>
          <a:bodyPr wrap="square" rtlCol="0">
            <a:spAutoFit/>
          </a:bodyPr>
          <a:lstStyle/>
          <a:p>
            <a:r>
              <a:rPr lang="en-US" dirty="0" smtClean="0"/>
              <a:t>Figure 2</a:t>
            </a:r>
            <a:endParaRPr lang="en-US" dirty="0"/>
          </a:p>
        </p:txBody>
      </p:sp>
      <p:sp>
        <p:nvSpPr>
          <p:cNvPr id="14" name="TextBox 13"/>
          <p:cNvSpPr txBox="1"/>
          <p:nvPr/>
        </p:nvSpPr>
        <p:spPr>
          <a:xfrm>
            <a:off x="5033552" y="4717239"/>
            <a:ext cx="1053737" cy="369332"/>
          </a:xfrm>
          <a:prstGeom prst="rect">
            <a:avLst/>
          </a:prstGeom>
          <a:noFill/>
        </p:spPr>
        <p:txBody>
          <a:bodyPr wrap="square" rtlCol="0">
            <a:spAutoFit/>
          </a:bodyPr>
          <a:lstStyle/>
          <a:p>
            <a:r>
              <a:rPr lang="en-US" dirty="0" smtClean="0"/>
              <a:t>Figure 3</a:t>
            </a:r>
            <a:endParaRPr lang="en-US" dirty="0"/>
          </a:p>
        </p:txBody>
      </p:sp>
    </p:spTree>
    <p:extLst>
      <p:ext uri="{BB962C8B-B14F-4D97-AF65-F5344CB8AC3E}">
        <p14:creationId xmlns:p14="http://schemas.microsoft.com/office/powerpoint/2010/main" val="1718609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62189"/>
          </a:xfrm>
        </p:spPr>
        <p:txBody>
          <a:bodyPr>
            <a:normAutofit/>
          </a:bodyPr>
          <a:lstStyle/>
          <a:p>
            <a:r>
              <a:rPr lang="en-US" sz="2400" b="1" u="sng" dirty="0"/>
              <a:t>Predictive Model Selection</a:t>
            </a:r>
          </a:p>
        </p:txBody>
      </p:sp>
      <p:sp>
        <p:nvSpPr>
          <p:cNvPr id="3" name="Content Placeholder 2"/>
          <p:cNvSpPr>
            <a:spLocks noGrp="1"/>
          </p:cNvSpPr>
          <p:nvPr>
            <p:ph idx="1"/>
          </p:nvPr>
        </p:nvSpPr>
        <p:spPr>
          <a:xfrm>
            <a:off x="698863" y="736599"/>
            <a:ext cx="10515600" cy="1913075"/>
          </a:xfrm>
        </p:spPr>
        <p:txBody>
          <a:bodyPr>
            <a:normAutofit fontScale="92500"/>
          </a:bodyPr>
          <a:lstStyle/>
          <a:p>
            <a:pPr marL="0" indent="0">
              <a:buNone/>
            </a:pPr>
            <a:r>
              <a:rPr lang="en-US" sz="1100" dirty="0"/>
              <a:t>As we are looking to predict out a discrete variable, we are looking at this from a classification problem perspective. Thus, we will be using the following classification algorithms:</a:t>
            </a:r>
          </a:p>
          <a:p>
            <a:pPr>
              <a:buAutoNum type="arabicPeriod"/>
            </a:pPr>
            <a:r>
              <a:rPr lang="en-US" sz="1100" dirty="0" smtClean="0"/>
              <a:t>Logistic Regression</a:t>
            </a:r>
          </a:p>
          <a:p>
            <a:pPr>
              <a:buAutoNum type="arabicPeriod"/>
            </a:pPr>
            <a:r>
              <a:rPr lang="en-US" sz="1100" dirty="0" smtClean="0"/>
              <a:t>Random </a:t>
            </a:r>
            <a:r>
              <a:rPr lang="en-US" sz="1100" dirty="0"/>
              <a:t>Forest </a:t>
            </a:r>
            <a:r>
              <a:rPr lang="en-US" sz="1100" dirty="0" smtClean="0"/>
              <a:t>Classifier</a:t>
            </a:r>
          </a:p>
          <a:p>
            <a:pPr>
              <a:buAutoNum type="arabicPeriod"/>
            </a:pPr>
            <a:r>
              <a:rPr lang="en-US" sz="1100" dirty="0" smtClean="0"/>
              <a:t>Gradient </a:t>
            </a:r>
            <a:r>
              <a:rPr lang="en-US" sz="1100" dirty="0"/>
              <a:t>Boosting Classifier</a:t>
            </a:r>
          </a:p>
          <a:p>
            <a:pPr marL="0" indent="0">
              <a:buNone/>
            </a:pPr>
            <a:r>
              <a:rPr lang="en-US" sz="1100" dirty="0"/>
              <a:t>Note that before we do this, we have to complete an oversampling method as our dataset is heavily imbalanced towards employees staying rather than employees leaving. In order to do this, we will be completing the SMOTE technique (synthetic minority over-sampling technique). The summary is in our "Capstone - Machine Learning" page.</a:t>
            </a:r>
          </a:p>
          <a:p>
            <a:pPr marL="0" indent="0">
              <a:buNone/>
            </a:pPr>
            <a:r>
              <a:rPr lang="en-US" sz="1100" dirty="0"/>
              <a:t>For the performance of our algorithm, we will be focusing on the ROC AUC score and the accuracy. We want a model to be able to predict accurately who is </a:t>
            </a:r>
            <a:r>
              <a:rPr lang="en-US" sz="1100" dirty="0" smtClean="0"/>
              <a:t>staying </a:t>
            </a:r>
            <a:r>
              <a:rPr lang="en-US" sz="1100" dirty="0"/>
              <a:t>and leaving (the accuracy score), but are more focused on the true positive score (ROC AUC score). The full detail of our implementation is in our "Capstone - Machine Learning" section. For now, we will present out the highlights</a:t>
            </a:r>
          </a:p>
          <a:p>
            <a:endParaRPr lang="en-US" sz="1100" dirty="0"/>
          </a:p>
        </p:txBody>
      </p:sp>
      <p:sp>
        <p:nvSpPr>
          <p:cNvPr id="6" name="Title 1"/>
          <p:cNvSpPr txBox="1">
            <a:spLocks/>
          </p:cNvSpPr>
          <p:nvPr/>
        </p:nvSpPr>
        <p:spPr>
          <a:xfrm>
            <a:off x="838200" y="4286884"/>
            <a:ext cx="10515600" cy="4621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u="sng" dirty="0" smtClean="0"/>
              <a:t>Conclusion</a:t>
            </a:r>
            <a:endParaRPr lang="en-US" sz="2400" b="1" u="sng" dirty="0"/>
          </a:p>
        </p:txBody>
      </p:sp>
      <p:sp>
        <p:nvSpPr>
          <p:cNvPr id="7" name="Content Placeholder 2"/>
          <p:cNvSpPr txBox="1">
            <a:spLocks/>
          </p:cNvSpPr>
          <p:nvPr/>
        </p:nvSpPr>
        <p:spPr>
          <a:xfrm>
            <a:off x="698863" y="4733787"/>
            <a:ext cx="10515600" cy="1261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smtClean="0"/>
              <a:t>We have conducted several steps from EDA to </a:t>
            </a:r>
            <a:r>
              <a:rPr lang="en-US" sz="1100" dirty="0" err="1" smtClean="0"/>
              <a:t>hyperparameter</a:t>
            </a:r>
            <a:r>
              <a:rPr lang="en-US" sz="1100" dirty="0" smtClean="0"/>
              <a:t> tuning our model. We were able to train our model and returned 87% accuracy. We can use our model now on a monthly or bi-annual basis to see which employees are at risk of leaving and use our model to dig into whether they are overtime eligible and who are top performers to try and persuade them to stay within the company.</a:t>
            </a:r>
          </a:p>
          <a:p>
            <a:pPr marL="0" indent="0">
              <a:buNone/>
            </a:pPr>
            <a:r>
              <a:rPr lang="en-US" sz="1100" dirty="0" smtClean="0"/>
              <a:t>Although we were able to predict this out, we can perform more feature engineering to get more out of our data. We can also talk more with stakeholders to interpret our results and gather more data and more intuition on how we can use findings.</a:t>
            </a:r>
          </a:p>
          <a:p>
            <a:pPr marL="0" indent="0">
              <a:buNone/>
            </a:pPr>
            <a:r>
              <a:rPr lang="en-US" sz="1100" dirty="0" smtClean="0"/>
              <a:t>Our next steps would be to use our trained model to run through the existing employee dataset, see who are model says are most likely to leave and for our stakeholders to conduct interviews who employees who are indeed at high risk of leaving to see if there is any further insights we can gather from this.</a:t>
            </a:r>
          </a:p>
          <a:p>
            <a:pPr marL="0" indent="0">
              <a:buNone/>
            </a:pPr>
            <a:r>
              <a:rPr lang="en-US" sz="1100" dirty="0" smtClean="0"/>
              <a:t>Another step we could do is see if we can get more data on other interesting variables (e.g. # of dependents, employees going through different stages of their life, how much they contribute in their 401(k)). This would give us a better understanding on what other variables go into an employee leaving the company.</a:t>
            </a:r>
            <a:endParaRPr lang="en-US" sz="1100" dirty="0"/>
          </a:p>
        </p:txBody>
      </p:sp>
      <p:pic>
        <p:nvPicPr>
          <p:cNvPr id="4" name="Picture 3"/>
          <p:cNvPicPr>
            <a:picLocks noChangeAspect="1"/>
          </p:cNvPicPr>
          <p:nvPr/>
        </p:nvPicPr>
        <p:blipFill>
          <a:blip r:embed="rId2"/>
          <a:stretch>
            <a:fillRect/>
          </a:stretch>
        </p:blipFill>
        <p:spPr>
          <a:xfrm>
            <a:off x="4232638" y="2510154"/>
            <a:ext cx="3448050" cy="1171575"/>
          </a:xfrm>
          <a:prstGeom prst="rect">
            <a:avLst/>
          </a:prstGeom>
        </p:spPr>
      </p:pic>
      <p:sp>
        <p:nvSpPr>
          <p:cNvPr id="5" name="TextBox 4"/>
          <p:cNvSpPr txBox="1"/>
          <p:nvPr/>
        </p:nvSpPr>
        <p:spPr>
          <a:xfrm>
            <a:off x="838200" y="3579260"/>
            <a:ext cx="10439400" cy="938719"/>
          </a:xfrm>
          <a:prstGeom prst="rect">
            <a:avLst/>
          </a:prstGeom>
          <a:noFill/>
        </p:spPr>
        <p:txBody>
          <a:bodyPr wrap="square" rtlCol="0">
            <a:spAutoFit/>
          </a:bodyPr>
          <a:lstStyle/>
          <a:p>
            <a:r>
              <a:rPr lang="en-US" sz="1100" dirty="0"/>
              <a:t>We will pick the random forest classifier to </a:t>
            </a:r>
            <a:r>
              <a:rPr lang="en-US" sz="1100" dirty="0" err="1"/>
              <a:t>hyperparameter</a:t>
            </a:r>
            <a:r>
              <a:rPr lang="en-US" sz="1100" dirty="0"/>
              <a:t> tune (despite our logistic regression model having a better AUC curve) as our model was able to predict out a higher number of true positives than every other model</a:t>
            </a:r>
            <a:r>
              <a:rPr lang="en-US" sz="1100" dirty="0" smtClean="0"/>
              <a:t>.</a:t>
            </a:r>
          </a:p>
          <a:p>
            <a:endParaRPr lang="en-US" sz="1100" dirty="0"/>
          </a:p>
          <a:p>
            <a:r>
              <a:rPr lang="en-US" sz="1100" dirty="0"/>
              <a:t>There are several ways to tune our </a:t>
            </a:r>
            <a:r>
              <a:rPr lang="en-US" sz="1100" dirty="0" err="1"/>
              <a:t>hyperparameter</a:t>
            </a:r>
            <a:r>
              <a:rPr lang="en-US" sz="1100" dirty="0"/>
              <a:t>. For us we used the </a:t>
            </a:r>
            <a:r>
              <a:rPr lang="en-US" sz="1100" dirty="0" err="1"/>
              <a:t>randomsearchcv</a:t>
            </a:r>
            <a:r>
              <a:rPr lang="en-US" sz="1100" dirty="0"/>
              <a:t> method and was able to have a higher AUC score.</a:t>
            </a:r>
          </a:p>
          <a:p>
            <a:endParaRPr lang="en-US" sz="1100" dirty="0"/>
          </a:p>
        </p:txBody>
      </p:sp>
    </p:spTree>
    <p:extLst>
      <p:ext uri="{BB962C8B-B14F-4D97-AF65-F5344CB8AC3E}">
        <p14:creationId xmlns:p14="http://schemas.microsoft.com/office/powerpoint/2010/main" val="2363568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2775</TotalTime>
  <Words>980</Words>
  <Application>Microsoft Office PowerPoint</Application>
  <PresentationFormat>Widescreen</PresentationFormat>
  <Paragraphs>38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Framing the Problem</vt:lpstr>
      <vt:lpstr>Exploratory Data Analysis</vt:lpstr>
      <vt:lpstr>Predictive Model Selection</vt:lpstr>
    </vt:vector>
  </TitlesOfParts>
  <Company>MMC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Tsao, Boris</dc:creator>
  <cp:lastModifiedBy>Tsao, Boris</cp:lastModifiedBy>
  <cp:revision>3</cp:revision>
  <dcterms:created xsi:type="dcterms:W3CDTF">2019-01-04T20:24:34Z</dcterms:created>
  <dcterms:modified xsi:type="dcterms:W3CDTF">2019-01-06T18:39:42Z</dcterms:modified>
</cp:coreProperties>
</file>