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Raleway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D004F60-6856-41CD-8846-E1D824FC6541}">
  <a:tblStyle styleId="{CD004F60-6856-41CD-8846-E1D824FC65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927076F7-ED00-4DA7-911F-94B3851DA27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aleway-bold.fntdata"/><Relationship Id="rId30" Type="http://schemas.openxmlformats.org/officeDocument/2006/relationships/font" Target="fonts/Raleway-regular.fntdata"/><Relationship Id="rId11" Type="http://schemas.openxmlformats.org/officeDocument/2006/relationships/slide" Target="slides/slide5.xml"/><Relationship Id="rId33" Type="http://schemas.openxmlformats.org/officeDocument/2006/relationships/font" Target="fonts/Raleway-boldItalic.fntdata"/><Relationship Id="rId10" Type="http://schemas.openxmlformats.org/officeDocument/2006/relationships/slide" Target="slides/slide4.xml"/><Relationship Id="rId32" Type="http://schemas.openxmlformats.org/officeDocument/2006/relationships/font" Target="fonts/Raleway-italic.fntdata"/><Relationship Id="rId13" Type="http://schemas.openxmlformats.org/officeDocument/2006/relationships/slide" Target="slides/slide7.xml"/><Relationship Id="rId35" Type="http://schemas.openxmlformats.org/officeDocument/2006/relationships/font" Target="fonts/Lato-bold.fntdata"/><Relationship Id="rId12" Type="http://schemas.openxmlformats.org/officeDocument/2006/relationships/slide" Target="slides/slide6.xml"/><Relationship Id="rId34" Type="http://schemas.openxmlformats.org/officeDocument/2006/relationships/font" Target="fonts/Lato-regular.fntdata"/><Relationship Id="rId15" Type="http://schemas.openxmlformats.org/officeDocument/2006/relationships/slide" Target="slides/slide9.xml"/><Relationship Id="rId37" Type="http://schemas.openxmlformats.org/officeDocument/2006/relationships/font" Target="fonts/Lato-boldItalic.fntdata"/><Relationship Id="rId14" Type="http://schemas.openxmlformats.org/officeDocument/2006/relationships/slide" Target="slides/slide8.xml"/><Relationship Id="rId36" Type="http://schemas.openxmlformats.org/officeDocument/2006/relationships/font" Target="fonts/Lato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0dad05180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20dad05180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2dc6280b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2dc6280b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2deb5ae3da_47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2deb5ae3da_47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0dad05180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20dad05180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20dad05180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20dad05180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2deb5ae3da_47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2deb5ae3da_47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2deb5ae3da_47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2deb5ae3da_47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2deb5ae3da_47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2deb5ae3da_47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1fc74014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1fc74014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2deb5ae3d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2deb5ae3d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0dad0518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0dad0518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20dad05180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20dad05180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20dad05180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20dad05180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20dad05180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20dad05180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20dad05180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20dad05180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0dad05180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0dad05180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34629e71d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34629e71d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0dad05180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20dad05180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0dad05180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20dad05180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0dad05180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20dad05180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0dad05180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20dad05180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0dad05180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20dad05180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13.png"/><Relationship Id="rId8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Relationship Id="rId4" Type="http://schemas.openxmlformats.org/officeDocument/2006/relationships/image" Target="../media/image2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Relationship Id="rId4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468200" y="1322450"/>
            <a:ext cx="79494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Revue de Projet Final | AREAPI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7825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401"/>
              <a:t>Mathéo </a:t>
            </a:r>
            <a:r>
              <a:rPr b="1" lang="fr" sz="3401"/>
              <a:t>BERT</a:t>
            </a:r>
            <a:endParaRPr b="1" sz="340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14"/>
              <a:t>BTS SNIR 2022</a:t>
            </a:r>
            <a:endParaRPr sz="1714"/>
          </a:p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727650" y="560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Planification</a:t>
            </a:r>
            <a:endParaRPr/>
          </a:p>
        </p:txBody>
      </p:sp>
      <p:sp>
        <p:nvSpPr>
          <p:cNvPr id="151" name="Google Shape;151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52" name="Google Shape;1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800" y="1778563"/>
            <a:ext cx="8839198" cy="158637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2"/>
          <p:cNvSpPr txBox="1"/>
          <p:nvPr/>
        </p:nvSpPr>
        <p:spPr>
          <a:xfrm>
            <a:off x="2215800" y="3528525"/>
            <a:ext cx="6928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 </a:t>
            </a:r>
            <a:r>
              <a:rPr lang="fr" sz="1100"/>
              <a:t>02/02/2022                                                                                                                             13/06/2022</a:t>
            </a:r>
            <a:endParaRPr/>
          </a:p>
        </p:txBody>
      </p:sp>
      <p:cxnSp>
        <p:nvCxnSpPr>
          <p:cNvPr id="154" name="Google Shape;154;p22"/>
          <p:cNvCxnSpPr/>
          <p:nvPr/>
        </p:nvCxnSpPr>
        <p:spPr>
          <a:xfrm rot="10800000">
            <a:off x="2619125" y="2293450"/>
            <a:ext cx="6900" cy="126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22"/>
          <p:cNvCxnSpPr/>
          <p:nvPr/>
        </p:nvCxnSpPr>
        <p:spPr>
          <a:xfrm rot="10800000">
            <a:off x="8339475" y="2958575"/>
            <a:ext cx="20400" cy="63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727650" y="560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versions</a:t>
            </a:r>
            <a:endParaRPr/>
          </a:p>
        </p:txBody>
      </p:sp>
      <p:sp>
        <p:nvSpPr>
          <p:cNvPr id="161" name="Google Shape;161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62" name="Google Shape;16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150" y="1304575"/>
            <a:ext cx="6822927" cy="374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title"/>
          </p:nvPr>
        </p:nvSpPr>
        <p:spPr>
          <a:xfrm>
            <a:off x="727650" y="560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ressourc</a:t>
            </a:r>
            <a:r>
              <a:rPr lang="fr"/>
              <a:t>es logicielles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graphicFrame>
        <p:nvGraphicFramePr>
          <p:cNvPr id="169" name="Google Shape;169;p24"/>
          <p:cNvGraphicFramePr/>
          <p:nvPr/>
        </p:nvGraphicFramePr>
        <p:xfrm>
          <a:off x="391950" y="1562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{927076F7-ED00-4DA7-911F-94B3851DA27C}</a:tableStyleId>
              </a:tblPr>
              <a:tblGrid>
                <a:gridCol w="4050800"/>
                <a:gridCol w="4050800"/>
              </a:tblGrid>
              <a:tr h="411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L</a:t>
                      </a:r>
                      <a:r>
                        <a:rPr lang="fr"/>
                        <a:t>ogiciel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Description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Bouml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Modélisation UML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9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Beesbusy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Gestionnaire de projet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78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Qt Creator 4.11.0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Environnement</a:t>
                      </a:r>
                      <a:r>
                        <a:rPr lang="fr" sz="1100"/>
                        <a:t> de </a:t>
                      </a:r>
                      <a:r>
                        <a:rPr lang="fr" sz="1100"/>
                        <a:t>développement</a:t>
                      </a:r>
                      <a:r>
                        <a:rPr lang="fr" sz="1100"/>
                        <a:t> 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9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Qt 5.12.8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API (Application Programming Interface)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9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Jira 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Gestionnaire de t</a:t>
                      </a:r>
                      <a:r>
                        <a:rPr lang="fr" sz="1100"/>
                        <a:t>âches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9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GitHub 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Gestionnaire de versions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70" name="Google Shape;17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3525" y="2396375"/>
            <a:ext cx="863725" cy="34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4525" y="1926725"/>
            <a:ext cx="548700" cy="54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33021" y="3332451"/>
            <a:ext cx="364221" cy="26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4"/>
          <p:cNvPicPr preferRelativeResize="0"/>
          <p:nvPr/>
        </p:nvPicPr>
        <p:blipFill rotWithShape="1">
          <a:blip r:embed="rId6">
            <a:alphaModFix/>
          </a:blip>
          <a:srcRect b="25034" l="21046" r="19683" t="15002"/>
          <a:stretch/>
        </p:blipFill>
        <p:spPr>
          <a:xfrm>
            <a:off x="1701100" y="2850440"/>
            <a:ext cx="364225" cy="368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58675" y="3683550"/>
            <a:ext cx="605414" cy="340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44525" y="4106375"/>
            <a:ext cx="304000" cy="30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/>
          <p:nvPr>
            <p:ph type="title"/>
          </p:nvPr>
        </p:nvSpPr>
        <p:spPr>
          <a:xfrm>
            <a:off x="727650" y="560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IHM</a:t>
            </a:r>
            <a:endParaRPr/>
          </a:p>
        </p:txBody>
      </p:sp>
      <p:sp>
        <p:nvSpPr>
          <p:cNvPr id="181" name="Google Shape;181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82" name="Google Shape;18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8075" y="1360125"/>
            <a:ext cx="6653510" cy="374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/>
        </p:nvSpPr>
        <p:spPr>
          <a:xfrm>
            <a:off x="499375" y="4769650"/>
            <a:ext cx="548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Lato"/>
                <a:ea typeface="Lato"/>
                <a:cs typeface="Lato"/>
                <a:sym typeface="Lato"/>
              </a:rPr>
              <a:t>V-1.1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/>
          <p:nvPr>
            <p:ph type="title"/>
          </p:nvPr>
        </p:nvSpPr>
        <p:spPr>
          <a:xfrm>
            <a:off x="727650" y="560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IHM</a:t>
            </a:r>
            <a:endParaRPr/>
          </a:p>
        </p:txBody>
      </p:sp>
      <p:sp>
        <p:nvSpPr>
          <p:cNvPr id="189" name="Google Shape;189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90" name="Google Shape;19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3425" y="1316350"/>
            <a:ext cx="6653510" cy="374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6"/>
          <p:cNvSpPr txBox="1"/>
          <p:nvPr/>
        </p:nvSpPr>
        <p:spPr>
          <a:xfrm>
            <a:off x="614725" y="4749850"/>
            <a:ext cx="548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Lato"/>
                <a:ea typeface="Lato"/>
                <a:cs typeface="Lato"/>
                <a:sym typeface="Lato"/>
              </a:rPr>
              <a:t>V-1.1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/>
          <p:nvPr>
            <p:ph type="title"/>
          </p:nvPr>
        </p:nvSpPr>
        <p:spPr>
          <a:xfrm>
            <a:off x="754800" y="5473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IHM</a:t>
            </a:r>
            <a:endParaRPr/>
          </a:p>
        </p:txBody>
      </p:sp>
      <p:sp>
        <p:nvSpPr>
          <p:cNvPr id="197" name="Google Shape;197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98" name="Google Shape;19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9175" y="1316350"/>
            <a:ext cx="6677602" cy="3756151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7"/>
          <p:cNvSpPr txBox="1"/>
          <p:nvPr/>
        </p:nvSpPr>
        <p:spPr>
          <a:xfrm>
            <a:off x="560475" y="4769650"/>
            <a:ext cx="548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Lato"/>
                <a:ea typeface="Lato"/>
                <a:cs typeface="Lato"/>
                <a:sym typeface="Lato"/>
              </a:rPr>
              <a:t>V-1.1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8"/>
          <p:cNvSpPr txBox="1"/>
          <p:nvPr>
            <p:ph type="title"/>
          </p:nvPr>
        </p:nvSpPr>
        <p:spPr>
          <a:xfrm>
            <a:off x="727650" y="560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Schéma BDD</a:t>
            </a:r>
            <a:r>
              <a:rPr lang="fr"/>
              <a:t> </a:t>
            </a:r>
            <a:endParaRPr/>
          </a:p>
        </p:txBody>
      </p:sp>
      <p:sp>
        <p:nvSpPr>
          <p:cNvPr id="205" name="Google Shape;205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06" name="Google Shape;20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0925" y="1056475"/>
            <a:ext cx="3536182" cy="3865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9"/>
          <p:cNvSpPr txBox="1"/>
          <p:nvPr>
            <p:ph type="title"/>
          </p:nvPr>
        </p:nvSpPr>
        <p:spPr>
          <a:xfrm>
            <a:off x="727650" y="560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Architecture logicielle</a:t>
            </a:r>
            <a:endParaRPr/>
          </a:p>
        </p:txBody>
      </p:sp>
      <p:sp>
        <p:nvSpPr>
          <p:cNvPr id="212" name="Google Shape;212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13" name="Google Shape;21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9350" y="1290925"/>
            <a:ext cx="6897753" cy="374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0"/>
          <p:cNvSpPr txBox="1"/>
          <p:nvPr>
            <p:ph type="title"/>
          </p:nvPr>
        </p:nvSpPr>
        <p:spPr>
          <a:xfrm>
            <a:off x="727650" y="560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Architecture logicielle</a:t>
            </a:r>
            <a:endParaRPr/>
          </a:p>
        </p:txBody>
      </p:sp>
      <p:sp>
        <p:nvSpPr>
          <p:cNvPr id="219" name="Google Shape;219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20" name="Google Shape;22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900" y="1872300"/>
            <a:ext cx="5435776" cy="264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4600" y="272325"/>
            <a:ext cx="2721750" cy="4528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1"/>
          <p:cNvSpPr txBox="1"/>
          <p:nvPr>
            <p:ph type="title"/>
          </p:nvPr>
        </p:nvSpPr>
        <p:spPr>
          <a:xfrm>
            <a:off x="727650" y="560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Scénario : Démarrer une rencontre</a:t>
            </a:r>
            <a:endParaRPr/>
          </a:p>
        </p:txBody>
      </p:sp>
      <p:sp>
        <p:nvSpPr>
          <p:cNvPr id="227" name="Google Shape;227;p3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28" name="Google Shape;22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9050" y="1061050"/>
            <a:ext cx="5777100" cy="3911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7650" y="560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</a:t>
            </a:r>
            <a:r>
              <a:rPr lang="fr"/>
              <a:t>able des matières</a:t>
            </a:r>
            <a:endParaRPr/>
          </a:p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5" name="Google Shape;95;p14"/>
          <p:cNvSpPr txBox="1"/>
          <p:nvPr/>
        </p:nvSpPr>
        <p:spPr>
          <a:xfrm>
            <a:off x="727650" y="1441200"/>
            <a:ext cx="7688700" cy="3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fr" sz="2350">
                <a:solidFill>
                  <a:srgbClr val="333333"/>
                </a:solidFill>
                <a:highlight>
                  <a:srgbClr val="FFFFFF"/>
                </a:highlight>
              </a:rPr>
              <a:t>Présentation générale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165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Lato"/>
              <a:buChar char="★"/>
            </a:pPr>
            <a:r>
              <a:rPr lang="fr" sz="17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Expression du besoin</a:t>
            </a:r>
            <a:endParaRPr sz="17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1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Lato"/>
              <a:buChar char="★"/>
            </a:pPr>
            <a:r>
              <a:rPr lang="fr" sz="17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Présentation du projet</a:t>
            </a:r>
            <a:endParaRPr sz="17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1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Lato"/>
              <a:buChar char="★"/>
            </a:pPr>
            <a:r>
              <a:rPr lang="fr" sz="17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Diagramme de cas d’utilisation</a:t>
            </a:r>
            <a:endParaRPr sz="17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1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Lato"/>
              <a:buChar char="★"/>
            </a:pPr>
            <a:r>
              <a:rPr lang="fr" sz="17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Planification des tâches</a:t>
            </a:r>
            <a:endParaRPr sz="17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1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Lato"/>
              <a:buChar char="★"/>
            </a:pPr>
            <a:r>
              <a:rPr lang="fr" sz="17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Ressources</a:t>
            </a:r>
            <a:endParaRPr sz="17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2350">
                <a:solidFill>
                  <a:srgbClr val="333333"/>
                </a:solidFill>
                <a:highlight>
                  <a:srgbClr val="FFFFFF"/>
                </a:highlight>
              </a:rPr>
              <a:t>Présentation personnelle</a:t>
            </a:r>
            <a:endParaRPr sz="17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165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Lato"/>
              <a:buChar char="★"/>
            </a:pPr>
            <a:r>
              <a:rPr lang="fr" sz="17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IHM</a:t>
            </a:r>
            <a:endParaRPr sz="17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1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Lato"/>
              <a:buChar char="★"/>
            </a:pPr>
            <a:r>
              <a:rPr lang="fr" sz="17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Schémas BDD</a:t>
            </a:r>
            <a:endParaRPr sz="17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1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Lato"/>
              <a:buChar char="★"/>
            </a:pPr>
            <a:r>
              <a:rPr lang="fr" sz="17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Architecture logicielle</a:t>
            </a:r>
            <a:endParaRPr sz="17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1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Lato"/>
              <a:buChar char="★"/>
            </a:pPr>
            <a:r>
              <a:rPr lang="fr" sz="17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Scénarios</a:t>
            </a:r>
            <a:endParaRPr sz="17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1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Lato"/>
              <a:buChar char="★"/>
            </a:pPr>
            <a:r>
              <a:rPr lang="fr" sz="17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Liaison entre les modules</a:t>
            </a:r>
            <a:endParaRPr sz="17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800"/>
              </a:spcAft>
              <a:buNone/>
            </a:pPr>
            <a:r>
              <a:rPr b="1" lang="fr" sz="2350">
                <a:solidFill>
                  <a:srgbClr val="333333"/>
                </a:solidFill>
                <a:highlight>
                  <a:srgbClr val="FFFFFF"/>
                </a:highlight>
              </a:rPr>
              <a:t>Conclusion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2"/>
          <p:cNvSpPr txBox="1"/>
          <p:nvPr>
            <p:ph type="title"/>
          </p:nvPr>
        </p:nvSpPr>
        <p:spPr>
          <a:xfrm>
            <a:off x="727650" y="560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Scénario : Démarrer l’application</a:t>
            </a:r>
            <a:endParaRPr/>
          </a:p>
        </p:txBody>
      </p:sp>
      <p:sp>
        <p:nvSpPr>
          <p:cNvPr id="234" name="Google Shape;234;p3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35" name="Google Shape;23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950" y="1304575"/>
            <a:ext cx="3505393" cy="374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1400" y="1906025"/>
            <a:ext cx="4172125" cy="1793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7" name="Google Shape;237;p32"/>
          <p:cNvCxnSpPr/>
          <p:nvPr/>
        </p:nvCxnSpPr>
        <p:spPr>
          <a:xfrm>
            <a:off x="3896175" y="2179325"/>
            <a:ext cx="784800" cy="25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3"/>
          <p:cNvSpPr txBox="1"/>
          <p:nvPr>
            <p:ph type="title"/>
          </p:nvPr>
        </p:nvSpPr>
        <p:spPr>
          <a:xfrm>
            <a:off x="727650" y="560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Scénario : Démarrer l’application</a:t>
            </a:r>
            <a:endParaRPr/>
          </a:p>
        </p:txBody>
      </p:sp>
      <p:sp>
        <p:nvSpPr>
          <p:cNvPr id="243" name="Google Shape;243;p3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44" name="Google Shape;24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950" y="1304575"/>
            <a:ext cx="3505393" cy="3742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5" name="Google Shape;245;p33"/>
          <p:cNvCxnSpPr/>
          <p:nvPr/>
        </p:nvCxnSpPr>
        <p:spPr>
          <a:xfrm flipH="1" rot="10800000">
            <a:off x="3882150" y="3251575"/>
            <a:ext cx="1072200" cy="45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46" name="Google Shape;24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9725" y="1542800"/>
            <a:ext cx="3810000" cy="30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4"/>
          <p:cNvSpPr txBox="1"/>
          <p:nvPr>
            <p:ph type="title"/>
          </p:nvPr>
        </p:nvSpPr>
        <p:spPr>
          <a:xfrm>
            <a:off x="727650" y="560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Liaison entre les modules</a:t>
            </a:r>
            <a:endParaRPr/>
          </a:p>
        </p:txBody>
      </p:sp>
      <p:pic>
        <p:nvPicPr>
          <p:cNvPr id="252" name="Google Shape;25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4527" y="1336402"/>
            <a:ext cx="1172975" cy="140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54" name="Google Shape;254;p34"/>
          <p:cNvSpPr txBox="1"/>
          <p:nvPr/>
        </p:nvSpPr>
        <p:spPr>
          <a:xfrm>
            <a:off x="5962225" y="1650675"/>
            <a:ext cx="2892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Version 4.2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Portée 60 m environ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fr"/>
              <a:t>Fréquence d'émission de 2.4 GHz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5" name="Google Shape;255;p34"/>
          <p:cNvSpPr/>
          <p:nvPr/>
        </p:nvSpPr>
        <p:spPr>
          <a:xfrm>
            <a:off x="1360150" y="1802625"/>
            <a:ext cx="1399800" cy="20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Arbitre-AREA</a:t>
            </a:r>
            <a:endParaRPr/>
          </a:p>
        </p:txBody>
      </p:sp>
      <p:sp>
        <p:nvSpPr>
          <p:cNvPr id="256" name="Google Shape;256;p34"/>
          <p:cNvSpPr/>
          <p:nvPr/>
        </p:nvSpPr>
        <p:spPr>
          <a:xfrm>
            <a:off x="137575" y="3817500"/>
            <a:ext cx="1483200" cy="20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Affichage</a:t>
            </a:r>
            <a:r>
              <a:rPr lang="fr"/>
              <a:t>-AREA</a:t>
            </a:r>
            <a:endParaRPr/>
          </a:p>
        </p:txBody>
      </p:sp>
      <p:sp>
        <p:nvSpPr>
          <p:cNvPr id="257" name="Google Shape;257;p34"/>
          <p:cNvSpPr/>
          <p:nvPr/>
        </p:nvSpPr>
        <p:spPr>
          <a:xfrm>
            <a:off x="1807600" y="3817500"/>
            <a:ext cx="1399800" cy="20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Score</a:t>
            </a:r>
            <a:r>
              <a:rPr lang="fr"/>
              <a:t>-AREA</a:t>
            </a:r>
            <a:endParaRPr/>
          </a:p>
        </p:txBody>
      </p:sp>
      <p:sp>
        <p:nvSpPr>
          <p:cNvPr id="258" name="Google Shape;258;p34"/>
          <p:cNvSpPr/>
          <p:nvPr/>
        </p:nvSpPr>
        <p:spPr>
          <a:xfrm>
            <a:off x="3338425" y="3817488"/>
            <a:ext cx="1399800" cy="20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Net</a:t>
            </a:r>
            <a:r>
              <a:rPr lang="fr"/>
              <a:t>-AREA</a:t>
            </a:r>
            <a:endParaRPr/>
          </a:p>
        </p:txBody>
      </p:sp>
      <p:cxnSp>
        <p:nvCxnSpPr>
          <p:cNvPr id="259" name="Google Shape;259;p34"/>
          <p:cNvCxnSpPr/>
          <p:nvPr/>
        </p:nvCxnSpPr>
        <p:spPr>
          <a:xfrm flipH="1">
            <a:off x="686700" y="2020425"/>
            <a:ext cx="831900" cy="178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0" name="Google Shape;260;p34"/>
          <p:cNvCxnSpPr>
            <a:endCxn id="258" idx="0"/>
          </p:cNvCxnSpPr>
          <p:nvPr/>
        </p:nvCxnSpPr>
        <p:spPr>
          <a:xfrm>
            <a:off x="2537725" y="2015388"/>
            <a:ext cx="1500600" cy="180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" name="Google Shape;261;p34"/>
          <p:cNvCxnSpPr>
            <a:stCxn id="255" idx="2"/>
            <a:endCxn id="257" idx="0"/>
          </p:cNvCxnSpPr>
          <p:nvPr/>
        </p:nvCxnSpPr>
        <p:spPr>
          <a:xfrm>
            <a:off x="2060050" y="2007225"/>
            <a:ext cx="447600" cy="18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5"/>
          <p:cNvSpPr txBox="1"/>
          <p:nvPr>
            <p:ph type="title"/>
          </p:nvPr>
        </p:nvSpPr>
        <p:spPr>
          <a:xfrm>
            <a:off x="727650" y="560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</a:t>
            </a:r>
            <a:endParaRPr/>
          </a:p>
        </p:txBody>
      </p:sp>
      <p:sp>
        <p:nvSpPr>
          <p:cNvPr id="267" name="Google Shape;267;p35"/>
          <p:cNvSpPr txBox="1"/>
          <p:nvPr>
            <p:ph idx="1" type="body"/>
          </p:nvPr>
        </p:nvSpPr>
        <p:spPr>
          <a:xfrm>
            <a:off x="727650" y="1441200"/>
            <a:ext cx="7688700" cy="32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Ce qui est fait :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L’IHM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Dialoguer avec les modules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Dialoguer avec la base de données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Requête SQL d’initialisation des parties simples et doubles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Démarrer une rencontre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Supprimer une rencontre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Gérer le score d’une partie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Ce qu’il reste à faire 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S</a:t>
            </a:r>
            <a:r>
              <a:rPr lang="fr"/>
              <a:t>upprimer</a:t>
            </a:r>
            <a:r>
              <a:rPr lang="fr"/>
              <a:t> la partie une fois jouée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Affichage d’une timer pour les parties</a:t>
            </a:r>
            <a:endParaRPr/>
          </a:p>
        </p:txBody>
      </p:sp>
      <p:sp>
        <p:nvSpPr>
          <p:cNvPr id="268" name="Google Shape;268;p3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7650" y="560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Expression du besoin</a:t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 rotWithShape="1">
          <a:blip r:embed="rId3">
            <a:alphaModFix/>
          </a:blip>
          <a:srcRect b="5114" l="0" r="0" t="0"/>
          <a:stretch/>
        </p:blipFill>
        <p:spPr>
          <a:xfrm>
            <a:off x="727650" y="1535323"/>
            <a:ext cx="4694800" cy="245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3" name="Google Shape;103;p15"/>
          <p:cNvSpPr txBox="1"/>
          <p:nvPr/>
        </p:nvSpPr>
        <p:spPr>
          <a:xfrm>
            <a:off x="5551950" y="1535325"/>
            <a:ext cx="34026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Lato"/>
              <a:buChar char="➢"/>
            </a:pPr>
            <a:r>
              <a:rPr lang="fr" sz="16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Améliorer la gestion de l’arbitrage</a:t>
            </a: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Lato"/>
              <a:buChar char="➢"/>
            </a:pPr>
            <a:r>
              <a:rPr lang="fr" sz="16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Ajouter une détection de “net” lors d’un service</a:t>
            </a: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625" y="62725"/>
            <a:ext cx="7374050" cy="50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7650" y="560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du projet</a:t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7175" y="1274600"/>
            <a:ext cx="6858000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727650" y="560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Synoptique du système</a:t>
            </a:r>
            <a:endParaRPr/>
          </a:p>
        </p:txBody>
      </p:sp>
      <p:sp>
        <p:nvSpPr>
          <p:cNvPr id="122" name="Google Shape;122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5125" y="1297950"/>
            <a:ext cx="6877847" cy="374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1050" y="1320875"/>
            <a:ext cx="2446175" cy="370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9"/>
          <p:cNvSpPr txBox="1"/>
          <p:nvPr>
            <p:ph type="title"/>
          </p:nvPr>
        </p:nvSpPr>
        <p:spPr>
          <a:xfrm>
            <a:off x="727650" y="560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Synoptique du système</a:t>
            </a:r>
            <a:endParaRPr/>
          </a:p>
        </p:txBody>
      </p:sp>
      <p:sp>
        <p:nvSpPr>
          <p:cNvPr id="130" name="Google Shape;130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9950" y="2092525"/>
            <a:ext cx="2066925" cy="21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727650" y="560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Diagramme de cas d’utilisation</a:t>
            </a:r>
            <a:endParaRPr/>
          </a:p>
        </p:txBody>
      </p:sp>
      <p:sp>
        <p:nvSpPr>
          <p:cNvPr id="137" name="Google Shape;137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0225" y="1241725"/>
            <a:ext cx="4810674" cy="374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727650" y="560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Répartition des tâches</a:t>
            </a:r>
            <a:endParaRPr/>
          </a:p>
        </p:txBody>
      </p:sp>
      <p:sp>
        <p:nvSpPr>
          <p:cNvPr id="144" name="Google Shape;144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graphicFrame>
        <p:nvGraphicFramePr>
          <p:cNvPr id="145" name="Google Shape;145;p21"/>
          <p:cNvGraphicFramePr/>
          <p:nvPr/>
        </p:nvGraphicFramePr>
        <p:xfrm>
          <a:off x="1275175" y="1360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{CD004F60-6856-41CD-8846-E1D824FC6541}</a:tableStyleId>
              </a:tblPr>
              <a:tblGrid>
                <a:gridCol w="3691475"/>
                <a:gridCol w="1432875"/>
                <a:gridCol w="1469300"/>
              </a:tblGrid>
              <a:tr h="38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Tâche</a:t>
                      </a:r>
                      <a:endParaRPr/>
                    </a:p>
                  </a:txBody>
                  <a:tcPr marT="88900" marB="88900" marR="88900" marL="889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Priorité</a:t>
                      </a:r>
                      <a:endParaRPr/>
                    </a:p>
                  </a:txBody>
                  <a:tcPr marT="88900" marB="88900" marR="88900" marL="889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Itération</a:t>
                      </a:r>
                      <a:endParaRPr/>
                    </a:p>
                  </a:txBody>
                  <a:tcPr marT="88900" marB="88900" marR="88900" marL="88900"/>
                </a:tc>
              </a:tr>
              <a:tr h="368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Création de L’IHM </a:t>
                      </a:r>
                      <a:endParaRPr sz="1100"/>
                    </a:p>
                  </a:txBody>
                  <a:tcPr marT="88900" marB="88900" marR="88900" marL="889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Haute</a:t>
                      </a:r>
                      <a:endParaRPr sz="1100"/>
                    </a:p>
                  </a:txBody>
                  <a:tcPr marT="88900" marB="88900" marR="88900" marL="889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Itération 1</a:t>
                      </a:r>
                      <a:endParaRPr sz="1100"/>
                    </a:p>
                  </a:txBody>
                  <a:tcPr marT="88900" marB="88900" marR="88900" marL="88900"/>
                </a:tc>
              </a:tr>
              <a:tr h="368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Création des différentes classes</a:t>
                      </a:r>
                      <a:endParaRPr sz="1100"/>
                    </a:p>
                  </a:txBody>
                  <a:tcPr marT="88900" marB="88900" marR="88900" marL="889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Moyenne</a:t>
                      </a:r>
                      <a:endParaRPr sz="1100"/>
                    </a:p>
                  </a:txBody>
                  <a:tcPr marT="88900" marB="88900" marR="88900" marL="889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Itération 2</a:t>
                      </a:r>
                      <a:endParaRPr sz="1100"/>
                    </a:p>
                  </a:txBody>
                  <a:tcPr marT="88900" marB="88900" marR="88900" marL="88900"/>
                </a:tc>
              </a:tr>
              <a:tr h="368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Connexion Bluetooth avec les modules</a:t>
                      </a:r>
                      <a:endParaRPr sz="1100"/>
                    </a:p>
                  </a:txBody>
                  <a:tcPr marT="88900" marB="88900" marR="88900" marL="889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Moyenne</a:t>
                      </a:r>
                      <a:endParaRPr sz="1100"/>
                    </a:p>
                  </a:txBody>
                  <a:tcPr marT="88900" marB="88900" marR="88900" marL="889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Itération 2</a:t>
                      </a:r>
                      <a:endParaRPr sz="1100"/>
                    </a:p>
                  </a:txBody>
                  <a:tcPr marT="88900" marB="88900" marR="88900" marL="88900"/>
                </a:tc>
              </a:tr>
              <a:tr h="368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Création des trames</a:t>
                      </a:r>
                      <a:endParaRPr sz="1100"/>
                    </a:p>
                  </a:txBody>
                  <a:tcPr marT="88900" marB="88900" marR="88900" marL="889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Moyenne</a:t>
                      </a:r>
                      <a:endParaRPr sz="1100"/>
                    </a:p>
                  </a:txBody>
                  <a:tcPr marT="88900" marB="88900" marR="88900" marL="889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Itération 2</a:t>
                      </a:r>
                      <a:endParaRPr sz="1100"/>
                    </a:p>
                  </a:txBody>
                  <a:tcPr marT="88900" marB="88900" marR="88900" marL="88900"/>
                </a:tc>
              </a:tr>
              <a:tr h="368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Traitement des trames</a:t>
                      </a:r>
                      <a:endParaRPr sz="1100"/>
                    </a:p>
                  </a:txBody>
                  <a:tcPr marT="88900" marB="88900" marR="88900" marL="889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Moyenne</a:t>
                      </a:r>
                      <a:endParaRPr sz="1100"/>
                    </a:p>
                  </a:txBody>
                  <a:tcPr marT="88900" marB="88900" marR="88900" marL="889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Itération 2</a:t>
                      </a:r>
                      <a:endParaRPr sz="1100"/>
                    </a:p>
                  </a:txBody>
                  <a:tcPr marT="88900" marB="88900" marR="88900" marL="88900"/>
                </a:tc>
              </a:tr>
              <a:tr h="368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Connexion avec la BDD</a:t>
                      </a:r>
                      <a:endParaRPr sz="1100"/>
                    </a:p>
                  </a:txBody>
                  <a:tcPr marT="88900" marB="88900" marR="88900" marL="889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Moyenne</a:t>
                      </a:r>
                      <a:endParaRPr sz="1100"/>
                    </a:p>
                  </a:txBody>
                  <a:tcPr marT="88900" marB="88900" marR="88900" marL="889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Itération 2</a:t>
                      </a:r>
                      <a:endParaRPr sz="1100"/>
                    </a:p>
                  </a:txBody>
                  <a:tcPr marT="88900" marB="88900" marR="88900" marL="88900"/>
                </a:tc>
              </a:tr>
              <a:tr h="368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Création d’une partie</a:t>
                      </a:r>
                      <a:endParaRPr sz="1100"/>
                    </a:p>
                  </a:txBody>
                  <a:tcPr marT="88900" marB="88900" marR="88900" marL="889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Haute</a:t>
                      </a:r>
                      <a:endParaRPr sz="1100"/>
                    </a:p>
                  </a:txBody>
                  <a:tcPr marT="88900" marB="88900" marR="88900" marL="889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Itération 3</a:t>
                      </a:r>
                      <a:endParaRPr sz="1100"/>
                    </a:p>
                  </a:txBody>
                  <a:tcPr marT="88900" marB="88900" marR="88900" marL="88900"/>
                </a:tc>
              </a:tr>
              <a:tr h="368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Création d’une rencontre</a:t>
                      </a:r>
                      <a:endParaRPr sz="1100"/>
                    </a:p>
                  </a:txBody>
                  <a:tcPr marT="88900" marB="88900" marR="88900" marL="889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Haute</a:t>
                      </a:r>
                      <a:endParaRPr sz="1100"/>
                    </a:p>
                  </a:txBody>
                  <a:tcPr marT="88900" marB="88900" marR="88900" marL="889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Itération 3</a:t>
                      </a:r>
                      <a:endParaRPr sz="1100"/>
                    </a:p>
                  </a:txBody>
                  <a:tcPr marT="88900" marB="88900" marR="88900" marL="88900"/>
                </a:tc>
              </a:tr>
              <a:tr h="368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Arbitrage de la partie</a:t>
                      </a:r>
                      <a:endParaRPr sz="1100"/>
                    </a:p>
                  </a:txBody>
                  <a:tcPr marT="88900" marB="88900" marR="88900" marL="889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Haute</a:t>
                      </a:r>
                      <a:endParaRPr sz="1100"/>
                    </a:p>
                  </a:txBody>
                  <a:tcPr marT="88900" marB="88900" marR="88900" marL="889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Itération 3</a:t>
                      </a:r>
                      <a:endParaRPr sz="1100"/>
                    </a:p>
                  </a:txBody>
                  <a:tcPr marT="88900" marB="88900" marR="88900" marL="8890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