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Quantic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Denk One"/>
      <p:regular r:id="rId48"/>
    </p:embeddedFont>
    <p:embeddedFont>
      <p:font typeface="PT Sans"/>
      <p:regular r:id="rId49"/>
      <p:bold r:id="rId50"/>
      <p:italic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1CDD80-3070-441A-A7CE-8C07D9BDD1BB}">
  <a:tblStyle styleId="{2B1CDD80-3070-441A-A7CE-8C07D9BDD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SourceCodePro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enkOne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PT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Quantico-bold.fntdata"/><Relationship Id="rId36" Type="http://schemas.openxmlformats.org/officeDocument/2006/relationships/font" Target="fonts/Quantico-regular.fntdata"/><Relationship Id="rId39" Type="http://schemas.openxmlformats.org/officeDocument/2006/relationships/font" Target="fonts/Quantico-boldItalic.fntdata"/><Relationship Id="rId38" Type="http://schemas.openxmlformats.org/officeDocument/2006/relationships/font" Target="fonts/Quantic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-italic.fntdata"/><Relationship Id="rId50" Type="http://schemas.openxmlformats.org/officeDocument/2006/relationships/font" Target="fonts/PTSans-bold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TSans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9faa5c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9faa5c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60a3c5a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60a3c5a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809fa05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809fa05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9552a8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9552a8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46392f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46392f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46392f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46392f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809fa0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809fa0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a6fe557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a6fe557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1a7f3e1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1a7f3e1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1bc06e7d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1bc06e7d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343a01a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343a01a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85c7a56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85c7a56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60a3c5a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60a3c5a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60a3c5a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60a3c5a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693a0e1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693a0e1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60a3c5a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60a3c5a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7bca63f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47bca63f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1a7f3e1d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1a7f3e1d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343a01a0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2343a01a0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9faa5cb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f9faa5cb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60a3c5a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60a3c5a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343a01a0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343a01a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809fa05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809fa05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177cf3115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177cf3115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343a01a0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343a01a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343a01a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343a01a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60a3c5a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60a3c5a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343a01a0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343a01a0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7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7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8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18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" name="Google Shape;149;p18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fr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fr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fr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7.jp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33"/>
              <a:t>Basket-Game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88"/>
              <a:t>R</a:t>
            </a:r>
            <a:r>
              <a:rPr lang="fr" sz="2588"/>
              <a:t>evue finale</a:t>
            </a:r>
            <a:endParaRPr sz="21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988"/>
              <a:t>Chansard Nathanaël</a:t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88"/>
              <a:t>La Salle Avignon                                                                                </a:t>
            </a:r>
            <a:r>
              <a:rPr lang="fr" sz="1988"/>
              <a:t>2022-2023</a:t>
            </a:r>
            <a:endParaRPr sz="19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763449" y="4589600"/>
            <a:ext cx="849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6040" l="-2000" r="1999" t="-6040"/>
          <a:stretch/>
        </p:blipFill>
        <p:spPr>
          <a:xfrm>
            <a:off x="5093975" y="1500338"/>
            <a:ext cx="22669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Raspberry Pi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27225" y="2495025"/>
            <a:ext cx="77040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fr"/>
              <a:t>A</a:t>
            </a:r>
            <a:r>
              <a:rPr lang="fr"/>
              <a:t>rchitecture ARM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✓ Sorties vidéo composite et Sortie </a:t>
            </a:r>
            <a:r>
              <a:rPr b="1" lang="fr"/>
              <a:t>HDMI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✓ Ethernet, Wifi et </a:t>
            </a:r>
            <a:r>
              <a:rPr b="1" lang="fr"/>
              <a:t>Bluetooth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✓ </a:t>
            </a:r>
            <a:r>
              <a:rPr b="1" lang="fr"/>
              <a:t>Audio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✓ Version Raspberry Pi 3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050" y="758575"/>
            <a:ext cx="1332650" cy="1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438" y="2441925"/>
            <a:ext cx="3257575" cy="1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847600" y="52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</a:t>
            </a:r>
            <a:r>
              <a:rPr lang="fr"/>
              <a:t>tâches</a:t>
            </a:r>
            <a:endParaRPr/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5" name="Google Shape;295;p34"/>
          <p:cNvGraphicFramePr/>
          <p:nvPr/>
        </p:nvGraphicFramePr>
        <p:xfrm>
          <a:off x="952500" y="131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{2B1CDD80-3070-441A-A7CE-8C07D9BDD1BB}</a:tableStyleId>
              </a:tblPr>
              <a:tblGrid>
                <a:gridCol w="2413000"/>
                <a:gridCol w="2413000"/>
                <a:gridCol w="2413000"/>
              </a:tblGrid>
              <a:tr h="2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accent4"/>
                          </a:solidFill>
                        </a:rPr>
                        <a:t>Description</a:t>
                      </a:r>
                      <a:endParaRPr sz="9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Priorité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Itération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Afficher le squelette de l’interface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Elevée</a:t>
                      </a:r>
                      <a:endParaRPr b="1" sz="9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Connexion bluetooth</a:t>
                      </a: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avec le module de gestion de partie 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Elevée</a:t>
                      </a:r>
                      <a:endParaRPr b="1" sz="9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2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Jouer une partie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Elevée</a:t>
                      </a:r>
                      <a:endParaRPr b="1" sz="9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Dialoguer avec le module de gestion de partie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Moyenne</a:t>
                      </a:r>
                      <a:endParaRPr b="1" sz="9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Récupérer</a:t>
                      </a: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les paramètres d’une partie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Moyenne </a:t>
                      </a:r>
                      <a:endParaRPr b="1" sz="9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Ajuster le nombre de panier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Moyenne</a:t>
                      </a:r>
                      <a:endParaRPr b="1" sz="9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2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Ajouter des scores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Faible</a:t>
                      </a:r>
                      <a:endParaRPr b="1" sz="9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2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Ajouter des sons </a:t>
                      </a:r>
                      <a:endParaRPr b="1" sz="9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Faible</a:t>
                      </a:r>
                      <a:endParaRPr b="1" sz="9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itérations (Jira)</a:t>
            </a:r>
            <a:endParaRPr/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00" y="1339150"/>
            <a:ext cx="7470698" cy="16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/>
          <p:nvPr/>
        </p:nvSpPr>
        <p:spPr>
          <a:xfrm>
            <a:off x="810200" y="2124150"/>
            <a:ext cx="6593100" cy="27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5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tâches (beesbusy)</a:t>
            </a:r>
            <a:endParaRPr/>
          </a:p>
        </p:txBody>
      </p:sp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38" y="1375210"/>
            <a:ext cx="8075726" cy="286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418950" y="31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l’affichage </a:t>
            </a:r>
            <a:endParaRPr/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3696550" y="918150"/>
            <a:ext cx="49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Ecran “Accueil”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452425" y="2396363"/>
            <a:ext cx="186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Attente dialogue avec le module de gestion de partie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82725" y="1747525"/>
            <a:ext cx="18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2996000" y="994650"/>
            <a:ext cx="1317000" cy="323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Source Code Pro"/>
                <a:ea typeface="Source Code Pro"/>
                <a:cs typeface="Source Code Pro"/>
                <a:sym typeface="Source Code Pro"/>
              </a:rPr>
              <a:t>QStackedWidget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000" y="1318350"/>
            <a:ext cx="5693750" cy="3202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7"/>
          <p:cNvCxnSpPr/>
          <p:nvPr/>
        </p:nvCxnSpPr>
        <p:spPr>
          <a:xfrm>
            <a:off x="2011800" y="2871075"/>
            <a:ext cx="1398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/>
          <p:nvPr/>
        </p:nvCxnSpPr>
        <p:spPr>
          <a:xfrm flipH="1" rot="10800000">
            <a:off x="1239525" y="1945525"/>
            <a:ext cx="3953100" cy="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421675" y="30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l’affichage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326550" y="1514650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Temps par tour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97650" y="1970975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 Equipe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46350" y="2628950"/>
            <a:ext cx="138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Nombre de panier </a:t>
            </a: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marqué</a:t>
            </a: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3052950" y="983225"/>
            <a:ext cx="594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Ecran “Partie”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655250" y="1059725"/>
            <a:ext cx="1317000" cy="323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Source Code Pro"/>
                <a:ea typeface="Source Code Pro"/>
                <a:cs typeface="Source Code Pro"/>
                <a:sym typeface="Source Code Pro"/>
              </a:rPr>
              <a:t>QStackedWidget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150" y="1414675"/>
            <a:ext cx="5123851" cy="313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8"/>
          <p:cNvCxnSpPr/>
          <p:nvPr/>
        </p:nvCxnSpPr>
        <p:spPr>
          <a:xfrm>
            <a:off x="1561975" y="2171075"/>
            <a:ext cx="186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8"/>
          <p:cNvCxnSpPr/>
          <p:nvPr/>
        </p:nvCxnSpPr>
        <p:spPr>
          <a:xfrm>
            <a:off x="1830125" y="1743425"/>
            <a:ext cx="3849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8"/>
          <p:cNvCxnSpPr/>
          <p:nvPr/>
        </p:nvCxnSpPr>
        <p:spPr>
          <a:xfrm>
            <a:off x="1526450" y="2905800"/>
            <a:ext cx="216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9" name="Google Shape;339;p38"/>
          <p:cNvSpPr txBox="1"/>
          <p:nvPr/>
        </p:nvSpPr>
        <p:spPr>
          <a:xfrm>
            <a:off x="419700" y="3702425"/>
            <a:ext cx="124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Nombre de manche gagnée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0" name="Google Shape;340;p38"/>
          <p:cNvCxnSpPr/>
          <p:nvPr/>
        </p:nvCxnSpPr>
        <p:spPr>
          <a:xfrm>
            <a:off x="1754550" y="4103075"/>
            <a:ext cx="216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d’utilisations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400" y="1796750"/>
            <a:ext cx="4337775" cy="23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075" y="1556500"/>
            <a:ext cx="4716500" cy="27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729450" y="582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logicielle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188" y="1749923"/>
            <a:ext cx="6495224" cy="22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500525" y="697800"/>
            <a:ext cx="443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lasse BasketGame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25" y="450100"/>
            <a:ext cx="4102424" cy="4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729450" y="556650"/>
            <a:ext cx="775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</a:t>
            </a:r>
            <a:r>
              <a:rPr lang="fr"/>
              <a:t> Puissance4 et Equipe</a:t>
            </a:r>
            <a:endParaRPr/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00" y="1222876"/>
            <a:ext cx="6997551" cy="32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➢"/>
            </a:pPr>
            <a:r>
              <a:rPr b="1" lang="fr" sz="1520"/>
              <a:t>Présentation du projet</a:t>
            </a:r>
            <a:endParaRPr b="1" sz="144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➢"/>
            </a:pPr>
            <a:r>
              <a:rPr b="1" lang="fr" sz="1520"/>
              <a:t>Planification</a:t>
            </a:r>
            <a:endParaRPr b="1" sz="144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➢"/>
            </a:pPr>
            <a:r>
              <a:rPr b="1" lang="fr" sz="1520"/>
              <a:t>Diagrammes UML</a:t>
            </a:r>
            <a:endParaRPr b="1" sz="152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➢"/>
            </a:pPr>
            <a:r>
              <a:rPr b="1" lang="fr" sz="1520"/>
              <a:t>Protocole de communication</a:t>
            </a:r>
            <a:endParaRPr b="1" sz="152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➢"/>
            </a:pPr>
            <a:r>
              <a:rPr b="1" lang="fr" sz="1520"/>
              <a:t>Test de validation </a:t>
            </a:r>
            <a:endParaRPr b="1" sz="152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➢"/>
            </a:pPr>
            <a:r>
              <a:rPr b="1" lang="fr" sz="1520"/>
              <a:t>Conclusion</a:t>
            </a:r>
            <a:endParaRPr b="1" sz="1520"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718027" y="4633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type="title"/>
          </p:nvPr>
        </p:nvSpPr>
        <p:spPr>
          <a:xfrm>
            <a:off x="461925" y="551600"/>
            <a:ext cx="33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</a:t>
            </a:r>
            <a:r>
              <a:rPr lang="fr"/>
              <a:t> Communication</a:t>
            </a:r>
            <a:endParaRPr/>
          </a:p>
        </p:txBody>
      </p:sp>
      <p:sp>
        <p:nvSpPr>
          <p:cNvPr id="375" name="Google Shape;375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000" y="442350"/>
            <a:ext cx="4865873" cy="40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436675" y="344000"/>
            <a:ext cx="583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Afficher un jeton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3834900" y="879200"/>
            <a:ext cx="50769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Basketgame::afficherUnJeton(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ligne,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colonne)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(ligne &lt;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|| ligne &gt;= NB_LIGNES)</a:t>
            </a: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(colonne &lt;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|| colonne &gt;= NB_COLONNES)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QPixmap  puissance4 = ui-&gt;labelVisualisationPlateau-&gt;pixmap()-&gt;copy();</a:t>
            </a: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QPainter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fr" sz="90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(&amp;puissance4)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(plateau-&gt;estEquipeRouge())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QImage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jetonRouge</a:t>
            </a:r>
            <a:r>
              <a:rPr b="1" lang="fr" sz="90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(JETON_ROUGE)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    p.drawImage(QPoint(DEPLACEMENT_X + (colonne * TAILLE_JETON),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                       DEPLACEMENT_Y - (ligne   * TAILLE_JETON)),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                jetonRouge);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    p.end();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    ui-&gt;labelVisualisationPlateau-&gt;setPixmap(puissance4);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1"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9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fr" sz="800">
                <a:latin typeface="Consolas"/>
                <a:ea typeface="Consolas"/>
                <a:cs typeface="Consolas"/>
                <a:sym typeface="Consolas"/>
              </a:rPr>
            </a:br>
            <a:endParaRPr b="1"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50" y="1183300"/>
            <a:ext cx="2764824" cy="18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4"/>
          <p:cNvSpPr txBox="1"/>
          <p:nvPr/>
        </p:nvSpPr>
        <p:spPr>
          <a:xfrm>
            <a:off x="796163" y="3152225"/>
            <a:ext cx="227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puissance4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579550" y="487600"/>
            <a:ext cx="83166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Vérifier l’alignement des jetons</a:t>
            </a:r>
            <a:endParaRPr/>
          </a:p>
        </p:txBody>
      </p:sp>
      <p:sp>
        <p:nvSpPr>
          <p:cNvPr id="391" name="Google Shape;391;p45"/>
          <p:cNvSpPr txBox="1"/>
          <p:nvPr>
            <p:ph idx="12" type="sldNum"/>
          </p:nvPr>
        </p:nvSpPr>
        <p:spPr>
          <a:xfrm>
            <a:off x="8627152" y="4648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5"/>
          <p:cNvSpPr txBox="1"/>
          <p:nvPr>
            <p:ph idx="1" type="body"/>
          </p:nvPr>
        </p:nvSpPr>
        <p:spPr>
          <a:xfrm>
            <a:off x="3944575" y="1021750"/>
            <a:ext cx="48309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Plateau::verifierLigne()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ligne =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; ligne &lt; NB_LIGNES; ligne++)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colonne =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; colonne &lt; NB_COLONNES - NB_PIONS_ALIGNES;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    colonne++)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{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(plateau[ligne][colonne] == CouleurJeton::JAUNE &amp;&amp;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       plateau[ligne][colonne +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] == CouleurJeton::JAUNE &amp;&amp;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       plateau[ligne][colonne +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] == CouleurJeton::JAUNE &amp;&amp;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       plateau[ligne][colonne +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] == CouleurJeton::JAUNE)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   	{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            vainqueur =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	}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fr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3" name="Google Shape;3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25" y="1443450"/>
            <a:ext cx="2792226" cy="186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900425" y="3311825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plateau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764325" y="45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 de communication</a:t>
            </a:r>
            <a:endParaRPr/>
          </a:p>
        </p:txBody>
      </p:sp>
      <p:sp>
        <p:nvSpPr>
          <p:cNvPr id="400" name="Google Shape;400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862250" y="1038675"/>
            <a:ext cx="332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0000"/>
                </a:solidFill>
              </a:rPr>
              <a:t>$BASKET</a:t>
            </a:r>
            <a:r>
              <a:rPr lang="fr" sz="1500"/>
              <a:t>;</a:t>
            </a:r>
            <a:r>
              <a:rPr lang="fr" sz="1500">
                <a:solidFill>
                  <a:srgbClr val="1155CC"/>
                </a:solidFill>
              </a:rPr>
              <a:t>{TYPE}</a:t>
            </a:r>
            <a:r>
              <a:rPr lang="fr" sz="1500"/>
              <a:t>;</a:t>
            </a:r>
            <a:r>
              <a:rPr lang="fr" sz="1500">
                <a:solidFill>
                  <a:srgbClr val="38761D"/>
                </a:solidFill>
              </a:rPr>
              <a:t>{DONNEES}</a:t>
            </a:r>
            <a:r>
              <a:rPr lang="fr" sz="1500"/>
              <a:t>;</a:t>
            </a:r>
            <a:r>
              <a:rPr lang="fr" sz="1500">
                <a:solidFill>
                  <a:srgbClr val="CC0000"/>
                </a:solidFill>
              </a:rPr>
              <a:t>\r\n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02" name="Google Shape;402;p46"/>
          <p:cNvGraphicFramePr/>
          <p:nvPr/>
        </p:nvGraphicFramePr>
        <p:xfrm>
          <a:off x="1334700" y="20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{2B1CDD80-3070-441A-A7CE-8C07D9BDD1BB}</a:tableStyleId>
              </a:tblPr>
              <a:tblGrid>
                <a:gridCol w="897900"/>
                <a:gridCol w="1828775"/>
              </a:tblGrid>
              <a:tr h="3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155CC"/>
                          </a:solidFill>
                        </a:rPr>
                        <a:t>TYPE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SEANCE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Configuration de la partie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3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START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Début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de partie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TIR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Paramètre du tir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STOP 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Arrêt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de la partie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RESET 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Remise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à zéro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de la partie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FIN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Fin d’une manche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03" name="Google Shape;403;p46"/>
          <p:cNvGraphicFramePr/>
          <p:nvPr/>
        </p:nvGraphicFramePr>
        <p:xfrm>
          <a:off x="5485650" y="14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{2B1CDD80-3070-441A-A7CE-8C07D9BDD1BB}</a:tableStyleId>
              </a:tblPr>
              <a:tblGrid>
                <a:gridCol w="1470875"/>
                <a:gridCol w="1585250"/>
              </a:tblGrid>
              <a:tr h="41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8761D"/>
                          </a:solidFill>
                        </a:rPr>
                        <a:t>DONNEES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NOM_EQUIPE1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Nom de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l'équipe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n°1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NOM_EQUIPE2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Nom de l'équipe n°2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PANIERS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Nombre de paniers choisis entre 2 et 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TEMPS 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Temps entre chaque tour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NB_MANCHES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Nombre de manche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404" name="Google Shape;404;p46"/>
          <p:cNvCxnSpPr/>
          <p:nvPr/>
        </p:nvCxnSpPr>
        <p:spPr>
          <a:xfrm rot="10800000">
            <a:off x="1250825" y="1494575"/>
            <a:ext cx="333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6"/>
          <p:cNvCxnSpPr/>
          <p:nvPr/>
        </p:nvCxnSpPr>
        <p:spPr>
          <a:xfrm flipH="1" rot="10800000">
            <a:off x="3697675" y="1494725"/>
            <a:ext cx="732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6"/>
          <p:cNvSpPr txBox="1"/>
          <p:nvPr/>
        </p:nvSpPr>
        <p:spPr>
          <a:xfrm>
            <a:off x="494175" y="1722375"/>
            <a:ext cx="16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Délimiteur</a:t>
            </a:r>
            <a:r>
              <a:rPr lang="fr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de début</a:t>
            </a:r>
            <a:endParaRPr sz="12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943925" y="1722375"/>
            <a:ext cx="13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Délimiteur</a:t>
            </a:r>
            <a:r>
              <a:rPr lang="fr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de fin</a:t>
            </a:r>
            <a:endParaRPr sz="12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46"/>
          <p:cNvCxnSpPr/>
          <p:nvPr/>
        </p:nvCxnSpPr>
        <p:spPr>
          <a:xfrm rot="10800000">
            <a:off x="2181800" y="1433475"/>
            <a:ext cx="220800" cy="6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6"/>
          <p:cNvCxnSpPr/>
          <p:nvPr/>
        </p:nvCxnSpPr>
        <p:spPr>
          <a:xfrm flipH="1" rot="10800000">
            <a:off x="4058250" y="2029350"/>
            <a:ext cx="14274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/>
          <p:nvPr/>
        </p:nvSpPr>
        <p:spPr>
          <a:xfrm>
            <a:off x="5302825" y="755125"/>
            <a:ext cx="3230400" cy="2002200"/>
          </a:xfrm>
          <a:prstGeom prst="roundRect">
            <a:avLst>
              <a:gd fmla="val 6211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 txBox="1"/>
          <p:nvPr>
            <p:ph type="title"/>
          </p:nvPr>
        </p:nvSpPr>
        <p:spPr>
          <a:xfrm>
            <a:off x="440350" y="296525"/>
            <a:ext cx="787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Démarrer une manche</a:t>
            </a:r>
            <a:endParaRPr/>
          </a:p>
        </p:txBody>
      </p:sp>
      <p:sp>
        <p:nvSpPr>
          <p:cNvPr id="416" name="Google Shape;416;p47"/>
          <p:cNvSpPr txBox="1"/>
          <p:nvPr>
            <p:ph idx="12" type="sldNum"/>
          </p:nvPr>
        </p:nvSpPr>
        <p:spPr>
          <a:xfrm>
            <a:off x="8692777" y="46791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5302825" y="831725"/>
            <a:ext cx="37944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Basketgame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b="1" lang="fr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demarrerManche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8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numeroManche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8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etatBasketgame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b="1" lang="fr" sz="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Attente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800">
              <a:solidFill>
                <a:srgbClr val="C0C0C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fr" sz="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etatBasketgame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b="1" lang="fr" sz="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EnCours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fr" sz="8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initialiserManche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fr" sz="8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initialiserDureeTour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fr" sz="8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demarrerChronometrageTour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fr" sz="8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afficherPuissance4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fr" sz="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etatBasketgame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b="1" lang="fr" sz="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EnCours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Source Code Pro"/>
                <a:ea typeface="Source Code Pro"/>
                <a:cs typeface="Source Code Pro"/>
                <a:sym typeface="Source Code Pro"/>
              </a:rPr>
              <a:t>   …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577200" y="869825"/>
            <a:ext cx="41250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Communication::traiterTrame(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QStringList&amp; champsTrame)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    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(recupererTypeTrame(champsTrame[TYPE_TRAME]))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TypeTrame::Seance: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emit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seanceConfiguree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(champsTrame[NOM_EQUIPE1],</a:t>
            </a:r>
            <a:b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champsTrame[NOM_EQUIPE2],</a:t>
            </a:r>
            <a:b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champsTrame[NB_PANIERS].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toInt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champsTrame[TEMPS_TOUR_MAX].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toInt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champsTrame[NB_MANCHES].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toInt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TypeTrame::Start: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emit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mancheDemarree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(champsTrame[NUMERO_Seance].toInt()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TypeTrame::Tir: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emit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tirPanier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(champsTrame[COULEUR_EQUIPE],</a:t>
            </a:r>
            <a:b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champsTrame[NUMERO_PANIER].toInt()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TypeTrame::Stop: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emit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mancheTerminee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(champsTrame[NUMERO_Seance].toInt()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TypeTrame::Reset: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emit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seanceReinitialisee</a:t>
            </a:r>
            <a:r>
              <a:rPr b="1" lang="fr" sz="750">
                <a:solidFill>
                  <a:srgbClr val="0055A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75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7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9" name="Google Shape;419;p47"/>
          <p:cNvSpPr/>
          <p:nvPr/>
        </p:nvSpPr>
        <p:spPr>
          <a:xfrm>
            <a:off x="956475" y="1609100"/>
            <a:ext cx="2766600" cy="15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47"/>
          <p:cNvCxnSpPr>
            <a:stCxn id="419" idx="3"/>
            <a:endCxn id="417" idx="1"/>
          </p:cNvCxnSpPr>
          <p:nvPr/>
        </p:nvCxnSpPr>
        <p:spPr>
          <a:xfrm>
            <a:off x="3723075" y="1688600"/>
            <a:ext cx="1579800" cy="146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1" name="Google Shape;421;p47"/>
          <p:cNvSpPr txBox="1"/>
          <p:nvPr/>
        </p:nvSpPr>
        <p:spPr>
          <a:xfrm>
            <a:off x="6672775" y="2838725"/>
            <a:ext cx="60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slot</a:t>
            </a:r>
            <a:endParaRPr i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956475" y="1688600"/>
            <a:ext cx="126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signal</a:t>
            </a:r>
            <a:endParaRPr i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727650" y="53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 de communication : tir </a:t>
            </a:r>
            <a:endParaRPr/>
          </a:p>
        </p:txBody>
      </p:sp>
      <p:sp>
        <p:nvSpPr>
          <p:cNvPr id="428" name="Google Shape;428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460100" y="2321000"/>
            <a:ext cx="449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0000"/>
                </a:solidFill>
              </a:rPr>
              <a:t>$BASKET</a:t>
            </a:r>
            <a:r>
              <a:rPr lang="fr" sz="1500">
                <a:solidFill>
                  <a:schemeClr val="dk2"/>
                </a:solidFill>
              </a:rPr>
              <a:t>;</a:t>
            </a:r>
            <a:r>
              <a:rPr lang="fr" sz="1500">
                <a:solidFill>
                  <a:srgbClr val="BF9000"/>
                </a:solidFill>
              </a:rPr>
              <a:t>TIR</a:t>
            </a:r>
            <a:r>
              <a:rPr lang="fr" sz="1500"/>
              <a:t>;</a:t>
            </a:r>
            <a:r>
              <a:rPr lang="fr" sz="1500">
                <a:solidFill>
                  <a:srgbClr val="1155CC"/>
                </a:solidFill>
              </a:rPr>
              <a:t>{COULEUR}</a:t>
            </a:r>
            <a:r>
              <a:rPr lang="fr" sz="1500"/>
              <a:t>;</a:t>
            </a:r>
            <a:r>
              <a:rPr lang="fr" sz="1500">
                <a:solidFill>
                  <a:srgbClr val="38761D"/>
                </a:solidFill>
              </a:rPr>
              <a:t>{NUMERO}</a:t>
            </a:r>
            <a:r>
              <a:rPr lang="fr" sz="1500"/>
              <a:t>;</a:t>
            </a:r>
            <a:r>
              <a:rPr lang="fr" sz="1500">
                <a:solidFill>
                  <a:srgbClr val="CC0000"/>
                </a:solidFill>
              </a:rPr>
              <a:t>\r\n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30" name="Google Shape;430;p48"/>
          <p:cNvGraphicFramePr/>
          <p:nvPr/>
        </p:nvGraphicFramePr>
        <p:xfrm>
          <a:off x="5149650" y="14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{2B1CDD80-3070-441A-A7CE-8C07D9BDD1BB}</a:tableStyleId>
              </a:tblPr>
              <a:tblGrid>
                <a:gridCol w="1086250"/>
                <a:gridCol w="2212375"/>
              </a:tblGrid>
              <a:tr h="6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CHAMPS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COULEUR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Couleur de l’équipe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NUMERO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Numéro du panier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 de communication : envoyer un vainqueur </a:t>
            </a:r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720000" y="2075175"/>
            <a:ext cx="42501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CC0000"/>
                </a:solidFill>
              </a:rPr>
              <a:t>$BASKET</a:t>
            </a:r>
            <a:r>
              <a:rPr lang="fr" sz="1700"/>
              <a:t>;</a:t>
            </a:r>
            <a:r>
              <a:rPr lang="fr" sz="1700">
                <a:solidFill>
                  <a:srgbClr val="BF9000"/>
                </a:solidFill>
              </a:rPr>
              <a:t>FIN</a:t>
            </a:r>
            <a:r>
              <a:rPr lang="fr" sz="1700"/>
              <a:t>;</a:t>
            </a:r>
            <a:r>
              <a:rPr lang="fr" sz="1700">
                <a:solidFill>
                  <a:srgbClr val="1155CC"/>
                </a:solidFill>
              </a:rPr>
              <a:t>{COULEUR}</a:t>
            </a:r>
            <a:r>
              <a:rPr lang="fr" sz="1700"/>
              <a:t>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38761D"/>
                </a:solidFill>
              </a:rPr>
              <a:t>{NUMERO_MANCHE}</a:t>
            </a:r>
            <a:r>
              <a:rPr lang="fr" sz="1700"/>
              <a:t>;</a:t>
            </a:r>
            <a:r>
              <a:rPr lang="fr" sz="1700">
                <a:solidFill>
                  <a:srgbClr val="CC0000"/>
                </a:solidFill>
              </a:rPr>
              <a:t>\r\n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37" name="Google Shape;437;p49"/>
          <p:cNvGraphicFramePr/>
          <p:nvPr/>
        </p:nvGraphicFramePr>
        <p:xfrm>
          <a:off x="5149650" y="14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{2B1CDD80-3070-441A-A7CE-8C07D9BDD1BB}</a:tableStyleId>
              </a:tblPr>
              <a:tblGrid>
                <a:gridCol w="1086250"/>
                <a:gridCol w="2212375"/>
              </a:tblGrid>
              <a:tr h="6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CHAMPS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COULEUR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NUL</a:t>
                      </a: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 / </a:t>
                      </a:r>
                      <a:r>
                        <a:rPr lang="fr" sz="1100">
                          <a:solidFill>
                            <a:srgbClr val="FF0000"/>
                          </a:solidFill>
                        </a:rPr>
                        <a:t>ROUGE</a:t>
                      </a:r>
                      <a:r>
                        <a:rPr lang="fr" sz="1100">
                          <a:solidFill>
                            <a:srgbClr val="1155CC"/>
                          </a:solidFill>
                        </a:rPr>
                        <a:t> / </a:t>
                      </a:r>
                      <a:r>
                        <a:rPr lang="fr" sz="1100">
                          <a:solidFill>
                            <a:srgbClr val="FFFF00"/>
                          </a:solidFill>
                        </a:rPr>
                        <a:t>JAUNE</a:t>
                      </a:r>
                      <a:endParaRPr sz="1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38761D"/>
                          </a:solidFill>
                        </a:rPr>
                        <a:t>NUMERO_MANCHE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38761D"/>
                          </a:solidFill>
                        </a:rPr>
                        <a:t>     </a:t>
                      </a:r>
                      <a:r>
                        <a:rPr lang="fr" sz="1300">
                          <a:solidFill>
                            <a:srgbClr val="38761D"/>
                          </a:solidFill>
                        </a:rPr>
                        <a:t>Numéro de la manche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727650" y="39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de validation</a:t>
            </a:r>
            <a:endParaRPr/>
          </a:p>
        </p:txBody>
      </p:sp>
      <p:graphicFrame>
        <p:nvGraphicFramePr>
          <p:cNvPr id="443" name="Google Shape;443;p50"/>
          <p:cNvGraphicFramePr/>
          <p:nvPr/>
        </p:nvGraphicFramePr>
        <p:xfrm>
          <a:off x="761800" y="103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{2B1CDD80-3070-441A-A7CE-8C07D9BDD1BB}</a:tableStyleId>
              </a:tblPr>
              <a:tblGrid>
                <a:gridCol w="4563475"/>
                <a:gridCol w="1480875"/>
                <a:gridCol w="1339300"/>
              </a:tblGrid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</a:rPr>
                        <a:t>Fonctionnalités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</a:rPr>
                        <a:t>Non Validé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</a:rPr>
                        <a:t>Validé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Afficher le squelette de l’interface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Connexion bluetooth avec le module de gestion de partie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Jouer une partie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Dialoguer avec le module de gestion de partie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Récupérer les paramètre d’une partie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Ajuster le nombre de paniers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Ajouter des scores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Ajouter des sons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7217325" y="1417050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0"/>
          <p:cNvSpPr/>
          <p:nvPr/>
        </p:nvSpPr>
        <p:spPr>
          <a:xfrm>
            <a:off x="7217325" y="1768659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"/>
          <p:cNvSpPr/>
          <p:nvPr/>
        </p:nvSpPr>
        <p:spPr>
          <a:xfrm>
            <a:off x="7217325" y="2140842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0"/>
          <p:cNvSpPr/>
          <p:nvPr/>
        </p:nvSpPr>
        <p:spPr>
          <a:xfrm>
            <a:off x="7217325" y="2513002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0"/>
          <p:cNvSpPr/>
          <p:nvPr/>
        </p:nvSpPr>
        <p:spPr>
          <a:xfrm>
            <a:off x="7217325" y="2905759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217325" y="3284789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>
            <a:off x="7217325" y="3651937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"/>
          <p:cNvSpPr/>
          <p:nvPr/>
        </p:nvSpPr>
        <p:spPr>
          <a:xfrm>
            <a:off x="7217325" y="4019086"/>
            <a:ext cx="507000" cy="307200"/>
          </a:xfrm>
          <a:prstGeom prst="mathMultiply">
            <a:avLst>
              <a:gd fmla="val 23520" name="adj1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/>
          <p:nvPr>
            <p:ph type="title"/>
          </p:nvPr>
        </p:nvSpPr>
        <p:spPr>
          <a:xfrm>
            <a:off x="772263" y="4995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458" name="Google Shape;458;p51"/>
          <p:cNvSpPr txBox="1"/>
          <p:nvPr>
            <p:ph idx="1" type="body"/>
          </p:nvPr>
        </p:nvSpPr>
        <p:spPr>
          <a:xfrm>
            <a:off x="779925" y="2246125"/>
            <a:ext cx="7688700" cy="15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possible :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Gérer</a:t>
            </a:r>
            <a:r>
              <a:rPr lang="fr"/>
              <a:t> les </a:t>
            </a:r>
            <a:r>
              <a:rPr lang="fr"/>
              <a:t>déconnexions</a:t>
            </a:r>
            <a:r>
              <a:rPr lang="fr"/>
              <a:t> et reconnexions,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Jouer plusieurs parties </a:t>
            </a:r>
            <a:r>
              <a:rPr lang="fr"/>
              <a:t>à la</a:t>
            </a:r>
            <a:r>
              <a:rPr lang="fr"/>
              <a:t> fois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Ajouter d’autre mode de jeux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Pouvoir ajouter plusieurs nom de joueurs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Créer un historique des parties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1"/>
          <p:cNvSpPr txBox="1"/>
          <p:nvPr>
            <p:ph idx="12" type="sldNum"/>
          </p:nvPr>
        </p:nvSpPr>
        <p:spPr>
          <a:xfrm>
            <a:off x="8657427" y="46488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2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 u="sng"/>
              <a:t>Je vous remercie de votre attention.</a:t>
            </a:r>
            <a:endParaRPr b="1" sz="23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719995" y="459125"/>
            <a:ext cx="46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720000" y="1238200"/>
            <a:ext cx="47067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Rendre un </a:t>
            </a:r>
            <a:r>
              <a:rPr lang="fr" sz="1500"/>
              <a:t>entraînement</a:t>
            </a:r>
            <a:r>
              <a:rPr lang="fr" sz="1500"/>
              <a:t> de basket-ball plus ludique :</a:t>
            </a:r>
            <a:endParaRPr sz="15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Instaurer un aspect de compétition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Jouer une partie de puissance 4</a:t>
            </a:r>
            <a:endParaRPr sz="1400"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800827" y="4648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825" y="677975"/>
            <a:ext cx="3358900" cy="15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4">
            <a:alphaModFix/>
          </a:blip>
          <a:srcRect b="-3092" l="0" r="42574" t="0"/>
          <a:stretch/>
        </p:blipFill>
        <p:spPr>
          <a:xfrm>
            <a:off x="6168250" y="2295650"/>
            <a:ext cx="1827399" cy="21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Règles</a:t>
            </a:r>
            <a:r>
              <a:rPr lang="fr"/>
              <a:t> et glossaire 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667925" y="1311650"/>
            <a:ext cx="483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Règles</a:t>
            </a:r>
            <a:r>
              <a:rPr lang="fr"/>
              <a:t> :  aligner une suite de </a:t>
            </a:r>
            <a:r>
              <a:rPr b="1" lang="fr"/>
              <a:t>4 pions</a:t>
            </a:r>
            <a:r>
              <a:rPr lang="fr"/>
              <a:t> de même couleur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(horizontalement, verticalement ou diagonalement)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Glossaire</a:t>
            </a:r>
            <a:r>
              <a:rPr lang="fr"/>
              <a:t>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fr"/>
              <a:t>Partie</a:t>
            </a:r>
            <a:r>
              <a:rPr lang="fr"/>
              <a:t> :  Une partie est composée de plusieurs </a:t>
            </a:r>
            <a:r>
              <a:rPr b="1" lang="fr"/>
              <a:t>manches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fr"/>
              <a:t>Tour</a:t>
            </a:r>
            <a:r>
              <a:rPr lang="fr"/>
              <a:t> : Un tour est la durée pour marquer un </a:t>
            </a:r>
            <a:r>
              <a:rPr b="1" lang="fr"/>
              <a:t>panier</a:t>
            </a:r>
            <a:r>
              <a:rPr lang="fr"/>
              <a:t> et donc placer un </a:t>
            </a:r>
            <a:r>
              <a:rPr b="1" lang="fr"/>
              <a:t>jeton</a:t>
            </a:r>
            <a:r>
              <a:rPr lang="fr"/>
              <a:t> pour </a:t>
            </a:r>
            <a:r>
              <a:rPr lang="fr"/>
              <a:t>un joueur (ou une équipe)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748302" y="4664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25" y="1856466"/>
            <a:ext cx="3182148" cy="212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5451050" y="1311650"/>
            <a:ext cx="3182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</a:t>
            </a:r>
            <a:r>
              <a:rPr lang="fr"/>
              <a:t>rille de 6 rangées et 7 colonnes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Synoptique du système</a:t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834202" y="46186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65949"/>
            <a:ext cx="1124150" cy="11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12790" l="3655" r="3562" t="6920"/>
          <a:stretch/>
        </p:blipFill>
        <p:spPr>
          <a:xfrm>
            <a:off x="4887975" y="1564000"/>
            <a:ext cx="1538743" cy="1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050" y="1564000"/>
            <a:ext cx="1075900" cy="1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9425" y="1563990"/>
            <a:ext cx="1616800" cy="10759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/>
          <p:nvPr/>
        </p:nvSpPr>
        <p:spPr>
          <a:xfrm>
            <a:off x="2064075" y="1996200"/>
            <a:ext cx="422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254788" y="1996200"/>
            <a:ext cx="422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6506725" y="1996200"/>
            <a:ext cx="422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2436300" y="2865625"/>
            <a:ext cx="198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Capteurs infrarouges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755837" y="2848375"/>
            <a:ext cx="18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 de gestion de partie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958900" y="2865625"/>
            <a:ext cx="18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Affichage de la partie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553900" y="2865625"/>
            <a:ext cx="17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Paniers de basket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 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735300" y="1497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Afficher et gérer le “puissance 4”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Afficher les jetons en fonction des tirs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Afficher le temps restant entre chaque tours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Afficher l’équipe en train de jouer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Afficher le vainqueur d’une partie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[Option] Effectuer des sons par rapport à un tir réussi ou non </a:t>
            </a:r>
            <a:endParaRPr sz="1600"/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727650" y="1346550"/>
            <a:ext cx="3156900" cy="1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de gestion de projet 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GitHub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Jira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Bouml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Doxygen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BeesBusy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572000" y="1363650"/>
            <a:ext cx="378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Outils de développement de projet :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❏"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❏"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Qt Creator / Qt Designer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❏"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C++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Dépôt Github </a:t>
            </a:r>
            <a:endParaRPr/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4944" r="12513" t="0"/>
          <a:stretch/>
        </p:blipFill>
        <p:spPr>
          <a:xfrm>
            <a:off x="1864209" y="1702800"/>
            <a:ext cx="4923625" cy="27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/>
        </p:nvSpPr>
        <p:spPr>
          <a:xfrm>
            <a:off x="1660475" y="1317900"/>
            <a:ext cx="537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https://github.com/btssn-lasalle-84/basket-game-2023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1884425" y="2227225"/>
            <a:ext cx="2641200" cy="19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864213" y="2661325"/>
            <a:ext cx="3560700" cy="19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672200" y="63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 Bluetooth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773075" y="1635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Fréquence d’émission : </a:t>
            </a:r>
            <a:r>
              <a:rPr lang="fr"/>
              <a:t>2,4 GHz. 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Version : 4.2 (Raspberry Pi 3)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"/>
              <a:t>Portée : 25 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25" y="1863124"/>
            <a:ext cx="3569176" cy="1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