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Source Code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3E46306-088D-4279-BC65-BEB37A24CA55}">
  <a:tblStyle styleId="{73E46306-088D-4279-BC65-BEB37A24C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894ad34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894ad34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2894ad34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2894ad34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2a7b74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2a7b74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894ad34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2894ad34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894ad34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2894ad34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894ad34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2894ad34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29ef1fe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29ef1fe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2894ad34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2894ad34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2894ad34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2894ad34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894ad34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2894ad34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894ad3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2894ad3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894ad34a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2894ad34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2894ad34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2894ad34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2894ad34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2894ad34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2894ad34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2894ad34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2894ad34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2894ad34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2624c9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2624c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894ad34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894ad34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894ad34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894ad34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894ad34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2894ad34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8b9a0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28b9a0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894ad34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894ad34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a406fc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a406f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894ad34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2894ad34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28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63250" y="1054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e-stock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49600" y="4248700"/>
            <a:ext cx="216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LEGGER Pierre-Antoine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BTS SN IR 2020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33155" t="0"/>
          <a:stretch/>
        </p:blipFill>
        <p:spPr>
          <a:xfrm>
            <a:off x="3491700" y="1220725"/>
            <a:ext cx="2160600" cy="32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36600" y="37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de développement</a:t>
            </a:r>
            <a:endParaRPr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295175" y="16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2080250"/>
                <a:gridCol w="2080250"/>
              </a:tblGrid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Désignation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Caractéristiques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Système de gestion de base de données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MariaDB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Atelier de génie logiciel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Bouml V7.9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Logiciel de gestion de version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subversion (RiouxSVN)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Générateurs de documentation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Doxygen version 1.8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Environnement de développement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Qt Creator et Qt Designer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API GUI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Qt 5.11.2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22"/>
          <p:cNvGraphicFramePr/>
          <p:nvPr/>
        </p:nvGraphicFramePr>
        <p:xfrm>
          <a:off x="4696550" y="12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2057400"/>
                <a:gridCol w="2057400"/>
              </a:tblGrid>
              <a:tr h="36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Désignation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Caractéristiques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Raspberry PI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Raspberry PI 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Écran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Écran tactile 7”  800x480  relié à la Raspberry PI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Système d’exploitation de la Raspberry PI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GNU/Linux Raspbian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p22"/>
          <p:cNvGraphicFramePr/>
          <p:nvPr/>
        </p:nvGraphicFramePr>
        <p:xfrm>
          <a:off x="4696525" y="36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2057400"/>
                <a:gridCol w="2057400"/>
              </a:tblGrid>
              <a:tr h="3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Désignation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Caractéristiques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Lecteur RFID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OMNIKEY 5427 CK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Clavier virtuelle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“QWERTY”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Prise en charge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Haute et basse fréquence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2"/>
          <p:cNvSpPr txBox="1"/>
          <p:nvPr/>
        </p:nvSpPr>
        <p:spPr>
          <a:xfrm>
            <a:off x="330025" y="1201775"/>
            <a:ext cx="2045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 outils logiciels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4696550" y="809075"/>
            <a:ext cx="2045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Raspberry Pi 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4696525" y="3174850"/>
            <a:ext cx="2045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lecteur RFID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lecteur de badge RFID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6314500" y="1239500"/>
            <a:ext cx="1413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Trame lue :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8" y="1647873"/>
            <a:ext cx="1910650" cy="184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900" y="1232825"/>
            <a:ext cx="353085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5468825" y="2088175"/>
            <a:ext cx="3067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RFIDM</a:t>
            </a:r>
            <a:r>
              <a:rPr b="1" lang="fr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àBDD'èCD</a:t>
            </a:r>
            <a:endParaRPr b="1" sz="24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5443100" y="3404325"/>
            <a:ext cx="3067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RFID:</a:t>
            </a:r>
            <a:r>
              <a:rPr b="1" lang="fr" sz="24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0BDD42CD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15" name="Google Shape;215;p23"/>
          <p:cNvCxnSpPr>
            <a:endCxn id="210" idx="1"/>
          </p:cNvCxnSpPr>
          <p:nvPr/>
        </p:nvCxnSpPr>
        <p:spPr>
          <a:xfrm flipH="1" rot="10800000">
            <a:off x="5275300" y="1481750"/>
            <a:ext cx="10392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6" name="Google Shape;216;p23"/>
          <p:cNvSpPr/>
          <p:nvPr/>
        </p:nvSpPr>
        <p:spPr>
          <a:xfrm rot="-5400000">
            <a:off x="6848900" y="932325"/>
            <a:ext cx="250500" cy="230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 flipH="1" rot="-5400000">
            <a:off x="7299875" y="1999875"/>
            <a:ext cx="250500" cy="139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6899825" y="2824125"/>
            <a:ext cx="1039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UID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82500" y="2563650"/>
            <a:ext cx="1284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0BDD42CD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393800" y="1527475"/>
            <a:ext cx="11607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alibri"/>
                <a:ea typeface="Calibri"/>
                <a:cs typeface="Calibri"/>
                <a:sym typeface="Calibri"/>
              </a:rPr>
              <a:t>QWERTY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250" y="1279300"/>
            <a:ext cx="4919250" cy="32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>
            <p:ph type="title"/>
          </p:nvPr>
        </p:nvSpPr>
        <p:spPr>
          <a:xfrm>
            <a:off x="377375" y="378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35700" y="957125"/>
            <a:ext cx="75057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Trame de requête Raspberry Pi → SE 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CASIERS;requete;n_casier;\r\n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n_casier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⇒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fr" sz="1400">
                <a:latin typeface="Arial"/>
                <a:ea typeface="Arial"/>
                <a:cs typeface="Arial"/>
                <a:sym typeface="Arial"/>
              </a:rPr>
              <a:t>broadcast</a:t>
            </a:r>
            <a:endParaRPr i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requete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  ⇒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pour une commande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d’ouverture de casier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pour une demande d’état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Trame de réponse SE → Raspberry Pi :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CASIERS;reponse;n_casier;donnée;\r\n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7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n_casier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	⇒	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fr" sz="1400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372300" y="379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Authentification par badge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00" y="1334350"/>
            <a:ext cx="5840584" cy="3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53300" y="40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Authentification par identifiant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0" y="1358100"/>
            <a:ext cx="5801000" cy="34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81800" y="422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IHM Consulter le stock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50" y="1377125"/>
            <a:ext cx="5769292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425" y="204425"/>
            <a:ext cx="4747226" cy="47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type="title"/>
          </p:nvPr>
        </p:nvSpPr>
        <p:spPr>
          <a:xfrm>
            <a:off x="172375" y="11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classes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150" y="1082675"/>
            <a:ext cx="3305196" cy="35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900" y="1301050"/>
            <a:ext cx="4080176" cy="28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788" y="1430863"/>
            <a:ext cx="3473925" cy="26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5138" y="1349325"/>
            <a:ext cx="3957245" cy="2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295725" y="21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Authentification</a:t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50" y="1109225"/>
            <a:ext cx="6110312" cy="3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247700" y="135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Authentification par badge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650" y="678350"/>
            <a:ext cx="6423975" cy="4267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800" y="1353050"/>
            <a:ext cx="4802402" cy="291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280" y="0"/>
            <a:ext cx="33994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236600" y="164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Scénario Authentification par identifiant</a:t>
            </a:r>
            <a:endParaRPr sz="2800"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38" y="732325"/>
            <a:ext cx="6888523" cy="41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494625" y="383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268450" y="986250"/>
            <a:ext cx="70389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Présentation du projet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Expression du besoin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Synoptique du système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Liaison série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Les fonctionnalités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Partie p</a:t>
            </a:r>
            <a:r>
              <a:rPr lang="fr" sz="1400"/>
              <a:t>ersonnelle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Répartition des tâches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Organisation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Outils de développement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Le lecteur de badge RFID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Protocole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IHM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Diagramme de classes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Scénarios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 sz="1400"/>
              <a:t>Tests unitaires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202550" y="111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Recherche article</a:t>
            </a: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475" y="797725"/>
            <a:ext cx="6599049" cy="40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211675" y="134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Consulter le stock</a:t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13" y="764950"/>
            <a:ext cx="6715777" cy="41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91700" y="129125"/>
            <a:ext cx="823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Test unitaire Authentification par identifiant</a:t>
            </a:r>
            <a:endParaRPr sz="2400"/>
          </a:p>
        </p:txBody>
      </p:sp>
      <p:graphicFrame>
        <p:nvGraphicFramePr>
          <p:cNvPr id="293" name="Google Shape;293;p34"/>
          <p:cNvGraphicFramePr/>
          <p:nvPr/>
        </p:nvGraphicFramePr>
        <p:xfrm>
          <a:off x="1795200" y="9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925600"/>
                <a:gridCol w="925600"/>
                <a:gridCol w="925600"/>
                <a:gridCol w="925600"/>
                <a:gridCol w="925600"/>
                <a:gridCol w="925600"/>
              </a:tblGrid>
              <a:tr h="56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Test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Identifiant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Mot de passe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Résultats attendus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Résultats obtenus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Valide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Identifiant et mot de passe 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jbeaumont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“”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</a:t>
                      </a:r>
                      <a:r>
                        <a:rPr lang="fr" sz="1100">
                          <a:solidFill>
                            <a:schemeClr val="dk2"/>
                          </a:solidFill>
                        </a:rPr>
                        <a:t> fenêtre stock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</a:t>
                      </a:r>
                      <a:r>
                        <a:rPr lang="fr" sz="1100">
                          <a:solidFill>
                            <a:schemeClr val="dk2"/>
                          </a:solidFill>
                        </a:rPr>
                        <a:t> fenêtre stock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Identifiant et mot de passe 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date invalide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bounoir.f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“”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le compte n’est plus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le compte n’est plus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Identifiant valide et mot de passe invalide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jbeaumont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Identifiant non rentrer dans la base de données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83300" y="106050"/>
            <a:ext cx="786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Test unitaire authentification par badge RFID</a:t>
            </a:r>
            <a:endParaRPr sz="2400"/>
          </a:p>
        </p:txBody>
      </p:sp>
      <p:graphicFrame>
        <p:nvGraphicFramePr>
          <p:cNvPr id="299" name="Google Shape;299;p35"/>
          <p:cNvGraphicFramePr/>
          <p:nvPr/>
        </p:nvGraphicFramePr>
        <p:xfrm>
          <a:off x="1104813" y="78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1386875"/>
                <a:gridCol w="1386875"/>
                <a:gridCol w="1386875"/>
                <a:gridCol w="1386875"/>
                <a:gridCol w="1386875"/>
              </a:tblGrid>
              <a:tr h="57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Test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Badge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Résultats attendus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Résultats obtenus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2"/>
                          </a:solidFill>
                        </a:rPr>
                        <a:t>Valide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Badge non 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RGFD:30DDA983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badge invalide”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badge invalide”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Badge 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30DDA983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Passage fenêtre stock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Passage fenêtre stock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Badge valide mais date de validité invalide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62A3F560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le compte n’est plus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le compte n’est plus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Badge non rentrée dans la base de données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335C3086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Affichage “Erreur : utilisateur non valide”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25250" y="14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 unitaires</a:t>
            </a:r>
            <a:endParaRPr/>
          </a:p>
        </p:txBody>
      </p:sp>
      <p:graphicFrame>
        <p:nvGraphicFramePr>
          <p:cNvPr id="305" name="Google Shape;305;p36"/>
          <p:cNvGraphicFramePr/>
          <p:nvPr/>
        </p:nvGraphicFramePr>
        <p:xfrm>
          <a:off x="499125" y="28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Article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Résultats attendus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Résultats obtenus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Valide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Omission de la majuscule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179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179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recherche précise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recherche d’un article non existant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Aucun article qui n’apparaît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Aucun article qui n’apparaît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36"/>
          <p:cNvSpPr txBox="1"/>
          <p:nvPr/>
        </p:nvSpPr>
        <p:spPr>
          <a:xfrm>
            <a:off x="499125" y="2488650"/>
            <a:ext cx="3000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Test consultation du stock</a:t>
            </a:r>
            <a:endParaRPr b="1">
              <a:solidFill>
                <a:schemeClr val="dk2"/>
              </a:solidFill>
            </a:endParaRPr>
          </a:p>
        </p:txBody>
      </p:sp>
      <p:graphicFrame>
        <p:nvGraphicFramePr>
          <p:cNvPr id="307" name="Google Shape;307;p36"/>
          <p:cNvGraphicFramePr/>
          <p:nvPr/>
        </p:nvGraphicFramePr>
        <p:xfrm>
          <a:off x="3033425" y="81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1146250"/>
                <a:gridCol w="1146250"/>
                <a:gridCol w="1146250"/>
                <a:gridCol w="1146250"/>
                <a:gridCol w="1146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Test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Article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Résultats attendus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Résultats obtenus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dk2"/>
                          </a:solidFill>
                        </a:rPr>
                        <a:t>Valide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Consultation un article dans un casier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179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Quantité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Disponible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Casier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Quantité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Disponible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Casier : 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Consultation un article dans plusieurs casiers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Fluke i30s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Quantité : 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Disponible : 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Casier : 1 et 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Quantité : 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Disponible : 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</a:rPr>
                        <a:t>Casier : 1 et 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2400">
                          <a:solidFill>
                            <a:srgbClr val="38761D"/>
                          </a:solidFill>
                        </a:rPr>
                        <a:t>oui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8" name="Google Shape;308;p36"/>
          <p:cNvSpPr txBox="1"/>
          <p:nvPr/>
        </p:nvSpPr>
        <p:spPr>
          <a:xfrm>
            <a:off x="3033425" y="452050"/>
            <a:ext cx="30000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2"/>
                </a:solidFill>
              </a:rPr>
              <a:t>Test consultation du stock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19150" y="2281950"/>
            <a:ext cx="75057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1297500" y="1110350"/>
            <a:ext cx="51816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armoire pourra contenir au maximum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8 casiers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écran tactile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lecteur RFID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lecteur code-barre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Par casier 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 système d’ouverture/fermeture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Une balance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40772" l="870" r="27803" t="990"/>
          <a:stretch/>
        </p:blipFill>
        <p:spPr>
          <a:xfrm>
            <a:off x="4482875" y="1802476"/>
            <a:ext cx="1864275" cy="10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33155" t="0"/>
          <a:stretch/>
        </p:blipFill>
        <p:spPr>
          <a:xfrm>
            <a:off x="6539700" y="1144525"/>
            <a:ext cx="2160600" cy="32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Expression du besoin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152525"/>
            <a:ext cx="786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L’armoire communicante doit pouvoir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rendre accessible le matériel dans un espace sécurisé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faciliter un inventaire des stocks avant de passer une commande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assurer un suivi des activités (Qui a effectué l'activité ? Quand ? 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rendre plus autonome et de responsabiliser un groupe d'élève lors d’une activité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fr" sz="1800"/>
              <a:t>se libérer de la gestion et du rangemen</a:t>
            </a:r>
            <a:r>
              <a:rPr lang="fr" sz="1800"/>
              <a:t>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58025" y="38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Synoptique du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675" y="343588"/>
            <a:ext cx="3794100" cy="44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352375" y="37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Liaison série</a:t>
            </a:r>
            <a:endParaRPr/>
          </a:p>
        </p:txBody>
      </p:sp>
      <p:graphicFrame>
        <p:nvGraphicFramePr>
          <p:cNvPr id="162" name="Google Shape;162;p18"/>
          <p:cNvGraphicFramePr/>
          <p:nvPr/>
        </p:nvGraphicFramePr>
        <p:xfrm>
          <a:off x="456175" y="11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1184300"/>
                <a:gridCol w="1184300"/>
                <a:gridCol w="1184300"/>
                <a:gridCol w="1184300"/>
              </a:tblGrid>
              <a:tr h="32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Liaison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6AA84F"/>
                          </a:solidFill>
                        </a:rPr>
                        <a:t>RS232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RS422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RS485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Distance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15m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1200m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1200m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Débit max.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19200 Bauds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10 MBds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10 MBds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Nombre récepteurs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32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Nombre </a:t>
                      </a:r>
                      <a:r>
                        <a:rPr lang="fr" sz="1200">
                          <a:solidFill>
                            <a:schemeClr val="dk2"/>
                          </a:solidFill>
                        </a:rPr>
                        <a:t>d'émetteur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10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2"/>
                          </a:solidFill>
                        </a:rPr>
                        <a:t>32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50" y="3093975"/>
            <a:ext cx="4912778" cy="17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39000" y="35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900" y="881025"/>
            <a:ext cx="5932900" cy="40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0"/>
          <p:cNvGraphicFramePr/>
          <p:nvPr/>
        </p:nvGraphicFramePr>
        <p:xfrm>
          <a:off x="660938" y="1156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{73E46306-088D-4279-BC65-BEB37A24CA55}</a:tableStyleId>
              </a:tblPr>
              <a:tblGrid>
                <a:gridCol w="2635625"/>
                <a:gridCol w="2635625"/>
                <a:gridCol w="2635625"/>
              </a:tblGrid>
              <a:tr h="4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Tâches à réaliser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Priorité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Itération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Authentification par badge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Authentification par identifiant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Rechercher un article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haute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Consulter les stocks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moyenne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38761D"/>
                          </a:solidFill>
                        </a:rPr>
                        <a:t>2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65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Commander l’ouverture des casiers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moyenne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1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Afficher l’état des casiers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moyenne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1155CC"/>
                          </a:solidFill>
                        </a:rPr>
                        <a:t>3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5" name="Google Shape;175;p20"/>
          <p:cNvSpPr txBox="1"/>
          <p:nvPr>
            <p:ph type="title"/>
          </p:nvPr>
        </p:nvSpPr>
        <p:spPr>
          <a:xfrm>
            <a:off x="409650" y="27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Répartitions des tâches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562625" y="39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488" y="289688"/>
            <a:ext cx="1122225" cy="1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4">
            <a:alphaModFix/>
          </a:blip>
          <a:srcRect b="15299" l="16680" r="16331" t="17717"/>
          <a:stretch/>
        </p:blipFill>
        <p:spPr>
          <a:xfrm>
            <a:off x="5839875" y="289700"/>
            <a:ext cx="1162199" cy="11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3900" y="374562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625" y="114447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7">
            <a:alphaModFix/>
          </a:blip>
          <a:srcRect b="0" l="0" r="0" t="9288"/>
          <a:stretch/>
        </p:blipFill>
        <p:spPr>
          <a:xfrm>
            <a:off x="126325" y="2096975"/>
            <a:ext cx="8811424" cy="277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1"/>
          <p:cNvCxnSpPr>
            <a:stCxn id="187" idx="2"/>
          </p:cNvCxnSpPr>
          <p:nvPr/>
        </p:nvCxnSpPr>
        <p:spPr>
          <a:xfrm flipH="1">
            <a:off x="2743200" y="2018900"/>
            <a:ext cx="6600" cy="2900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8" name="Google Shape;188;p21"/>
          <p:cNvCxnSpPr>
            <a:stCxn id="189" idx="2"/>
          </p:cNvCxnSpPr>
          <p:nvPr/>
        </p:nvCxnSpPr>
        <p:spPr>
          <a:xfrm flipH="1">
            <a:off x="4887050" y="2037950"/>
            <a:ext cx="6600" cy="2980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90" name="Google Shape;190;p21"/>
          <p:cNvCxnSpPr>
            <a:stCxn id="191" idx="2"/>
          </p:cNvCxnSpPr>
          <p:nvPr/>
        </p:nvCxnSpPr>
        <p:spPr>
          <a:xfrm flipH="1">
            <a:off x="8481650" y="1980425"/>
            <a:ext cx="6600" cy="289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" name="Google Shape;192;p21"/>
          <p:cNvCxnSpPr>
            <a:stCxn id="193" idx="2"/>
          </p:cNvCxnSpPr>
          <p:nvPr/>
        </p:nvCxnSpPr>
        <p:spPr>
          <a:xfrm flipH="1">
            <a:off x="7288825" y="1995513"/>
            <a:ext cx="6600" cy="2923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2070600" y="1451900"/>
            <a:ext cx="135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Début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214450" y="1470950"/>
            <a:ext cx="135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Revue 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6616225" y="1428513"/>
            <a:ext cx="135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Revue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7809050" y="1413425"/>
            <a:ext cx="135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Fin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