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  <p:embeddedFont>
      <p:font typeface="Source Code Pr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hH0KT9E7JSwHdmtt2F0GDZm2sF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639FE7-34F5-4913-A20C-19568E7A116E}">
  <a:tblStyle styleId="{07639FE7-34F5-4913-A20C-19568E7A116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F509BFF7-62DA-4109-B436-C31362EB657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6.xml"/><Relationship Id="rId33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35" Type="http://schemas.openxmlformats.org/officeDocument/2006/relationships/font" Target="fonts/SourceCodePro-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SourceCodePr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a502933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da5029331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931373d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d931373d4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931373d4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d931373d44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931373d4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gd931373d4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931373d4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gd931373d44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7bea517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5" name="Google Shape;295;gd7bea517e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7bf9d55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1" name="Google Shape;331;gd7bf9d551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9" name="Google Shape;34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a5029331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gda50293312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a5029331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da50293312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a5029331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da50293312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a8d535f4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da8d535f4c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d931373d44_1_67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d931373d44_1_67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d931373d44_1_6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d931373d44_1_102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d931373d44_1_102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d931373d44_1_10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931373d44_1_10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w Poly Mountains Fond d'écran HD | Arrière-Plan | 1920x1080 | ID:555581 -  Wallpaper Abyss" id="51" name="Google Shape;51;gd931373d44_1_1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780" y="184559"/>
            <a:ext cx="11870400" cy="65601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0"/>
              </a:srgbClr>
            </a:outerShdw>
          </a:effectLst>
        </p:spPr>
      </p:pic>
      <p:sp>
        <p:nvSpPr>
          <p:cNvPr id="52" name="Google Shape;52;gd931373d44_1_108"/>
          <p:cNvSpPr txBox="1"/>
          <p:nvPr>
            <p:ph type="title"/>
          </p:nvPr>
        </p:nvSpPr>
        <p:spPr>
          <a:xfrm>
            <a:off x="838200" y="365125"/>
            <a:ext cx="10515600" cy="912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d931373d44_1_108"/>
          <p:cNvSpPr txBox="1"/>
          <p:nvPr>
            <p:ph idx="1" type="body"/>
          </p:nvPr>
        </p:nvSpPr>
        <p:spPr>
          <a:xfrm>
            <a:off x="838200" y="1417250"/>
            <a:ext cx="10515600" cy="4647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gd931373d44_1_108"/>
          <p:cNvSpPr txBox="1"/>
          <p:nvPr>
            <p:ph idx="12" type="sldNum"/>
          </p:nvPr>
        </p:nvSpPr>
        <p:spPr>
          <a:xfrm>
            <a:off x="838200" y="6203950"/>
            <a:ext cx="10515600" cy="3651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MOTA Yuri </a:t>
            </a:r>
            <a:fld id="{00000000-1234-1234-1234-123412341234}" type="slidenum">
              <a:rPr b="0" i="0" lang="fr-FR" sz="1200" u="none" cap="none" strike="noStrike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d931373d44_1_71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d931373d44_1_7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d931373d44_1_7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d931373d44_1_7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d931373d44_1_7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d931373d44_1_7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d931373d44_1_78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d931373d44_1_78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d931373d44_1_7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d931373d44_1_8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d931373d44_1_8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d931373d44_1_86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d931373d44_1_86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d931373d44_1_8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d931373d44_1_90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d931373d44_1_9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d931373d44_1_9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d931373d44_1_93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d931373d44_1_93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d931373d44_1_93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gd931373d44_1_9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d931373d44_1_99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d931373d44_1_9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d931373d44_1_6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d931373d44_1_6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d931373d44_1_6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7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w Poly Mountains Fond d'écran HD | Arrière-Plan | 1920x1080 | ID:555581 -  Wallpaper Abyss"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780" y="184559"/>
            <a:ext cx="11870422" cy="656019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</p:pic>
      <p:sp>
        <p:nvSpPr>
          <p:cNvPr id="60" name="Google Shape;60;p1"/>
          <p:cNvSpPr txBox="1"/>
          <p:nvPr>
            <p:ph idx="1" type="body"/>
          </p:nvPr>
        </p:nvSpPr>
        <p:spPr>
          <a:xfrm>
            <a:off x="838200" y="1417250"/>
            <a:ext cx="10515600" cy="4647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6350" y="2028825"/>
            <a:ext cx="2019300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 txBox="1"/>
          <p:nvPr/>
        </p:nvSpPr>
        <p:spPr>
          <a:xfrm>
            <a:off x="838200" y="6281519"/>
            <a:ext cx="10515600" cy="292498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BTS SNIR AVIGNON								Projet Groom 2021 -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01/04/21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838200" y="511728"/>
            <a:ext cx="10515600" cy="217534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MOTA Yuri										 TS2 SNIR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>
            <p:ph idx="12" type="sldNum"/>
          </p:nvPr>
        </p:nvSpPr>
        <p:spPr>
          <a:xfrm>
            <a:off x="838200" y="6203950"/>
            <a:ext cx="10515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/>
              <a:t>MOTA Yuri </a:t>
            </a:r>
            <a:fld id="{00000000-1234-1234-1234-123412341234}" type="slidenum">
              <a:rPr lang="fr-FR" sz="12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/>
          <p:nvPr>
            <p:ph type="title"/>
          </p:nvPr>
        </p:nvSpPr>
        <p:spPr>
          <a:xfrm>
            <a:off x="838200" y="365125"/>
            <a:ext cx="10515600" cy="91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Projet GROOM 2021 - Soutenance finale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w Poly Mountains Fond d'écran HD | Arrière-Plan | 1920x1080 | ID:555581 -  Wallpaper Abyss" id="168" name="Google Shape;16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780" y="184559"/>
            <a:ext cx="11870422" cy="656019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</p:pic>
      <p:sp>
        <p:nvSpPr>
          <p:cNvPr id="169" name="Google Shape;169;p10"/>
          <p:cNvSpPr txBox="1"/>
          <p:nvPr>
            <p:ph idx="1" type="body"/>
          </p:nvPr>
        </p:nvSpPr>
        <p:spPr>
          <a:xfrm>
            <a:off x="838200" y="1417250"/>
            <a:ext cx="10515600" cy="4647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i="0" lang="fr-FR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838200" y="6281519"/>
            <a:ext cx="10515600" cy="292498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BTS SNIR AVIGNON								Projet Groom 2021 -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01/04/21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0"/>
          <p:cNvSpPr txBox="1"/>
          <p:nvPr/>
        </p:nvSpPr>
        <p:spPr>
          <a:xfrm>
            <a:off x="838200" y="511728"/>
            <a:ext cx="10515600" cy="217534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MOTA Yuri										 TS2 SNIR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2" name="Google Shape;172;p10"/>
          <p:cNvGraphicFramePr/>
          <p:nvPr/>
        </p:nvGraphicFramePr>
        <p:xfrm>
          <a:off x="1167238" y="1639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{07639FE7-34F5-4913-A20C-19568E7A116E}</a:tableStyleId>
              </a:tblPr>
              <a:tblGrid>
                <a:gridCol w="3552775"/>
                <a:gridCol w="6304750"/>
              </a:tblGrid>
              <a:tr h="85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fr-FR" sz="2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Désignation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fr-FR" sz="2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Caractéristiques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fr-FR" sz="2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OS Poste de développement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fr-FR" sz="2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PC sous GNU/Linux Ubuntu</a:t>
                      </a:r>
                      <a:endParaRPr sz="2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fr-FR" sz="2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EDI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fr-FR" sz="2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Qt Creator et Qt Designer</a:t>
                      </a:r>
                      <a:endParaRPr sz="2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fr-FR" sz="2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API GUI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fr-FR" sz="2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Qt 5.11.2</a:t>
                      </a:r>
                      <a:endParaRPr sz="2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fr-FR" sz="2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Atelier de génie logiciel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fr-FR" sz="2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Bouml v7.11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3" name="Google Shape;173;p10"/>
          <p:cNvSpPr txBox="1"/>
          <p:nvPr>
            <p:ph idx="12" type="sldNum"/>
          </p:nvPr>
        </p:nvSpPr>
        <p:spPr>
          <a:xfrm>
            <a:off x="838200" y="6203950"/>
            <a:ext cx="10515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/>
              <a:t>MOTA Yuri </a:t>
            </a:r>
            <a:fld id="{00000000-1234-1234-1234-123412341234}" type="slidenum">
              <a:rPr lang="fr-FR" sz="12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0"/>
          <p:cNvSpPr txBox="1"/>
          <p:nvPr>
            <p:ph type="title"/>
          </p:nvPr>
        </p:nvSpPr>
        <p:spPr>
          <a:xfrm>
            <a:off x="838200" y="365125"/>
            <a:ext cx="10515600" cy="91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</a:t>
            </a:r>
            <a:r>
              <a:rPr lang="fr-FR"/>
              <a:t>ressources</a:t>
            </a:r>
            <a:r>
              <a:rPr lang="fr-FR"/>
              <a:t> de développement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w Poly Mountains Fond d'écran HD | Arrière-Plan | 1920x1080 | ID:555581 -  Wallpaper Abyss" id="179" name="Google Shape;17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780" y="184559"/>
            <a:ext cx="11870422" cy="656019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</p:pic>
      <p:sp>
        <p:nvSpPr>
          <p:cNvPr id="180" name="Google Shape;180;p7"/>
          <p:cNvSpPr txBox="1"/>
          <p:nvPr>
            <p:ph idx="1" type="body"/>
          </p:nvPr>
        </p:nvSpPr>
        <p:spPr>
          <a:xfrm>
            <a:off x="838200" y="1417250"/>
            <a:ext cx="10515600" cy="4647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1143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0" sz="2300" u="none" strike="noStrike">
              <a:solidFill>
                <a:srgbClr val="000000"/>
              </a:solidFill>
            </a:endParaRPr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0" sz="2300" u="none" strike="noStrike">
              <a:solidFill>
                <a:srgbClr val="000000"/>
              </a:solidFill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838200" y="6281519"/>
            <a:ext cx="10515600" cy="292498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BTS SNIR AVIGNON								Projet Groom 2021 -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01/04/21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838200" y="511728"/>
            <a:ext cx="10515600" cy="217534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MOTA Yuri										 TS2 SNIR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"/>
          <p:cNvSpPr txBox="1"/>
          <p:nvPr>
            <p:ph idx="12" type="sldNum"/>
          </p:nvPr>
        </p:nvSpPr>
        <p:spPr>
          <a:xfrm>
            <a:off x="838200" y="6203950"/>
            <a:ext cx="10515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/>
              <a:t>MOTA Yuri </a:t>
            </a:r>
            <a:fld id="{00000000-1234-1234-1234-123412341234}" type="slidenum">
              <a:rPr lang="fr-FR" sz="12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7"/>
          <p:cNvSpPr txBox="1"/>
          <p:nvPr>
            <p:ph type="title"/>
          </p:nvPr>
        </p:nvSpPr>
        <p:spPr>
          <a:xfrm>
            <a:off x="838200" y="365125"/>
            <a:ext cx="10515600" cy="91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Organisation</a:t>
            </a:r>
            <a:endParaRPr/>
          </a:p>
        </p:txBody>
      </p:sp>
      <p:sp>
        <p:nvSpPr>
          <p:cNvPr id="185" name="Google Shape;185;p7"/>
          <p:cNvSpPr txBox="1"/>
          <p:nvPr/>
        </p:nvSpPr>
        <p:spPr>
          <a:xfrm>
            <a:off x="1234200" y="2423225"/>
            <a:ext cx="9723600" cy="50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035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b="1" lang="fr-FR" sz="2300">
                <a:solidFill>
                  <a:schemeClr val="dk1"/>
                </a:solidFill>
              </a:rPr>
              <a:t>Subversion</a:t>
            </a:r>
            <a:r>
              <a:rPr lang="fr-FR" sz="2300">
                <a:solidFill>
                  <a:schemeClr val="dk1"/>
                </a:solidFill>
              </a:rPr>
              <a:t> qui est un logiciel libre de gestion de versions.</a:t>
            </a:r>
            <a:endParaRPr/>
          </a:p>
        </p:txBody>
      </p:sp>
      <p:sp>
        <p:nvSpPr>
          <p:cNvPr id="186" name="Google Shape;186;p7"/>
          <p:cNvSpPr txBox="1"/>
          <p:nvPr/>
        </p:nvSpPr>
        <p:spPr>
          <a:xfrm>
            <a:off x="1234200" y="3382038"/>
            <a:ext cx="9723600" cy="82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035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fr-FR" sz="2300">
                <a:solidFill>
                  <a:schemeClr val="dk1"/>
                </a:solidFill>
              </a:rPr>
              <a:t>L'espace de stockage commun </a:t>
            </a:r>
            <a:r>
              <a:rPr b="1" lang="fr-FR" sz="2300">
                <a:solidFill>
                  <a:schemeClr val="dk1"/>
                </a:solidFill>
              </a:rPr>
              <a:t>Google</a:t>
            </a:r>
            <a:r>
              <a:rPr lang="fr-FR" sz="2300">
                <a:solidFill>
                  <a:schemeClr val="dk1"/>
                </a:solidFill>
              </a:rPr>
              <a:t> </a:t>
            </a:r>
            <a:r>
              <a:rPr b="1" lang="fr-FR" sz="2300">
                <a:solidFill>
                  <a:schemeClr val="dk1"/>
                </a:solidFill>
              </a:rPr>
              <a:t>Drive</a:t>
            </a:r>
            <a:r>
              <a:rPr lang="fr-FR" sz="2300">
                <a:solidFill>
                  <a:schemeClr val="dk1"/>
                </a:solidFill>
              </a:rPr>
              <a:t> pour tous les documents ressources.</a:t>
            </a:r>
            <a:endParaRPr/>
          </a:p>
        </p:txBody>
      </p:sp>
      <p:sp>
        <p:nvSpPr>
          <p:cNvPr id="187" name="Google Shape;187;p7"/>
          <p:cNvSpPr txBox="1"/>
          <p:nvPr/>
        </p:nvSpPr>
        <p:spPr>
          <a:xfrm>
            <a:off x="1234200" y="4659475"/>
            <a:ext cx="9723600" cy="50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035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b="1" lang="fr-FR" sz="2300">
                <a:solidFill>
                  <a:schemeClr val="dk1"/>
                </a:solidFill>
              </a:rPr>
              <a:t>Beesbusy</a:t>
            </a:r>
            <a:r>
              <a:rPr lang="fr-FR" sz="2300">
                <a:solidFill>
                  <a:schemeClr val="dk1"/>
                </a:solidFill>
              </a:rPr>
              <a:t> (gérer la planification des tâches dans le projet).</a:t>
            </a:r>
            <a:endParaRPr/>
          </a:p>
        </p:txBody>
      </p:sp>
      <p:sp>
        <p:nvSpPr>
          <p:cNvPr id="188" name="Google Shape;188;p7"/>
          <p:cNvSpPr txBox="1"/>
          <p:nvPr/>
        </p:nvSpPr>
        <p:spPr>
          <a:xfrm>
            <a:off x="1234150" y="1486600"/>
            <a:ext cx="9723600" cy="50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035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•"/>
            </a:pPr>
            <a:r>
              <a:rPr lang="fr-FR" sz="2300">
                <a:solidFill>
                  <a:schemeClr val="dk1"/>
                </a:solidFill>
              </a:rPr>
              <a:t>Outils utilisés</a:t>
            </a:r>
            <a:r>
              <a:rPr lang="fr-FR" sz="2300">
                <a:solidFill>
                  <a:schemeClr val="dk1"/>
                </a:solidFill>
              </a:rPr>
              <a:t> 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a50293312_0_5"/>
          <p:cNvSpPr txBox="1"/>
          <p:nvPr>
            <p:ph idx="1" type="body"/>
          </p:nvPr>
        </p:nvSpPr>
        <p:spPr>
          <a:xfrm>
            <a:off x="838200" y="1417250"/>
            <a:ext cx="10515600" cy="4647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  <a:p>
            <a:pPr indent="-393064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•"/>
            </a:pPr>
            <a:r>
              <a:rPr b="1" lang="fr-FR" sz="2400"/>
              <a:t>Les fonctionnalités</a:t>
            </a:r>
            <a:endParaRPr sz="2400">
              <a:solidFill>
                <a:schemeClr val="dk1"/>
              </a:solidFill>
            </a:endParaRPr>
          </a:p>
          <a:p>
            <a:pPr indent="-393064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•"/>
            </a:pPr>
            <a:r>
              <a:rPr b="1" lang="fr-FR" sz="2400"/>
              <a:t>Architecture interne</a:t>
            </a:r>
            <a:endParaRPr b="1" sz="2400"/>
          </a:p>
          <a:p>
            <a:pPr indent="-357822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1666"/>
              <a:buFont typeface="Calibri"/>
              <a:buChar char="•"/>
            </a:pPr>
            <a:r>
              <a:rPr b="1" lang="fr-FR" sz="2400"/>
              <a:t>Spécifications techniques</a:t>
            </a:r>
            <a:endParaRPr b="1" sz="2400"/>
          </a:p>
          <a:p>
            <a:pPr indent="-369569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b="1" lang="fr-FR" sz="2400"/>
              <a:t>Protocole d’envoi de trames</a:t>
            </a:r>
            <a:endParaRPr b="1" sz="2400"/>
          </a:p>
          <a:p>
            <a:pPr indent="-369569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b="1" lang="fr-FR" sz="2400"/>
              <a:t>IHM</a:t>
            </a:r>
            <a:endParaRPr b="1" sz="2400"/>
          </a:p>
          <a:p>
            <a:pPr indent="-357822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1666"/>
              <a:buFont typeface="Calibri"/>
              <a:buChar char="•"/>
            </a:pPr>
            <a:r>
              <a:rPr b="1" lang="fr-FR" sz="2400"/>
              <a:t>Architecture logicielle</a:t>
            </a:r>
            <a:endParaRPr b="1" sz="2400"/>
          </a:p>
          <a:p>
            <a:pPr indent="-357822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1666"/>
              <a:buFont typeface="Calibri"/>
              <a:buChar char="•"/>
            </a:pPr>
            <a:r>
              <a:rPr b="1" lang="fr-FR" sz="2400"/>
              <a:t>Scénarios</a:t>
            </a:r>
            <a:endParaRPr b="1" sz="2400"/>
          </a:p>
          <a:p>
            <a:pPr indent="-369569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b="1" lang="fr-FR" sz="2400"/>
              <a:t>Démarrage de l’application</a:t>
            </a:r>
            <a:endParaRPr b="1" sz="2400"/>
          </a:p>
          <a:p>
            <a:pPr indent="-357822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1666"/>
              <a:buFont typeface="Calibri"/>
              <a:buChar char="•"/>
            </a:pPr>
            <a:r>
              <a:rPr b="1" lang="fr-FR" sz="2400"/>
              <a:t>Tests de validation</a:t>
            </a:r>
            <a:endParaRPr b="1" sz="2400"/>
          </a:p>
          <a:p>
            <a:pPr indent="-357822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1666"/>
              <a:buFont typeface="Calibri"/>
              <a:buChar char="•"/>
            </a:pPr>
            <a:r>
              <a:rPr b="1" lang="fr-FR" sz="2400"/>
              <a:t>Conclusion</a:t>
            </a:r>
            <a:endParaRPr b="1" sz="2400"/>
          </a:p>
          <a:p>
            <a:pPr indent="-90803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7500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94" name="Google Shape;194;gda50293312_0_5"/>
          <p:cNvSpPr txBox="1"/>
          <p:nvPr/>
        </p:nvSpPr>
        <p:spPr>
          <a:xfrm>
            <a:off x="838200" y="6281519"/>
            <a:ext cx="10515600" cy="2925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BTS SNIR AVIGNON								Projet Groom 2021 -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01/04/21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da50293312_0_5"/>
          <p:cNvSpPr txBox="1"/>
          <p:nvPr/>
        </p:nvSpPr>
        <p:spPr>
          <a:xfrm>
            <a:off x="838200" y="511728"/>
            <a:ext cx="10515600" cy="2175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MOTA Yuri										 TS2 SNIR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da50293312_0_5"/>
          <p:cNvSpPr txBox="1"/>
          <p:nvPr>
            <p:ph idx="12" type="sldNum"/>
          </p:nvPr>
        </p:nvSpPr>
        <p:spPr>
          <a:xfrm>
            <a:off x="838200" y="6203950"/>
            <a:ext cx="10515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/>
              <a:t>MOTA Yuri </a:t>
            </a:r>
            <a:fld id="{00000000-1234-1234-1234-123412341234}" type="slidenum">
              <a:rPr lang="fr-FR" sz="12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da50293312_0_5"/>
          <p:cNvSpPr txBox="1"/>
          <p:nvPr>
            <p:ph type="title"/>
          </p:nvPr>
        </p:nvSpPr>
        <p:spPr>
          <a:xfrm>
            <a:off x="838200" y="365125"/>
            <a:ext cx="10515600" cy="91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Sommaire : Présentation personnelle</a:t>
            </a:r>
            <a:endParaRPr/>
          </a:p>
        </p:txBody>
      </p:sp>
      <p:pic>
        <p:nvPicPr>
          <p:cNvPr id="198" name="Google Shape;198;gda50293312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8000" y="4042226"/>
            <a:ext cx="1517926" cy="18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931373d44_0_0"/>
          <p:cNvSpPr txBox="1"/>
          <p:nvPr>
            <p:ph idx="1" type="body"/>
          </p:nvPr>
        </p:nvSpPr>
        <p:spPr>
          <a:xfrm>
            <a:off x="838200" y="1417250"/>
            <a:ext cx="10515600" cy="4647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  <a:p>
            <a:pPr indent="0" lvl="0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90803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04" name="Google Shape;204;gd931373d44_0_0"/>
          <p:cNvSpPr txBox="1"/>
          <p:nvPr/>
        </p:nvSpPr>
        <p:spPr>
          <a:xfrm>
            <a:off x="838200" y="6281519"/>
            <a:ext cx="10515600" cy="2925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BTS SNIR AVIGNON								Projet Groom 2021 -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01/04/21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d931373d44_0_0"/>
          <p:cNvSpPr txBox="1"/>
          <p:nvPr/>
        </p:nvSpPr>
        <p:spPr>
          <a:xfrm>
            <a:off x="838200" y="511728"/>
            <a:ext cx="10515600" cy="2175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MOTA Yuri										 TS2 SNIR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d931373d44_0_0"/>
          <p:cNvSpPr txBox="1"/>
          <p:nvPr>
            <p:ph idx="12" type="sldNum"/>
          </p:nvPr>
        </p:nvSpPr>
        <p:spPr>
          <a:xfrm>
            <a:off x="838200" y="6203950"/>
            <a:ext cx="10515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/>
              <a:t>MOTA Yuri </a:t>
            </a:r>
            <a:fld id="{00000000-1234-1234-1234-123412341234}" type="slidenum">
              <a:rPr lang="fr-FR" sz="12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d931373d44_0_0"/>
          <p:cNvSpPr txBox="1"/>
          <p:nvPr>
            <p:ph type="title"/>
          </p:nvPr>
        </p:nvSpPr>
        <p:spPr>
          <a:xfrm>
            <a:off x="838200" y="365125"/>
            <a:ext cx="10515600" cy="91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</a:t>
            </a:r>
            <a:r>
              <a:rPr lang="fr-FR"/>
              <a:t>fonctionnalités</a:t>
            </a:r>
            <a:endParaRPr/>
          </a:p>
        </p:txBody>
      </p:sp>
      <p:sp>
        <p:nvSpPr>
          <p:cNvPr id="208" name="Google Shape;208;gd931373d44_0_0"/>
          <p:cNvSpPr txBox="1"/>
          <p:nvPr/>
        </p:nvSpPr>
        <p:spPr>
          <a:xfrm>
            <a:off x="1235550" y="3640687"/>
            <a:ext cx="97209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-"/>
            </a:pPr>
            <a:r>
              <a:rPr lang="fr-FR" sz="2300">
                <a:solidFill>
                  <a:schemeClr val="dk1"/>
                </a:solidFill>
              </a:rPr>
              <a:t>L’occupant informe le visiteur </a:t>
            </a:r>
            <a:r>
              <a:rPr lang="fr-FR" sz="2300">
                <a:solidFill>
                  <a:schemeClr val="dk1"/>
                </a:solidFill>
              </a:rPr>
              <a:t>d'entrer</a:t>
            </a:r>
            <a:r>
              <a:rPr lang="fr-FR" sz="2300">
                <a:solidFill>
                  <a:schemeClr val="dk1"/>
                </a:solidFill>
              </a:rPr>
              <a:t> ou de son état : “Libre”, “Occupé” ou “Absent”.</a:t>
            </a:r>
            <a:endParaRPr sz="2300"/>
          </a:p>
        </p:txBody>
      </p:sp>
      <p:pic>
        <p:nvPicPr>
          <p:cNvPr id="209" name="Google Shape;209;gd931373d4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9211" y="3679750"/>
            <a:ext cx="2296567" cy="229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d931373d44_0_0"/>
          <p:cNvSpPr txBox="1"/>
          <p:nvPr/>
        </p:nvSpPr>
        <p:spPr>
          <a:xfrm>
            <a:off x="1235550" y="1602225"/>
            <a:ext cx="39735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-"/>
            </a:pPr>
            <a:r>
              <a:rPr lang="fr-FR" sz="2300">
                <a:solidFill>
                  <a:schemeClr val="dk1"/>
                </a:solidFill>
              </a:rPr>
              <a:t>Dialogue par liaison sans fil (Bluetooth).</a:t>
            </a:r>
            <a:endParaRPr sz="2300"/>
          </a:p>
        </p:txBody>
      </p:sp>
      <p:sp>
        <p:nvSpPr>
          <p:cNvPr id="211" name="Google Shape;211;gd931373d44_0_0"/>
          <p:cNvSpPr txBox="1"/>
          <p:nvPr/>
        </p:nvSpPr>
        <p:spPr>
          <a:xfrm>
            <a:off x="1235550" y="2647025"/>
            <a:ext cx="39735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-"/>
            </a:pPr>
            <a:r>
              <a:rPr lang="fr-FR" sz="2300">
                <a:solidFill>
                  <a:schemeClr val="dk1"/>
                </a:solidFill>
              </a:rPr>
              <a:t>Sonnette contrôlée via le logiciel.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12" name="Google Shape;212;gd931373d44_0_0"/>
          <p:cNvSpPr txBox="1"/>
          <p:nvPr/>
        </p:nvSpPr>
        <p:spPr>
          <a:xfrm>
            <a:off x="1249150" y="4634325"/>
            <a:ext cx="70506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-"/>
            </a:pPr>
            <a:r>
              <a:rPr lang="fr-FR" sz="2300">
                <a:solidFill>
                  <a:schemeClr val="dk1"/>
                </a:solidFill>
              </a:rPr>
              <a:t>Gérer l’affichage des événements (sonnerie, notifications, présence prolongée) avec un calendrier.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931373d44_0_8"/>
          <p:cNvSpPr txBox="1"/>
          <p:nvPr>
            <p:ph idx="1" type="body"/>
          </p:nvPr>
        </p:nvSpPr>
        <p:spPr>
          <a:xfrm>
            <a:off x="838200" y="1417250"/>
            <a:ext cx="10515600" cy="4647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  <a:p>
            <a:pPr indent="0" lvl="0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90803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18" name="Google Shape;218;gd931373d44_0_8"/>
          <p:cNvSpPr txBox="1"/>
          <p:nvPr/>
        </p:nvSpPr>
        <p:spPr>
          <a:xfrm>
            <a:off x="838200" y="6281519"/>
            <a:ext cx="10515600" cy="2925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BTS SNIR AVIGNON								Projet Groom 2021 -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01/04/21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d931373d44_0_8"/>
          <p:cNvSpPr txBox="1"/>
          <p:nvPr/>
        </p:nvSpPr>
        <p:spPr>
          <a:xfrm>
            <a:off x="838200" y="511728"/>
            <a:ext cx="10515600" cy="2175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MOTA Yuri										 TS2 SNIR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d931373d44_0_8"/>
          <p:cNvSpPr txBox="1"/>
          <p:nvPr>
            <p:ph idx="12" type="sldNum"/>
          </p:nvPr>
        </p:nvSpPr>
        <p:spPr>
          <a:xfrm>
            <a:off x="838200" y="6203950"/>
            <a:ext cx="10515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/>
              <a:t>MOTA Yuri </a:t>
            </a:r>
            <a:fld id="{00000000-1234-1234-1234-123412341234}" type="slidenum">
              <a:rPr lang="fr-FR" sz="12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d931373d44_0_8"/>
          <p:cNvSpPr txBox="1"/>
          <p:nvPr>
            <p:ph type="title"/>
          </p:nvPr>
        </p:nvSpPr>
        <p:spPr>
          <a:xfrm>
            <a:off x="838200" y="365125"/>
            <a:ext cx="10515600" cy="91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Architecture interne</a:t>
            </a:r>
            <a:endParaRPr/>
          </a:p>
        </p:txBody>
      </p:sp>
      <p:pic>
        <p:nvPicPr>
          <p:cNvPr id="222" name="Google Shape;222;gd931373d44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575" y="2595563"/>
            <a:ext cx="680085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w Poly Mountains Fond d'écran HD | Arrière-Plan | 1920x1080 | ID:555581 -  Wallpaper Abyss" id="227" name="Google Shape;22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780" y="184559"/>
            <a:ext cx="11870422" cy="656019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</p:pic>
      <p:sp>
        <p:nvSpPr>
          <p:cNvPr id="228" name="Google Shape;228;p12"/>
          <p:cNvSpPr txBox="1"/>
          <p:nvPr>
            <p:ph idx="1" type="body"/>
          </p:nvPr>
        </p:nvSpPr>
        <p:spPr>
          <a:xfrm>
            <a:off x="838200" y="1417250"/>
            <a:ext cx="10515600" cy="4647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0" sz="2100" u="none" strike="noStrike">
              <a:solidFill>
                <a:srgbClr val="000000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 i="0" sz="2100" u="none" strike="noStrike">
              <a:solidFill>
                <a:srgbClr val="000000"/>
              </a:solidFill>
            </a:endParaRPr>
          </a:p>
        </p:txBody>
      </p:sp>
      <p:sp>
        <p:nvSpPr>
          <p:cNvPr id="229" name="Google Shape;229;p12"/>
          <p:cNvSpPr txBox="1"/>
          <p:nvPr/>
        </p:nvSpPr>
        <p:spPr>
          <a:xfrm>
            <a:off x="838200" y="6281519"/>
            <a:ext cx="10515600" cy="292498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BTS SNIR AVIGNON								Projet Groom 2021 -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01/04/21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2"/>
          <p:cNvSpPr txBox="1"/>
          <p:nvPr/>
        </p:nvSpPr>
        <p:spPr>
          <a:xfrm>
            <a:off x="838200" y="511728"/>
            <a:ext cx="10515600" cy="217534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MOTA Yuri										 TS2 SNIR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écurité des protocoles Bluetooth — Wikipédia" id="231" name="Google Shape;23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50659" y="4707364"/>
            <a:ext cx="903144" cy="135717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2"/>
          <p:cNvSpPr txBox="1"/>
          <p:nvPr>
            <p:ph idx="12" type="sldNum"/>
          </p:nvPr>
        </p:nvSpPr>
        <p:spPr>
          <a:xfrm>
            <a:off x="838200" y="6203950"/>
            <a:ext cx="10515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/>
              <a:t>MOTA Yuri </a:t>
            </a:r>
            <a:fld id="{00000000-1234-1234-1234-123412341234}" type="slidenum">
              <a:rPr lang="fr-FR" sz="12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2"/>
          <p:cNvSpPr txBox="1"/>
          <p:nvPr>
            <p:ph type="title"/>
          </p:nvPr>
        </p:nvSpPr>
        <p:spPr>
          <a:xfrm>
            <a:off x="838200" y="365125"/>
            <a:ext cx="10515600" cy="91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fr-FR" sz="3300"/>
              <a:t>Spécifications techniques</a:t>
            </a:r>
            <a:endParaRPr/>
          </a:p>
        </p:txBody>
      </p:sp>
      <p:sp>
        <p:nvSpPr>
          <p:cNvPr id="234" name="Google Shape;234;p12"/>
          <p:cNvSpPr txBox="1"/>
          <p:nvPr/>
        </p:nvSpPr>
        <p:spPr>
          <a:xfrm>
            <a:off x="805950" y="2036725"/>
            <a:ext cx="9676800" cy="76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fr-FR" sz="2100">
                <a:solidFill>
                  <a:schemeClr val="dk1"/>
                </a:solidFill>
              </a:rPr>
              <a:t>Le protocole de communication GROOM : Trames requêtes/réponses via une liaison Bluetooth.</a:t>
            </a:r>
            <a:endParaRPr/>
          </a:p>
        </p:txBody>
      </p:sp>
      <p:sp>
        <p:nvSpPr>
          <p:cNvPr id="235" name="Google Shape;235;p12"/>
          <p:cNvSpPr txBox="1"/>
          <p:nvPr/>
        </p:nvSpPr>
        <p:spPr>
          <a:xfrm>
            <a:off x="838200" y="2795725"/>
            <a:ext cx="6599700" cy="47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Char char="-"/>
            </a:pPr>
            <a:r>
              <a:rPr lang="fr-FR" sz="2100">
                <a:solidFill>
                  <a:schemeClr val="dk1"/>
                </a:solidFill>
              </a:rPr>
              <a:t>F</a:t>
            </a:r>
            <a:r>
              <a:rPr lang="fr-FR" sz="2100">
                <a:solidFill>
                  <a:schemeClr val="dk1"/>
                </a:solidFill>
              </a:rPr>
              <a:t>réquence d’émission est de 2,4 - 2.5</a:t>
            </a:r>
            <a:r>
              <a:rPr lang="fr-FR" sz="2100">
                <a:solidFill>
                  <a:schemeClr val="dk2"/>
                </a:solidFill>
              </a:rPr>
              <a:t> </a:t>
            </a:r>
            <a:r>
              <a:rPr lang="fr-FR" sz="2100">
                <a:solidFill>
                  <a:schemeClr val="dk1"/>
                </a:solidFill>
              </a:rPr>
              <a:t>GHz.</a:t>
            </a:r>
            <a:endParaRPr/>
          </a:p>
        </p:txBody>
      </p:sp>
      <p:sp>
        <p:nvSpPr>
          <p:cNvPr id="236" name="Google Shape;236;p12"/>
          <p:cNvSpPr txBox="1"/>
          <p:nvPr/>
        </p:nvSpPr>
        <p:spPr>
          <a:xfrm>
            <a:off x="838200" y="3562225"/>
            <a:ext cx="10515600" cy="76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fr-FR" sz="2100">
                <a:solidFill>
                  <a:schemeClr val="dk1"/>
                </a:solidFill>
              </a:rPr>
              <a:t>P</a:t>
            </a:r>
            <a:r>
              <a:rPr lang="fr-FR" sz="2100">
                <a:solidFill>
                  <a:schemeClr val="dk1"/>
                </a:solidFill>
              </a:rPr>
              <a:t>uissance d’émission de 2,5 mW (-97dBm) / portée de 10m d’après les exigences de l’utilisateur qui doit pouvoir contrôler le portier dans la pièce.</a:t>
            </a:r>
            <a:endParaRPr/>
          </a:p>
        </p:txBody>
      </p:sp>
      <p:sp>
        <p:nvSpPr>
          <p:cNvPr id="237" name="Google Shape;237;p12"/>
          <p:cNvSpPr txBox="1"/>
          <p:nvPr/>
        </p:nvSpPr>
        <p:spPr>
          <a:xfrm>
            <a:off x="838200" y="4619725"/>
            <a:ext cx="9612300" cy="6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fr-FR" sz="2100">
                <a:solidFill>
                  <a:schemeClr val="dk1"/>
                </a:solidFill>
              </a:rPr>
              <a:t>V</a:t>
            </a:r>
            <a:r>
              <a:rPr lang="fr-FR" sz="2100">
                <a:solidFill>
                  <a:schemeClr val="dk1"/>
                </a:solidFill>
              </a:rPr>
              <a:t>ersion utilisée est la 4.2. Pour cette norme, le débit est de 3 Mbits/s.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w Poly Mountains Fond d'écran HD | Arrière-Plan | 1920x1080 | ID:555581 -  Wallpaper Abyss" id="242" name="Google Shape;242;gd931373d44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780" y="184559"/>
            <a:ext cx="11870400" cy="65601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0"/>
              </a:srgbClr>
            </a:outerShdw>
          </a:effectLst>
        </p:spPr>
      </p:pic>
      <p:sp>
        <p:nvSpPr>
          <p:cNvPr id="243" name="Google Shape;243;gd931373d44_1_0"/>
          <p:cNvSpPr txBox="1"/>
          <p:nvPr>
            <p:ph idx="1" type="body"/>
          </p:nvPr>
        </p:nvSpPr>
        <p:spPr>
          <a:xfrm>
            <a:off x="838200" y="1417250"/>
            <a:ext cx="10515600" cy="4647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2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 i="0" sz="2100" u="none" strike="noStrike">
              <a:solidFill>
                <a:srgbClr val="000000"/>
              </a:solidFill>
            </a:endParaRPr>
          </a:p>
        </p:txBody>
      </p:sp>
      <p:sp>
        <p:nvSpPr>
          <p:cNvPr id="244" name="Google Shape;244;gd931373d44_1_0"/>
          <p:cNvSpPr txBox="1"/>
          <p:nvPr/>
        </p:nvSpPr>
        <p:spPr>
          <a:xfrm>
            <a:off x="838200" y="6281519"/>
            <a:ext cx="10515600" cy="2925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BTS SNIR AVIGNON								Projet Groom 2021 -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01/04/21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d931373d44_1_0"/>
          <p:cNvSpPr txBox="1"/>
          <p:nvPr/>
        </p:nvSpPr>
        <p:spPr>
          <a:xfrm>
            <a:off x="838200" y="511728"/>
            <a:ext cx="10515600" cy="2175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MOTA Yuri										 TS2 SNIR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d931373d44_1_0"/>
          <p:cNvSpPr txBox="1"/>
          <p:nvPr>
            <p:ph idx="12" type="sldNum"/>
          </p:nvPr>
        </p:nvSpPr>
        <p:spPr>
          <a:xfrm>
            <a:off x="838200" y="6203950"/>
            <a:ext cx="10515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/>
              <a:t>MOTA Yuri </a:t>
            </a:r>
            <a:fld id="{00000000-1234-1234-1234-123412341234}" type="slidenum">
              <a:rPr lang="fr-FR" sz="12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d931373d44_1_0"/>
          <p:cNvSpPr txBox="1"/>
          <p:nvPr>
            <p:ph type="title"/>
          </p:nvPr>
        </p:nvSpPr>
        <p:spPr>
          <a:xfrm>
            <a:off x="838200" y="365125"/>
            <a:ext cx="10515600" cy="91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fr-FR" sz="3300"/>
              <a:t>Protocoles d’envoi de trames</a:t>
            </a:r>
            <a:endParaRPr/>
          </a:p>
        </p:txBody>
      </p:sp>
      <p:sp>
        <p:nvSpPr>
          <p:cNvPr id="248" name="Google Shape;248;gd931373d44_1_0"/>
          <p:cNvSpPr txBox="1"/>
          <p:nvPr/>
        </p:nvSpPr>
        <p:spPr>
          <a:xfrm>
            <a:off x="7133750" y="1627950"/>
            <a:ext cx="39831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d931373d44_1_0"/>
          <p:cNvSpPr txBox="1"/>
          <p:nvPr/>
        </p:nvSpPr>
        <p:spPr>
          <a:xfrm>
            <a:off x="7782300" y="1466938"/>
            <a:ext cx="3571500" cy="4339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Exemples :</a:t>
            </a:r>
            <a:endParaRPr sz="1100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$CMD;</a:t>
            </a:r>
            <a:r>
              <a:rPr b="1" lang="fr-FR" sz="1100">
                <a:solidFill>
                  <a:srgbClr val="008A0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1" lang="fr-FR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r>
              <a:rPr b="1" lang="fr-FR" sz="11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b="1" lang="fr-FR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r>
              <a:rPr b="1" lang="fr-FR" sz="11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b="1" lang="fr-FR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\r\n</a:t>
            </a:r>
            <a:endParaRPr sz="1100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$GROOM;</a:t>
            </a:r>
            <a:r>
              <a:rPr b="1" lang="fr-FR" sz="11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b="1" lang="fr-FR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r>
              <a:rPr b="1" lang="fr-FR" sz="11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1" lang="fr-FR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r>
              <a:rPr b="1" lang="fr-FR" sz="11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1" lang="fr-FR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;1;1\r\n</a:t>
            </a:r>
            <a:endParaRPr b="1"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$AFFICHAGE;COPIN;Olivier;DDFPT\r\n</a:t>
            </a:r>
            <a:endParaRPr b="1"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$MSGPERSO;Je reviens dans 10 minutes\r\n</a:t>
            </a:r>
            <a:endParaRPr b="1"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0" name="Google Shape;250;gd931373d44_1_0"/>
          <p:cNvSpPr txBox="1"/>
          <p:nvPr/>
        </p:nvSpPr>
        <p:spPr>
          <a:xfrm>
            <a:off x="4210725" y="1466950"/>
            <a:ext cx="3571500" cy="239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000">
                <a:solidFill>
                  <a:srgbClr val="039BE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Trame Groom</a:t>
            </a:r>
            <a:endParaRPr b="1"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Sens : Groom → PC</a:t>
            </a:r>
            <a:endParaRPr b="1"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$GROOM;ETAT;SONNETTE;PRESENCE;MODE_SONNETTE;MODE_PRESENCE\r\n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 champ </a:t>
            </a:r>
            <a:r>
              <a:rPr b="1" lang="fr-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ETAT</a:t>
            </a:r>
            <a:r>
              <a:rPr lang="fr-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peut prendre 3 valeurs différentes :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Char char="●"/>
            </a:pPr>
            <a:r>
              <a:rPr lang="fr-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Libre		</a:t>
            </a:r>
            <a:r>
              <a:rPr b="1" lang="fr-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endParaRPr b="1"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Char char="●"/>
            </a:pPr>
            <a:r>
              <a:rPr lang="fr-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Absent		</a:t>
            </a:r>
            <a:r>
              <a:rPr b="1" lang="fr-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b="1"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Char char="●"/>
            </a:pPr>
            <a:r>
              <a:rPr lang="fr-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Occupé		</a:t>
            </a:r>
            <a:r>
              <a:rPr b="1" lang="fr-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1" name="Google Shape;251;gd931373d44_1_0"/>
          <p:cNvSpPr txBox="1"/>
          <p:nvPr/>
        </p:nvSpPr>
        <p:spPr>
          <a:xfrm>
            <a:off x="838200" y="4321250"/>
            <a:ext cx="3300600" cy="168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000">
                <a:solidFill>
                  <a:srgbClr val="039BE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Trame Affichage</a:t>
            </a:r>
            <a:endParaRPr sz="1000">
              <a:solidFill>
                <a:srgbClr val="039BE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Sens : PC → Groom</a:t>
            </a:r>
            <a:endParaRPr b="1" sz="1000">
              <a:solidFill>
                <a:srgbClr val="039BE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$AFFICHAGE;NOM;PRENOM;FONCTION\r\n</a:t>
            </a:r>
            <a:endParaRPr b="1"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 trame </a:t>
            </a:r>
            <a:r>
              <a:rPr b="1" lang="fr-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AFFICHAGE</a:t>
            </a:r>
            <a:r>
              <a:rPr lang="fr-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transportera le </a:t>
            </a:r>
            <a:r>
              <a:rPr b="1" lang="fr-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NOM</a:t>
            </a:r>
            <a:r>
              <a:rPr lang="fr-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le </a:t>
            </a:r>
            <a:r>
              <a:rPr b="1" lang="fr-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PRENOM</a:t>
            </a:r>
            <a:r>
              <a:rPr lang="fr-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et la </a:t>
            </a:r>
            <a:r>
              <a:rPr b="1" lang="fr-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FONCTION</a:t>
            </a:r>
            <a:r>
              <a:rPr lang="fr-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 la personne qui occupe le bureau.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2" name="Google Shape;252;gd931373d44_1_0"/>
          <p:cNvSpPr txBox="1"/>
          <p:nvPr/>
        </p:nvSpPr>
        <p:spPr>
          <a:xfrm>
            <a:off x="4210725" y="4321250"/>
            <a:ext cx="2463000" cy="98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000">
                <a:solidFill>
                  <a:srgbClr val="039BE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Trame MsgPerso</a:t>
            </a:r>
            <a:endParaRPr sz="1000">
              <a:solidFill>
                <a:srgbClr val="039BE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Sens : PC/Tablette → Groom 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$MSGPERSO;messageperso\r\n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3" name="Google Shape;253;gd931373d44_1_0"/>
          <p:cNvSpPr txBox="1"/>
          <p:nvPr/>
        </p:nvSpPr>
        <p:spPr>
          <a:xfrm>
            <a:off x="838200" y="1417250"/>
            <a:ext cx="29877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000">
                <a:solidFill>
                  <a:srgbClr val="039BE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Trame Commande</a:t>
            </a:r>
            <a:endParaRPr sz="1000">
              <a:solidFill>
                <a:srgbClr val="039BE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Sens : PC → Groom  </a:t>
            </a:r>
            <a:endParaRPr b="1"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Format :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$CMD;ORDRE;SONNETTE;PRESENCE\r\n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 champ </a:t>
            </a:r>
            <a:r>
              <a:rPr b="1" lang="fr-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ORDRE</a:t>
            </a:r>
            <a:r>
              <a:rPr lang="fr-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peut prendre 4 valeurs différentes :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Char char="●"/>
            </a:pPr>
            <a:r>
              <a:rPr lang="fr-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Libre		</a:t>
            </a:r>
            <a:r>
              <a:rPr b="1" lang="fr-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endParaRPr b="1"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Char char="●"/>
            </a:pPr>
            <a:r>
              <a:rPr lang="fr-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Absent		</a:t>
            </a:r>
            <a:r>
              <a:rPr b="1" lang="fr-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b="1"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Char char="●"/>
            </a:pPr>
            <a:r>
              <a:rPr lang="fr-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Occupé		</a:t>
            </a:r>
            <a:r>
              <a:rPr b="1" lang="fr-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urce Code Pro"/>
              <a:buChar char="●"/>
            </a:pPr>
            <a:r>
              <a:rPr lang="fr-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Entrez		</a:t>
            </a:r>
            <a:r>
              <a:rPr b="1" lang="fr-FR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b="1"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w Poly Mountains Fond d'écran HD | Arrière-Plan | 1920x1080 | ID:555581 -  Wallpaper Abyss" id="258" name="Google Shape;2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780" y="184559"/>
            <a:ext cx="11870422" cy="656019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</p:pic>
      <p:sp>
        <p:nvSpPr>
          <p:cNvPr id="259" name="Google Shape;259;p13"/>
          <p:cNvSpPr txBox="1"/>
          <p:nvPr>
            <p:ph idx="1" type="body"/>
          </p:nvPr>
        </p:nvSpPr>
        <p:spPr>
          <a:xfrm>
            <a:off x="838200" y="1417250"/>
            <a:ext cx="10515600" cy="4647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13"/>
          <p:cNvSpPr txBox="1"/>
          <p:nvPr/>
        </p:nvSpPr>
        <p:spPr>
          <a:xfrm>
            <a:off x="838200" y="6281519"/>
            <a:ext cx="10515600" cy="292498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BTS SNIR AVIGNON								Projet Groom 2021 -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01/04/21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3"/>
          <p:cNvSpPr txBox="1"/>
          <p:nvPr/>
        </p:nvSpPr>
        <p:spPr>
          <a:xfrm>
            <a:off x="838200" y="511728"/>
            <a:ext cx="10515600" cy="217534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MOTA Yuri										 TS2 SNIR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3"/>
          <p:cNvSpPr/>
          <p:nvPr/>
        </p:nvSpPr>
        <p:spPr>
          <a:xfrm>
            <a:off x="2871788" y="3265488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3"/>
          <p:cNvSpPr txBox="1"/>
          <p:nvPr>
            <p:ph idx="12" type="sldNum"/>
          </p:nvPr>
        </p:nvSpPr>
        <p:spPr>
          <a:xfrm>
            <a:off x="838200" y="6203950"/>
            <a:ext cx="10515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/>
              <a:t>MOTA Yuri </a:t>
            </a:r>
            <a:fld id="{00000000-1234-1234-1234-123412341234}" type="slidenum">
              <a:rPr lang="fr-FR" sz="12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3"/>
          <p:cNvSpPr txBox="1"/>
          <p:nvPr>
            <p:ph type="title"/>
          </p:nvPr>
        </p:nvSpPr>
        <p:spPr>
          <a:xfrm>
            <a:off x="838200" y="365125"/>
            <a:ext cx="10515600" cy="91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IHM</a:t>
            </a:r>
            <a:endParaRPr/>
          </a:p>
        </p:txBody>
      </p:sp>
      <p:pic>
        <p:nvPicPr>
          <p:cNvPr id="265" name="Google Shape;2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025950"/>
            <a:ext cx="10515601" cy="525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w Poly Mountains Fond d'écran HD | Arrière-Plan | 1920x1080 | ID:555581 -  Wallpaper Abyss" id="270" name="Google Shape;2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780" y="184559"/>
            <a:ext cx="11870400" cy="65601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</p:pic>
      <p:sp>
        <p:nvSpPr>
          <p:cNvPr id="271" name="Google Shape;271;p14"/>
          <p:cNvSpPr txBox="1"/>
          <p:nvPr>
            <p:ph idx="1" type="body"/>
          </p:nvPr>
        </p:nvSpPr>
        <p:spPr>
          <a:xfrm>
            <a:off x="838200" y="1417250"/>
            <a:ext cx="10515600" cy="4647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fr-FR" sz="2000" u="sng">
                <a:solidFill>
                  <a:schemeClr val="dk1"/>
                </a:solidFill>
              </a:rPr>
              <a:t>Diagramme</a:t>
            </a:r>
            <a:endParaRPr sz="2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000" u="sng">
                <a:solidFill>
                  <a:schemeClr val="dk1"/>
                </a:solidFill>
              </a:rPr>
              <a:t>de classes :</a:t>
            </a:r>
            <a:endParaRPr i="0" sz="2000" u="sng" strike="noStrike">
              <a:solidFill>
                <a:srgbClr val="000000"/>
              </a:solidFill>
            </a:endParaRPr>
          </a:p>
        </p:txBody>
      </p:sp>
      <p:sp>
        <p:nvSpPr>
          <p:cNvPr id="272" name="Google Shape;272;p14"/>
          <p:cNvSpPr txBox="1"/>
          <p:nvPr/>
        </p:nvSpPr>
        <p:spPr>
          <a:xfrm>
            <a:off x="838200" y="6281519"/>
            <a:ext cx="10515600" cy="292498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BTS SNIR AVIGNON								Projet Groom 2021 -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01/04/21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4"/>
          <p:cNvSpPr txBox="1"/>
          <p:nvPr/>
        </p:nvSpPr>
        <p:spPr>
          <a:xfrm>
            <a:off x="838200" y="511728"/>
            <a:ext cx="10515600" cy="217534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MOTA Yuri										 TS2 SNIR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4"/>
          <p:cNvSpPr/>
          <p:nvPr/>
        </p:nvSpPr>
        <p:spPr>
          <a:xfrm>
            <a:off x="2871788" y="3265488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4"/>
          <p:cNvSpPr txBox="1"/>
          <p:nvPr>
            <p:ph idx="12" type="sldNum"/>
          </p:nvPr>
        </p:nvSpPr>
        <p:spPr>
          <a:xfrm>
            <a:off x="838200" y="6203950"/>
            <a:ext cx="10515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/>
              <a:t>MOTA Yuri </a:t>
            </a:r>
            <a:fld id="{00000000-1234-1234-1234-123412341234}" type="slidenum">
              <a:rPr lang="fr-FR" sz="12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4"/>
          <p:cNvSpPr txBox="1"/>
          <p:nvPr>
            <p:ph type="title"/>
          </p:nvPr>
        </p:nvSpPr>
        <p:spPr>
          <a:xfrm>
            <a:off x="838200" y="365125"/>
            <a:ext cx="10515600" cy="91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Architecture logicielle</a:t>
            </a:r>
            <a:endParaRPr/>
          </a:p>
        </p:txBody>
      </p:sp>
      <p:pic>
        <p:nvPicPr>
          <p:cNvPr id="277" name="Google Shape;2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5475" y="1417188"/>
            <a:ext cx="8988324" cy="46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1431900"/>
            <a:ext cx="4424301" cy="4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4750" y="1417197"/>
            <a:ext cx="6459051" cy="360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24050" y="4087699"/>
            <a:ext cx="5229751" cy="19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931373d44_0_32"/>
          <p:cNvSpPr txBox="1"/>
          <p:nvPr>
            <p:ph idx="1" type="body"/>
          </p:nvPr>
        </p:nvSpPr>
        <p:spPr>
          <a:xfrm>
            <a:off x="838200" y="1417250"/>
            <a:ext cx="10515600" cy="4647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86" name="Google Shape;286;gd931373d44_0_32"/>
          <p:cNvSpPr txBox="1"/>
          <p:nvPr/>
        </p:nvSpPr>
        <p:spPr>
          <a:xfrm>
            <a:off x="838200" y="6281519"/>
            <a:ext cx="10515600" cy="2925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BTS SNIR AVIGNON								Projet Groom 2021 -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01/04/21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d931373d44_0_32"/>
          <p:cNvSpPr txBox="1"/>
          <p:nvPr/>
        </p:nvSpPr>
        <p:spPr>
          <a:xfrm>
            <a:off x="838200" y="511728"/>
            <a:ext cx="10515600" cy="2175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MOTA Yuri										 TS2 SNIR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d931373d44_0_32"/>
          <p:cNvSpPr txBox="1"/>
          <p:nvPr>
            <p:ph idx="12" type="sldNum"/>
          </p:nvPr>
        </p:nvSpPr>
        <p:spPr>
          <a:xfrm>
            <a:off x="838200" y="6203950"/>
            <a:ext cx="10515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/>
              <a:t>MOTA Yuri </a:t>
            </a:r>
            <a:fld id="{00000000-1234-1234-1234-123412341234}" type="slidenum">
              <a:rPr lang="fr-FR" sz="12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d931373d44_0_32"/>
          <p:cNvSpPr txBox="1"/>
          <p:nvPr>
            <p:ph type="title"/>
          </p:nvPr>
        </p:nvSpPr>
        <p:spPr>
          <a:xfrm>
            <a:off x="838200" y="365125"/>
            <a:ext cx="10515600" cy="91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Scénarios</a:t>
            </a:r>
            <a:endParaRPr/>
          </a:p>
        </p:txBody>
      </p:sp>
      <p:pic>
        <p:nvPicPr>
          <p:cNvPr id="290" name="Google Shape;290;gd931373d44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1600" y="4121450"/>
            <a:ext cx="236220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d931373d44_0_32"/>
          <p:cNvSpPr txBox="1"/>
          <p:nvPr/>
        </p:nvSpPr>
        <p:spPr>
          <a:xfrm>
            <a:off x="953650" y="1580100"/>
            <a:ext cx="6086700" cy="73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b="1" lang="fr-FR" sz="2400">
                <a:solidFill>
                  <a:schemeClr val="dk2"/>
                </a:solidFill>
              </a:rPr>
              <a:t>Démarrage de l’application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d931373d44_0_32"/>
          <p:cNvSpPr txBox="1"/>
          <p:nvPr/>
        </p:nvSpPr>
        <p:spPr>
          <a:xfrm>
            <a:off x="953650" y="2452425"/>
            <a:ext cx="6086700" cy="73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b="1" lang="fr-FR" sz="2400">
                <a:solidFill>
                  <a:schemeClr val="dk2"/>
                </a:solidFill>
              </a:rPr>
              <a:t>Chargement des paramètres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idx="1" type="body"/>
          </p:nvPr>
        </p:nvSpPr>
        <p:spPr>
          <a:xfrm>
            <a:off x="838200" y="1417250"/>
            <a:ext cx="10551600" cy="4647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1" lang="fr-FR">
                <a:latin typeface="Courier New"/>
                <a:ea typeface="Courier New"/>
                <a:cs typeface="Courier New"/>
                <a:sym typeface="Courier New"/>
              </a:rPr>
              <a:t>Expression du besoin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1" lang="fr-FR">
                <a:latin typeface="Courier New"/>
                <a:ea typeface="Courier New"/>
                <a:cs typeface="Courier New"/>
                <a:sym typeface="Courier New"/>
              </a:rPr>
              <a:t>Présentation du projet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1" lang="fr-FR">
                <a:latin typeface="Courier New"/>
                <a:ea typeface="Courier New"/>
                <a:cs typeface="Courier New"/>
                <a:sym typeface="Courier New"/>
              </a:rPr>
              <a:t>Synoptique du système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1" lang="fr-FR">
                <a:latin typeface="Courier New"/>
                <a:ea typeface="Courier New"/>
                <a:cs typeface="Courier New"/>
                <a:sym typeface="Courier New"/>
              </a:rPr>
              <a:t>Exigences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1" lang="fr-FR">
                <a:latin typeface="Courier New"/>
                <a:ea typeface="Courier New"/>
                <a:cs typeface="Courier New"/>
                <a:sym typeface="Courier New"/>
              </a:rPr>
              <a:t>Cahier des charges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1" lang="fr-FR">
                <a:latin typeface="Courier New"/>
                <a:ea typeface="Courier New"/>
                <a:cs typeface="Courier New"/>
                <a:sym typeface="Courier New"/>
              </a:rPr>
              <a:t>Répartition des tâches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1" lang="fr-FR">
                <a:latin typeface="Courier New"/>
                <a:ea typeface="Courier New"/>
                <a:cs typeface="Courier New"/>
                <a:sym typeface="Courier New"/>
              </a:rPr>
              <a:t>Planification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1" lang="fr-FR">
                <a:latin typeface="Courier New"/>
                <a:ea typeface="Courier New"/>
                <a:cs typeface="Courier New"/>
                <a:sym typeface="Courier New"/>
              </a:rPr>
              <a:t>Architecture du système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1" lang="fr-FR">
                <a:latin typeface="Courier New"/>
                <a:ea typeface="Courier New"/>
                <a:cs typeface="Courier New"/>
                <a:sym typeface="Courier New"/>
              </a:rPr>
              <a:t>Les ressources de développement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1" lang="fr-FR">
                <a:latin typeface="Courier New"/>
                <a:ea typeface="Courier New"/>
                <a:cs typeface="Courier New"/>
                <a:sym typeface="Courier New"/>
              </a:rPr>
              <a:t>Organisation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838200" y="6281519"/>
            <a:ext cx="10515600" cy="292498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BTS SNIR AVIGNON								Projet Groom 2021 -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01/04/21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838200" y="511728"/>
            <a:ext cx="10515600" cy="217534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MOTA Yuri										 TS2 SNIR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>
            <p:ph idx="12" type="sldNum"/>
          </p:nvPr>
        </p:nvSpPr>
        <p:spPr>
          <a:xfrm>
            <a:off x="838200" y="6203950"/>
            <a:ext cx="10515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/>
              <a:t>MOTA Yuri </a:t>
            </a:r>
            <a:fld id="{00000000-1234-1234-1234-123412341234}" type="slidenum">
              <a:rPr lang="fr-FR" sz="12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 txBox="1"/>
          <p:nvPr>
            <p:ph type="title"/>
          </p:nvPr>
        </p:nvSpPr>
        <p:spPr>
          <a:xfrm>
            <a:off x="838200" y="365125"/>
            <a:ext cx="10515600" cy="91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Sommaire : Présentation générale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w Poly Mountains Fond d'écran HD | Arrière-Plan | 1920x1080 | ID:555581 -  Wallpaper Abyss" id="297" name="Google Shape;297;gd7bea517ea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780" y="184559"/>
            <a:ext cx="11870400" cy="65601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0"/>
              </a:srgbClr>
            </a:outerShdw>
          </a:effectLst>
        </p:spPr>
      </p:pic>
      <p:sp>
        <p:nvSpPr>
          <p:cNvPr id="298" name="Google Shape;298;gd7bea517ea_0_1"/>
          <p:cNvSpPr txBox="1"/>
          <p:nvPr>
            <p:ph idx="1" type="body"/>
          </p:nvPr>
        </p:nvSpPr>
        <p:spPr>
          <a:xfrm>
            <a:off x="838200" y="1417250"/>
            <a:ext cx="10515600" cy="4647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gd7bea517ea_0_1"/>
          <p:cNvSpPr txBox="1"/>
          <p:nvPr/>
        </p:nvSpPr>
        <p:spPr>
          <a:xfrm>
            <a:off x="838200" y="6281519"/>
            <a:ext cx="10515600" cy="2925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BTS SNIR AVIGNON								Projet Groom 2021 -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01/04/21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d7bea517ea_0_1"/>
          <p:cNvSpPr txBox="1"/>
          <p:nvPr/>
        </p:nvSpPr>
        <p:spPr>
          <a:xfrm>
            <a:off x="838200" y="511728"/>
            <a:ext cx="10515600" cy="2175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MOTA Yuri										 TS2 SNIR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d7bea517ea_0_1"/>
          <p:cNvSpPr/>
          <p:nvPr/>
        </p:nvSpPr>
        <p:spPr>
          <a:xfrm>
            <a:off x="2871788" y="3265488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d7bea517ea_0_1"/>
          <p:cNvSpPr txBox="1"/>
          <p:nvPr>
            <p:ph idx="12" type="sldNum"/>
          </p:nvPr>
        </p:nvSpPr>
        <p:spPr>
          <a:xfrm>
            <a:off x="838200" y="6203950"/>
            <a:ext cx="10515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/>
              <a:t>MOTA Yuri </a:t>
            </a:r>
            <a:fld id="{00000000-1234-1234-1234-123412341234}" type="slidenum">
              <a:rPr lang="fr-FR" sz="12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d7bea517ea_0_1"/>
          <p:cNvSpPr txBox="1"/>
          <p:nvPr>
            <p:ph type="title"/>
          </p:nvPr>
        </p:nvSpPr>
        <p:spPr>
          <a:xfrm>
            <a:off x="838200" y="365125"/>
            <a:ext cx="10515600" cy="91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Démarrage de l’application</a:t>
            </a:r>
            <a:endParaRPr/>
          </a:p>
        </p:txBody>
      </p:sp>
      <p:pic>
        <p:nvPicPr>
          <p:cNvPr id="304" name="Google Shape;304;gd7bea517ea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6476" y="1417250"/>
            <a:ext cx="6477555" cy="4671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w Poly Mountains Fond d'écran HD | Arrière-Plan | 1920x1080 | ID:555581 -  Wallpaper Abyss" id="309" name="Google Shape;3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780" y="184559"/>
            <a:ext cx="11870422" cy="656019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</p:pic>
      <p:sp>
        <p:nvSpPr>
          <p:cNvPr id="310" name="Google Shape;310;p15"/>
          <p:cNvSpPr txBox="1"/>
          <p:nvPr>
            <p:ph idx="1" type="body"/>
          </p:nvPr>
        </p:nvSpPr>
        <p:spPr>
          <a:xfrm>
            <a:off x="838200" y="1417250"/>
            <a:ext cx="10515600" cy="4647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0" sz="2100" u="none" strike="noStrike">
              <a:solidFill>
                <a:srgbClr val="000000"/>
              </a:solidFill>
            </a:endParaRPr>
          </a:p>
        </p:txBody>
      </p:sp>
      <p:sp>
        <p:nvSpPr>
          <p:cNvPr id="311" name="Google Shape;311;p15"/>
          <p:cNvSpPr txBox="1"/>
          <p:nvPr/>
        </p:nvSpPr>
        <p:spPr>
          <a:xfrm>
            <a:off x="838200" y="6281519"/>
            <a:ext cx="10515600" cy="292498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BTS SNIR AVIGNON								Projet Groom 2021 -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01/04/21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5"/>
          <p:cNvSpPr txBox="1"/>
          <p:nvPr/>
        </p:nvSpPr>
        <p:spPr>
          <a:xfrm>
            <a:off x="838200" y="511728"/>
            <a:ext cx="10515600" cy="217534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MOTA Yuri										 TS2 SNIR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3729375" y="5637550"/>
            <a:ext cx="7564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100">
                <a:solidFill>
                  <a:schemeClr val="dk1"/>
                </a:solidFill>
              </a:rPr>
              <a:t>}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14" name="Google Shape;314;p15"/>
          <p:cNvSpPr txBox="1"/>
          <p:nvPr>
            <p:ph idx="12" type="sldNum"/>
          </p:nvPr>
        </p:nvSpPr>
        <p:spPr>
          <a:xfrm>
            <a:off x="838200" y="6203950"/>
            <a:ext cx="10515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/>
              <a:t>MOTA Yuri </a:t>
            </a:r>
            <a:fld id="{00000000-1234-1234-1234-123412341234}" type="slidenum">
              <a:rPr lang="fr-FR" sz="12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5"/>
          <p:cNvSpPr txBox="1"/>
          <p:nvPr>
            <p:ph type="title"/>
          </p:nvPr>
        </p:nvSpPr>
        <p:spPr>
          <a:xfrm>
            <a:off x="838200" y="365125"/>
            <a:ext cx="10515600" cy="91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Chargement des paramètres</a:t>
            </a:r>
            <a:endParaRPr/>
          </a:p>
        </p:txBody>
      </p:sp>
      <p:sp>
        <p:nvSpPr>
          <p:cNvPr id="316" name="Google Shape;316;p15"/>
          <p:cNvSpPr txBox="1"/>
          <p:nvPr/>
        </p:nvSpPr>
        <p:spPr>
          <a:xfrm>
            <a:off x="1062500" y="2374750"/>
            <a:ext cx="2672400" cy="338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7" name="Google Shape;317;p15"/>
          <p:cNvSpPr txBox="1"/>
          <p:nvPr/>
        </p:nvSpPr>
        <p:spPr>
          <a:xfrm>
            <a:off x="1051425" y="1933000"/>
            <a:ext cx="26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latin typeface="Source Code Pro"/>
                <a:ea typeface="Source Code Pro"/>
                <a:cs typeface="Source Code Pro"/>
                <a:sym typeface="Source Code Pro"/>
              </a:rPr>
              <a:t>parametres.ini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8" name="Google Shape;318;p15"/>
          <p:cNvSpPr txBox="1"/>
          <p:nvPr/>
        </p:nvSpPr>
        <p:spPr>
          <a:xfrm>
            <a:off x="1062500" y="2374750"/>
            <a:ext cx="2672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[General]</a:t>
            </a:r>
            <a:endParaRPr b="1"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NbOccupants=2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Occupant=1</a:t>
            </a:r>
            <a:endParaRPr/>
          </a:p>
        </p:txBody>
      </p:sp>
      <p:sp>
        <p:nvSpPr>
          <p:cNvPr id="319" name="Google Shape;319;p15"/>
          <p:cNvSpPr txBox="1"/>
          <p:nvPr/>
        </p:nvSpPr>
        <p:spPr>
          <a:xfrm>
            <a:off x="1056975" y="3298150"/>
            <a:ext cx="2672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[Occupant1]</a:t>
            </a:r>
            <a:endParaRPr b="1"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Nom=COPIN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Prenom=Olivier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Fonction=DDFPT</a:t>
            </a:r>
            <a:endParaRPr b="1"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0" name="Google Shape;320;p15"/>
          <p:cNvSpPr txBox="1"/>
          <p:nvPr/>
        </p:nvSpPr>
        <p:spPr>
          <a:xfrm>
            <a:off x="1056975" y="4467850"/>
            <a:ext cx="2672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[Occupant2]</a:t>
            </a:r>
            <a:endParaRPr b="1"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Nom=LESPAGNOL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Prenom=Eric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Fonction=Responsable</a:t>
            </a:r>
            <a:endParaRPr b="1"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1" name="Google Shape;321;p15"/>
          <p:cNvSpPr txBox="1"/>
          <p:nvPr/>
        </p:nvSpPr>
        <p:spPr>
          <a:xfrm>
            <a:off x="2356125" y="663825"/>
            <a:ext cx="79566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5"/>
          <p:cNvSpPr txBox="1"/>
          <p:nvPr/>
        </p:nvSpPr>
        <p:spPr>
          <a:xfrm>
            <a:off x="3786675" y="1373875"/>
            <a:ext cx="5507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100">
                <a:solidFill>
                  <a:srgbClr val="808000"/>
                </a:solidFill>
              </a:rPr>
              <a:t>void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rgbClr val="800080"/>
                </a:solidFill>
              </a:rPr>
              <a:t>IHMGroom</a:t>
            </a:r>
            <a:r>
              <a:rPr b="1" lang="fr-FR" sz="1100">
                <a:solidFill>
                  <a:schemeClr val="dk1"/>
                </a:solidFill>
              </a:rPr>
              <a:t>::</a:t>
            </a:r>
            <a:r>
              <a:rPr b="1" lang="fr-FR" sz="1100">
                <a:solidFill>
                  <a:srgbClr val="00677C"/>
                </a:solidFill>
              </a:rPr>
              <a:t>chargerParametres</a:t>
            </a:r>
            <a:r>
              <a:rPr b="1" lang="fr-FR" sz="1100">
                <a:solidFill>
                  <a:schemeClr val="dk1"/>
                </a:solidFill>
              </a:rPr>
              <a:t>()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chemeClr val="dk1"/>
                </a:solidFill>
              </a:rPr>
              <a:t>{</a:t>
            </a:r>
            <a:endParaRPr/>
          </a:p>
        </p:txBody>
      </p:sp>
      <p:sp>
        <p:nvSpPr>
          <p:cNvPr id="323" name="Google Shape;323;p15"/>
          <p:cNvSpPr txBox="1"/>
          <p:nvPr/>
        </p:nvSpPr>
        <p:spPr>
          <a:xfrm>
            <a:off x="3786675" y="1746338"/>
            <a:ext cx="55815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100">
                <a:solidFill>
                  <a:srgbClr val="800080"/>
                </a:solidFill>
              </a:rPr>
              <a:t>   </a:t>
            </a:r>
            <a:r>
              <a:rPr b="1" lang="fr-FR" sz="1100">
                <a:solidFill>
                  <a:srgbClr val="800080"/>
                </a:solidFill>
              </a:rPr>
              <a:t>QString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rgbClr val="092E64"/>
                </a:solidFill>
              </a:rPr>
              <a:t>nomFichier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chemeClr val="dk1"/>
                </a:solidFill>
              </a:rPr>
              <a:t>=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rgbClr val="800080"/>
                </a:solidFill>
              </a:rPr>
              <a:t>QApplication</a:t>
            </a:r>
            <a:r>
              <a:rPr b="1" lang="fr-FR" sz="1100">
                <a:solidFill>
                  <a:schemeClr val="dk1"/>
                </a:solidFill>
              </a:rPr>
              <a:t>::</a:t>
            </a:r>
            <a:r>
              <a:rPr b="1" lang="fr-FR" sz="1100">
                <a:solidFill>
                  <a:srgbClr val="00677C"/>
                </a:solidFill>
              </a:rPr>
              <a:t>applicationDirPath</a:t>
            </a:r>
            <a:r>
              <a:rPr b="1" lang="fr-FR" sz="1100">
                <a:solidFill>
                  <a:schemeClr val="dk1"/>
                </a:solidFill>
              </a:rPr>
              <a:t>()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chemeClr val="dk1"/>
                </a:solidFill>
              </a:rPr>
              <a:t>+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rgbClr val="008000"/>
                </a:solidFill>
              </a:rPr>
              <a:t>"/parametres.ini"</a:t>
            </a:r>
            <a:r>
              <a:rPr b="1" lang="fr-FR" sz="1100">
                <a:solidFill>
                  <a:schemeClr val="dk1"/>
                </a:solidFill>
              </a:rPr>
              <a:t>;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100">
                <a:solidFill>
                  <a:srgbClr val="C0C0C0"/>
                </a:solidFill>
              </a:rPr>
              <a:t>   </a:t>
            </a:r>
            <a:r>
              <a:rPr b="1" lang="fr-FR" sz="1100">
                <a:solidFill>
                  <a:srgbClr val="800080"/>
                </a:solidFill>
              </a:rPr>
              <a:t>QSettings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rgbClr val="092E64"/>
                </a:solidFill>
              </a:rPr>
              <a:t>settings</a:t>
            </a:r>
            <a:r>
              <a:rPr b="1" lang="fr-FR" sz="1100">
                <a:solidFill>
                  <a:schemeClr val="dk1"/>
                </a:solidFill>
              </a:rPr>
              <a:t>(</a:t>
            </a:r>
            <a:r>
              <a:rPr b="1" lang="fr-FR" sz="1100">
                <a:solidFill>
                  <a:srgbClr val="092E64"/>
                </a:solidFill>
              </a:rPr>
              <a:t>nomFichier</a:t>
            </a:r>
            <a:r>
              <a:rPr b="1" lang="fr-FR" sz="1100">
                <a:solidFill>
                  <a:schemeClr val="dk1"/>
                </a:solidFill>
              </a:rPr>
              <a:t>,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rgbClr val="800080"/>
                </a:solidFill>
              </a:rPr>
              <a:t>QSettings</a:t>
            </a:r>
            <a:r>
              <a:rPr b="1" lang="fr-FR" sz="1100">
                <a:solidFill>
                  <a:schemeClr val="dk1"/>
                </a:solidFill>
              </a:rPr>
              <a:t>::</a:t>
            </a:r>
            <a:r>
              <a:rPr b="1" lang="fr-FR" sz="1100">
                <a:solidFill>
                  <a:srgbClr val="800080"/>
                </a:solidFill>
              </a:rPr>
              <a:t>IniFormat</a:t>
            </a:r>
            <a:r>
              <a:rPr b="1" lang="fr-FR" sz="1100">
                <a:solidFill>
                  <a:schemeClr val="dk1"/>
                </a:solidFill>
              </a:rPr>
              <a:t>);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100">
                <a:solidFill>
                  <a:srgbClr val="C0C0C0"/>
                </a:solidFill>
              </a:rPr>
              <a:t>   </a:t>
            </a:r>
            <a:r>
              <a:rPr b="1" lang="fr-FR" sz="1100">
                <a:solidFill>
                  <a:srgbClr val="808000"/>
                </a:solidFill>
              </a:rPr>
              <a:t>int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rgbClr val="092E64"/>
                </a:solidFill>
              </a:rPr>
              <a:t>nbOccupants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chemeClr val="dk1"/>
                </a:solidFill>
              </a:rPr>
              <a:t>=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rgbClr val="092E64"/>
                </a:solidFill>
              </a:rPr>
              <a:t>settings</a:t>
            </a:r>
            <a:r>
              <a:rPr b="1" lang="fr-FR" sz="1100">
                <a:solidFill>
                  <a:schemeClr val="dk1"/>
                </a:solidFill>
              </a:rPr>
              <a:t>.</a:t>
            </a:r>
            <a:r>
              <a:rPr b="1" lang="fr-FR" sz="1100">
                <a:solidFill>
                  <a:srgbClr val="00677C"/>
                </a:solidFill>
              </a:rPr>
              <a:t>value</a:t>
            </a:r>
            <a:r>
              <a:rPr b="1" lang="fr-FR" sz="1100">
                <a:solidFill>
                  <a:schemeClr val="dk1"/>
                </a:solidFill>
              </a:rPr>
              <a:t>(</a:t>
            </a:r>
            <a:r>
              <a:rPr b="1" lang="fr-FR" sz="1100">
                <a:solidFill>
                  <a:srgbClr val="008000"/>
                </a:solidFill>
              </a:rPr>
              <a:t>"NbOccupants"</a:t>
            </a:r>
            <a:r>
              <a:rPr b="1" lang="fr-FR" sz="1100">
                <a:solidFill>
                  <a:schemeClr val="dk1"/>
                </a:solidFill>
              </a:rPr>
              <a:t>,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rgbClr val="000080"/>
                </a:solidFill>
              </a:rPr>
              <a:t>0</a:t>
            </a:r>
            <a:r>
              <a:rPr b="1" lang="fr-FR" sz="1100">
                <a:solidFill>
                  <a:schemeClr val="dk1"/>
                </a:solidFill>
              </a:rPr>
              <a:t>).</a:t>
            </a:r>
            <a:r>
              <a:rPr b="1" lang="fr-FR" sz="1100">
                <a:solidFill>
                  <a:srgbClr val="00677C"/>
                </a:solidFill>
              </a:rPr>
              <a:t>toInt</a:t>
            </a:r>
            <a:r>
              <a:rPr b="1" lang="fr-FR" sz="1100">
                <a:solidFill>
                  <a:schemeClr val="dk1"/>
                </a:solidFill>
              </a:rPr>
              <a:t>();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100">
                <a:solidFill>
                  <a:srgbClr val="C0C0C0"/>
                </a:solidFill>
              </a:rPr>
              <a:t>   </a:t>
            </a:r>
            <a:r>
              <a:rPr b="1" lang="fr-FR" sz="1100">
                <a:solidFill>
                  <a:srgbClr val="800000"/>
                </a:solidFill>
              </a:rPr>
              <a:t>indexOccupant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chemeClr val="dk1"/>
                </a:solidFill>
              </a:rPr>
              <a:t>=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rgbClr val="092E64"/>
                </a:solidFill>
              </a:rPr>
              <a:t>settings</a:t>
            </a:r>
            <a:r>
              <a:rPr b="1" lang="fr-FR" sz="1100">
                <a:solidFill>
                  <a:schemeClr val="dk1"/>
                </a:solidFill>
              </a:rPr>
              <a:t>.</a:t>
            </a:r>
            <a:r>
              <a:rPr b="1" lang="fr-FR" sz="1100">
                <a:solidFill>
                  <a:srgbClr val="00677C"/>
                </a:solidFill>
              </a:rPr>
              <a:t>value</a:t>
            </a:r>
            <a:r>
              <a:rPr b="1" lang="fr-FR" sz="1100">
                <a:solidFill>
                  <a:schemeClr val="dk1"/>
                </a:solidFill>
              </a:rPr>
              <a:t>(</a:t>
            </a:r>
            <a:r>
              <a:rPr b="1" lang="fr-FR" sz="1100">
                <a:solidFill>
                  <a:srgbClr val="008000"/>
                </a:solidFill>
              </a:rPr>
              <a:t>"Occupant"</a:t>
            </a:r>
            <a:r>
              <a:rPr b="1" lang="fr-FR" sz="1100">
                <a:solidFill>
                  <a:schemeClr val="dk1"/>
                </a:solidFill>
              </a:rPr>
              <a:t>,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rgbClr val="000080"/>
                </a:solidFill>
              </a:rPr>
              <a:t>0</a:t>
            </a:r>
            <a:r>
              <a:rPr b="1" lang="fr-FR" sz="1100">
                <a:solidFill>
                  <a:schemeClr val="dk1"/>
                </a:solidFill>
              </a:rPr>
              <a:t>).</a:t>
            </a:r>
            <a:r>
              <a:rPr b="1" lang="fr-FR" sz="1100">
                <a:solidFill>
                  <a:srgbClr val="00677C"/>
                </a:solidFill>
              </a:rPr>
              <a:t>toInt</a:t>
            </a:r>
            <a:r>
              <a:rPr b="1" lang="fr-FR" sz="1100">
                <a:solidFill>
                  <a:schemeClr val="dk1"/>
                </a:solidFill>
              </a:rPr>
              <a:t>();</a:t>
            </a:r>
            <a:r>
              <a:rPr b="1" lang="fr-FR" sz="1100">
                <a:solidFill>
                  <a:srgbClr val="C0C0C0"/>
                </a:solidFill>
              </a:rPr>
              <a:t>  </a:t>
            </a:r>
            <a:endParaRPr/>
          </a:p>
        </p:txBody>
      </p:sp>
      <p:sp>
        <p:nvSpPr>
          <p:cNvPr id="324" name="Google Shape;324;p15"/>
          <p:cNvSpPr txBox="1"/>
          <p:nvPr/>
        </p:nvSpPr>
        <p:spPr>
          <a:xfrm>
            <a:off x="3786675" y="2684450"/>
            <a:ext cx="75648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100">
                <a:solidFill>
                  <a:srgbClr val="800000"/>
                </a:solidFill>
              </a:rPr>
              <a:t>   </a:t>
            </a:r>
            <a:r>
              <a:rPr b="1" lang="fr-FR" sz="1100">
                <a:solidFill>
                  <a:srgbClr val="800000"/>
                </a:solidFill>
              </a:rPr>
              <a:t>uiIHMGroom</a:t>
            </a:r>
            <a:r>
              <a:rPr b="1" lang="fr-FR" sz="1100">
                <a:solidFill>
                  <a:schemeClr val="dk1"/>
                </a:solidFill>
              </a:rPr>
              <a:t>-&gt;</a:t>
            </a:r>
            <a:r>
              <a:rPr b="1" lang="fr-FR" sz="1100">
                <a:solidFill>
                  <a:srgbClr val="800000"/>
                </a:solidFill>
              </a:rPr>
              <a:t>listeOccupant</a:t>
            </a:r>
            <a:r>
              <a:rPr b="1" lang="fr-FR" sz="1100">
                <a:solidFill>
                  <a:schemeClr val="dk1"/>
                </a:solidFill>
              </a:rPr>
              <a:t>-&gt;</a:t>
            </a:r>
            <a:r>
              <a:rPr b="1" lang="fr-FR" sz="1100">
                <a:solidFill>
                  <a:srgbClr val="00677C"/>
                </a:solidFill>
              </a:rPr>
              <a:t>clear</a:t>
            </a:r>
            <a:r>
              <a:rPr b="1" lang="fr-FR" sz="1100">
                <a:solidFill>
                  <a:schemeClr val="dk1"/>
                </a:solidFill>
              </a:rPr>
              <a:t>();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100">
                <a:solidFill>
                  <a:srgbClr val="C0C0C0"/>
                </a:solidFill>
              </a:rPr>
              <a:t>   </a:t>
            </a:r>
            <a:r>
              <a:rPr b="1" lang="fr-FR" sz="1100">
                <a:solidFill>
                  <a:srgbClr val="808000"/>
                </a:solidFill>
              </a:rPr>
              <a:t>for</a:t>
            </a:r>
            <a:r>
              <a:rPr b="1" lang="fr-FR" sz="1100">
                <a:solidFill>
                  <a:schemeClr val="dk1"/>
                </a:solidFill>
              </a:rPr>
              <a:t>(</a:t>
            </a:r>
            <a:r>
              <a:rPr b="1" lang="fr-FR" sz="1100">
                <a:solidFill>
                  <a:srgbClr val="808000"/>
                </a:solidFill>
              </a:rPr>
              <a:t>int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rgbClr val="092E64"/>
                </a:solidFill>
              </a:rPr>
              <a:t>i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chemeClr val="dk1"/>
                </a:solidFill>
              </a:rPr>
              <a:t>=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rgbClr val="000080"/>
                </a:solidFill>
              </a:rPr>
              <a:t>0</a:t>
            </a:r>
            <a:r>
              <a:rPr b="1" lang="fr-FR" sz="1100">
                <a:solidFill>
                  <a:schemeClr val="dk1"/>
                </a:solidFill>
              </a:rPr>
              <a:t>;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rgbClr val="092E64"/>
                </a:solidFill>
              </a:rPr>
              <a:t>i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chemeClr val="dk1"/>
                </a:solidFill>
              </a:rPr>
              <a:t>&lt;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rgbClr val="092E64"/>
                </a:solidFill>
              </a:rPr>
              <a:t>nbOccupants</a:t>
            </a:r>
            <a:r>
              <a:rPr b="1" lang="fr-FR" sz="1100">
                <a:solidFill>
                  <a:schemeClr val="dk1"/>
                </a:solidFill>
              </a:rPr>
              <a:t>;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rgbClr val="092E64"/>
                </a:solidFill>
              </a:rPr>
              <a:t>i</a:t>
            </a:r>
            <a:r>
              <a:rPr b="1" lang="fr-FR" sz="1100">
                <a:solidFill>
                  <a:schemeClr val="dk1"/>
                </a:solidFill>
              </a:rPr>
              <a:t>++)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100">
                <a:solidFill>
                  <a:srgbClr val="C0C0C0"/>
                </a:solidFill>
              </a:rPr>
              <a:t>   </a:t>
            </a:r>
            <a:r>
              <a:rPr b="1" lang="fr-FR" sz="1100">
                <a:solidFill>
                  <a:schemeClr val="dk1"/>
                </a:solidFill>
              </a:rPr>
              <a:t>{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100">
                <a:solidFill>
                  <a:srgbClr val="C0C0C0"/>
                </a:solidFill>
              </a:rPr>
              <a:t>          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rgbClr val="C0C0C0"/>
                </a:solidFill>
              </a:rPr>
              <a:t>   </a:t>
            </a:r>
            <a:endParaRPr b="1" sz="1100">
              <a:solidFill>
                <a:srgbClr val="C0C0C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C0C0C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C0C0C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C0C0C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C0C0C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C0C0C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C0C0C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rgbClr val="C0C0C0"/>
                </a:solidFill>
              </a:rPr>
              <a:t>   </a:t>
            </a:r>
            <a:endParaRPr b="1" sz="1100">
              <a:solidFill>
                <a:srgbClr val="C0C0C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100">
                <a:solidFill>
                  <a:schemeClr val="dk1"/>
                </a:solidFill>
              </a:rPr>
              <a:t>   }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rgbClr val="C0C0C0"/>
                </a:solidFill>
              </a:rPr>
              <a:t>   </a:t>
            </a:r>
            <a:endParaRPr/>
          </a:p>
        </p:txBody>
      </p:sp>
      <p:sp>
        <p:nvSpPr>
          <p:cNvPr id="325" name="Google Shape;325;p15"/>
          <p:cNvSpPr txBox="1"/>
          <p:nvPr/>
        </p:nvSpPr>
        <p:spPr>
          <a:xfrm>
            <a:off x="4008175" y="3168538"/>
            <a:ext cx="690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100">
                <a:solidFill>
                  <a:srgbClr val="800080"/>
                </a:solidFill>
              </a:rPr>
              <a:t>QString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rgbClr val="092E64"/>
                </a:solidFill>
              </a:rPr>
              <a:t>nomOccupant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chemeClr val="dk1"/>
                </a:solidFill>
              </a:rPr>
              <a:t>=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rgbClr val="008000"/>
                </a:solidFill>
              </a:rPr>
              <a:t>"Occupant"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chemeClr val="dk1"/>
                </a:solidFill>
              </a:rPr>
              <a:t>+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rgbClr val="800080"/>
                </a:solidFill>
              </a:rPr>
              <a:t>QString</a:t>
            </a:r>
            <a:r>
              <a:rPr b="1" lang="fr-FR" sz="1100">
                <a:solidFill>
                  <a:schemeClr val="dk1"/>
                </a:solidFill>
              </a:rPr>
              <a:t>::</a:t>
            </a:r>
            <a:r>
              <a:rPr b="1" lang="fr-FR" sz="1100">
                <a:solidFill>
                  <a:srgbClr val="00677C"/>
                </a:solidFill>
              </a:rPr>
              <a:t>number</a:t>
            </a:r>
            <a:r>
              <a:rPr b="1" lang="fr-FR" sz="1100">
                <a:solidFill>
                  <a:schemeClr val="dk1"/>
                </a:solidFill>
              </a:rPr>
              <a:t>(</a:t>
            </a:r>
            <a:r>
              <a:rPr b="1" lang="fr-FR" sz="1100">
                <a:solidFill>
                  <a:srgbClr val="092E64"/>
                </a:solidFill>
              </a:rPr>
              <a:t>i</a:t>
            </a:r>
            <a:r>
              <a:rPr b="1" lang="fr-FR" sz="1100">
                <a:solidFill>
                  <a:schemeClr val="dk1"/>
                </a:solidFill>
              </a:rPr>
              <a:t>+</a:t>
            </a:r>
            <a:r>
              <a:rPr b="1" lang="fr-FR" sz="1100">
                <a:solidFill>
                  <a:srgbClr val="000080"/>
                </a:solidFill>
              </a:rPr>
              <a:t>1</a:t>
            </a:r>
            <a:r>
              <a:rPr b="1" lang="fr-FR" sz="1100">
                <a:solidFill>
                  <a:schemeClr val="dk1"/>
                </a:solidFill>
              </a:rPr>
              <a:t>);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100">
                <a:solidFill>
                  <a:srgbClr val="092E64"/>
                </a:solidFill>
              </a:rPr>
              <a:t>settings</a:t>
            </a:r>
            <a:r>
              <a:rPr b="1" lang="fr-FR" sz="1100">
                <a:solidFill>
                  <a:schemeClr val="dk1"/>
                </a:solidFill>
              </a:rPr>
              <a:t>.</a:t>
            </a:r>
            <a:r>
              <a:rPr b="1" lang="fr-FR" sz="1100">
                <a:solidFill>
                  <a:srgbClr val="00677C"/>
                </a:solidFill>
              </a:rPr>
              <a:t>beginGroup</a:t>
            </a:r>
            <a:r>
              <a:rPr b="1" lang="fr-FR" sz="1100">
                <a:solidFill>
                  <a:schemeClr val="dk1"/>
                </a:solidFill>
              </a:rPr>
              <a:t>(</a:t>
            </a:r>
            <a:r>
              <a:rPr b="1" lang="fr-FR" sz="1100">
                <a:solidFill>
                  <a:srgbClr val="092E64"/>
                </a:solidFill>
              </a:rPr>
              <a:t>nomOccupant</a:t>
            </a:r>
            <a:r>
              <a:rPr b="1" lang="fr-FR" sz="1100">
                <a:solidFill>
                  <a:schemeClr val="dk1"/>
                </a:solidFill>
              </a:rPr>
              <a:t>);</a:t>
            </a:r>
            <a:r>
              <a:rPr b="1" lang="fr-FR" sz="1100">
                <a:solidFill>
                  <a:srgbClr val="C0C0C0"/>
                </a:solidFill>
              </a:rPr>
              <a:t>   </a:t>
            </a:r>
            <a:endParaRPr/>
          </a:p>
        </p:txBody>
      </p:sp>
      <p:sp>
        <p:nvSpPr>
          <p:cNvPr id="326" name="Google Shape;326;p15"/>
          <p:cNvSpPr txBox="1"/>
          <p:nvPr/>
        </p:nvSpPr>
        <p:spPr>
          <a:xfrm>
            <a:off x="3734900" y="3517750"/>
            <a:ext cx="69000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rgbClr val="800080"/>
                </a:solidFill>
              </a:rPr>
              <a:t>       </a:t>
            </a:r>
            <a:r>
              <a:rPr b="1" lang="fr-FR" sz="1100">
                <a:solidFill>
                  <a:srgbClr val="800080"/>
                </a:solidFill>
              </a:rPr>
              <a:t>Occupant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rgbClr val="092E64"/>
                </a:solidFill>
              </a:rPr>
              <a:t>occupant</a:t>
            </a:r>
            <a:r>
              <a:rPr b="1" lang="fr-FR" sz="1100">
                <a:solidFill>
                  <a:schemeClr val="dk1"/>
                </a:solidFill>
              </a:rPr>
              <a:t>;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rgbClr val="C0C0C0"/>
                </a:solidFill>
              </a:rPr>
              <a:t>       </a:t>
            </a:r>
            <a:r>
              <a:rPr b="1" lang="fr-FR" sz="1100">
                <a:solidFill>
                  <a:srgbClr val="092E64"/>
                </a:solidFill>
              </a:rPr>
              <a:t>occupant</a:t>
            </a:r>
            <a:r>
              <a:rPr b="1" lang="fr-FR" sz="1100">
                <a:solidFill>
                  <a:schemeClr val="dk1"/>
                </a:solidFill>
              </a:rPr>
              <a:t>.</a:t>
            </a:r>
            <a:r>
              <a:rPr b="1" lang="fr-FR" sz="1100">
                <a:solidFill>
                  <a:srgbClr val="800000"/>
                </a:solidFill>
              </a:rPr>
              <a:t>nom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chemeClr val="dk1"/>
                </a:solidFill>
              </a:rPr>
              <a:t>=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rgbClr val="092E64"/>
                </a:solidFill>
              </a:rPr>
              <a:t>settings</a:t>
            </a:r>
            <a:r>
              <a:rPr b="1" lang="fr-FR" sz="1100">
                <a:solidFill>
                  <a:schemeClr val="dk1"/>
                </a:solidFill>
              </a:rPr>
              <a:t>.</a:t>
            </a:r>
            <a:r>
              <a:rPr b="1" lang="fr-FR" sz="1100">
                <a:solidFill>
                  <a:srgbClr val="00677C"/>
                </a:solidFill>
              </a:rPr>
              <a:t>value</a:t>
            </a:r>
            <a:r>
              <a:rPr b="1" lang="fr-FR" sz="1100">
                <a:solidFill>
                  <a:schemeClr val="dk1"/>
                </a:solidFill>
              </a:rPr>
              <a:t>(</a:t>
            </a:r>
            <a:r>
              <a:rPr b="1" lang="fr-FR" sz="1100">
                <a:solidFill>
                  <a:srgbClr val="008000"/>
                </a:solidFill>
              </a:rPr>
              <a:t>"Nom"</a:t>
            </a:r>
            <a:r>
              <a:rPr b="1" lang="fr-FR" sz="1100">
                <a:solidFill>
                  <a:schemeClr val="dk1"/>
                </a:solidFill>
              </a:rPr>
              <a:t>).</a:t>
            </a:r>
            <a:r>
              <a:rPr b="1" lang="fr-FR" sz="1100">
                <a:solidFill>
                  <a:srgbClr val="00677C"/>
                </a:solidFill>
              </a:rPr>
              <a:t>toString</a:t>
            </a:r>
            <a:r>
              <a:rPr b="1" lang="fr-FR" sz="1100">
                <a:solidFill>
                  <a:schemeClr val="dk1"/>
                </a:solidFill>
              </a:rPr>
              <a:t>();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rgbClr val="C0C0C0"/>
                </a:solidFill>
              </a:rPr>
              <a:t>       </a:t>
            </a:r>
            <a:r>
              <a:rPr b="1" lang="fr-FR" sz="1100">
                <a:solidFill>
                  <a:srgbClr val="092E64"/>
                </a:solidFill>
              </a:rPr>
              <a:t>occupant</a:t>
            </a:r>
            <a:r>
              <a:rPr b="1" lang="fr-FR" sz="1100">
                <a:solidFill>
                  <a:schemeClr val="dk1"/>
                </a:solidFill>
              </a:rPr>
              <a:t>.</a:t>
            </a:r>
            <a:r>
              <a:rPr b="1" lang="fr-FR" sz="1100">
                <a:solidFill>
                  <a:srgbClr val="800000"/>
                </a:solidFill>
              </a:rPr>
              <a:t>prenom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chemeClr val="dk1"/>
                </a:solidFill>
              </a:rPr>
              <a:t>=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rgbClr val="092E64"/>
                </a:solidFill>
              </a:rPr>
              <a:t>settings</a:t>
            </a:r>
            <a:r>
              <a:rPr b="1" lang="fr-FR" sz="1100">
                <a:solidFill>
                  <a:schemeClr val="dk1"/>
                </a:solidFill>
              </a:rPr>
              <a:t>.</a:t>
            </a:r>
            <a:r>
              <a:rPr b="1" lang="fr-FR" sz="1100">
                <a:solidFill>
                  <a:srgbClr val="00677C"/>
                </a:solidFill>
              </a:rPr>
              <a:t>value</a:t>
            </a:r>
            <a:r>
              <a:rPr b="1" lang="fr-FR" sz="1100">
                <a:solidFill>
                  <a:schemeClr val="dk1"/>
                </a:solidFill>
              </a:rPr>
              <a:t>(</a:t>
            </a:r>
            <a:r>
              <a:rPr b="1" lang="fr-FR" sz="1100">
                <a:solidFill>
                  <a:srgbClr val="008000"/>
                </a:solidFill>
              </a:rPr>
              <a:t>"Prenom"</a:t>
            </a:r>
            <a:r>
              <a:rPr b="1" lang="fr-FR" sz="1100">
                <a:solidFill>
                  <a:schemeClr val="dk1"/>
                </a:solidFill>
              </a:rPr>
              <a:t>).</a:t>
            </a:r>
            <a:r>
              <a:rPr b="1" lang="fr-FR" sz="1100">
                <a:solidFill>
                  <a:srgbClr val="00677C"/>
                </a:solidFill>
              </a:rPr>
              <a:t>toString</a:t>
            </a:r>
            <a:r>
              <a:rPr b="1" lang="fr-FR" sz="1100">
                <a:solidFill>
                  <a:schemeClr val="dk1"/>
                </a:solidFill>
              </a:rPr>
              <a:t>();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rgbClr val="C0C0C0"/>
                </a:solidFill>
              </a:rPr>
              <a:t>       </a:t>
            </a:r>
            <a:r>
              <a:rPr b="1" lang="fr-FR" sz="1100">
                <a:solidFill>
                  <a:srgbClr val="092E64"/>
                </a:solidFill>
              </a:rPr>
              <a:t>occupant</a:t>
            </a:r>
            <a:r>
              <a:rPr b="1" lang="fr-FR" sz="1100">
                <a:solidFill>
                  <a:schemeClr val="dk1"/>
                </a:solidFill>
              </a:rPr>
              <a:t>.</a:t>
            </a:r>
            <a:r>
              <a:rPr b="1" lang="fr-FR" sz="1100">
                <a:solidFill>
                  <a:srgbClr val="800000"/>
                </a:solidFill>
              </a:rPr>
              <a:t>fonction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chemeClr val="dk1"/>
                </a:solidFill>
              </a:rPr>
              <a:t>=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rgbClr val="092E64"/>
                </a:solidFill>
              </a:rPr>
              <a:t>settings</a:t>
            </a:r>
            <a:r>
              <a:rPr b="1" lang="fr-FR" sz="1100">
                <a:solidFill>
                  <a:schemeClr val="dk1"/>
                </a:solidFill>
              </a:rPr>
              <a:t>.</a:t>
            </a:r>
            <a:r>
              <a:rPr b="1" lang="fr-FR" sz="1100">
                <a:solidFill>
                  <a:srgbClr val="00677C"/>
                </a:solidFill>
              </a:rPr>
              <a:t>value</a:t>
            </a:r>
            <a:r>
              <a:rPr b="1" lang="fr-FR" sz="1100">
                <a:solidFill>
                  <a:schemeClr val="dk1"/>
                </a:solidFill>
              </a:rPr>
              <a:t>(</a:t>
            </a:r>
            <a:r>
              <a:rPr b="1" lang="fr-FR" sz="1100">
                <a:solidFill>
                  <a:srgbClr val="008000"/>
                </a:solidFill>
              </a:rPr>
              <a:t>"Fonction"</a:t>
            </a:r>
            <a:r>
              <a:rPr b="1" lang="fr-FR" sz="1100">
                <a:solidFill>
                  <a:schemeClr val="dk1"/>
                </a:solidFill>
              </a:rPr>
              <a:t>).</a:t>
            </a:r>
            <a:r>
              <a:rPr b="1" lang="fr-FR" sz="1100">
                <a:solidFill>
                  <a:srgbClr val="00677C"/>
                </a:solidFill>
              </a:rPr>
              <a:t>toString</a:t>
            </a:r>
            <a:r>
              <a:rPr b="1" lang="fr-FR" sz="1100">
                <a:solidFill>
                  <a:schemeClr val="dk1"/>
                </a:solidFill>
              </a:rPr>
              <a:t>();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rgbClr val="C0C0C0"/>
                </a:solidFill>
              </a:rPr>
              <a:t>       </a:t>
            </a:r>
            <a:r>
              <a:rPr b="1" lang="fr-FR" sz="1100">
                <a:solidFill>
                  <a:srgbClr val="800000"/>
                </a:solidFill>
              </a:rPr>
              <a:t>occupants</a:t>
            </a:r>
            <a:r>
              <a:rPr b="1" lang="fr-FR" sz="1100">
                <a:solidFill>
                  <a:schemeClr val="dk1"/>
                </a:solidFill>
              </a:rPr>
              <a:t>.</a:t>
            </a:r>
            <a:r>
              <a:rPr b="1" lang="fr-FR" sz="1100">
                <a:solidFill>
                  <a:srgbClr val="00677C"/>
                </a:solidFill>
              </a:rPr>
              <a:t>push_back</a:t>
            </a:r>
            <a:r>
              <a:rPr b="1" lang="fr-FR" sz="1100">
                <a:solidFill>
                  <a:schemeClr val="dk1"/>
                </a:solidFill>
              </a:rPr>
              <a:t>(</a:t>
            </a:r>
            <a:r>
              <a:rPr b="1" lang="fr-FR" sz="1100">
                <a:solidFill>
                  <a:srgbClr val="092E64"/>
                </a:solidFill>
              </a:rPr>
              <a:t>occupant</a:t>
            </a:r>
            <a:r>
              <a:rPr b="1" lang="fr-FR" sz="1100">
                <a:solidFill>
                  <a:schemeClr val="dk1"/>
                </a:solidFill>
              </a:rPr>
              <a:t>);</a:t>
            </a:r>
            <a:endParaRPr b="1" sz="1100">
              <a:solidFill>
                <a:srgbClr val="800080"/>
              </a:solidFill>
            </a:endParaRPr>
          </a:p>
        </p:txBody>
      </p:sp>
      <p:sp>
        <p:nvSpPr>
          <p:cNvPr id="327" name="Google Shape;327;p15"/>
          <p:cNvSpPr txBox="1"/>
          <p:nvPr/>
        </p:nvSpPr>
        <p:spPr>
          <a:xfrm>
            <a:off x="4008175" y="4467850"/>
            <a:ext cx="72153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rgbClr val="092E64"/>
                </a:solidFill>
              </a:rPr>
              <a:t>settings</a:t>
            </a:r>
            <a:r>
              <a:rPr b="1" lang="fr-FR" sz="1100">
                <a:solidFill>
                  <a:schemeClr val="dk1"/>
                </a:solidFill>
              </a:rPr>
              <a:t>.</a:t>
            </a:r>
            <a:r>
              <a:rPr b="1" lang="fr-FR" sz="1100">
                <a:solidFill>
                  <a:srgbClr val="00677C"/>
                </a:solidFill>
              </a:rPr>
              <a:t>endGroup</a:t>
            </a:r>
            <a:r>
              <a:rPr b="1" lang="fr-FR" sz="1100">
                <a:solidFill>
                  <a:schemeClr val="dk1"/>
                </a:solidFill>
              </a:rPr>
              <a:t>();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rgbClr val="800000"/>
                </a:solidFill>
              </a:rPr>
              <a:t>uiIHMGroom</a:t>
            </a:r>
            <a:r>
              <a:rPr b="1" lang="fr-FR" sz="1100">
                <a:solidFill>
                  <a:schemeClr val="dk1"/>
                </a:solidFill>
              </a:rPr>
              <a:t>-&gt;</a:t>
            </a:r>
            <a:r>
              <a:rPr b="1" lang="fr-FR" sz="1100">
                <a:solidFill>
                  <a:srgbClr val="800000"/>
                </a:solidFill>
              </a:rPr>
              <a:t>listeOccupant</a:t>
            </a:r>
            <a:r>
              <a:rPr b="1" lang="fr-FR" sz="1100">
                <a:solidFill>
                  <a:schemeClr val="dk1"/>
                </a:solidFill>
              </a:rPr>
              <a:t>-&gt;</a:t>
            </a:r>
            <a:r>
              <a:rPr b="1" lang="fr-FR" sz="1100">
                <a:solidFill>
                  <a:srgbClr val="00677C"/>
                </a:solidFill>
              </a:rPr>
              <a:t>addItem</a:t>
            </a:r>
            <a:r>
              <a:rPr b="1" lang="fr-FR" sz="1100">
                <a:solidFill>
                  <a:schemeClr val="dk1"/>
                </a:solidFill>
              </a:rPr>
              <a:t>(</a:t>
            </a:r>
            <a:r>
              <a:rPr b="1" lang="fr-FR" sz="1100">
                <a:solidFill>
                  <a:srgbClr val="092E64"/>
                </a:solidFill>
              </a:rPr>
              <a:t>occupant</a:t>
            </a:r>
            <a:r>
              <a:rPr b="1" lang="fr-FR" sz="1100">
                <a:solidFill>
                  <a:schemeClr val="dk1"/>
                </a:solidFill>
              </a:rPr>
              <a:t>.</a:t>
            </a:r>
            <a:r>
              <a:rPr b="1" lang="fr-FR" sz="1100">
                <a:solidFill>
                  <a:srgbClr val="800000"/>
                </a:solidFill>
              </a:rPr>
              <a:t>nom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chemeClr val="dk1"/>
                </a:solidFill>
              </a:rPr>
              <a:t>+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rgbClr val="008000"/>
                </a:solidFill>
              </a:rPr>
              <a:t>"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rgbClr val="008000"/>
                </a:solidFill>
              </a:rPr>
              <a:t>"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chemeClr val="dk1"/>
                </a:solidFill>
              </a:rPr>
              <a:t>+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rgbClr val="092E64"/>
                </a:solidFill>
              </a:rPr>
              <a:t>occupant</a:t>
            </a:r>
            <a:r>
              <a:rPr b="1" lang="fr-FR" sz="1100">
                <a:solidFill>
                  <a:schemeClr val="dk1"/>
                </a:solidFill>
              </a:rPr>
              <a:t>.</a:t>
            </a:r>
            <a:r>
              <a:rPr b="1" lang="fr-FR" sz="1100">
                <a:solidFill>
                  <a:srgbClr val="800000"/>
                </a:solidFill>
              </a:rPr>
              <a:t>prenom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chemeClr val="dk1"/>
                </a:solidFill>
              </a:rPr>
              <a:t>+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rgbClr val="008000"/>
                </a:solidFill>
              </a:rPr>
              <a:t>"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rgbClr val="008000"/>
                </a:solidFill>
              </a:rPr>
              <a:t>-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rgbClr val="008000"/>
                </a:solidFill>
              </a:rPr>
              <a:t>"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chemeClr val="dk1"/>
                </a:solidFill>
              </a:rPr>
              <a:t>+</a:t>
            </a:r>
            <a:r>
              <a:rPr b="1" lang="fr-FR" sz="1100">
                <a:solidFill>
                  <a:srgbClr val="C0C0C0"/>
                </a:solidFill>
              </a:rPr>
              <a:t> </a:t>
            </a:r>
            <a:r>
              <a:rPr b="1" lang="fr-FR" sz="1100">
                <a:solidFill>
                  <a:srgbClr val="092E64"/>
                </a:solidFill>
              </a:rPr>
              <a:t>occupant</a:t>
            </a:r>
            <a:r>
              <a:rPr b="1" lang="fr-FR" sz="1100">
                <a:solidFill>
                  <a:schemeClr val="dk1"/>
                </a:solidFill>
              </a:rPr>
              <a:t>.</a:t>
            </a:r>
            <a:r>
              <a:rPr b="1" lang="fr-FR" sz="1100">
                <a:solidFill>
                  <a:srgbClr val="800000"/>
                </a:solidFill>
              </a:rPr>
              <a:t>fonction</a:t>
            </a:r>
            <a:r>
              <a:rPr b="1" lang="fr-FR" sz="1100">
                <a:solidFill>
                  <a:schemeClr val="dk1"/>
                </a:solidFill>
              </a:rPr>
              <a:t>);</a:t>
            </a:r>
            <a:endParaRPr b="1" sz="1100">
              <a:solidFill>
                <a:srgbClr val="800080"/>
              </a:solidFill>
            </a:endParaRPr>
          </a:p>
        </p:txBody>
      </p:sp>
      <p:sp>
        <p:nvSpPr>
          <p:cNvPr id="328" name="Google Shape;328;p15"/>
          <p:cNvSpPr txBox="1"/>
          <p:nvPr/>
        </p:nvSpPr>
        <p:spPr>
          <a:xfrm>
            <a:off x="3880125" y="5410538"/>
            <a:ext cx="56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100">
                <a:solidFill>
                  <a:srgbClr val="800000"/>
                </a:solidFill>
              </a:rPr>
              <a:t>uiIHMGroom</a:t>
            </a:r>
            <a:r>
              <a:rPr b="1" lang="fr-FR" sz="1100">
                <a:solidFill>
                  <a:schemeClr val="dk1"/>
                </a:solidFill>
              </a:rPr>
              <a:t>-&gt;</a:t>
            </a:r>
            <a:r>
              <a:rPr b="1" lang="fr-FR" sz="1100">
                <a:solidFill>
                  <a:srgbClr val="800000"/>
                </a:solidFill>
              </a:rPr>
              <a:t>listeOccupant</a:t>
            </a:r>
            <a:r>
              <a:rPr b="1" lang="fr-FR" sz="1100">
                <a:solidFill>
                  <a:schemeClr val="dk1"/>
                </a:solidFill>
              </a:rPr>
              <a:t>-&gt;</a:t>
            </a:r>
            <a:r>
              <a:rPr b="1" lang="fr-FR" sz="1100">
                <a:solidFill>
                  <a:srgbClr val="00677C"/>
                </a:solidFill>
              </a:rPr>
              <a:t>setCurrentIndex</a:t>
            </a:r>
            <a:r>
              <a:rPr b="1" lang="fr-FR" sz="1100">
                <a:solidFill>
                  <a:schemeClr val="dk1"/>
                </a:solidFill>
              </a:rPr>
              <a:t>(</a:t>
            </a:r>
            <a:r>
              <a:rPr b="1" lang="fr-FR" sz="1100">
                <a:solidFill>
                  <a:srgbClr val="800000"/>
                </a:solidFill>
              </a:rPr>
              <a:t>indexOccupant</a:t>
            </a:r>
            <a:r>
              <a:rPr b="1" lang="fr-FR" sz="1100">
                <a:solidFill>
                  <a:schemeClr val="dk1"/>
                </a:solidFill>
              </a:rPr>
              <a:t>-</a:t>
            </a:r>
            <a:r>
              <a:rPr b="1" lang="fr-FR" sz="1100">
                <a:solidFill>
                  <a:srgbClr val="000080"/>
                </a:solidFill>
              </a:rPr>
              <a:t>1</a:t>
            </a:r>
            <a:r>
              <a:rPr b="1" lang="fr-FR" sz="1100">
                <a:solidFill>
                  <a:schemeClr val="dk1"/>
                </a:solidFill>
              </a:rPr>
              <a:t>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w Poly Mountains Fond d'écran HD | Arrière-Plan | 1920x1080 | ID:555581 -  Wallpaper Abyss" id="333" name="Google Shape;333;gd7bf9d551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780" y="184559"/>
            <a:ext cx="11870400" cy="65601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0"/>
              </a:srgbClr>
            </a:outerShdw>
          </a:effectLst>
        </p:spPr>
      </p:pic>
      <p:sp>
        <p:nvSpPr>
          <p:cNvPr id="334" name="Google Shape;334;gd7bf9d5516_0_0"/>
          <p:cNvSpPr txBox="1"/>
          <p:nvPr>
            <p:ph idx="1" type="body"/>
          </p:nvPr>
        </p:nvSpPr>
        <p:spPr>
          <a:xfrm>
            <a:off x="838200" y="1417250"/>
            <a:ext cx="10515600" cy="4647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2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0" sz="2100" u="none" strike="noStrike">
              <a:solidFill>
                <a:srgbClr val="000000"/>
              </a:solidFill>
            </a:endParaRPr>
          </a:p>
        </p:txBody>
      </p:sp>
      <p:sp>
        <p:nvSpPr>
          <p:cNvPr id="335" name="Google Shape;335;gd7bf9d5516_0_0"/>
          <p:cNvSpPr txBox="1"/>
          <p:nvPr/>
        </p:nvSpPr>
        <p:spPr>
          <a:xfrm>
            <a:off x="838200" y="6281519"/>
            <a:ext cx="10515600" cy="2925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BTS SNIR AVIGNON								Projet Groom 2021 -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01/04/21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d7bf9d5516_0_0"/>
          <p:cNvSpPr txBox="1"/>
          <p:nvPr/>
        </p:nvSpPr>
        <p:spPr>
          <a:xfrm>
            <a:off x="838200" y="511728"/>
            <a:ext cx="10515600" cy="2175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MOTA Yuri										 TS2 SNIR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d7bf9d5516_0_0"/>
          <p:cNvSpPr/>
          <p:nvPr/>
        </p:nvSpPr>
        <p:spPr>
          <a:xfrm>
            <a:off x="2871788" y="3265488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d7bf9d5516_0_0"/>
          <p:cNvSpPr txBox="1"/>
          <p:nvPr>
            <p:ph idx="12" type="sldNum"/>
          </p:nvPr>
        </p:nvSpPr>
        <p:spPr>
          <a:xfrm>
            <a:off x="838200" y="6203950"/>
            <a:ext cx="10515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/>
              <a:t>MOTA Yuri </a:t>
            </a:r>
            <a:fld id="{00000000-1234-1234-1234-123412341234}" type="slidenum">
              <a:rPr lang="fr-FR" sz="12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d7bf9d5516_0_0"/>
          <p:cNvSpPr txBox="1"/>
          <p:nvPr>
            <p:ph type="title"/>
          </p:nvPr>
        </p:nvSpPr>
        <p:spPr>
          <a:xfrm>
            <a:off x="838200" y="365125"/>
            <a:ext cx="10515600" cy="91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Tests de validation</a:t>
            </a:r>
            <a:endParaRPr/>
          </a:p>
        </p:txBody>
      </p:sp>
      <p:graphicFrame>
        <p:nvGraphicFramePr>
          <p:cNvPr id="340" name="Google Shape;340;gd7bf9d5516_0_0"/>
          <p:cNvGraphicFramePr/>
          <p:nvPr/>
        </p:nvGraphicFramePr>
        <p:xfrm>
          <a:off x="838200" y="11299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{F509BFF7-62DA-4109-B436-C31362EB657F}</a:tableStyleId>
              </a:tblPr>
              <a:tblGrid>
                <a:gridCol w="3505200"/>
                <a:gridCol w="3505200"/>
                <a:gridCol w="3505200"/>
              </a:tblGrid>
              <a:tr h="40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chemeClr val="lt1"/>
                          </a:solidFill>
                        </a:rPr>
                        <a:t>Test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chemeClr val="lt1"/>
                          </a:solidFill>
                        </a:rPr>
                        <a:t>Application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chemeClr val="lt1"/>
                          </a:solidFill>
                        </a:rPr>
                        <a:t>Validation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5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chemeClr val="dk1"/>
                          </a:solidFill>
                        </a:rPr>
                        <a:t>Connexion Bluetooth fonctionnelle et automatique et contrôler si on peut la changer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chemeClr val="dk1"/>
                          </a:solidFill>
                        </a:rPr>
                        <a:t>Graphique + qDebug()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85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chemeClr val="dk1"/>
                          </a:solidFill>
                        </a:rPr>
                        <a:t>Entrer nom/prénom/fonction + contrôler si à chaque démarrage de l’application ils s’affichent bien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Graphique + qDebug()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85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chemeClr val="dk1"/>
                          </a:solidFill>
                        </a:rPr>
                        <a:t>Pour envoyer des messages, contrôler si on peut les écrire et afficher sur l’écran LCD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chemeClr val="dk1"/>
                          </a:solidFill>
                        </a:rPr>
                        <a:t>Graphique + qDebug()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69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chemeClr val="dk1"/>
                          </a:solidFill>
                        </a:rPr>
                        <a:t>Activation/Désactivation capteur de présence et sonnerie + envoi des états de l’occupant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>
                          <a:solidFill>
                            <a:schemeClr val="dk1"/>
                          </a:solidFill>
                        </a:rPr>
                        <a:t>Graphique + qDebug()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72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/>
                        <a:t>Tester la visualisation d’événements (Calendrier) pour toute date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/>
                        <a:t>qDebug()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63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>
                          <a:solidFill>
                            <a:schemeClr val="dk1"/>
                          </a:solidFill>
                        </a:rPr>
                        <a:t>Vérifier acquittements états/sonnerie/présence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Graphique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pic>
        <p:nvPicPr>
          <p:cNvPr id="341" name="Google Shape;341;gd7bf9d551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3925" y="2419500"/>
            <a:ext cx="773975" cy="84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d7bf9d551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3925" y="3249138"/>
            <a:ext cx="773975" cy="84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d7bf9d551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3925" y="4095162"/>
            <a:ext cx="773975" cy="7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d7bf9d551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3925" y="1574350"/>
            <a:ext cx="773975" cy="84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d7bf9d551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3925" y="5549375"/>
            <a:ext cx="773975" cy="84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d7bf9d551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3925" y="4790988"/>
            <a:ext cx="773975" cy="84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w Poly Mountains Fond d'écran HD | Arrière-Plan | 1920x1080 | ID:555581 -  Wallpaper Abyss" id="351" name="Google Shape;35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780" y="184559"/>
            <a:ext cx="11870422" cy="656019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</p:pic>
      <p:sp>
        <p:nvSpPr>
          <p:cNvPr id="352" name="Google Shape;352;p16"/>
          <p:cNvSpPr txBox="1"/>
          <p:nvPr>
            <p:ph idx="1" type="body"/>
          </p:nvPr>
        </p:nvSpPr>
        <p:spPr>
          <a:xfrm>
            <a:off x="838200" y="1417250"/>
            <a:ext cx="10515600" cy="4647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3" name="Google Shape;353;p16"/>
          <p:cNvSpPr txBox="1"/>
          <p:nvPr/>
        </p:nvSpPr>
        <p:spPr>
          <a:xfrm>
            <a:off x="838200" y="6281519"/>
            <a:ext cx="10515600" cy="292498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BTS SNIR AVIGNON								Projet Groom 2021 -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01/04/21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6"/>
          <p:cNvSpPr txBox="1"/>
          <p:nvPr/>
        </p:nvSpPr>
        <p:spPr>
          <a:xfrm>
            <a:off x="838200" y="511728"/>
            <a:ext cx="10515600" cy="217534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MOTA Yuri										 TS2 SNIR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6"/>
          <p:cNvSpPr/>
          <p:nvPr/>
        </p:nvSpPr>
        <p:spPr>
          <a:xfrm>
            <a:off x="2871788" y="3265488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6"/>
          <p:cNvSpPr txBox="1"/>
          <p:nvPr>
            <p:ph idx="12" type="sldNum"/>
          </p:nvPr>
        </p:nvSpPr>
        <p:spPr>
          <a:xfrm>
            <a:off x="838200" y="6203950"/>
            <a:ext cx="10515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/>
              <a:t>MOTA Yuri </a:t>
            </a:r>
            <a:fld id="{00000000-1234-1234-1234-123412341234}" type="slidenum">
              <a:rPr lang="fr-FR" sz="12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6"/>
          <p:cNvSpPr txBox="1"/>
          <p:nvPr>
            <p:ph type="title"/>
          </p:nvPr>
        </p:nvSpPr>
        <p:spPr>
          <a:xfrm>
            <a:off x="838200" y="365125"/>
            <a:ext cx="10515600" cy="91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Conclusion</a:t>
            </a:r>
            <a:endParaRPr/>
          </a:p>
        </p:txBody>
      </p:sp>
      <p:sp>
        <p:nvSpPr>
          <p:cNvPr id="358" name="Google Shape;358;p16"/>
          <p:cNvSpPr txBox="1"/>
          <p:nvPr/>
        </p:nvSpPr>
        <p:spPr>
          <a:xfrm>
            <a:off x="838200" y="1417250"/>
            <a:ext cx="1034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1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</a:rPr>
              <a:t>Bilan général :</a:t>
            </a:r>
            <a:endParaRPr/>
          </a:p>
        </p:txBody>
      </p:sp>
      <p:sp>
        <p:nvSpPr>
          <p:cNvPr id="359" name="Google Shape;359;p16"/>
          <p:cNvSpPr txBox="1"/>
          <p:nvPr/>
        </p:nvSpPr>
        <p:spPr>
          <a:xfrm>
            <a:off x="838200" y="1963263"/>
            <a:ext cx="10474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>
                <a:solidFill>
                  <a:schemeClr val="dk1"/>
                </a:solidFill>
              </a:rPr>
              <a:t>Appropriation d’un projet professionnel / mise en place d’un environnement de travail professionnel</a:t>
            </a:r>
            <a:endParaRPr/>
          </a:p>
        </p:txBody>
      </p:sp>
      <p:sp>
        <p:nvSpPr>
          <p:cNvPr id="360" name="Google Shape;360;p16"/>
          <p:cNvSpPr txBox="1"/>
          <p:nvPr/>
        </p:nvSpPr>
        <p:spPr>
          <a:xfrm>
            <a:off x="838200" y="2944363"/>
            <a:ext cx="10474800" cy="46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>
                <a:solidFill>
                  <a:schemeClr val="dk1"/>
                </a:solidFill>
              </a:rPr>
              <a:t>Travailler en collaboration avec des électroniciens</a:t>
            </a:r>
            <a:endParaRPr/>
          </a:p>
        </p:txBody>
      </p:sp>
      <p:sp>
        <p:nvSpPr>
          <p:cNvPr id="361" name="Google Shape;361;p16"/>
          <p:cNvSpPr txBox="1"/>
          <p:nvPr/>
        </p:nvSpPr>
        <p:spPr>
          <a:xfrm>
            <a:off x="817800" y="3458025"/>
            <a:ext cx="10515600" cy="46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/>
              <a:t>Respecter</a:t>
            </a:r>
            <a:r>
              <a:rPr lang="fr-FR" sz="1800"/>
              <a:t> un cahier des charges précis</a:t>
            </a:r>
            <a:endParaRPr sz="1800"/>
          </a:p>
        </p:txBody>
      </p:sp>
      <p:sp>
        <p:nvSpPr>
          <p:cNvPr id="362" name="Google Shape;362;p16"/>
          <p:cNvSpPr txBox="1"/>
          <p:nvPr/>
        </p:nvSpPr>
        <p:spPr>
          <a:xfrm>
            <a:off x="817800" y="3971675"/>
            <a:ext cx="10542900" cy="46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/>
              <a:t>Application des connaissances de l’année (Réseau/administration/programmation)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w Poly Mountains Fond d'écran HD | Arrière-Plan | 1920x1080 | ID:555581 -  Wallpaper Abyss"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780" y="184559"/>
            <a:ext cx="11870422" cy="656019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80" name="Google Shape;80;p4"/>
          <p:cNvSpPr txBox="1"/>
          <p:nvPr>
            <p:ph idx="1" type="body"/>
          </p:nvPr>
        </p:nvSpPr>
        <p:spPr>
          <a:xfrm>
            <a:off x="838200" y="1417250"/>
            <a:ext cx="10515600" cy="4647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1" name="Google Shape;81;p4"/>
          <p:cNvSpPr txBox="1"/>
          <p:nvPr/>
        </p:nvSpPr>
        <p:spPr>
          <a:xfrm>
            <a:off x="838200" y="6281519"/>
            <a:ext cx="10515600" cy="292498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BTS SNIR AVIGNON								Projet Groom 2021 -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01/04/21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838200" y="511728"/>
            <a:ext cx="10515600" cy="217534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MOTA Yuri										 TS2 SNIR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 txBox="1"/>
          <p:nvPr>
            <p:ph idx="12" type="sldNum"/>
          </p:nvPr>
        </p:nvSpPr>
        <p:spPr>
          <a:xfrm>
            <a:off x="838200" y="6203950"/>
            <a:ext cx="10515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/>
              <a:t>MOTA Yuri </a:t>
            </a:r>
            <a:fld id="{00000000-1234-1234-1234-123412341234}" type="slidenum">
              <a:rPr lang="fr-FR" sz="12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"/>
          <p:cNvSpPr txBox="1"/>
          <p:nvPr>
            <p:ph type="title"/>
          </p:nvPr>
        </p:nvSpPr>
        <p:spPr>
          <a:xfrm>
            <a:off x="838200" y="365125"/>
            <a:ext cx="10515600" cy="91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Expression du besoin</a:t>
            </a:r>
            <a:endParaRPr/>
          </a:p>
        </p:txBody>
      </p:sp>
      <p:sp>
        <p:nvSpPr>
          <p:cNvPr id="85" name="Google Shape;85;p4"/>
          <p:cNvSpPr txBox="1"/>
          <p:nvPr/>
        </p:nvSpPr>
        <p:spPr>
          <a:xfrm>
            <a:off x="934975" y="1505300"/>
            <a:ext cx="6432600" cy="49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000">
                <a:solidFill>
                  <a:schemeClr val="dk2"/>
                </a:solidFill>
              </a:rPr>
              <a:t>Système de gestion automatisé d’un portier connecté</a:t>
            </a:r>
            <a:endParaRPr/>
          </a:p>
        </p:txBody>
      </p:sp>
      <p:sp>
        <p:nvSpPr>
          <p:cNvPr id="86" name="Google Shape;86;p4"/>
          <p:cNvSpPr txBox="1"/>
          <p:nvPr/>
        </p:nvSpPr>
        <p:spPr>
          <a:xfrm>
            <a:off x="934975" y="2122375"/>
            <a:ext cx="5591100" cy="49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413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fr-FR" sz="2000">
                <a:solidFill>
                  <a:schemeClr val="dk2"/>
                </a:solidFill>
              </a:rPr>
              <a:t>Permettant de :</a:t>
            </a:r>
            <a:endParaRPr/>
          </a:p>
        </p:txBody>
      </p:sp>
      <p:sp>
        <p:nvSpPr>
          <p:cNvPr id="87" name="Google Shape;87;p4"/>
          <p:cNvSpPr txBox="1"/>
          <p:nvPr/>
        </p:nvSpPr>
        <p:spPr>
          <a:xfrm>
            <a:off x="934975" y="2719100"/>
            <a:ext cx="10237800" cy="49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80000"/>
              </a:lnSpc>
              <a:spcBef>
                <a:spcPts val="0"/>
              </a:spcBef>
              <a:spcAft>
                <a:spcPts val="500"/>
              </a:spcAft>
              <a:buClr>
                <a:schemeClr val="dk2"/>
              </a:buClr>
              <a:buSzPts val="2000"/>
              <a:buFont typeface="Calibri"/>
              <a:buChar char="-"/>
            </a:pPr>
            <a:r>
              <a:rPr lang="fr-FR" sz="2000">
                <a:solidFill>
                  <a:schemeClr val="dk2"/>
                </a:solidFill>
              </a:rPr>
              <a:t>Faciliter l'interaction entre le(s) visiteur(s) et l’occupant d’un bureau</a:t>
            </a:r>
            <a:endParaRPr/>
          </a:p>
        </p:txBody>
      </p:sp>
      <p:sp>
        <p:nvSpPr>
          <p:cNvPr id="88" name="Google Shape;88;p4"/>
          <p:cNvSpPr txBox="1"/>
          <p:nvPr/>
        </p:nvSpPr>
        <p:spPr>
          <a:xfrm>
            <a:off x="934975" y="3314625"/>
            <a:ext cx="10237800" cy="49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80000"/>
              </a:lnSpc>
              <a:spcBef>
                <a:spcPts val="0"/>
              </a:spcBef>
              <a:spcAft>
                <a:spcPts val="500"/>
              </a:spcAft>
              <a:buClr>
                <a:schemeClr val="dk2"/>
              </a:buClr>
              <a:buSzPts val="2000"/>
              <a:buFont typeface="Calibri"/>
              <a:buChar char="-"/>
            </a:pPr>
            <a:r>
              <a:rPr lang="fr-FR" sz="2000">
                <a:solidFill>
                  <a:schemeClr val="dk2"/>
                </a:solidFill>
              </a:rPr>
              <a:t>Signaler (occupant) présence ou non / indiquer au visiteur s’il faut entrer.</a:t>
            </a:r>
            <a:endParaRPr/>
          </a:p>
        </p:txBody>
      </p:sp>
      <p:sp>
        <p:nvSpPr>
          <p:cNvPr id="89" name="Google Shape;89;p4"/>
          <p:cNvSpPr txBox="1"/>
          <p:nvPr/>
        </p:nvSpPr>
        <p:spPr>
          <a:xfrm>
            <a:off x="934975" y="3870775"/>
            <a:ext cx="10237800" cy="49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80000"/>
              </a:lnSpc>
              <a:spcBef>
                <a:spcPts val="0"/>
              </a:spcBef>
              <a:spcAft>
                <a:spcPts val="500"/>
              </a:spcAft>
              <a:buClr>
                <a:schemeClr val="dk2"/>
              </a:buClr>
              <a:buSzPts val="2000"/>
              <a:buFont typeface="Calibri"/>
              <a:buChar char="-"/>
            </a:pPr>
            <a:r>
              <a:rPr lang="fr-FR" sz="2000">
                <a:solidFill>
                  <a:schemeClr val="dk2"/>
                </a:solidFill>
              </a:rPr>
              <a:t>Connaître (visiteur) la disponibilité de l’occupant et signaler sa présence.</a:t>
            </a:r>
            <a:endParaRPr/>
          </a:p>
        </p:txBody>
      </p:sp>
      <p:sp>
        <p:nvSpPr>
          <p:cNvPr id="90" name="Google Shape;90;p4"/>
          <p:cNvSpPr txBox="1"/>
          <p:nvPr/>
        </p:nvSpPr>
        <p:spPr>
          <a:xfrm>
            <a:off x="934975" y="4426925"/>
            <a:ext cx="10237800" cy="104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80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fr-FR" sz="2000">
                <a:solidFill>
                  <a:schemeClr val="dk2"/>
                </a:solidFill>
              </a:rPr>
              <a:t>Résoudre le manque d’interface entre les utilisateurs et les bureaux permettant de travailler plus efficacement.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w Poly Mountains Fond d'écran HD | Arrière-Plan | 1920x1080 | ID:555581 -  Wallpaper Abyss" id="95" name="Google Shape;95;gda50293312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780" y="184559"/>
            <a:ext cx="11870400" cy="65601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0"/>
              </a:srgbClr>
            </a:outerShdw>
          </a:effectLst>
        </p:spPr>
      </p:pic>
      <p:sp>
        <p:nvSpPr>
          <p:cNvPr id="96" name="Google Shape;96;gda50293312_0_24"/>
          <p:cNvSpPr txBox="1"/>
          <p:nvPr>
            <p:ph idx="1" type="body"/>
          </p:nvPr>
        </p:nvSpPr>
        <p:spPr>
          <a:xfrm>
            <a:off x="838200" y="1417250"/>
            <a:ext cx="10515600" cy="4647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gda50293312_0_24"/>
          <p:cNvSpPr txBox="1"/>
          <p:nvPr/>
        </p:nvSpPr>
        <p:spPr>
          <a:xfrm>
            <a:off x="838200" y="6281519"/>
            <a:ext cx="10515600" cy="2925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BTS SNIR AVIGNON								Projet Groom 2021 -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01/04/21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da50293312_0_24"/>
          <p:cNvSpPr txBox="1"/>
          <p:nvPr/>
        </p:nvSpPr>
        <p:spPr>
          <a:xfrm>
            <a:off x="838200" y="511728"/>
            <a:ext cx="10515600" cy="2175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MOTA Yuri										 TS2 SNIR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da50293312_0_24"/>
          <p:cNvSpPr txBox="1"/>
          <p:nvPr>
            <p:ph idx="12" type="sldNum"/>
          </p:nvPr>
        </p:nvSpPr>
        <p:spPr>
          <a:xfrm>
            <a:off x="838200" y="6203950"/>
            <a:ext cx="10515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/>
              <a:t>MOTA Yuri </a:t>
            </a:r>
            <a:fld id="{00000000-1234-1234-1234-123412341234}" type="slidenum">
              <a:rPr lang="fr-FR" sz="12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da50293312_0_24"/>
          <p:cNvSpPr txBox="1"/>
          <p:nvPr>
            <p:ph type="title"/>
          </p:nvPr>
        </p:nvSpPr>
        <p:spPr>
          <a:xfrm>
            <a:off x="838200" y="365125"/>
            <a:ext cx="10515600" cy="91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 système GROOM</a:t>
            </a:r>
            <a:endParaRPr/>
          </a:p>
        </p:txBody>
      </p:sp>
      <p:sp>
        <p:nvSpPr>
          <p:cNvPr id="101" name="Google Shape;101;gda50293312_0_24"/>
          <p:cNvSpPr txBox="1"/>
          <p:nvPr/>
        </p:nvSpPr>
        <p:spPr>
          <a:xfrm>
            <a:off x="6234550" y="1460025"/>
            <a:ext cx="4921200" cy="28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4765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fr-FR" sz="2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Etudiant IR 1 :</a:t>
            </a:r>
            <a:r>
              <a:rPr lang="fr-F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Yuri MOTA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Programmation du logiciel sur PC (Qt).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fr-FR" sz="2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Etudiant IR 2 :</a:t>
            </a:r>
            <a:r>
              <a:rPr lang="fr-F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Alexander ROUGIER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Programmation de l’application mobile (Android).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gda50293312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6750" y="1460025"/>
            <a:ext cx="5257800" cy="4506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da50293312_0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5863" y="3706025"/>
            <a:ext cx="2938573" cy="220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w Poly Mountains Fond d'écran HD | Arrière-Plan | 1920x1080 | ID:555581 -  Wallpaper Abyss" id="108" name="Google Shape;108;gda50293312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780" y="184559"/>
            <a:ext cx="11870400" cy="65601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0"/>
              </a:srgbClr>
            </a:outerShdw>
          </a:effectLst>
        </p:spPr>
      </p:pic>
      <p:sp>
        <p:nvSpPr>
          <p:cNvPr id="109" name="Google Shape;109;gda50293312_0_35"/>
          <p:cNvSpPr txBox="1"/>
          <p:nvPr>
            <p:ph idx="1" type="body"/>
          </p:nvPr>
        </p:nvSpPr>
        <p:spPr>
          <a:xfrm>
            <a:off x="838200" y="1417250"/>
            <a:ext cx="10515600" cy="4647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/>
          </a:p>
          <a:p>
            <a:pPr indent="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/>
          </a:p>
          <a:p>
            <a:pPr indent="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i="0" sz="2000" u="none" strike="noStrike">
              <a:solidFill>
                <a:srgbClr val="000000"/>
              </a:solidFill>
            </a:endParaRPr>
          </a:p>
        </p:txBody>
      </p:sp>
      <p:sp>
        <p:nvSpPr>
          <p:cNvPr id="110" name="Google Shape;110;gda50293312_0_35"/>
          <p:cNvSpPr txBox="1"/>
          <p:nvPr/>
        </p:nvSpPr>
        <p:spPr>
          <a:xfrm>
            <a:off x="838200" y="6281519"/>
            <a:ext cx="10515600" cy="2925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BTS SNIR AVIGNON								Projet Groom 2021 -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01/04/21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da50293312_0_35"/>
          <p:cNvSpPr txBox="1"/>
          <p:nvPr/>
        </p:nvSpPr>
        <p:spPr>
          <a:xfrm>
            <a:off x="838200" y="511728"/>
            <a:ext cx="10515600" cy="2175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MOTA Yuri										 TS2 SNIR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da50293312_0_35"/>
          <p:cNvSpPr txBox="1"/>
          <p:nvPr>
            <p:ph idx="12" type="sldNum"/>
          </p:nvPr>
        </p:nvSpPr>
        <p:spPr>
          <a:xfrm>
            <a:off x="838200" y="6203950"/>
            <a:ext cx="10515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/>
              <a:t>MOTA Yuri </a:t>
            </a:r>
            <a:fld id="{00000000-1234-1234-1234-123412341234}" type="slidenum">
              <a:rPr lang="fr-FR" sz="12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da50293312_0_35"/>
          <p:cNvSpPr txBox="1"/>
          <p:nvPr>
            <p:ph type="title"/>
          </p:nvPr>
        </p:nvSpPr>
        <p:spPr>
          <a:xfrm>
            <a:off x="838200" y="365125"/>
            <a:ext cx="10515600" cy="91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Exigences</a:t>
            </a:r>
            <a:endParaRPr/>
          </a:p>
        </p:txBody>
      </p:sp>
      <p:sp>
        <p:nvSpPr>
          <p:cNvPr id="114" name="Google Shape;114;gda50293312_0_35"/>
          <p:cNvSpPr txBox="1"/>
          <p:nvPr/>
        </p:nvSpPr>
        <p:spPr>
          <a:xfrm>
            <a:off x="914700" y="2631775"/>
            <a:ext cx="993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fr-FR" sz="2000">
                <a:solidFill>
                  <a:schemeClr val="dk2"/>
                </a:solidFill>
              </a:rPr>
              <a:t>Afficher l'état de disponibilité (LIBRE, ENTREZ, OCCUPÉ ou ABSENT) de l’utilisateur du bureau</a:t>
            </a:r>
            <a:endParaRPr/>
          </a:p>
        </p:txBody>
      </p:sp>
      <p:sp>
        <p:nvSpPr>
          <p:cNvPr id="115" name="Google Shape;115;gda50293312_0_35"/>
          <p:cNvSpPr txBox="1"/>
          <p:nvPr/>
        </p:nvSpPr>
        <p:spPr>
          <a:xfrm>
            <a:off x="914700" y="3441075"/>
            <a:ext cx="8732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fr-FR" sz="2000">
                <a:solidFill>
                  <a:schemeClr val="dk2"/>
                </a:solidFill>
              </a:rPr>
              <a:t>Afficher un message libre dans une zone définie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da50293312_0_35"/>
          <p:cNvSpPr txBox="1"/>
          <p:nvPr/>
        </p:nvSpPr>
        <p:spPr>
          <a:xfrm>
            <a:off x="921675" y="4188575"/>
            <a:ext cx="8779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fr-FR" sz="2000">
                <a:solidFill>
                  <a:schemeClr val="dk2"/>
                </a:solidFill>
              </a:rPr>
              <a:t>Activer/Désactiver  le mode SONNETTE et le capteur de présence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da50293312_0_35"/>
          <p:cNvSpPr txBox="1"/>
          <p:nvPr/>
        </p:nvSpPr>
        <p:spPr>
          <a:xfrm>
            <a:off x="921675" y="4936075"/>
            <a:ext cx="9807900" cy="6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fr-FR" sz="2000">
                <a:solidFill>
                  <a:schemeClr val="dk2"/>
                </a:solidFill>
              </a:rPr>
              <a:t>Personnaliser sa “carte de visite” qui s’affichera par défaut sur l’écran tactile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da50293312_0_35"/>
          <p:cNvSpPr txBox="1"/>
          <p:nvPr/>
        </p:nvSpPr>
        <p:spPr>
          <a:xfrm>
            <a:off x="914700" y="1690475"/>
            <a:ext cx="103626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2000">
                <a:solidFill>
                  <a:schemeClr val="dk2"/>
                </a:solidFill>
              </a:rPr>
              <a:t>L’occupant doit pouvoir communiquer avec des personnes extérieures (des visiteurs). </a:t>
            </a:r>
            <a:endParaRPr sz="2000">
              <a:solidFill>
                <a:schemeClr val="dk2"/>
              </a:solidFill>
            </a:endParaRPr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2000">
                <a:solidFill>
                  <a:schemeClr val="dk2"/>
                </a:solidFill>
              </a:rPr>
              <a:t>Pour cela, il faut 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w Poly Mountains Fond d'écran HD | Arrière-Plan | 1920x1080 | ID:555581 -  Wallpaper Abyss" id="123" name="Google Shape;123;gda50293312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780" y="184559"/>
            <a:ext cx="11870400" cy="65601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0"/>
              </a:srgbClr>
            </a:outerShdw>
          </a:effectLst>
        </p:spPr>
      </p:pic>
      <p:sp>
        <p:nvSpPr>
          <p:cNvPr id="124" name="Google Shape;124;gda50293312_0_49"/>
          <p:cNvSpPr txBox="1"/>
          <p:nvPr>
            <p:ph idx="1" type="body"/>
          </p:nvPr>
        </p:nvSpPr>
        <p:spPr>
          <a:xfrm>
            <a:off x="838200" y="1417250"/>
            <a:ext cx="10515600" cy="4647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gda50293312_0_49"/>
          <p:cNvSpPr txBox="1"/>
          <p:nvPr/>
        </p:nvSpPr>
        <p:spPr>
          <a:xfrm>
            <a:off x="838200" y="6281519"/>
            <a:ext cx="10515600" cy="2925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BTS SNIR AVIGNON								Projet Groom 2021 -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01/04/21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da50293312_0_49"/>
          <p:cNvSpPr txBox="1"/>
          <p:nvPr/>
        </p:nvSpPr>
        <p:spPr>
          <a:xfrm>
            <a:off x="838200" y="511728"/>
            <a:ext cx="10515600" cy="2175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MOTA Yuri										 TS2 SNIR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da50293312_0_49"/>
          <p:cNvSpPr txBox="1"/>
          <p:nvPr>
            <p:ph idx="12" type="sldNum"/>
          </p:nvPr>
        </p:nvSpPr>
        <p:spPr>
          <a:xfrm>
            <a:off x="838200" y="6203950"/>
            <a:ext cx="10515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/>
              <a:t>MOTA Yuri </a:t>
            </a:r>
            <a:fld id="{00000000-1234-1234-1234-123412341234}" type="slidenum">
              <a:rPr lang="fr-FR" sz="12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da50293312_0_49"/>
          <p:cNvSpPr txBox="1"/>
          <p:nvPr>
            <p:ph type="title"/>
          </p:nvPr>
        </p:nvSpPr>
        <p:spPr>
          <a:xfrm>
            <a:off x="838200" y="365125"/>
            <a:ext cx="10515600" cy="91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Cas d’utilisation</a:t>
            </a:r>
            <a:endParaRPr/>
          </a:p>
        </p:txBody>
      </p:sp>
      <p:pic>
        <p:nvPicPr>
          <p:cNvPr id="129" name="Google Shape;129;gda50293312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7353" y="1417250"/>
            <a:ext cx="8965621" cy="46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w Poly Mountains Fond d'écran HD | Arrière-Plan | 1920x1080 | ID:555581 -  Wallpaper Abyss"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780" y="184559"/>
            <a:ext cx="11870422" cy="656019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</p:pic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838200" y="1417250"/>
            <a:ext cx="10515600" cy="4647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i="0" lang="fr-FR" sz="1800" u="none" strike="noStrike">
                <a:solidFill>
                  <a:srgbClr val="000000"/>
                </a:solidFill>
              </a:rPr>
              <a:t>	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i="0" lang="fr-FR" sz="1800" u="none" strike="noStrike">
                <a:solidFill>
                  <a:srgbClr val="000000"/>
                </a:solidFill>
              </a:rPr>
              <a:t>Identification par priorités :		  					Planification par itérations :</a:t>
            </a:r>
            <a:endParaRPr/>
          </a:p>
          <a:p>
            <a:pPr indent="-1143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0" sz="1800" u="none" strike="noStrike">
              <a:solidFill>
                <a:srgbClr val="000000"/>
              </a:solidFill>
            </a:endParaRPr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0" sz="1800" u="none" strike="noStrike">
              <a:solidFill>
                <a:srgbClr val="000000"/>
              </a:solidFill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838200" y="6281519"/>
            <a:ext cx="10515600" cy="292498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BTS SNIR AVIGNON								Projet Groom 2021 -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01/04/21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838200" y="511728"/>
            <a:ext cx="10515600" cy="217534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MOTA Yuri										 TS2 SNIR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9760" y="2540452"/>
            <a:ext cx="4797776" cy="280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4550" y="2540453"/>
            <a:ext cx="4587692" cy="280041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8"/>
          <p:cNvSpPr txBox="1"/>
          <p:nvPr>
            <p:ph idx="12" type="sldNum"/>
          </p:nvPr>
        </p:nvSpPr>
        <p:spPr>
          <a:xfrm>
            <a:off x="838200" y="6203950"/>
            <a:ext cx="10515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/>
              <a:t>MOTA Yuri </a:t>
            </a:r>
            <a:fld id="{00000000-1234-1234-1234-123412341234}" type="slidenum">
              <a:rPr lang="fr-FR" sz="12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8"/>
          <p:cNvSpPr txBox="1"/>
          <p:nvPr>
            <p:ph type="title"/>
          </p:nvPr>
        </p:nvSpPr>
        <p:spPr>
          <a:xfrm>
            <a:off x="838200" y="365125"/>
            <a:ext cx="10515600" cy="91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Répartitions des tâches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w Poly Mountains Fond d'écran HD | Arrière-Plan | 1920x1080 | ID:555581 -  Wallpaper Abyss" id="146" name="Google Shape;1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780" y="184559"/>
            <a:ext cx="11870422" cy="656019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</p:pic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838200" y="1417250"/>
            <a:ext cx="10515600" cy="4647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9"/>
          <p:cNvSpPr txBox="1"/>
          <p:nvPr/>
        </p:nvSpPr>
        <p:spPr>
          <a:xfrm>
            <a:off x="838200" y="6281519"/>
            <a:ext cx="10515600" cy="292498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BTS SNIR AVIGNON								Projet Groom 2021 -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01/04/21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838200" y="511728"/>
            <a:ext cx="10515600" cy="217534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MOTA Yuri										 TS2 SNIR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9"/>
          <p:cNvSpPr txBox="1"/>
          <p:nvPr>
            <p:ph idx="12" type="sldNum"/>
          </p:nvPr>
        </p:nvSpPr>
        <p:spPr>
          <a:xfrm>
            <a:off x="838200" y="6203950"/>
            <a:ext cx="10515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/>
              <a:t>MOTA Yuri </a:t>
            </a:r>
            <a:fld id="{00000000-1234-1234-1234-123412341234}" type="slidenum">
              <a:rPr lang="fr-FR" sz="12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 txBox="1"/>
          <p:nvPr>
            <p:ph type="title"/>
          </p:nvPr>
        </p:nvSpPr>
        <p:spPr>
          <a:xfrm>
            <a:off x="838200" y="365125"/>
            <a:ext cx="10515600" cy="91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Planification</a:t>
            </a:r>
            <a:endParaRPr/>
          </a:p>
        </p:txBody>
      </p:sp>
      <p:pic>
        <p:nvPicPr>
          <p:cNvPr id="152" name="Google Shape;15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000" y="1518525"/>
            <a:ext cx="10355376" cy="44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w Poly Mountains Fond d'écran HD | Arrière-Plan | 1920x1080 | ID:555581 -  Wallpaper Abyss" id="157" name="Google Shape;157;gda8d535f4c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780" y="184559"/>
            <a:ext cx="11870400" cy="65601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0"/>
              </a:srgbClr>
            </a:outerShdw>
          </a:effectLst>
        </p:spPr>
      </p:pic>
      <p:sp>
        <p:nvSpPr>
          <p:cNvPr id="158" name="Google Shape;158;gda8d535f4c_0_4"/>
          <p:cNvSpPr txBox="1"/>
          <p:nvPr>
            <p:ph idx="1" type="body"/>
          </p:nvPr>
        </p:nvSpPr>
        <p:spPr>
          <a:xfrm>
            <a:off x="838200" y="1417250"/>
            <a:ext cx="10515600" cy="4647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i="0" lang="fr-FR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gda8d535f4c_0_4"/>
          <p:cNvSpPr txBox="1"/>
          <p:nvPr/>
        </p:nvSpPr>
        <p:spPr>
          <a:xfrm>
            <a:off x="838200" y="6281519"/>
            <a:ext cx="10515600" cy="2925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BTS SNIR AVIGNON								Projet Groom 2021 -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01/04/21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da8d535f4c_0_4"/>
          <p:cNvSpPr txBox="1"/>
          <p:nvPr/>
        </p:nvSpPr>
        <p:spPr>
          <a:xfrm>
            <a:off x="838200" y="511728"/>
            <a:ext cx="10515600" cy="2175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fr-F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MOTA Yuri										 TS2 SNIR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da8d535f4c_0_4"/>
          <p:cNvSpPr txBox="1"/>
          <p:nvPr>
            <p:ph idx="12" type="sldNum"/>
          </p:nvPr>
        </p:nvSpPr>
        <p:spPr>
          <a:xfrm>
            <a:off x="838200" y="6203950"/>
            <a:ext cx="10515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/>
              <a:t>MOTA Yuri </a:t>
            </a:r>
            <a:fld id="{00000000-1234-1234-1234-123412341234}" type="slidenum">
              <a:rPr lang="fr-FR" sz="12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da8d535f4c_0_4"/>
          <p:cNvSpPr txBox="1"/>
          <p:nvPr>
            <p:ph type="title"/>
          </p:nvPr>
        </p:nvSpPr>
        <p:spPr>
          <a:xfrm>
            <a:off x="838200" y="365125"/>
            <a:ext cx="10515600" cy="91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Architecture du système</a:t>
            </a:r>
            <a:endParaRPr/>
          </a:p>
        </p:txBody>
      </p:sp>
      <p:pic>
        <p:nvPicPr>
          <p:cNvPr id="163" name="Google Shape;163;gda8d535f4c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3800" y="2247199"/>
            <a:ext cx="7384400" cy="30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2021-03-30T18:16:27Z</dcterms:created>
  <dc:creator>Yuri MOTA</dc:creator>
</cp:coreProperties>
</file>