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25087-D018-4D02-A212-4263E39F3CC4}">
  <a:tblStyle styleId="{E0825087-D018-4D02-A212-4263E39F3C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79200C8-C3F5-4C22-B3D2-43778A8DC0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745fd1e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745fd1e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1dd9c5f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1dd9c5f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808f77d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808f77d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745fd1eda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745fd1eda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808f77d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808f77d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808f77d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808f77d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808f77d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808f77d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808f77d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808f77d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2d2d471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2d2d471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633385b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633385b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08f77d9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808f77d9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808f77d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808f77d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2d2d471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2d2d471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633385b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633385b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9477d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9477d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633385b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633385b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1452a20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1452a20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863c77d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863c77d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2d2d471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2d2d471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633385b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633385b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9a74158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9a74158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745fd1ed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745fd1ed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1dd9c5f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41dd9c5f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970a18d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970a18d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0de6d88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0de6d88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49a74158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49a74158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7f410a7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7f410a7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745fd1eda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745fd1eda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dd9c5fe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dd9c5f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1dd9c5f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1dd9c5f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745fd1e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745fd1e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808f77d9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808f77d9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808f77d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808f77d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jpg"/><Relationship Id="rId4" Type="http://schemas.openxmlformats.org/officeDocument/2006/relationships/image" Target="../media/image4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04150" y="2208964"/>
            <a:ext cx="7136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Just Feed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Revue finale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/>
              <a:t>Mayeul FARGIER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BTS SNIR Lasalle Avignon 2022/2023</a:t>
            </a:r>
            <a:endParaRPr sz="13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950" y="1768088"/>
            <a:ext cx="1904164" cy="190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>
                <a:highlight>
                  <a:srgbClr val="FFFFFF"/>
                </a:highlight>
              </a:rPr>
              <a:t>Les ressources de développement</a:t>
            </a:r>
            <a:endParaRPr b="1"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{E0825087-D018-4D02-A212-4263E39F3CC4}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Désignation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Caractéristiques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OS Poste de développement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PC sous GNU/Linux Ubuntu 20.04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EDI et langage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Android Studio (Java)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OS Tablette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Android © Nougat 7.0 API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Gestion de développement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Jira Atlassian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modules</a:t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-9081" l="0" r="0" t="18804"/>
          <a:stretch/>
        </p:blipFill>
        <p:spPr>
          <a:xfrm>
            <a:off x="5660438" y="2713675"/>
            <a:ext cx="1212050" cy="99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713" y="2531888"/>
            <a:ext cx="1212050" cy="12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327738" y="2009138"/>
            <a:ext cx="231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Module HC-SR04 à ultrason pour évaluer une distance de 2 cm à 400 cm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326263" y="2009138"/>
            <a:ext cx="188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Capteur numérique de température et d’humidité SEN-DHT22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327738" y="4066538"/>
            <a:ext cx="23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Remplissage des bacs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2324950" y="3658675"/>
            <a:ext cx="315600" cy="3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111463" y="4066538"/>
            <a:ext cx="23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Hygrométrie des bacs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6108675" y="3658675"/>
            <a:ext cx="315600" cy="3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Personnelle : Application Mobile Android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863" y="185383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/>
              <a:t>Cahier des charges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Application </a:t>
            </a: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Android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Visualiser les distributeurs, réaliser une intervention et de géolocaliser les distributeurs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Communiquer avec le serveur TTS grâce au protocole MQTT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Utiliser le WiFi comme support de communication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13" y="1045150"/>
            <a:ext cx="5731374" cy="398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>
            <p:ph type="title"/>
          </p:nvPr>
        </p:nvSpPr>
        <p:spPr>
          <a:xfrm>
            <a:off x="259700" y="134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</a:t>
            </a:r>
            <a:endParaRPr/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812200" y="2008000"/>
            <a:ext cx="2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Activité JustFeed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812200" y="200800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Activité Interventions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16929" l="0" r="0" t="0"/>
          <a:stretch/>
        </p:blipFill>
        <p:spPr>
          <a:xfrm>
            <a:off x="5264725" y="624075"/>
            <a:ext cx="2893201" cy="427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 b="16936" l="0" r="0" t="0"/>
          <a:stretch/>
        </p:blipFill>
        <p:spPr>
          <a:xfrm>
            <a:off x="5264725" y="624073"/>
            <a:ext cx="2893201" cy="427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5">
            <a:alphaModFix/>
          </a:blip>
          <a:srcRect b="13644" l="0" r="0" t="0"/>
          <a:stretch/>
        </p:blipFill>
        <p:spPr>
          <a:xfrm>
            <a:off x="5264725" y="624075"/>
            <a:ext cx="2893201" cy="444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6">
            <a:alphaModFix/>
          </a:blip>
          <a:srcRect b="13644" l="0" r="0" t="0"/>
          <a:stretch/>
        </p:blipFill>
        <p:spPr>
          <a:xfrm>
            <a:off x="5264725" y="624075"/>
            <a:ext cx="2893201" cy="444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7">
            <a:alphaModFix/>
          </a:blip>
          <a:srcRect b="13644" l="0" r="0" t="0"/>
          <a:stretch/>
        </p:blipFill>
        <p:spPr>
          <a:xfrm>
            <a:off x="5264725" y="624075"/>
            <a:ext cx="2893201" cy="444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27638" y="66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système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50" y="1196250"/>
            <a:ext cx="5325775" cy="36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1367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Activité JustFeed</a:t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5" y="569450"/>
            <a:ext cx="8293173" cy="44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Activite Intervention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25" y="486125"/>
            <a:ext cx="7688698" cy="45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</a:t>
            </a:r>
            <a:endParaRPr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12" y="1648650"/>
            <a:ext cx="7119376" cy="34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Expression du besoin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Présentation générale du projet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Partie p</a:t>
            </a:r>
            <a:r>
              <a:rPr lang="fr" sz="1800"/>
              <a:t>ersonnelle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Tests de validation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Conclusion</a:t>
            </a:r>
            <a:endParaRPr sz="18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600275" y="53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Lancement de JustFeed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00" y="1185800"/>
            <a:ext cx="6253876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 b="52602" l="0" r="0" t="0"/>
          <a:stretch/>
        </p:blipFill>
        <p:spPr>
          <a:xfrm>
            <a:off x="4201400" y="605613"/>
            <a:ext cx="3684830" cy="31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290" name="Google Shape;290;p33"/>
          <p:cNvCxnSpPr>
            <a:stCxn id="291" idx="2"/>
          </p:cNvCxnSpPr>
          <p:nvPr/>
        </p:nvCxnSpPr>
        <p:spPr>
          <a:xfrm flipH="1">
            <a:off x="2120075" y="1446350"/>
            <a:ext cx="22659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3"/>
          <p:cNvSpPr/>
          <p:nvPr/>
        </p:nvSpPr>
        <p:spPr>
          <a:xfrm>
            <a:off x="4385975" y="1277000"/>
            <a:ext cx="1113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4350200" y="1615700"/>
            <a:ext cx="496800" cy="32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3"/>
          <p:cNvCxnSpPr/>
          <p:nvPr/>
        </p:nvCxnSpPr>
        <p:spPr>
          <a:xfrm flipH="1">
            <a:off x="2233700" y="1781575"/>
            <a:ext cx="21165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3"/>
          <p:cNvSpPr/>
          <p:nvPr/>
        </p:nvSpPr>
        <p:spPr>
          <a:xfrm>
            <a:off x="4238700" y="1830075"/>
            <a:ext cx="715800" cy="63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3"/>
          <p:cNvCxnSpPr>
            <a:stCxn id="294" idx="2"/>
          </p:cNvCxnSpPr>
          <p:nvPr/>
        </p:nvCxnSpPr>
        <p:spPr>
          <a:xfrm flipH="1">
            <a:off x="2120100" y="2147325"/>
            <a:ext cx="21186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3"/>
          <p:cNvSpPr/>
          <p:nvPr/>
        </p:nvSpPr>
        <p:spPr>
          <a:xfrm>
            <a:off x="4335875" y="2776400"/>
            <a:ext cx="6870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3"/>
          <p:cNvCxnSpPr/>
          <p:nvPr/>
        </p:nvCxnSpPr>
        <p:spPr>
          <a:xfrm flipH="1">
            <a:off x="2269775" y="3026525"/>
            <a:ext cx="20661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3"/>
          <p:cNvSpPr/>
          <p:nvPr/>
        </p:nvSpPr>
        <p:spPr>
          <a:xfrm>
            <a:off x="5539200" y="3310300"/>
            <a:ext cx="628200" cy="40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5806175" y="3710488"/>
            <a:ext cx="20100" cy="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3"/>
          <p:cNvSpPr/>
          <p:nvPr/>
        </p:nvSpPr>
        <p:spPr>
          <a:xfrm>
            <a:off x="5099650" y="1430900"/>
            <a:ext cx="496800" cy="32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3"/>
          <p:cNvCxnSpPr>
            <a:stCxn id="300" idx="3"/>
          </p:cNvCxnSpPr>
          <p:nvPr/>
        </p:nvCxnSpPr>
        <p:spPr>
          <a:xfrm flipH="1">
            <a:off x="2018505" y="1706171"/>
            <a:ext cx="31539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3"/>
          <p:cNvSpPr txBox="1"/>
          <p:nvPr/>
        </p:nvSpPr>
        <p:spPr>
          <a:xfrm>
            <a:off x="590250" y="639300"/>
            <a:ext cx="356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Raleway"/>
                <a:ea typeface="Raleway"/>
                <a:cs typeface="Raleway"/>
                <a:sym typeface="Raleway"/>
              </a:rPr>
              <a:t>Détails IHM JustFeed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939850" y="1476900"/>
            <a:ext cx="10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identifiant du Distributeur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939850" y="1869500"/>
            <a:ext cx="14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état du distributeur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003900" y="2186375"/>
            <a:ext cx="10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localisation du distributeur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939850" y="2960500"/>
            <a:ext cx="128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géo-localisation du distributeur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5499000" y="4257250"/>
            <a:ext cx="9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produit du bac et le prix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1100800" y="2621800"/>
            <a:ext cx="96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hygrométrie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7670250" y="3897425"/>
            <a:ext cx="14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Requêtes pour les informations sur les distributeurs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1067900" y="3435975"/>
            <a:ext cx="27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Récupération des Distributeurs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1616300" y="3916600"/>
            <a:ext cx="6274800" cy="692700"/>
          </a:xfrm>
          <a:prstGeom prst="rect">
            <a:avLst/>
          </a:prstGeom>
          <a:noFill/>
          <a:ln cap="flat" cmpd="sng" w="9525">
            <a:solidFill>
              <a:srgbClr val="8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Distributeur.*, Intervention.aRemplir, Intervention.aDepanner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Distributeur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Intervention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Distributeur.idDistributeur = Intervention.idDistributeur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Distributeur.dateMiseEnService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802175"/>
            <a:ext cx="8839198" cy="5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00" y="2438400"/>
            <a:ext cx="6274800" cy="87574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/>
          <p:nvPr/>
        </p:nvSpPr>
        <p:spPr>
          <a:xfrm>
            <a:off x="112825" y="1770450"/>
            <a:ext cx="669900" cy="597300"/>
          </a:xfrm>
          <a:prstGeom prst="roundRect">
            <a:avLst>
              <a:gd fmla="val 10196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2313750" y="2438400"/>
            <a:ext cx="960600" cy="945300"/>
          </a:xfrm>
          <a:prstGeom prst="roundRect">
            <a:avLst>
              <a:gd fmla="val 8479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4"/>
          <p:cNvCxnSpPr>
            <a:stCxn id="320" idx="3"/>
            <a:endCxn id="321" idx="0"/>
          </p:cNvCxnSpPr>
          <p:nvPr/>
        </p:nvCxnSpPr>
        <p:spPr>
          <a:xfrm>
            <a:off x="782725" y="2069100"/>
            <a:ext cx="2011200" cy="369300"/>
          </a:xfrm>
          <a:prstGeom prst="straightConnector1">
            <a:avLst/>
          </a:prstGeom>
          <a:noFill/>
          <a:ln cap="flat" cmpd="sng" w="9525">
            <a:solidFill>
              <a:srgbClr val="8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l’opérateur</a:t>
            </a:r>
            <a:endParaRPr/>
          </a:p>
        </p:txBody>
      </p:sp>
      <p:sp>
        <p:nvSpPr>
          <p:cNvPr id="328" name="Google Shape;32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88" y="1853850"/>
            <a:ext cx="508421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interventions</a:t>
            </a:r>
            <a:endParaRPr/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 b="39209" l="0" r="0" t="0"/>
          <a:stretch/>
        </p:blipFill>
        <p:spPr>
          <a:xfrm>
            <a:off x="5135900" y="1008400"/>
            <a:ext cx="2893201" cy="31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 rotWithShape="1">
          <a:blip r:embed="rId4">
            <a:alphaModFix/>
          </a:blip>
          <a:srcRect b="39209" l="0" r="0" t="0"/>
          <a:stretch/>
        </p:blipFill>
        <p:spPr>
          <a:xfrm>
            <a:off x="5135900" y="1008400"/>
            <a:ext cx="2893201" cy="31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6"/>
          <p:cNvPicPr preferRelativeResize="0"/>
          <p:nvPr/>
        </p:nvPicPr>
        <p:blipFill rotWithShape="1">
          <a:blip r:embed="rId5">
            <a:alphaModFix/>
          </a:blip>
          <a:srcRect b="39209" l="0" r="0" t="0"/>
          <a:stretch/>
        </p:blipFill>
        <p:spPr>
          <a:xfrm>
            <a:off x="5135900" y="1008400"/>
            <a:ext cx="2893201" cy="312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/>
        </p:nvSpPr>
        <p:spPr>
          <a:xfrm>
            <a:off x="893475" y="2158000"/>
            <a:ext cx="316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Cas d’utilisations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Réaliser une intervention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Visualiser une intervention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Valider une intervention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Visualiser les interventions</a:t>
            </a:r>
            <a:endParaRPr/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1580250"/>
            <a:ext cx="4489349" cy="341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/>
          <p:nvPr/>
        </p:nvSpPr>
        <p:spPr>
          <a:xfrm>
            <a:off x="1385825" y="3005100"/>
            <a:ext cx="985500" cy="863700"/>
          </a:xfrm>
          <a:prstGeom prst="roundRect">
            <a:avLst>
              <a:gd fmla="val 14382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2620500" y="1615425"/>
            <a:ext cx="1206900" cy="1339800"/>
          </a:xfrm>
          <a:prstGeom prst="roundRect">
            <a:avLst>
              <a:gd fmla="val 9091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2537450" y="2955225"/>
            <a:ext cx="2374200" cy="1041000"/>
          </a:xfrm>
          <a:prstGeom prst="roundRect">
            <a:avLst>
              <a:gd fmla="val 8091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46150" y="3996225"/>
            <a:ext cx="2161800" cy="1041000"/>
          </a:xfrm>
          <a:prstGeom prst="roundRect">
            <a:avLst>
              <a:gd fmla="val 8091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4">
            <a:alphaModFix/>
          </a:blip>
          <a:srcRect b="13644" l="0" r="0" t="0"/>
          <a:stretch/>
        </p:blipFill>
        <p:spPr>
          <a:xfrm>
            <a:off x="5890325" y="1647475"/>
            <a:ext cx="2893201" cy="4441627"/>
          </a:xfrm>
          <a:prstGeom prst="rect">
            <a:avLst/>
          </a:prstGeom>
          <a:noFill/>
          <a:ln cap="flat" cmpd="sng" w="9525">
            <a:solidFill>
              <a:srgbClr val="88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52" name="Google Shape;352;p37"/>
          <p:cNvCxnSpPr>
            <a:stCxn id="350" idx="3"/>
            <a:endCxn id="351" idx="1"/>
          </p:cNvCxnSpPr>
          <p:nvPr/>
        </p:nvCxnSpPr>
        <p:spPr>
          <a:xfrm flipH="1" rot="10800000">
            <a:off x="3007950" y="3868425"/>
            <a:ext cx="2882400" cy="648300"/>
          </a:xfrm>
          <a:prstGeom prst="straightConnector1">
            <a:avLst/>
          </a:prstGeom>
          <a:noFill/>
          <a:ln cap="flat" cmpd="sng" w="9525">
            <a:solidFill>
              <a:srgbClr val="8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7"/>
          <p:cNvSpPr txBox="1"/>
          <p:nvPr/>
        </p:nvSpPr>
        <p:spPr>
          <a:xfrm>
            <a:off x="5890325" y="1211250"/>
            <a:ext cx="28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Source Code Pro"/>
                <a:ea typeface="Source Code Pro"/>
                <a:cs typeface="Source Code Pro"/>
                <a:sym typeface="Source Code Pro"/>
              </a:rPr>
              <a:t>ActiviteInterventions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Gestionnaire des </a:t>
            </a:r>
            <a:r>
              <a:rPr lang="fr"/>
              <a:t>événements pour les Interventions</a:t>
            </a:r>
            <a:r>
              <a:rPr lang="fr"/>
              <a:t> </a:t>
            </a:r>
            <a:endParaRPr/>
          </a:p>
        </p:txBody>
      </p:sp>
      <p:sp>
        <p:nvSpPr>
          <p:cNvPr id="359" name="Google Shape;35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60" name="Google Shape;360;p38"/>
          <p:cNvGraphicFramePr/>
          <p:nvPr/>
        </p:nvGraphicFramePr>
        <p:xfrm>
          <a:off x="1695138" y="6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{179200C8-C3F5-4C22-B3D2-43778A8DC081}</a:tableStyleId>
              </a:tblPr>
              <a:tblGrid>
                <a:gridCol w="6088925"/>
              </a:tblGrid>
              <a:tr h="285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menuEtats.setOnItemSelectedListener(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AdapterView.OnItemSelectedListener() {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900">
                          <a:solidFill>
                            <a:srgbClr val="61AEEE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@Override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fr" sz="900">
                          <a:solidFill>
                            <a:srgbClr val="61AEEE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onItemSelected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(AdapterView&lt;?&gt; parent, View vue,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position,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id)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{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positionListe     = position;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String nouvelEtat = parent.getItemAtPosition(position).toString();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(nouvelEtat)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{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A_FAIRE: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etat = Intervention.Etats.A_FAIRE;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EN_COURS: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etat = Intervention.Etats.EN_COURS;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VALIDEE: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etat = Intervention.Etats.VALIDEE;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TOUTES: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etat = Intervention.Etats.TOUTES;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</a:t>
                      </a:r>
                      <a:r>
                        <a:rPr lang="fr" sz="9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}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VueIntervention.changerEtatAFiltrer(etat);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afficherInterventions(interventions);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}</a:t>
                      </a:r>
                      <a:b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fr" sz="9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});</a:t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282C3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Intervention</a:t>
            </a:r>
            <a:endParaRPr/>
          </a:p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0" y="1853850"/>
            <a:ext cx="788171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 pour les informations sur les interventions</a:t>
            </a:r>
            <a:endParaRPr/>
          </a:p>
        </p:txBody>
      </p:sp>
      <p:sp>
        <p:nvSpPr>
          <p:cNvPr id="373" name="Google Shape;37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1453875" y="4056700"/>
            <a:ext cx="5738100" cy="69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Intervention.*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Intervention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Distributeur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Intervention.idDistributeur = Distributeur.idDistributeur </a:t>
            </a:r>
            <a:r>
              <a:rPr b="1" lang="fr" sz="1000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Intervention.idOperateur = </a:t>
            </a:r>
            <a:r>
              <a:rPr b="1" lang="fr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fr" sz="1000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/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0" y="2450738"/>
            <a:ext cx="61531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 txBox="1"/>
          <p:nvPr/>
        </p:nvSpPr>
        <p:spPr>
          <a:xfrm>
            <a:off x="483350" y="1892800"/>
            <a:ext cx="29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Récupération des interventions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1453875" y="2423525"/>
            <a:ext cx="898500" cy="47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875" y="3272775"/>
            <a:ext cx="42386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/>
          <p:nvPr/>
        </p:nvSpPr>
        <p:spPr>
          <a:xfrm>
            <a:off x="3548875" y="3286537"/>
            <a:ext cx="898500" cy="47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40"/>
          <p:cNvCxnSpPr>
            <a:stCxn id="377" idx="2"/>
            <a:endCxn id="379" idx="1"/>
          </p:cNvCxnSpPr>
          <p:nvPr/>
        </p:nvCxnSpPr>
        <p:spPr>
          <a:xfrm>
            <a:off x="1903125" y="2900825"/>
            <a:ext cx="1645800" cy="62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 l’état d’une intervention</a:t>
            </a:r>
            <a:endParaRPr/>
          </a:p>
        </p:txBody>
      </p:sp>
      <p:sp>
        <p:nvSpPr>
          <p:cNvPr id="386" name="Google Shape;38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87" name="Google Shape;387;p41"/>
          <p:cNvGraphicFramePr/>
          <p:nvPr/>
        </p:nvGraphicFramePr>
        <p:xfrm>
          <a:off x="1569925" y="220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{179200C8-C3F5-4C22-B3D2-43778A8DC081}</a:tableStyleId>
              </a:tblPr>
              <a:tblGrid>
                <a:gridCol w="6116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r>
                        <a:rPr b="1" lang="fr" sz="11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Intervention </a:t>
                      </a:r>
                      <a:r>
                        <a:rPr b="1" lang="fr" sz="11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r>
                        <a:rPr b="1" lang="fr" sz="11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etat = </a:t>
                      </a:r>
                      <a:r>
                        <a:rPr b="1" lang="fr" sz="1100">
                          <a:solidFill>
                            <a:srgbClr val="98C379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'VALIDEE'</a:t>
                      </a:r>
                      <a:r>
                        <a:rPr b="1" lang="fr" sz="11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fr" sz="1100">
                          <a:solidFill>
                            <a:srgbClr val="C678DD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r>
                        <a:rPr b="1" lang="fr" sz="11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Intervention.idDistributeur = </a:t>
                      </a:r>
                      <a:r>
                        <a:rPr b="1" lang="fr" sz="1100">
                          <a:solidFill>
                            <a:srgbClr val="D19A66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="1" lang="fr" sz="1100">
                          <a:solidFill>
                            <a:srgbClr val="ABB2BF"/>
                          </a:solidFill>
                          <a:highlight>
                            <a:srgbClr val="282C3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b="1" sz="11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282C34"/>
                    </a:solidFill>
                  </a:tcPr>
                </a:tc>
              </a:tr>
            </a:tbl>
          </a:graphicData>
        </a:graphic>
      </p:graphicFrame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925" y="3138627"/>
            <a:ext cx="6116073" cy="85359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4464575" y="3791300"/>
            <a:ext cx="221400" cy="2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7207775" y="3791300"/>
            <a:ext cx="478200" cy="2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50"/>
              <a:t>Expression du besoin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2"/>
                </a:solidFill>
              </a:rPr>
              <a:t>Faciliter la supervision et l'intervention des opérateurs sur des distributeurs</a:t>
            </a:r>
            <a:r>
              <a:rPr lang="fr" sz="1400">
                <a:solidFill>
                  <a:schemeClr val="dk2"/>
                </a:solidFill>
              </a:rPr>
              <a:t> de produits secs répartis dans différents magasins situés à plusieurs dizaines de kilomètres les uns des autres.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2"/>
                </a:solidFill>
              </a:rPr>
              <a:t>Le système devra permettre 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 sz="1400">
                <a:solidFill>
                  <a:schemeClr val="dk2"/>
                </a:solidFill>
              </a:rPr>
              <a:t>de planifier des interventions (remplissage et/ou maintenance)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 sz="1400">
                <a:solidFill>
                  <a:schemeClr val="dk2"/>
                </a:solidFill>
              </a:rPr>
              <a:t>d’optimiser les opérations sur un distributeur (la quantité exacte à remplir, le bac à dépanner sur le distributeur et le trajet)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 sz="1400">
                <a:solidFill>
                  <a:schemeClr val="dk2"/>
                </a:solidFill>
              </a:rPr>
              <a:t>de visualiser à distance les états des distributeurs (le pourcentage de remplissage et le taux d’humidité)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022" y="698122"/>
            <a:ext cx="1380775" cy="1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MQTT</a:t>
            </a:r>
            <a:endParaRPr/>
          </a:p>
        </p:txBody>
      </p:sp>
      <p:sp>
        <p:nvSpPr>
          <p:cNvPr id="396" name="Google Shape;396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5" y="1853850"/>
            <a:ext cx="11715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2"/>
          <p:cNvSpPr txBox="1"/>
          <p:nvPr/>
        </p:nvSpPr>
        <p:spPr>
          <a:xfrm>
            <a:off x="1980925" y="29677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TCP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1980925" y="352560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IP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1980925" y="221070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MQTT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575" y="1837800"/>
            <a:ext cx="43420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Capture Wireshark d’une communication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0" y="529600"/>
            <a:ext cx="7511024" cy="46138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3"/>
          <p:cNvSpPr/>
          <p:nvPr/>
        </p:nvSpPr>
        <p:spPr>
          <a:xfrm>
            <a:off x="599425" y="638100"/>
            <a:ext cx="7511100" cy="11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43"/>
          <p:cNvCxnSpPr>
            <a:stCxn id="409" idx="2"/>
          </p:cNvCxnSpPr>
          <p:nvPr/>
        </p:nvCxnSpPr>
        <p:spPr>
          <a:xfrm flipH="1">
            <a:off x="3100375" y="754200"/>
            <a:ext cx="1254600" cy="212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3"/>
          <p:cNvSpPr/>
          <p:nvPr/>
        </p:nvSpPr>
        <p:spPr>
          <a:xfrm>
            <a:off x="2610425" y="3409675"/>
            <a:ext cx="863700" cy="11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"/>
          <p:cNvSpPr/>
          <p:nvPr/>
        </p:nvSpPr>
        <p:spPr>
          <a:xfrm>
            <a:off x="3555600" y="4058400"/>
            <a:ext cx="2658000" cy="11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Envoie d’un message MQTT</a:t>
            </a:r>
            <a:endParaRPr/>
          </a:p>
        </p:txBody>
      </p:sp>
      <p:sp>
        <p:nvSpPr>
          <p:cNvPr id="418" name="Google Shape;418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19" name="Google Shape;419;p44"/>
          <p:cNvGraphicFramePr/>
          <p:nvPr/>
        </p:nvGraphicFramePr>
        <p:xfrm>
          <a:off x="269000" y="56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{179200C8-C3F5-4C22-B3D2-43778A8DC081}</a:tableStyleId>
              </a:tblPr>
              <a:tblGrid>
                <a:gridCol w="8505425"/>
              </a:tblGrid>
              <a:tr h="45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fr" sz="110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envoyerMessageMQTT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 topic, </a:t>
                      </a: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numeroBac, Double prix) 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 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String topicTTN    = </a:t>
                      </a:r>
                      <a:r>
                        <a:rPr b="1" lang="fr" sz="11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"v3/just-feed-2022@ttn/devices/"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topic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lang="fr" sz="11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"/down/push"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sz="11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String chargeUtile = </a:t>
                      </a:r>
                      <a:r>
                        <a:rPr b="1" lang="fr" sz="11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{\"downlinks\":[{\n"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    \"f_port\": " + JustFeed.PORT_PRIX + ",\n"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    \"decoded_payload\": {\n"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        \"numeroProduit\": " + 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numeroBac</a:t>
                      </a: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",\n"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        \"prixProduit\": " + </a:t>
                      </a:r>
                      <a:r>
                        <a:rPr b="1" lang="fr" sz="1100">
                          <a:solidFill>
                            <a:srgbClr val="728E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prix</a:t>
                      </a: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"\n"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    },\n"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    \"priority\": \"NORMAL\"\n"</a:t>
                      </a:r>
                      <a:b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+ "}]}</a:t>
                      </a:r>
                      <a:r>
                        <a:rPr b="1" lang="fr" sz="11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(!mqttAndroidClient.isConnected())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connecter();</a:t>
                      </a:r>
                      <a:endParaRPr b="1" sz="11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MqttMessage message = </a:t>
                      </a: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MqttMessage(chargeUtile.getBytes());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mqttAndroidClient.publish(topicTTN, message);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fr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(MqttException e) {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e.printStackTrace();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b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fr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1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5C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5C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5C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5C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44"/>
          <p:cNvSpPr/>
          <p:nvPr/>
        </p:nvSpPr>
        <p:spPr>
          <a:xfrm>
            <a:off x="2438200" y="939950"/>
            <a:ext cx="4412700" cy="30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4"/>
          <p:cNvSpPr/>
          <p:nvPr/>
        </p:nvSpPr>
        <p:spPr>
          <a:xfrm>
            <a:off x="2886650" y="1548975"/>
            <a:ext cx="3587700" cy="80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4"/>
          <p:cNvSpPr/>
          <p:nvPr/>
        </p:nvSpPr>
        <p:spPr>
          <a:xfrm>
            <a:off x="755075" y="3060650"/>
            <a:ext cx="3006300" cy="44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"/>
          <p:cNvSpPr/>
          <p:nvPr/>
        </p:nvSpPr>
        <p:spPr>
          <a:xfrm>
            <a:off x="755075" y="3636275"/>
            <a:ext cx="4971900" cy="48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tests de validation : version 1.1</a:t>
            </a:r>
            <a:endParaRPr/>
          </a:p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Char char="✓"/>
            </a:pPr>
            <a:r>
              <a:rPr lang="fr" sz="1500"/>
              <a:t>tous les distributeurs sont listés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Char char="✓"/>
            </a:pPr>
            <a:r>
              <a:rPr lang="fr" sz="1500"/>
              <a:t>l’état d’un distributeur est le bon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Char char="✓"/>
            </a:pPr>
            <a:r>
              <a:rPr lang="fr" sz="1500"/>
              <a:t>la communication entre l’application et les distributeurs est bien établie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Char char="✓"/>
            </a:pPr>
            <a:r>
              <a:rPr lang="fr" sz="1500"/>
              <a:t>le bon type d’intervention est attribué au bon distributeur et au bon opérateur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Char char="✓"/>
            </a:pPr>
            <a:r>
              <a:rPr lang="fr" sz="1500"/>
              <a:t>tester si une intervention est bien liée à un opérateur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Char char="✓"/>
            </a:pPr>
            <a:r>
              <a:rPr lang="fr" sz="1500"/>
              <a:t>toutes les interventions sont listées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727650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36" name="Google Shape;436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37" name="Google Shape;437;p46"/>
          <p:cNvGraphicFramePr/>
          <p:nvPr/>
        </p:nvGraphicFramePr>
        <p:xfrm>
          <a:off x="831600" y="16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{E0825087-D018-4D02-A212-4263E39F3CC4}</a:tableStyleId>
              </a:tblPr>
              <a:tblGrid>
                <a:gridCol w="4439650"/>
                <a:gridCol w="929425"/>
                <a:gridCol w="918350"/>
                <a:gridCol w="951575"/>
              </a:tblGrid>
              <a:tr h="3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Fonctionnalité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À faire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En cours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Terminée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Lister les distributeurs et leurs états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Dialoguer avec un distributeur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Sélectionner l’opérateur pour les interventions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Visualiser</a:t>
                      </a:r>
                      <a:r>
                        <a:rPr lang="fr"/>
                        <a:t> une intervention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Réaliser une intervention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Modifier un distributeur (prix)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Géolocalisation</a:t>
                      </a:r>
                      <a:r>
                        <a:rPr i="1" lang="fr"/>
                        <a:t> sur une carte</a:t>
                      </a:r>
                      <a:endParaRPr i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400" y="1969790"/>
            <a:ext cx="289556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400" y="2321802"/>
            <a:ext cx="289556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400" y="2679190"/>
            <a:ext cx="289556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425" y="4175650"/>
            <a:ext cx="289550" cy="2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400" y="3036590"/>
            <a:ext cx="289556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400" y="3417590"/>
            <a:ext cx="289556" cy="2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400" y="3798590"/>
            <a:ext cx="289556" cy="28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6"/>
          <p:cNvSpPr txBox="1"/>
          <p:nvPr/>
        </p:nvSpPr>
        <p:spPr>
          <a:xfrm>
            <a:off x="5271250" y="1038250"/>
            <a:ext cx="279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version 1.1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23555" l="9902" r="13274" t="17304"/>
          <a:stretch/>
        </p:blipFill>
        <p:spPr>
          <a:xfrm>
            <a:off x="2070900" y="2898838"/>
            <a:ext cx="1030200" cy="7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23555" l="9902" r="13274" t="17304"/>
          <a:stretch/>
        </p:blipFill>
        <p:spPr>
          <a:xfrm>
            <a:off x="2860125" y="1904438"/>
            <a:ext cx="1030200" cy="7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12336" r="11843" t="0"/>
          <a:stretch/>
        </p:blipFill>
        <p:spPr>
          <a:xfrm>
            <a:off x="985100" y="3664362"/>
            <a:ext cx="961428" cy="12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12336" r="11843" t="0"/>
          <a:stretch/>
        </p:blipFill>
        <p:spPr>
          <a:xfrm>
            <a:off x="201375" y="2415249"/>
            <a:ext cx="961428" cy="12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3134450" y="3068450"/>
            <a:ext cx="2874852" cy="20691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/>
              <a:t>Synoptique du système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12460" l="12066" r="20297" t="16943"/>
          <a:stretch/>
        </p:blipFill>
        <p:spPr>
          <a:xfrm>
            <a:off x="4151325" y="3822225"/>
            <a:ext cx="844925" cy="8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7425" y="3658513"/>
            <a:ext cx="1030200" cy="120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7">
            <a:alphaModFix/>
          </a:blip>
          <a:srcRect b="17486" l="15063" r="14613" t="14500"/>
          <a:stretch/>
        </p:blipFill>
        <p:spPr>
          <a:xfrm>
            <a:off x="7331850" y="2124700"/>
            <a:ext cx="1030200" cy="99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151313" y="4535425"/>
            <a:ext cx="103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Serveur TTS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450" y="21246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74" y="2124682"/>
            <a:ext cx="457200" cy="457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 flipH="1">
            <a:off x="1067050" y="2450325"/>
            <a:ext cx="19131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1861675" y="3524600"/>
            <a:ext cx="5223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3649850" y="2538550"/>
            <a:ext cx="868200" cy="12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5011050" y="2759375"/>
            <a:ext cx="2237100" cy="11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125" name="Google Shape;125;p16"/>
          <p:cNvCxnSpPr>
            <a:stCxn id="115" idx="3"/>
            <a:endCxn id="116" idx="1"/>
          </p:cNvCxnSpPr>
          <p:nvPr/>
        </p:nvCxnSpPr>
        <p:spPr>
          <a:xfrm>
            <a:off x="4996250" y="4263200"/>
            <a:ext cx="25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5915925" y="2903950"/>
            <a:ext cx="72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MQTT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111175" y="3845550"/>
            <a:ext cx="77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MQTT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343950" y="3848938"/>
            <a:ext cx="123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The Things Stack</a:t>
            </a:r>
            <a:endParaRPr sz="9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Internet</a:t>
            </a:r>
            <a:endParaRPr sz="9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331850" y="1801600"/>
            <a:ext cx="103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PC Superviseur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436675" y="3371575"/>
            <a:ext cx="121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Tablette Opérateur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175" y="337628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5099" y="3376295"/>
            <a:ext cx="457200" cy="457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 rot="10800000">
            <a:off x="3046425" y="3465800"/>
            <a:ext cx="12435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1622450" y="2306325"/>
            <a:ext cx="106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Lora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839025" y="1985700"/>
            <a:ext cx="20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The Things Gateway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Passerelle LoraWan/Internet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d’un distributeur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-9081" l="0" r="0" t="18804"/>
          <a:stretch/>
        </p:blipFill>
        <p:spPr>
          <a:xfrm>
            <a:off x="3192263" y="2534950"/>
            <a:ext cx="1212050" cy="99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263" y="3259426"/>
            <a:ext cx="1212050" cy="1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934" y="2536538"/>
            <a:ext cx="1796575" cy="13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6">
            <a:alphaModFix/>
          </a:blip>
          <a:srcRect b="-4670" l="0" r="0" t="4670"/>
          <a:stretch/>
        </p:blipFill>
        <p:spPr>
          <a:xfrm>
            <a:off x="914038" y="2380363"/>
            <a:ext cx="1904164" cy="19041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1040688" y="2126550"/>
            <a:ext cx="15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bacs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021888" y="2126550"/>
            <a:ext cx="15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capteurs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4187" y="2516363"/>
            <a:ext cx="671850" cy="16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2767763" y="2944313"/>
            <a:ext cx="338400" cy="34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458063" y="2944325"/>
            <a:ext cx="338400" cy="34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991113" y="2944313"/>
            <a:ext cx="338400" cy="342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087800" y="2018850"/>
            <a:ext cx="15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carte programmable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153688" y="2018850"/>
            <a:ext cx="15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communication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LoRa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pour l’opérateur</a:t>
            </a:r>
            <a:endParaRPr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1853850"/>
            <a:ext cx="1279425" cy="127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 flipH="1">
            <a:off x="2129425" y="3044175"/>
            <a:ext cx="1077000" cy="6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4188600" y="3311250"/>
            <a:ext cx="25800" cy="104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/>
          <p:nvPr/>
        </p:nvCxnSpPr>
        <p:spPr>
          <a:xfrm flipH="1" rot="10800000">
            <a:off x="5136325" y="2010200"/>
            <a:ext cx="1292400" cy="49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587300" y="3570900"/>
            <a:ext cx="14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Dépanner les bacs d’un distributeur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339600" y="4416375"/>
            <a:ext cx="172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Remplir les bacs d’un distributeur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575125" y="1613975"/>
            <a:ext cx="183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Planifier, réaliser et valider une intervention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5144925" y="3216475"/>
            <a:ext cx="1326900" cy="56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 txBox="1"/>
          <p:nvPr/>
        </p:nvSpPr>
        <p:spPr>
          <a:xfrm>
            <a:off x="6583750" y="3742025"/>
            <a:ext cx="18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Visualiser les distributeurs et leurs états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29450" y="2068075"/>
            <a:ext cx="1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Configurer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 un distributeur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 rot="10800000">
            <a:off x="2008775" y="2347200"/>
            <a:ext cx="1140600" cy="1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22675" y="59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>
                <a:highlight>
                  <a:srgbClr val="FFFFFF"/>
                </a:highlight>
              </a:rPr>
              <a:t>Répartition des tâches</a:t>
            </a:r>
            <a:endParaRPr b="1"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19"/>
          <p:cNvGraphicFramePr/>
          <p:nvPr/>
        </p:nvGraphicFramePr>
        <p:xfrm>
          <a:off x="612000" y="15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{E0825087-D018-4D02-A212-4263E39F3CC4}</a:tableStyleId>
              </a:tblPr>
              <a:tblGrid>
                <a:gridCol w="1813400"/>
                <a:gridCol w="2007200"/>
                <a:gridCol w="4282250"/>
              </a:tblGrid>
              <a:tr h="11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Mathieu Salaun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Application </a:t>
                      </a:r>
                      <a:r>
                        <a:rPr i="1" lang="fr"/>
                        <a:t>Desktop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Lister les distributeurs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Visualiser l’état d’un distributeur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Localiser les distributeurs sur une carte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Sélectionner une intervention sur un distributeur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Visualiser les statistiques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Dialoguer avec un distributeur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Nicolas Rouanet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Application </a:t>
                      </a:r>
                      <a:r>
                        <a:rPr i="1" lang="fr"/>
                        <a:t>Desktop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Configurer les distributeurs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Planifier une intervention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Imprimer une fiche d’intervention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Mayeul Fargier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Application Android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Visualiser l'état d’un distributeur parmi les distributeurs disponibles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Visualiser une intervention 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Géo-localiser sur une carte un distributeur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Réaliser et valider une intervention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Dialoguer avec les distributeurs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49" y="1884625"/>
            <a:ext cx="666952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00" y="788675"/>
            <a:ext cx="8263901" cy="40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88" y="788676"/>
            <a:ext cx="6809433" cy="38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4982375" y="3003600"/>
            <a:ext cx="1869300" cy="34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