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2DB4AF-9EAA-41E0-82C7-D9B49773D1A1}">
  <a:tblStyle styleId="{822DB4AF-9EAA-41E0-82C7-D9B49773D1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91D4284-553D-4A60-B56C-891ABDD046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a482f8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a482f8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00e7dbe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00e7dbe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a482f80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2a482f80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a482f8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a482f8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a482f8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2a482f8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2a482f8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2a482f8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2a685a8d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2a685a8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a685a8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2a685a8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2a685a8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2a685a8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32aa9d35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32aa9d35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2a482f8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2a482f8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a482f80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a482f8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a482f8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a482f8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a482f8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a482f8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32aa9d3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32aa9d3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a685a8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a685a8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a482f80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2a482f8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a482f80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a482f80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e en page personnalisée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89148" y="1719925"/>
            <a:ext cx="4955700" cy="11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Meeting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601600" y="4635625"/>
            <a:ext cx="39408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Vincent DEVINE - BTS SNIR 2020</a:t>
            </a:r>
            <a:endParaRPr sz="1800"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700" y="410800"/>
            <a:ext cx="3732451" cy="37324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Ressources logicielles</a:t>
            </a:r>
            <a:endParaRPr/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952500" y="113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{822DB4AF-9EAA-41E0-82C7-D9B49773D1A1}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Fonctionnalité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Elément utilisé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Version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Système d’exploitation du poste de développement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GNU/Linux Ubuntu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16.04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Logiciel de planification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Trello + Trello Gantt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(applications web)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Génération des diagrammes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BOUML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7.9.1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Gestion de version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Subversion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1.9.3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Environnement de développement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Android Studio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3.6.2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Génération de la documentation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Doxygen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1.8.11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Tablette test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Samsung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Android 7.0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API 24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Ressources logicielles - </a:t>
            </a:r>
            <a:r>
              <a:rPr lang="fr"/>
              <a:t>Android Studio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Activité / Activity ? </a:t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36" y="1658225"/>
            <a:ext cx="7518529" cy="33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graphique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44" y="1166900"/>
            <a:ext cx="1867512" cy="383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8250" y="1171950"/>
            <a:ext cx="1867500" cy="38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1750" y="1166887"/>
            <a:ext cx="1867500" cy="38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5325"/>
            <a:ext cx="8367425" cy="41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Prendre / Libérer une salle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1209825" y="2306450"/>
            <a:ext cx="636900" cy="31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cliquer</a:t>
            </a:r>
            <a:endParaRPr sz="1200"/>
          </a:p>
        </p:txBody>
      </p:sp>
      <p:sp>
        <p:nvSpPr>
          <p:cNvPr id="158" name="Google Shape;158;p26"/>
          <p:cNvSpPr txBox="1"/>
          <p:nvPr/>
        </p:nvSpPr>
        <p:spPr>
          <a:xfrm>
            <a:off x="996575" y="3062525"/>
            <a:ext cx="636900" cy="31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cliquer</a:t>
            </a:r>
            <a:endParaRPr sz="1200"/>
          </a:p>
        </p:txBody>
      </p:sp>
      <p:cxnSp>
        <p:nvCxnSpPr>
          <p:cNvPr id="159" name="Google Shape;159;p26"/>
          <p:cNvCxnSpPr/>
          <p:nvPr/>
        </p:nvCxnSpPr>
        <p:spPr>
          <a:xfrm rot="10800000">
            <a:off x="1136500" y="3373625"/>
            <a:ext cx="1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Configurer une salle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0" l="6314" r="0" t="8634"/>
          <a:stretch/>
        </p:blipFill>
        <p:spPr>
          <a:xfrm>
            <a:off x="446963" y="1112625"/>
            <a:ext cx="7952929" cy="37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1627250" y="2387900"/>
            <a:ext cx="636900" cy="31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cliquer</a:t>
            </a:r>
            <a:endParaRPr sz="1200"/>
          </a:p>
        </p:txBody>
      </p:sp>
      <p:sp>
        <p:nvSpPr>
          <p:cNvPr id="168" name="Google Shape;168;p27"/>
          <p:cNvSpPr txBox="1"/>
          <p:nvPr/>
        </p:nvSpPr>
        <p:spPr>
          <a:xfrm>
            <a:off x="1715975" y="3548375"/>
            <a:ext cx="636900" cy="31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cliquer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technologique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/>
              <a:t>Stockage de l’information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3000"/>
              <a:t>Communication WiFi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3000"/>
              <a:t>Protocole Meeting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Stockage de l’information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00" y="2042375"/>
            <a:ext cx="1268700" cy="12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b="13770" l="0" r="66726" t="45679"/>
          <a:stretch/>
        </p:blipFill>
        <p:spPr>
          <a:xfrm>
            <a:off x="6197125" y="1767805"/>
            <a:ext cx="1268700" cy="200503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1299925" y="1292300"/>
            <a:ext cx="6431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Serveur + BDD			     					Portier</a:t>
            </a:r>
            <a:endParaRPr sz="1600"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4118175" y="2042375"/>
            <a:ext cx="483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?</a:t>
            </a:r>
            <a:endParaRPr sz="4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025" y="901850"/>
            <a:ext cx="1569600" cy="15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WiFi</a:t>
            </a:r>
            <a:endParaRPr/>
          </a:p>
        </p:txBody>
      </p:sp>
      <p:graphicFrame>
        <p:nvGraphicFramePr>
          <p:cNvPr id="192" name="Google Shape;192;p30"/>
          <p:cNvGraphicFramePr/>
          <p:nvPr/>
        </p:nvGraphicFramePr>
        <p:xfrm>
          <a:off x="1066275" y="90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{822DB4AF-9EAA-41E0-82C7-D9B49773D1A1}</a:tableStyleId>
              </a:tblPr>
              <a:tblGrid>
                <a:gridCol w="114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Meeting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TCP | UDP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WiFi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30"/>
          <p:cNvSpPr/>
          <p:nvPr/>
        </p:nvSpPr>
        <p:spPr>
          <a:xfrm>
            <a:off x="1576263" y="1228750"/>
            <a:ext cx="127500" cy="13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0" y="901850"/>
            <a:ext cx="886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socket</a:t>
            </a:r>
            <a:endParaRPr i="1"/>
          </a:p>
        </p:txBody>
      </p:sp>
      <p:cxnSp>
        <p:nvCxnSpPr>
          <p:cNvPr id="195" name="Google Shape;195;p30"/>
          <p:cNvCxnSpPr>
            <a:stCxn id="194" idx="3"/>
            <a:endCxn id="193" idx="2"/>
          </p:cNvCxnSpPr>
          <p:nvPr/>
        </p:nvCxnSpPr>
        <p:spPr>
          <a:xfrm>
            <a:off x="886200" y="1139600"/>
            <a:ext cx="690000" cy="1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30"/>
          <p:cNvSpPr txBox="1"/>
          <p:nvPr/>
        </p:nvSpPr>
        <p:spPr>
          <a:xfrm>
            <a:off x="4572000" y="801675"/>
            <a:ext cx="40752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" sz="1800"/>
              <a:t>Choix entre </a:t>
            </a:r>
            <a:r>
              <a:rPr b="1" lang="fr" sz="1800"/>
              <a:t>UDP </a:t>
            </a:r>
            <a:r>
              <a:rPr lang="fr" sz="1800"/>
              <a:t>et </a:t>
            </a:r>
            <a:r>
              <a:rPr b="1" lang="fr" sz="1800"/>
              <a:t>TCP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" sz="1800"/>
              <a:t>Pour la communication avec les portiers, les portiers ont une adresse </a:t>
            </a:r>
            <a:r>
              <a:rPr b="1" i="1" lang="fr" sz="1800"/>
              <a:t>unicast</a:t>
            </a:r>
            <a:r>
              <a:rPr b="1" lang="fr" sz="1800"/>
              <a:t> </a:t>
            </a:r>
            <a:r>
              <a:rPr lang="fr" sz="1800"/>
              <a:t>et une adresse </a:t>
            </a:r>
            <a:r>
              <a:rPr b="1" i="1" lang="fr" sz="1800"/>
              <a:t>multicast</a:t>
            </a:r>
            <a:r>
              <a:rPr b="1" lang="fr" sz="1800"/>
              <a:t> </a:t>
            </a:r>
            <a:r>
              <a:rPr lang="fr" sz="1800"/>
              <a:t>(</a:t>
            </a:r>
            <a:r>
              <a:rPr b="1" lang="fr" sz="1800"/>
              <a:t>239.0.0.42</a:t>
            </a:r>
            <a:r>
              <a:rPr lang="fr" sz="1800"/>
              <a:t>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" sz="1800"/>
              <a:t>TCP ne permettant pas la communication </a:t>
            </a:r>
            <a:r>
              <a:rPr i="1" lang="fr" sz="1800"/>
              <a:t>multicast</a:t>
            </a:r>
            <a:r>
              <a:rPr lang="fr" sz="1800"/>
              <a:t>, le choix </a:t>
            </a:r>
            <a:r>
              <a:rPr b="1" lang="fr" sz="1800"/>
              <a:t>UDP </a:t>
            </a:r>
            <a:r>
              <a:rPr lang="fr" sz="1800"/>
              <a:t>était logique</a:t>
            </a:r>
            <a:endParaRPr sz="1800"/>
          </a:p>
        </p:txBody>
      </p:sp>
      <p:cxnSp>
        <p:nvCxnSpPr>
          <p:cNvPr id="197" name="Google Shape;197;p30"/>
          <p:cNvCxnSpPr/>
          <p:nvPr/>
        </p:nvCxnSpPr>
        <p:spPr>
          <a:xfrm>
            <a:off x="1628275" y="2480500"/>
            <a:ext cx="0" cy="54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0"/>
          <p:cNvCxnSpPr/>
          <p:nvPr/>
        </p:nvCxnSpPr>
        <p:spPr>
          <a:xfrm flipH="1" rot="10800000">
            <a:off x="535400" y="3043900"/>
            <a:ext cx="29739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99" name="Google Shape;199;p30"/>
          <p:cNvPicPr preferRelativeResize="0"/>
          <p:nvPr/>
        </p:nvPicPr>
        <p:blipFill rotWithShape="1">
          <a:blip r:embed="rId4">
            <a:alphaModFix/>
          </a:blip>
          <a:srcRect b="13770" l="0" r="66726" t="45679"/>
          <a:stretch/>
        </p:blipFill>
        <p:spPr>
          <a:xfrm>
            <a:off x="311700" y="3779077"/>
            <a:ext cx="764365" cy="120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 rotWithShape="1">
          <a:blip r:embed="rId4">
            <a:alphaModFix/>
          </a:blip>
          <a:srcRect b="13770" l="0" r="66726" t="45679"/>
          <a:stretch/>
        </p:blipFill>
        <p:spPr>
          <a:xfrm>
            <a:off x="1190913" y="3779077"/>
            <a:ext cx="764365" cy="120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 rotWithShape="1">
          <a:blip r:embed="rId4">
            <a:alphaModFix/>
          </a:blip>
          <a:srcRect b="13770" l="0" r="66726" t="45679"/>
          <a:stretch/>
        </p:blipFill>
        <p:spPr>
          <a:xfrm>
            <a:off x="2070125" y="3779077"/>
            <a:ext cx="764365" cy="120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 rotWithShape="1">
          <a:blip r:embed="rId4">
            <a:alphaModFix/>
          </a:blip>
          <a:srcRect b="13770" l="0" r="66726" t="45679"/>
          <a:stretch/>
        </p:blipFill>
        <p:spPr>
          <a:xfrm>
            <a:off x="2949350" y="3779077"/>
            <a:ext cx="764365" cy="120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0"/>
          <p:cNvCxnSpPr/>
          <p:nvPr/>
        </p:nvCxnSpPr>
        <p:spPr>
          <a:xfrm>
            <a:off x="747975" y="3043900"/>
            <a:ext cx="0" cy="54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1703775" y="3052000"/>
            <a:ext cx="0" cy="54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0"/>
          <p:cNvCxnSpPr/>
          <p:nvPr/>
        </p:nvCxnSpPr>
        <p:spPr>
          <a:xfrm>
            <a:off x="2452313" y="3052000"/>
            <a:ext cx="0" cy="54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0"/>
          <p:cNvCxnSpPr/>
          <p:nvPr/>
        </p:nvCxnSpPr>
        <p:spPr>
          <a:xfrm>
            <a:off x="3273675" y="3052000"/>
            <a:ext cx="0" cy="54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 Meeting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6119750" y="1764625"/>
            <a:ext cx="2857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Protocole orienté ASCII</a:t>
            </a:r>
            <a:endParaRPr sz="1400"/>
          </a:p>
        </p:txBody>
      </p:sp>
      <p:graphicFrame>
        <p:nvGraphicFramePr>
          <p:cNvPr id="214" name="Google Shape;214;p31"/>
          <p:cNvGraphicFramePr/>
          <p:nvPr/>
        </p:nvGraphicFramePr>
        <p:xfrm>
          <a:off x="5509500" y="19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{822DB4AF-9EAA-41E0-82C7-D9B49773D1A1}</a:tableStyleId>
              </a:tblPr>
              <a:tblGrid>
                <a:gridCol w="1596100"/>
                <a:gridCol w="18719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Délimiteurs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“</a:t>
                      </a:r>
                      <a:r>
                        <a:rPr b="1"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</a:t>
                      </a:r>
                      <a:r>
                        <a:rPr lang="fr"/>
                        <a:t>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début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“</a:t>
                      </a:r>
                      <a:r>
                        <a:rPr b="1"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;</a:t>
                      </a:r>
                      <a:r>
                        <a:rPr lang="fr"/>
                        <a:t>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champs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“</a:t>
                      </a:r>
                      <a:r>
                        <a:rPr b="1"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\r\n</a:t>
                      </a:r>
                      <a:r>
                        <a:rPr lang="fr"/>
                        <a:t>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fin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5" name="Google Shape;215;p31"/>
          <p:cNvGraphicFramePr/>
          <p:nvPr/>
        </p:nvGraphicFramePr>
        <p:xfrm>
          <a:off x="874650" y="33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{822DB4AF-9EAA-41E0-82C7-D9B49773D1A1}</a:tableStyleId>
              </a:tblPr>
              <a:tblGrid>
                <a:gridCol w="1848675"/>
                <a:gridCol w="1848675"/>
                <a:gridCol w="1848675"/>
                <a:gridCol w="1848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idRequete</a:t>
                      </a:r>
                      <a:endParaRPr b="1">
                        <a:solidFill>
                          <a:srgbClr val="FF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Signification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00FF"/>
                          </a:solidFill>
                        </a:rPr>
                        <a:t>Requêtes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38761D"/>
                          </a:solidFill>
                        </a:rPr>
                        <a:t>Actualisations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‘1’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informations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00FF"/>
                          </a:solidFill>
                        </a:rPr>
                        <a:t>X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38761D"/>
                          </a:solidFill>
                        </a:rPr>
                        <a:t>X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‘2’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état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00FF"/>
                          </a:solidFill>
                        </a:rPr>
                        <a:t>X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‘3’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disponibilité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00FF"/>
                          </a:solidFill>
                        </a:rPr>
                        <a:t>X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38761D"/>
                          </a:solidFill>
                        </a:rPr>
                        <a:t>X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31"/>
          <p:cNvSpPr txBox="1"/>
          <p:nvPr/>
        </p:nvSpPr>
        <p:spPr>
          <a:xfrm>
            <a:off x="311700" y="884325"/>
            <a:ext cx="5197800" cy="20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Format des trames de </a:t>
            </a:r>
            <a:r>
              <a:rPr lang="fr" sz="1600">
                <a:solidFill>
                  <a:srgbClr val="0000FF"/>
                </a:solidFill>
              </a:rPr>
              <a:t>requêtes</a:t>
            </a:r>
            <a:r>
              <a:rPr lang="fr" sz="1600">
                <a:solidFill>
                  <a:schemeClr val="dk1"/>
                </a:solidFill>
              </a:rPr>
              <a:t> Application → Portier(s) en </a:t>
            </a:r>
            <a:r>
              <a:rPr i="1" lang="fr" sz="1600" u="sng">
                <a:solidFill>
                  <a:schemeClr val="dk1"/>
                </a:solidFill>
              </a:rPr>
              <a:t>multicast</a:t>
            </a:r>
            <a:r>
              <a:rPr lang="fr" sz="1600">
                <a:solidFill>
                  <a:schemeClr val="dk1"/>
                </a:solidFill>
              </a:rPr>
              <a:t> 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b="1" lang="fr" sz="18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</a:t>
            </a:r>
            <a:r>
              <a:rPr b="1"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b="1" lang="fr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idRequete</a:t>
            </a:r>
            <a:r>
              <a:rPr b="1"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\r\n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Format des trames d’</a:t>
            </a:r>
            <a:r>
              <a:rPr lang="fr" sz="1600">
                <a:solidFill>
                  <a:srgbClr val="38761D"/>
                </a:solidFill>
              </a:rPr>
              <a:t>actualisations</a:t>
            </a:r>
            <a:r>
              <a:rPr lang="fr" sz="1600">
                <a:solidFill>
                  <a:schemeClr val="dk1"/>
                </a:solidFill>
              </a:rPr>
              <a:t> Application → Portier(s) en </a:t>
            </a:r>
            <a:r>
              <a:rPr i="1" lang="fr" sz="1600" u="sng">
                <a:solidFill>
                  <a:schemeClr val="dk1"/>
                </a:solidFill>
              </a:rPr>
              <a:t>unicast</a:t>
            </a:r>
            <a:r>
              <a:rPr lang="fr" sz="1600">
                <a:solidFill>
                  <a:schemeClr val="dk1"/>
                </a:solidFill>
              </a:rPr>
              <a:t> 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b="1" lang="fr" sz="18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</a:t>
            </a:r>
            <a:r>
              <a:rPr b="1"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b="1" lang="fr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idRequete</a:t>
            </a:r>
            <a:r>
              <a:rPr b="1"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\r\n</a:t>
            </a:r>
            <a:endParaRPr sz="1800"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Tests de validation</a:t>
            </a:r>
            <a:endParaRPr/>
          </a:p>
        </p:txBody>
      </p:sp>
      <p:graphicFrame>
        <p:nvGraphicFramePr>
          <p:cNvPr id="223" name="Google Shape;223;p32"/>
          <p:cNvGraphicFramePr/>
          <p:nvPr/>
        </p:nvGraphicFramePr>
        <p:xfrm>
          <a:off x="311700" y="9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{591D4284-553D-4A60-B56C-891ABDD04687}</a:tableStyleId>
              </a:tblPr>
              <a:tblGrid>
                <a:gridCol w="2523150"/>
                <a:gridCol w="2107550"/>
                <a:gridCol w="2630600"/>
                <a:gridCol w="1164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/>
                        <a:t>Description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/>
                        <a:t>Action</a:t>
                      </a:r>
                      <a:endParaRPr b="1" sz="13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/>
                        <a:t>Attendu</a:t>
                      </a:r>
                      <a:endParaRPr b="1" sz="13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/>
                        <a:t>Résultat</a:t>
                      </a:r>
                      <a:endParaRPr b="1"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Visualiser les informations d’une salle sélectionnée</a:t>
                      </a:r>
                      <a:endParaRPr sz="13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</a:t>
                      </a:r>
                      <a:r>
                        <a:rPr lang="fr" sz="1300"/>
                        <a:t>ppuyer sur la salle voulue dans la MainActivity</a:t>
                      </a:r>
                      <a:endParaRPr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</a:t>
                      </a:r>
                      <a:r>
                        <a:rPr lang="fr" sz="1300"/>
                        <a:t>ffichage de SalleActivity avec la bonne salle</a:t>
                      </a:r>
                      <a:endParaRPr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700">
                          <a:solidFill>
                            <a:srgbClr val="274E13"/>
                          </a:solidFill>
                        </a:rPr>
                        <a:t>OK</a:t>
                      </a:r>
                      <a:endParaRPr b="1" sz="1700">
                        <a:solidFill>
                          <a:srgbClr val="274E13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Prendre une salle</a:t>
                      </a:r>
                      <a:endParaRPr sz="13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</a:t>
                      </a:r>
                      <a:r>
                        <a:rPr lang="fr" sz="1300"/>
                        <a:t>ppuyer sur le bouton “Prendre” dans  SalleActivity</a:t>
                      </a:r>
                      <a:endParaRPr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L’état du portier en question change (en état “prise”). Les informations de la salle changent sur son état dans toute l’application</a:t>
                      </a:r>
                      <a:endParaRPr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700">
                          <a:solidFill>
                            <a:srgbClr val="274E13"/>
                          </a:solidFill>
                        </a:rPr>
                        <a:t>OK</a:t>
                      </a:r>
                      <a:endParaRPr b="1" sz="1700">
                        <a:solidFill>
                          <a:srgbClr val="274E13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Libérer une salle</a:t>
                      </a:r>
                      <a:endParaRPr sz="13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</a:t>
                      </a:r>
                      <a:r>
                        <a:rPr lang="fr" sz="1300"/>
                        <a:t>ppuyer sur le bouton “Libérer” dans  SalleActivity</a:t>
                      </a:r>
                      <a:endParaRPr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L’état du portier change (en état “libre”). Les informations de la salle changent sur son état dans toute l’application</a:t>
                      </a:r>
                      <a:endParaRPr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700">
                          <a:solidFill>
                            <a:srgbClr val="274E13"/>
                          </a:solidFill>
                        </a:rPr>
                        <a:t>OK</a:t>
                      </a:r>
                      <a:endParaRPr b="1" sz="1700">
                        <a:solidFill>
                          <a:srgbClr val="274E13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Configurer une salle</a:t>
                      </a:r>
                      <a:endParaRPr sz="13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</a:t>
                      </a:r>
                      <a:r>
                        <a:rPr lang="fr" sz="1300"/>
                        <a:t>près avoir rempli le formulaire et sélectionné la salle, appuyer sur “Envoyer”</a:t>
                      </a:r>
                      <a:endParaRPr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Le portier reçoit les nouvelles informations. Les informations de la salle changent dans toute l’application</a:t>
                      </a:r>
                      <a:endParaRPr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700">
                          <a:solidFill>
                            <a:srgbClr val="274E13"/>
                          </a:solidFill>
                        </a:rPr>
                        <a:t>OK</a:t>
                      </a:r>
                      <a:endParaRPr b="1" sz="1700">
                        <a:solidFill>
                          <a:srgbClr val="274E13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83825" y="14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40300" y="714850"/>
            <a:ext cx="3864900" cy="4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Présentation générale</a:t>
            </a:r>
            <a:endParaRPr b="1" sz="2400"/>
          </a:p>
          <a:p>
            <a:pPr indent="-3810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Expression du besoin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Présentation du projet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Répartition des </a:t>
            </a:r>
            <a:r>
              <a:rPr lang="fr" sz="2400"/>
              <a:t>tâches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731300" y="714850"/>
            <a:ext cx="4273500" cy="4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Partie personnelle</a:t>
            </a:r>
            <a:endParaRPr b="1" sz="2400"/>
          </a:p>
          <a:p>
            <a:pPr indent="-3810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Objectif général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Ressources logicielles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Interface graphique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Prendre / Libérer une salle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Configurer une salle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Choix technologique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fr" sz="2400"/>
              <a:t>Test de validation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68" name="Google Shape;68;p15"/>
          <p:cNvCxnSpPr/>
          <p:nvPr/>
        </p:nvCxnSpPr>
        <p:spPr>
          <a:xfrm>
            <a:off x="4567050" y="801800"/>
            <a:ext cx="17400" cy="42993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00"/>
                </a:solidFill>
              </a:rPr>
              <a:t>Expression du besoin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566000" y="1181525"/>
            <a:ext cx="8266200" cy="3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Visualiser les salles de réunion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Obtenir la température et le niveau de confort de la salle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Prendre une salle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Libérer une salle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Rechercher une salle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Visualiser les informations d’une salle</a:t>
            </a:r>
            <a:endParaRPr sz="2000"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Synoptique du système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825" y="377550"/>
            <a:ext cx="3526750" cy="45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4982950" y="2468425"/>
            <a:ext cx="1146000" cy="18876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7178625" y="732775"/>
            <a:ext cx="1094700" cy="1450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6664025" y="3889075"/>
            <a:ext cx="792000" cy="114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28625" y="1966025"/>
            <a:ext cx="43857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38761D"/>
                </a:solidFill>
              </a:rPr>
              <a:t>É</a:t>
            </a:r>
            <a:r>
              <a:rPr b="1" lang="fr" sz="1600">
                <a:solidFill>
                  <a:srgbClr val="38761D"/>
                </a:solidFill>
              </a:rPr>
              <a:t>tudiant 1 : Alexandre Mariette PORTIER</a:t>
            </a:r>
            <a:endParaRPr b="1" sz="1600">
              <a:solidFill>
                <a:srgbClr val="38761D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28625" y="2499425"/>
            <a:ext cx="43857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Étudiant 2 : </a:t>
            </a:r>
            <a:r>
              <a:rPr b="1" lang="fr" sz="1600">
                <a:solidFill>
                  <a:srgbClr val="0000FF"/>
                </a:solidFill>
              </a:rPr>
              <a:t>Nathan Joubert</a:t>
            </a:r>
            <a:r>
              <a:rPr b="1" lang="fr" sz="1600">
                <a:solidFill>
                  <a:srgbClr val="0000FF"/>
                </a:solidFill>
              </a:rPr>
              <a:t> SONDE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28625" y="3032825"/>
            <a:ext cx="43857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0000"/>
                </a:solidFill>
              </a:rPr>
              <a:t>Étudiant 3 : Vincent Devine MOBILE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</a:t>
            </a:r>
            <a:r>
              <a:rPr lang="fr"/>
              <a:t>tâches EC</a:t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949350" y="1127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{822DB4AF-9EAA-41E0-82C7-D9B49773D1A1}</a:tableStyleId>
              </a:tblPr>
              <a:tblGrid>
                <a:gridCol w="2820550"/>
                <a:gridCol w="4424750"/>
              </a:tblGrid>
              <a:tr h="52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Etudiant 1 :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Alexandre Mariette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PORTIER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Afficher en temps réel l’état de disponibilité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Afficher le niveau de confort de la salle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Détecter un appui sur l’écran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Détecter l’appui sur une touche virtuelle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Afficher la durée de réservation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Communiquer avec l’application mobile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9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Etudiant 2 :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Nathan Joubert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SONDE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Mesurer les grandeurs température, humidité et qualité de l’air (CO</a:t>
                      </a:r>
                      <a:r>
                        <a:rPr baseline="-25000" lang="fr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et COV)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Afficher les données mesurées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Déterminer l’indice de confort thermique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Transmettre les données au portier connecté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tâches IR</a:t>
            </a:r>
            <a:endParaRPr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949350" y="124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{822DB4AF-9EAA-41E0-82C7-D9B49773D1A1}</a:tableStyleId>
              </a:tblPr>
              <a:tblGrid>
                <a:gridCol w="2509725"/>
                <a:gridCol w="4735575"/>
              </a:tblGrid>
              <a:tr h="32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Etudiant 3 :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Vincent Devine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Application MOBILE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Rechercher une salle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Afficher les données (informations sur la salle, disponibilité, mesures, indice de confort) d’une salle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Prendre/libérer une salle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Communiquer avec le portier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Gérer les favoris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-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Éditer les informations associées à une salle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128" y="0"/>
            <a:ext cx="497374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4513"/>
            <a:ext cx="9144000" cy="349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8872"/>
            <a:ext cx="9144001" cy="4913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61549"/>
            <a:ext cx="9144000" cy="46203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Itération 1 :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fr" sz="2400">
                <a:solidFill>
                  <a:schemeClr val="dk1"/>
                </a:solidFill>
              </a:rPr>
              <a:t>Visualiser les salles de réunion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fr" sz="2400">
                <a:solidFill>
                  <a:schemeClr val="dk1"/>
                </a:solidFill>
              </a:rPr>
              <a:t>Visualiser</a:t>
            </a:r>
            <a:r>
              <a:rPr lang="fr" sz="2400">
                <a:solidFill>
                  <a:schemeClr val="dk1"/>
                </a:solidFill>
              </a:rPr>
              <a:t> les informations détaillées d’une salle (nom, emplacement, description, niveau de confort, température, surface, disponibilité de la salle).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fr" sz="2400">
                <a:solidFill>
                  <a:schemeClr val="dk1"/>
                </a:solidFill>
              </a:rPr>
              <a:t>Prendre ou libérer une salle </a:t>
            </a:r>
            <a:r>
              <a:rPr lang="fr" sz="2400">
                <a:solidFill>
                  <a:schemeClr val="dk1"/>
                </a:solidFill>
              </a:rPr>
              <a:t>de réunion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fr" sz="2400">
                <a:solidFill>
                  <a:schemeClr val="dk1"/>
                </a:solidFill>
              </a:rPr>
              <a:t>Configurer une salle de réunion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0" y="24163"/>
            <a:ext cx="8826675" cy="50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