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FA22CE-4D5D-438C-BC38-B80E4C4CF52D}">
  <a:tblStyle styleId="{51FA22CE-4D5D-438C-BC38-B80E4C4CF5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Montserrat-bold.fntdata"/><Relationship Id="rId10" Type="http://schemas.openxmlformats.org/officeDocument/2006/relationships/slide" Target="slides/slide4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7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ef2939a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ef2939a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f231c1f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f231c1f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d0d26f8c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d0d26f8c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a25a52a0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a25a52a0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68359c62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68359c62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f1d43ba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f1d43ba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928c04e2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928c04e2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a25a52a0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a25a52a0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a25a52a0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a25a52a0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a25a52a0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a25a52a0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a25a52a0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a25a52a0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928c04e2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928c04e2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a25a52a0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a25a52a0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a25a52a0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a25a52a0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cd42f6b1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dcd42f6b1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a25a52a0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da25a52a0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da76e7c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da76e7c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f7546603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f7546603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a25a52a0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a25a52a0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f231c1f0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f231c1f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a25a52a0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a25a52a0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f4e2538c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f4e2538c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a25a52a0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a25a52a0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a25a52a0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a25a52a0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1"/>
            </a:gs>
            <a:gs pos="13000">
              <a:srgbClr val="A1C2FA"/>
            </a:gs>
            <a:gs pos="100000">
              <a:schemeClr val="lt1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0" y="4743300"/>
            <a:ext cx="32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Montserrat"/>
                <a:ea typeface="Montserrat"/>
                <a:cs typeface="Montserrat"/>
                <a:sym typeface="Montserrat"/>
              </a:rPr>
              <a:t>Projet Meeting - Session 2021 - KELLER--LAVALLEE Joachim</a:t>
            </a:r>
            <a:br>
              <a:rPr lang="fr" sz="8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fr" sz="600">
                <a:latin typeface="Montserrat"/>
                <a:ea typeface="Montserrat"/>
                <a:cs typeface="Montserrat"/>
                <a:sym typeface="Montserrat"/>
              </a:rPr>
              <a:t>Version 1.1</a:t>
            </a:r>
            <a:endParaRPr sz="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3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9" Type="http://schemas.openxmlformats.org/officeDocument/2006/relationships/image" Target="../media/image31.png"/><Relationship Id="rId5" Type="http://schemas.openxmlformats.org/officeDocument/2006/relationships/image" Target="../media/image21.png"/><Relationship Id="rId6" Type="http://schemas.openxmlformats.org/officeDocument/2006/relationships/image" Target="../media/image27.png"/><Relationship Id="rId7" Type="http://schemas.openxmlformats.org/officeDocument/2006/relationships/image" Target="../media/image30.png"/><Relationship Id="rId8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14.png"/><Relationship Id="rId7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2855100" y="3215125"/>
            <a:ext cx="343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KELLER--LAVALLEE</a:t>
            </a: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 Joachim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BTS SNIR - Session 2021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012" y="1928375"/>
            <a:ext cx="4409975" cy="1286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IHM</a:t>
            </a:r>
            <a:endParaRPr b="1"/>
          </a:p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472458" y="4358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2075"/>
          <a:stretch/>
        </p:blipFill>
        <p:spPr>
          <a:xfrm>
            <a:off x="152400" y="987125"/>
            <a:ext cx="2865727" cy="3741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0" l="0" r="0" t="2075"/>
          <a:stretch/>
        </p:blipFill>
        <p:spPr>
          <a:xfrm>
            <a:off x="3170525" y="1008300"/>
            <a:ext cx="2865727" cy="3741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 rotWithShape="1">
          <a:blip r:embed="rId5">
            <a:alphaModFix/>
          </a:blip>
          <a:srcRect b="0" l="0" r="0" t="2075"/>
          <a:stretch/>
        </p:blipFill>
        <p:spPr>
          <a:xfrm>
            <a:off x="6125100" y="987125"/>
            <a:ext cx="2865727" cy="37415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22"/>
          <p:cNvCxnSpPr/>
          <p:nvPr/>
        </p:nvCxnSpPr>
        <p:spPr>
          <a:xfrm flipH="1" rot="10800000">
            <a:off x="5547375" y="3064975"/>
            <a:ext cx="916800" cy="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5" name="Google Shape;145;p22"/>
          <p:cNvPicPr preferRelativeResize="0"/>
          <p:nvPr/>
        </p:nvPicPr>
        <p:blipFill rotWithShape="1">
          <a:blip r:embed="rId6">
            <a:alphaModFix/>
          </a:blip>
          <a:srcRect b="0" l="0" r="0" t="2075"/>
          <a:stretch/>
        </p:blipFill>
        <p:spPr>
          <a:xfrm>
            <a:off x="152400" y="1008300"/>
            <a:ext cx="2865727" cy="37415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22"/>
          <p:cNvCxnSpPr/>
          <p:nvPr/>
        </p:nvCxnSpPr>
        <p:spPr>
          <a:xfrm flipH="1" rot="10800000">
            <a:off x="2575400" y="1539650"/>
            <a:ext cx="755100" cy="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IHM</a:t>
            </a:r>
            <a:endParaRPr b="1"/>
          </a:p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 b="0" l="0" r="0" t="2075"/>
          <a:stretch/>
        </p:blipFill>
        <p:spPr>
          <a:xfrm>
            <a:off x="152400" y="987125"/>
            <a:ext cx="2865727" cy="3741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 rotWithShape="1">
          <a:blip r:embed="rId4">
            <a:alphaModFix/>
          </a:blip>
          <a:srcRect b="0" l="0" r="0" t="2075"/>
          <a:stretch/>
        </p:blipFill>
        <p:spPr>
          <a:xfrm>
            <a:off x="3170525" y="1048000"/>
            <a:ext cx="2865727" cy="3741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 rotWithShape="1">
          <a:blip r:embed="rId5">
            <a:alphaModFix/>
          </a:blip>
          <a:srcRect b="0" l="0" r="0" t="2629"/>
          <a:stretch/>
        </p:blipFill>
        <p:spPr>
          <a:xfrm>
            <a:off x="6125100" y="1048000"/>
            <a:ext cx="2865727" cy="3720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3"/>
          <p:cNvCxnSpPr/>
          <p:nvPr/>
        </p:nvCxnSpPr>
        <p:spPr>
          <a:xfrm flipH="1" rot="10800000">
            <a:off x="5533000" y="3195825"/>
            <a:ext cx="916800" cy="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7" name="Google Shape;157;p23"/>
          <p:cNvPicPr preferRelativeResize="0"/>
          <p:nvPr/>
        </p:nvPicPr>
        <p:blipFill rotWithShape="1">
          <a:blip r:embed="rId6">
            <a:alphaModFix/>
          </a:blip>
          <a:srcRect b="0" l="0" r="0" t="2075"/>
          <a:stretch/>
        </p:blipFill>
        <p:spPr>
          <a:xfrm>
            <a:off x="152400" y="1008300"/>
            <a:ext cx="2865727" cy="37415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23"/>
          <p:cNvCxnSpPr/>
          <p:nvPr/>
        </p:nvCxnSpPr>
        <p:spPr>
          <a:xfrm>
            <a:off x="2787250" y="1709700"/>
            <a:ext cx="514500" cy="3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Android</a:t>
            </a:r>
            <a:endParaRPr b="1"/>
          </a:p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387" y="1700224"/>
            <a:ext cx="5591226" cy="249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/>
        </p:nvSpPr>
        <p:spPr>
          <a:xfrm>
            <a:off x="311700" y="1017725"/>
            <a:ext cx="816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Montserrat"/>
                <a:ea typeface="Montserrat"/>
                <a:cs typeface="Montserrat"/>
                <a:sym typeface="Montserrat"/>
              </a:rPr>
              <a:t>Cycle de vie d’une activité (</a:t>
            </a:r>
            <a:r>
              <a:rPr i="1" lang="fr" sz="2000">
                <a:latin typeface="Montserrat"/>
                <a:ea typeface="Montserrat"/>
                <a:cs typeface="Montserrat"/>
                <a:sym typeface="Montserrat"/>
              </a:rPr>
              <a:t>activity</a:t>
            </a:r>
            <a:r>
              <a:rPr lang="fr" sz="2000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/>
          <p:nvPr/>
        </p:nvSpPr>
        <p:spPr>
          <a:xfrm>
            <a:off x="4671450" y="1212750"/>
            <a:ext cx="3876300" cy="1658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Communication avec les portiers</a:t>
            </a:r>
            <a:endParaRPr b="1"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464100" y="1000075"/>
            <a:ext cx="34404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Transmission sans fil WiFi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313" y="3775825"/>
            <a:ext cx="858025" cy="11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8450" y="1411150"/>
            <a:ext cx="858025" cy="119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2312" y="1411150"/>
            <a:ext cx="858025" cy="119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5800" y="1411150"/>
            <a:ext cx="858025" cy="1196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25"/>
          <p:cNvCxnSpPr>
            <a:stCxn id="175" idx="0"/>
            <a:endCxn id="171" idx="2"/>
          </p:cNvCxnSpPr>
          <p:nvPr/>
        </p:nvCxnSpPr>
        <p:spPr>
          <a:xfrm flipH="1" rot="10800000">
            <a:off x="6601325" y="2871025"/>
            <a:ext cx="8400" cy="9048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0" name="Google Shape;180;p25"/>
          <p:cNvSpPr txBox="1"/>
          <p:nvPr/>
        </p:nvSpPr>
        <p:spPr>
          <a:xfrm>
            <a:off x="5756475" y="3102950"/>
            <a:ext cx="7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WiFi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7007150" y="823575"/>
            <a:ext cx="154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8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239.0.0.42</a:t>
            </a:r>
            <a:endParaRPr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2" name="Google Shape;182;p25"/>
          <p:cNvCxnSpPr>
            <a:endCxn id="175" idx="1"/>
          </p:cNvCxnSpPr>
          <p:nvPr/>
        </p:nvCxnSpPr>
        <p:spPr>
          <a:xfrm>
            <a:off x="5423813" y="2742862"/>
            <a:ext cx="748500" cy="1632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stealth"/>
            <a:tailEnd len="med" w="med" type="stealth"/>
          </a:ln>
        </p:spPr>
      </p:cxnSp>
      <p:cxnSp>
        <p:nvCxnSpPr>
          <p:cNvPr id="183" name="Google Shape;183;p25"/>
          <p:cNvCxnSpPr/>
          <p:nvPr/>
        </p:nvCxnSpPr>
        <p:spPr>
          <a:xfrm flipH="1">
            <a:off x="6788700" y="2750075"/>
            <a:ext cx="71700" cy="1113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stealth"/>
            <a:tailEnd len="med" w="med" type="stealth"/>
          </a:ln>
        </p:spPr>
      </p:cxnSp>
      <p:cxnSp>
        <p:nvCxnSpPr>
          <p:cNvPr id="184" name="Google Shape;184;p25"/>
          <p:cNvCxnSpPr>
            <a:endCxn id="175" idx="3"/>
          </p:cNvCxnSpPr>
          <p:nvPr/>
        </p:nvCxnSpPr>
        <p:spPr>
          <a:xfrm flipH="1">
            <a:off x="7030338" y="2750062"/>
            <a:ext cx="742500" cy="1625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stealth"/>
            <a:tailEnd len="med" w="med" type="stealth"/>
          </a:ln>
        </p:spPr>
      </p:cxnSp>
      <p:sp>
        <p:nvSpPr>
          <p:cNvPr id="185" name="Google Shape;185;p25"/>
          <p:cNvSpPr txBox="1"/>
          <p:nvPr/>
        </p:nvSpPr>
        <p:spPr>
          <a:xfrm>
            <a:off x="5968088" y="2473425"/>
            <a:ext cx="123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192.168.52.2</a:t>
            </a:r>
            <a:endParaRPr sz="12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7339688" y="2473425"/>
            <a:ext cx="123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192.168.52.3</a:t>
            </a:r>
            <a:endParaRPr sz="12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4748898" y="2473425"/>
            <a:ext cx="108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192.168.52.1</a:t>
            </a:r>
            <a:endParaRPr sz="12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464100" y="1461775"/>
            <a:ext cx="3440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Chaque portier a une adresse IP unicast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506850" y="2226550"/>
            <a:ext cx="33549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Adresse IP multicast 239.0.0.42 pour l’ensemble des portiers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506850" y="3325450"/>
            <a:ext cx="33978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Protocole couche Transport : UDP</a:t>
            </a:r>
            <a:br>
              <a:rPr b="1" lang="f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f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(UDP permet le multicast, TCP non)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5756475" y="3362650"/>
            <a:ext cx="7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UDP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Protocole Meeting</a:t>
            </a:r>
            <a:endParaRPr b="1"/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42603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dk1"/>
                </a:solidFill>
              </a:rPr>
              <a:t>Demande d’informations :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8" name="Google Shape;19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9" name="Google Shape;199;p26"/>
          <p:cNvSpPr/>
          <p:nvPr/>
        </p:nvSpPr>
        <p:spPr>
          <a:xfrm>
            <a:off x="5509650" y="984150"/>
            <a:ext cx="2526600" cy="1658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3925" y="3510100"/>
            <a:ext cx="858025" cy="11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6650" y="1182550"/>
            <a:ext cx="858025" cy="119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0512" y="1182550"/>
            <a:ext cx="858025" cy="1196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26"/>
          <p:cNvCxnSpPr>
            <a:stCxn id="200" idx="0"/>
            <a:endCxn id="199" idx="2"/>
          </p:cNvCxnSpPr>
          <p:nvPr/>
        </p:nvCxnSpPr>
        <p:spPr>
          <a:xfrm rot="10800000">
            <a:off x="6772938" y="2642500"/>
            <a:ext cx="0" cy="8676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4" name="Google Shape;204;p26"/>
          <p:cNvSpPr txBox="1"/>
          <p:nvPr/>
        </p:nvSpPr>
        <p:spPr>
          <a:xfrm>
            <a:off x="6778550" y="594975"/>
            <a:ext cx="154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8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239.0.0.42</a:t>
            </a:r>
            <a:endParaRPr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5" name="Google Shape;205;p26"/>
          <p:cNvCxnSpPr>
            <a:endCxn id="200" idx="1"/>
          </p:cNvCxnSpPr>
          <p:nvPr/>
        </p:nvCxnSpPr>
        <p:spPr>
          <a:xfrm>
            <a:off x="5899625" y="2545837"/>
            <a:ext cx="444300" cy="156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06" name="Google Shape;206;p26"/>
          <p:cNvCxnSpPr>
            <a:endCxn id="200" idx="3"/>
          </p:cNvCxnSpPr>
          <p:nvPr/>
        </p:nvCxnSpPr>
        <p:spPr>
          <a:xfrm flipH="1">
            <a:off x="7201950" y="2521537"/>
            <a:ext cx="496500" cy="1588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207" name="Google Shape;207;p26"/>
          <p:cNvSpPr txBox="1"/>
          <p:nvPr/>
        </p:nvSpPr>
        <p:spPr>
          <a:xfrm>
            <a:off x="6806288" y="2244825"/>
            <a:ext cx="123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192.168.52.2</a:t>
            </a:r>
            <a:endParaRPr sz="12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5587098" y="2244825"/>
            <a:ext cx="108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192.168.52.1</a:t>
            </a:r>
            <a:endParaRPr sz="12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355950" y="3735350"/>
            <a:ext cx="42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Montserrat"/>
              <a:buChar char="●"/>
            </a:pPr>
            <a:r>
              <a:rPr lang="fr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$nom;disponibilité\r\n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355950" y="3398850"/>
            <a:ext cx="42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ontserrat"/>
              <a:buChar char="●"/>
            </a:pPr>
            <a:r>
              <a:rPr lang="fr" sz="18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$GET;3\r\n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311700" y="2978925"/>
            <a:ext cx="42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Demande de disponibilité 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415325" y="1880025"/>
            <a:ext cx="42603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Montserrat"/>
              <a:buChar char="●"/>
            </a:pPr>
            <a:r>
              <a:rPr lang="fr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$nom;description;lieu;superficie;disponibilité;indiceDeConfort;température\r\n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415325" y="1549900"/>
            <a:ext cx="42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Montserrat"/>
              <a:buChar char="●"/>
            </a:pPr>
            <a:r>
              <a:rPr lang="fr" sz="18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$GET;1\r\n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Protocole Meeting</a:t>
            </a:r>
            <a:endParaRPr b="1"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311700" y="3438475"/>
            <a:ext cx="52995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dk1"/>
                </a:solidFill>
              </a:rPr>
              <a:t>Modification des informations :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0" name="Google Shape;22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1125" y="3205300"/>
            <a:ext cx="858025" cy="11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3850" y="877750"/>
            <a:ext cx="858025" cy="119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7712" y="877750"/>
            <a:ext cx="858025" cy="1196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27"/>
          <p:cNvCxnSpPr/>
          <p:nvPr/>
        </p:nvCxnSpPr>
        <p:spPr>
          <a:xfrm>
            <a:off x="6280625" y="2241037"/>
            <a:ext cx="444300" cy="156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25" name="Google Shape;225;p27"/>
          <p:cNvCxnSpPr>
            <a:endCxn id="221" idx="3"/>
          </p:cNvCxnSpPr>
          <p:nvPr/>
        </p:nvCxnSpPr>
        <p:spPr>
          <a:xfrm flipH="1">
            <a:off x="7659150" y="2219137"/>
            <a:ext cx="349200" cy="158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226" name="Google Shape;226;p27"/>
          <p:cNvSpPr txBox="1"/>
          <p:nvPr/>
        </p:nvSpPr>
        <p:spPr>
          <a:xfrm>
            <a:off x="7263488" y="1940025"/>
            <a:ext cx="123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192.168.52.2</a:t>
            </a:r>
            <a:endParaRPr sz="12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27"/>
          <p:cNvSpPr txBox="1"/>
          <p:nvPr/>
        </p:nvSpPr>
        <p:spPr>
          <a:xfrm>
            <a:off x="6044298" y="1940025"/>
            <a:ext cx="108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192.168.52.1</a:t>
            </a:r>
            <a:endParaRPr sz="12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8" name="Google Shape;228;p27"/>
          <p:cNvCxnSpPr/>
          <p:nvPr/>
        </p:nvCxnSpPr>
        <p:spPr>
          <a:xfrm flipH="1" rot="10800000">
            <a:off x="7785750" y="2248775"/>
            <a:ext cx="333900" cy="1610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29" name="Google Shape;229;p27"/>
          <p:cNvCxnSpPr/>
          <p:nvPr/>
        </p:nvCxnSpPr>
        <p:spPr>
          <a:xfrm rot="10800000">
            <a:off x="6434850" y="2256275"/>
            <a:ext cx="436500" cy="1527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230" name="Google Shape;230;p27"/>
          <p:cNvSpPr txBox="1"/>
          <p:nvPr/>
        </p:nvSpPr>
        <p:spPr>
          <a:xfrm>
            <a:off x="311700" y="1991050"/>
            <a:ext cx="529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Montserrat"/>
              <a:buChar char="●"/>
            </a:pPr>
            <a:r>
              <a:rPr lang="fr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$nom;code;message\r\n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27"/>
          <p:cNvSpPr txBox="1"/>
          <p:nvPr/>
        </p:nvSpPr>
        <p:spPr>
          <a:xfrm>
            <a:off x="311700" y="1605100"/>
            <a:ext cx="529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f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Réservation : </a:t>
            </a:r>
            <a:r>
              <a:rPr lang="fr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$SET;3;0\r\n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311550" y="1146875"/>
            <a:ext cx="514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Modification de la disponibilité 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311700" y="4283950"/>
            <a:ext cx="443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Montserrat"/>
              <a:buChar char="●"/>
            </a:pPr>
            <a:r>
              <a:rPr lang="fr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$nom;message\r\n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311700" y="3900175"/>
            <a:ext cx="539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Montserrat"/>
              <a:buChar char="●"/>
            </a:pPr>
            <a:r>
              <a:rPr lang="fr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$SET;1;nom;description;lieu;superficie\r\n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330300" y="2452750"/>
            <a:ext cx="526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f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Libération : </a:t>
            </a:r>
            <a:r>
              <a:rPr lang="fr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$SET;3;1;code\r\n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311700" y="2829250"/>
            <a:ext cx="529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Montserrat"/>
              <a:buChar char="●"/>
            </a:pPr>
            <a:r>
              <a:rPr lang="fr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$nom;message\r\n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Communication UDP en Java</a:t>
            </a:r>
            <a:endParaRPr b="1"/>
          </a:p>
        </p:txBody>
      </p:sp>
      <p:sp>
        <p:nvSpPr>
          <p:cNvPr id="242" name="Google Shape;24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>
                <a:solidFill>
                  <a:schemeClr val="dk1"/>
                </a:solidFill>
              </a:rPr>
              <a:t>Création d’une socket UDP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9876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socket </a:t>
            </a:r>
            <a:r>
              <a:rPr b="1" lang="fr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fr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fr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DatagramSocket(</a:t>
            </a:r>
            <a:r>
              <a:rPr b="1" i="1" lang="fr">
                <a:solidFill>
                  <a:srgbClr val="9876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b="1" lang="fr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fr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 // </a:t>
            </a:r>
            <a:r>
              <a:rPr b="1" i="1" lang="fr">
                <a:solidFill>
                  <a:srgbClr val="9876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PORT </a:t>
            </a:r>
            <a:r>
              <a:rPr b="1" lang="fr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fr">
                <a:solidFill>
                  <a:srgbClr val="6897B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endParaRPr b="1">
              <a:solidFill>
                <a:srgbClr val="CC783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>
                <a:solidFill>
                  <a:schemeClr val="dk1"/>
                </a:solidFill>
              </a:rPr>
              <a:t>Emission d’un paquet UDP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DatagramPacket paquet = </a:t>
            </a:r>
            <a:r>
              <a:rPr b="1" lang="fr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fr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DatagramPacket(</a:t>
            </a:r>
            <a:r>
              <a:rPr b="1" lang="fr">
                <a:solidFill>
                  <a:srgbClr val="B389C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trame</a:t>
            </a:r>
            <a:r>
              <a:rPr b="1" lang="fr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.getBytes()</a:t>
            </a:r>
            <a:r>
              <a:rPr b="1" lang="fr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fr">
                <a:solidFill>
                  <a:srgbClr val="B389C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trame</a:t>
            </a:r>
            <a:r>
              <a:rPr b="1" lang="fr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.getBytes().</a:t>
            </a:r>
            <a:r>
              <a:rPr b="1" lang="fr">
                <a:solidFill>
                  <a:srgbClr val="9876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fr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fr">
                <a:solidFill>
                  <a:srgbClr val="B389C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adresseIPDistante</a:t>
            </a:r>
            <a:r>
              <a:rPr b="1" lang="fr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fr">
                <a:solidFill>
                  <a:srgbClr val="9876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b="1" lang="fr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fr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CC783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9876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b="1" lang="fr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.send(paquet)</a:t>
            </a:r>
            <a:r>
              <a:rPr b="1" lang="fr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CC783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>
                <a:solidFill>
                  <a:schemeClr val="dk1"/>
                </a:solidFill>
              </a:rPr>
              <a:t>Réception d’un paquet UDP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678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DatagramPacket paquetRecu = </a:t>
            </a:r>
            <a:r>
              <a:rPr b="1" lang="fr" sz="1678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fr" sz="1678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DatagramPacket(reception</a:t>
            </a:r>
            <a:r>
              <a:rPr b="1" lang="fr" sz="1678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fr" sz="1678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reception.</a:t>
            </a:r>
            <a:r>
              <a:rPr b="1" lang="fr" sz="1678">
                <a:solidFill>
                  <a:srgbClr val="9876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fr" sz="1678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fr" sz="1678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78">
              <a:solidFill>
                <a:srgbClr val="CC783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678">
                <a:solidFill>
                  <a:srgbClr val="9876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b="1" lang="fr" sz="1678">
                <a:solidFill>
                  <a:srgbClr val="A9B7C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.receive(paquetRecu)</a:t>
            </a:r>
            <a:r>
              <a:rPr b="1" lang="fr" sz="1678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78">
              <a:solidFill>
                <a:srgbClr val="CC783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3" name="Google Shape;24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737" y="154437"/>
            <a:ext cx="3814525" cy="483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6938" y="16600"/>
            <a:ext cx="3730125" cy="51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Classes</a:t>
            </a:r>
            <a:endParaRPr b="1"/>
          </a:p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52" name="Google Shape;25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325" y="8300"/>
            <a:ext cx="2694384" cy="504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3313" y="1254685"/>
            <a:ext cx="3977374" cy="2634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9638" y="2137275"/>
            <a:ext cx="7984724" cy="86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19400" y="1781175"/>
            <a:ext cx="350520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40696" y="-15225"/>
            <a:ext cx="3462607" cy="517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Scénarios</a:t>
            </a:r>
            <a:endParaRPr b="1"/>
          </a:p>
        </p:txBody>
      </p:sp>
      <p:sp>
        <p:nvSpPr>
          <p:cNvPr id="262" name="Google Shape;262;p30"/>
          <p:cNvSpPr txBox="1"/>
          <p:nvPr>
            <p:ph idx="1" type="body"/>
          </p:nvPr>
        </p:nvSpPr>
        <p:spPr>
          <a:xfrm>
            <a:off x="311700" y="1706250"/>
            <a:ext cx="8520600" cy="20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</a:rPr>
              <a:t>Visualiser la liste des espaces de travail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</a:rPr>
              <a:t>Visualiser l’espace de travail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</a:rPr>
              <a:t>Réserver/Libérer l’espace de travail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</a:rPr>
              <a:t>Editer l’espace de travail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63" name="Google Shape;26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Visualiser la liste des espaces de travail</a:t>
            </a:r>
            <a:endParaRPr/>
          </a:p>
        </p:txBody>
      </p:sp>
      <p:sp>
        <p:nvSpPr>
          <p:cNvPr id="269" name="Google Shape;26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70" name="Google Shape;2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750" y="977275"/>
            <a:ext cx="4554500" cy="409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Sommaire</a:t>
            </a:r>
            <a:endParaRPr b="1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fr" sz="2000">
                <a:solidFill>
                  <a:schemeClr val="dk1"/>
                </a:solidFill>
              </a:rPr>
              <a:t>Présentation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fr" sz="2000">
                <a:solidFill>
                  <a:schemeClr val="dk1"/>
                </a:solidFill>
              </a:rPr>
              <a:t>Travail à réaliser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fr" sz="2000">
                <a:solidFill>
                  <a:schemeClr val="dk1"/>
                </a:solidFill>
              </a:rPr>
              <a:t>Cas d’utilisation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fr" sz="2000">
                <a:solidFill>
                  <a:schemeClr val="dk1"/>
                </a:solidFill>
              </a:rPr>
              <a:t>IHM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fr" sz="2000">
                <a:solidFill>
                  <a:schemeClr val="dk1"/>
                </a:solidFill>
              </a:rPr>
              <a:t>Android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fr" sz="2000">
                <a:solidFill>
                  <a:schemeClr val="dk1"/>
                </a:solidFill>
              </a:rPr>
              <a:t>Communication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fr" sz="2000">
                <a:solidFill>
                  <a:schemeClr val="dk1"/>
                </a:solidFill>
              </a:rPr>
              <a:t>Classes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fr" sz="2000">
                <a:solidFill>
                  <a:schemeClr val="dk1"/>
                </a:solidFill>
              </a:rPr>
              <a:t>Scénarios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fr" sz="2000">
                <a:solidFill>
                  <a:schemeClr val="dk1"/>
                </a:solidFill>
              </a:rPr>
              <a:t>Tests de validation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1868" y="381000"/>
            <a:ext cx="2341125" cy="683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Démarrer le réseau</a:t>
            </a:r>
            <a:endParaRPr/>
          </a:p>
        </p:txBody>
      </p:sp>
      <p:sp>
        <p:nvSpPr>
          <p:cNvPr id="276" name="Google Shape;27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77" name="Google Shape;2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800" y="933875"/>
            <a:ext cx="4741402" cy="416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Visualiser l’espace de travail</a:t>
            </a:r>
            <a:endParaRPr/>
          </a:p>
        </p:txBody>
      </p:sp>
      <p:sp>
        <p:nvSpPr>
          <p:cNvPr id="283" name="Google Shape;28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84" name="Google Shape;2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688" y="988175"/>
            <a:ext cx="7718624" cy="40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Réserver l’espace de travail</a:t>
            </a:r>
            <a:endParaRPr/>
          </a:p>
        </p:txBody>
      </p:sp>
      <p:sp>
        <p:nvSpPr>
          <p:cNvPr id="290" name="Google Shape;29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91" name="Google Shape;2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581895" cy="334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Editer l’espace de travail</a:t>
            </a:r>
            <a:endParaRPr/>
          </a:p>
        </p:txBody>
      </p:sp>
      <p:sp>
        <p:nvSpPr>
          <p:cNvPr id="297" name="Google Shape;29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99" name="Google Shape;2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7339"/>
            <a:ext cx="9143998" cy="3678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Tests de validation</a:t>
            </a:r>
            <a:endParaRPr b="1"/>
          </a:p>
        </p:txBody>
      </p:sp>
      <p:sp>
        <p:nvSpPr>
          <p:cNvPr id="305" name="Google Shape;30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306" name="Google Shape;306;p36"/>
          <p:cNvGraphicFramePr/>
          <p:nvPr/>
        </p:nvGraphicFramePr>
        <p:xfrm>
          <a:off x="311700" y="96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{51FA22CE-4D5D-438C-BC38-B80E4C4CF52D}</a:tableStyleId>
              </a:tblPr>
              <a:tblGrid>
                <a:gridCol w="7447200"/>
                <a:gridCol w="1073400"/>
              </a:tblGrid>
              <a:tr h="162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Validation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OUI / NON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Visualiser la liste des espaces de travail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38761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OUI</a:t>
                      </a:r>
                      <a:endParaRPr sz="1200">
                        <a:solidFill>
                          <a:srgbClr val="38761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Visualiser les informations, la température, l’indice de confort, la disponibilité et la durée d’occupation d’un espace de travail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38761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OUI</a:t>
                      </a:r>
                      <a:endParaRPr sz="1200">
                        <a:solidFill>
                          <a:srgbClr val="38761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Réserver un espace de travail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38761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OUI</a:t>
                      </a:r>
                      <a:endParaRPr sz="1200">
                        <a:solidFill>
                          <a:srgbClr val="38761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Libérer un espace de travail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38761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OUI</a:t>
                      </a:r>
                      <a:endParaRPr sz="1200">
                        <a:solidFill>
                          <a:srgbClr val="38761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Editer les informations d’un espace de travail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38761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OUI</a:t>
                      </a:r>
                      <a:endParaRPr sz="1200">
                        <a:solidFill>
                          <a:srgbClr val="38761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Ajouter</a:t>
                      </a:r>
                      <a:r>
                        <a:rPr lang="fr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/retirer</a:t>
                      </a:r>
                      <a:r>
                        <a:rPr lang="fr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un espace de travail aux favoris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rgbClr val="38761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OUI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Visualiser les favoris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38761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OUI</a:t>
                      </a:r>
                      <a:endParaRPr sz="1200">
                        <a:solidFill>
                          <a:srgbClr val="38761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Rechercher un espace de travail par mot-clé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38761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OUI</a:t>
                      </a:r>
                      <a:endParaRPr sz="1200">
                        <a:solidFill>
                          <a:srgbClr val="38761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Filtrer les espaces de travail par disponibilité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38761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OUI</a:t>
                      </a:r>
                      <a:endParaRPr sz="1200">
                        <a:solidFill>
                          <a:srgbClr val="38761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Filtrer les espaces de travail par niveau de confort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38761D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OUI</a:t>
                      </a:r>
                      <a:endParaRPr sz="1200">
                        <a:solidFill>
                          <a:srgbClr val="38761D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Merci de votre attention.</a:t>
            </a:r>
            <a:endParaRPr sz="2000"/>
          </a:p>
        </p:txBody>
      </p:sp>
      <p:sp>
        <p:nvSpPr>
          <p:cNvPr id="312" name="Google Shape;31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Présentation</a:t>
            </a:r>
            <a:endParaRPr b="1"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11700" y="1152475"/>
            <a:ext cx="4910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fr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Gestion des espaces de travail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fr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Confort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fr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Exploiter au mieux les espaces de travail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fr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Faciliter transfert d’informations liées aux réunions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0000" y="240551"/>
            <a:ext cx="3552301" cy="46623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Présentation</a:t>
            </a:r>
            <a:endParaRPr b="1"/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311700" y="1152475"/>
            <a:ext cx="4910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Afficher et signaler la disponibilité de l’espace de travail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Afficher les informations, la température et l’indice de confort de l’espace de travail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Réserver et libérer l’espace de travail sur l’écran tactile du portier ou depuis l’application mobile​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0000" y="240551"/>
            <a:ext cx="3552301" cy="46623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Répartition des tâches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538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Etudiant 1 (</a:t>
            </a:r>
            <a:r>
              <a:rPr b="1" lang="fr">
                <a:solidFill>
                  <a:schemeClr val="dk1"/>
                </a:solidFill>
              </a:rPr>
              <a:t>EC</a:t>
            </a:r>
            <a:r>
              <a:rPr lang="fr">
                <a:solidFill>
                  <a:schemeClr val="dk1"/>
                </a:solidFill>
              </a:rPr>
              <a:t>) : </a:t>
            </a:r>
            <a:r>
              <a:rPr b="1" lang="fr">
                <a:solidFill>
                  <a:srgbClr val="1155CC"/>
                </a:solidFill>
              </a:rPr>
              <a:t>Portier</a:t>
            </a:r>
            <a:br>
              <a:rPr b="1" lang="fr">
                <a:solidFill>
                  <a:srgbClr val="1155CC"/>
                </a:solidFill>
              </a:rPr>
            </a:br>
            <a:r>
              <a:rPr b="1" lang="fr">
                <a:solidFill>
                  <a:srgbClr val="1155CC"/>
                </a:solidFill>
              </a:rPr>
              <a:t>GUILLEMIN Kerloye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Etudiant 2 (</a:t>
            </a:r>
            <a:r>
              <a:rPr b="1" lang="fr">
                <a:solidFill>
                  <a:schemeClr val="dk1"/>
                </a:solidFill>
              </a:rPr>
              <a:t>EC</a:t>
            </a:r>
            <a:r>
              <a:rPr lang="fr">
                <a:solidFill>
                  <a:schemeClr val="dk1"/>
                </a:solidFill>
              </a:rPr>
              <a:t>) : </a:t>
            </a:r>
            <a:r>
              <a:rPr b="1" lang="fr">
                <a:solidFill>
                  <a:srgbClr val="134F5C"/>
                </a:solidFill>
              </a:rPr>
              <a:t>Sonde</a:t>
            </a:r>
            <a:br>
              <a:rPr b="1" lang="fr">
                <a:solidFill>
                  <a:srgbClr val="134F5C"/>
                </a:solidFill>
              </a:rPr>
            </a:br>
            <a:r>
              <a:rPr b="1" lang="fr">
                <a:solidFill>
                  <a:srgbClr val="134F5C"/>
                </a:solidFill>
              </a:rPr>
              <a:t>SAINT-JEAN Charlotte</a:t>
            </a:r>
            <a:endParaRPr b="1">
              <a:solidFill>
                <a:srgbClr val="134F5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dk1"/>
                </a:solidFill>
              </a:rPr>
              <a:t>Etudiant 3 (</a:t>
            </a:r>
            <a:r>
              <a:rPr b="1" lang="fr">
                <a:solidFill>
                  <a:schemeClr val="dk1"/>
                </a:solidFill>
              </a:rPr>
              <a:t>IR</a:t>
            </a:r>
            <a:r>
              <a:rPr lang="fr">
                <a:solidFill>
                  <a:schemeClr val="dk1"/>
                </a:solidFill>
              </a:rPr>
              <a:t>) : </a:t>
            </a:r>
            <a:r>
              <a:rPr b="1" lang="fr">
                <a:solidFill>
                  <a:srgbClr val="38761D"/>
                </a:solidFill>
              </a:rPr>
              <a:t>Application mobile</a:t>
            </a:r>
            <a:br>
              <a:rPr b="1" lang="fr">
                <a:solidFill>
                  <a:srgbClr val="38761D"/>
                </a:solidFill>
              </a:rPr>
            </a:br>
            <a:r>
              <a:rPr b="1" lang="fr">
                <a:solidFill>
                  <a:srgbClr val="38761D"/>
                </a:solidFill>
              </a:rPr>
              <a:t>KELLER--LAVALLEE Joachim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4275" y="856400"/>
            <a:ext cx="2849426" cy="37398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5754275" y="2607675"/>
            <a:ext cx="825900" cy="1487100"/>
          </a:xfrm>
          <a:prstGeom prst="rect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7098750" y="3732675"/>
            <a:ext cx="612900" cy="921300"/>
          </a:xfrm>
          <a:prstGeom prst="rect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7550025" y="1065675"/>
            <a:ext cx="825900" cy="1247400"/>
          </a:xfrm>
          <a:prstGeom prst="rect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4F5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Travail à réaliser</a:t>
            </a:r>
            <a:endParaRPr b="1"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311700" y="1017725"/>
            <a:ext cx="8520600" cy="3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Application mobile pour Android codée en Java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800">
                <a:latin typeface="Montserrat"/>
                <a:ea typeface="Montserrat"/>
                <a:cs typeface="Montserrat"/>
                <a:sym typeface="Montserrat"/>
              </a:rPr>
              <a:t>Fonctionnalités :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Voir la liste des espaces de travail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Voir les données associées à chaque espace de travail : </a:t>
            </a:r>
            <a:br>
              <a:rPr lang="fr" sz="18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fr" sz="1508">
                <a:latin typeface="Montserrat"/>
                <a:ea typeface="Montserrat"/>
                <a:cs typeface="Montserrat"/>
                <a:sym typeface="Montserrat"/>
              </a:rPr>
              <a:t>Nom, </a:t>
            </a:r>
            <a:r>
              <a:rPr lang="fr" sz="1508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Description, Lieu, Superficie, Température, Niveau de confort, Disponibilité</a:t>
            </a:r>
            <a:endParaRPr sz="1508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Réserver et libérer un espace de travail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Editer un espace de travail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f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Voir et gérer les espaces de travail favoris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f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Rechercher un espace de travail par mot-clé, disponibilité et niveau de confort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3153" y="824675"/>
            <a:ext cx="1189149" cy="10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Planification</a:t>
            </a:r>
            <a:endParaRPr b="1"/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412" y="955600"/>
            <a:ext cx="8471176" cy="410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Cas d’utilisation</a:t>
            </a:r>
            <a:endParaRPr b="1"/>
          </a:p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663" y="923500"/>
            <a:ext cx="5786674" cy="413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825" y="1176338"/>
            <a:ext cx="7372350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784878"/>
            <a:ext cx="9144000" cy="1573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349576"/>
            <a:ext cx="9143999" cy="2444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IHM</a:t>
            </a:r>
            <a:endParaRPr b="1"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1903"/>
          <a:stretch/>
        </p:blipFill>
        <p:spPr>
          <a:xfrm>
            <a:off x="153650" y="920325"/>
            <a:ext cx="2918826" cy="3817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 rotWithShape="1">
          <a:blip r:embed="rId4">
            <a:alphaModFix/>
          </a:blip>
          <a:srcRect b="0" l="0" r="0" t="1893"/>
          <a:stretch/>
        </p:blipFill>
        <p:spPr>
          <a:xfrm>
            <a:off x="3164600" y="894425"/>
            <a:ext cx="2901949" cy="38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 rotWithShape="1">
          <a:blip r:embed="rId5">
            <a:alphaModFix/>
          </a:blip>
          <a:srcRect b="0" l="0" r="0" t="2467"/>
          <a:stretch/>
        </p:blipFill>
        <p:spPr>
          <a:xfrm>
            <a:off x="6158675" y="894425"/>
            <a:ext cx="2865727" cy="3835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1"/>
          <p:cNvCxnSpPr/>
          <p:nvPr/>
        </p:nvCxnSpPr>
        <p:spPr>
          <a:xfrm>
            <a:off x="2676675" y="1735900"/>
            <a:ext cx="65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1"/>
          <p:cNvCxnSpPr/>
          <p:nvPr/>
        </p:nvCxnSpPr>
        <p:spPr>
          <a:xfrm>
            <a:off x="5724675" y="3107500"/>
            <a:ext cx="65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9" name="Google Shape;129;p21"/>
          <p:cNvGrpSpPr/>
          <p:nvPr/>
        </p:nvGrpSpPr>
        <p:grpSpPr>
          <a:xfrm>
            <a:off x="2580475" y="2375125"/>
            <a:ext cx="5021700" cy="2111700"/>
            <a:chOff x="2504275" y="2375125"/>
            <a:chExt cx="5021700" cy="2111700"/>
          </a:xfrm>
        </p:grpSpPr>
        <p:cxnSp>
          <p:nvCxnSpPr>
            <p:cNvPr id="130" name="Google Shape;130;p21"/>
            <p:cNvCxnSpPr/>
            <p:nvPr/>
          </p:nvCxnSpPr>
          <p:spPr>
            <a:xfrm flipH="1">
              <a:off x="2504275" y="4482925"/>
              <a:ext cx="5021700" cy="3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1" name="Google Shape;131;p21"/>
            <p:cNvCxnSpPr/>
            <p:nvPr/>
          </p:nvCxnSpPr>
          <p:spPr>
            <a:xfrm rot="10800000">
              <a:off x="7496225" y="2375125"/>
              <a:ext cx="7500" cy="2107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32" name="Google Shape;132;p21"/>
          <p:cNvPicPr preferRelativeResize="0"/>
          <p:nvPr/>
        </p:nvPicPr>
        <p:blipFill rotWithShape="1">
          <a:blip r:embed="rId6">
            <a:alphaModFix/>
          </a:blip>
          <a:srcRect b="0" l="0" r="0" t="2353"/>
          <a:stretch/>
        </p:blipFill>
        <p:spPr>
          <a:xfrm>
            <a:off x="3182725" y="894425"/>
            <a:ext cx="2945622" cy="3835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21"/>
          <p:cNvCxnSpPr/>
          <p:nvPr/>
        </p:nvCxnSpPr>
        <p:spPr>
          <a:xfrm>
            <a:off x="2676675" y="1507300"/>
            <a:ext cx="65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4" name="Google Shape;134;p21"/>
          <p:cNvPicPr preferRelativeResize="0"/>
          <p:nvPr/>
        </p:nvPicPr>
        <p:blipFill rotWithShape="1">
          <a:blip r:embed="rId7">
            <a:alphaModFix/>
          </a:blip>
          <a:srcRect b="0" l="0" r="0" t="1893"/>
          <a:stretch/>
        </p:blipFill>
        <p:spPr>
          <a:xfrm>
            <a:off x="3162000" y="922195"/>
            <a:ext cx="2945626" cy="3852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