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3DF15-9550-4805-8A59-423F0845783D}">
  <a:tblStyle styleId="{1A63DF15-9550-4805-8A59-423F08457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77CF3EC-7AE5-412A-9776-AB03AA3758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regular.fntdata"/><Relationship Id="rId47" Type="http://schemas.openxmlformats.org/officeDocument/2006/relationships/slide" Target="slides/slide41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688b238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e688b238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b0c4ee0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b0c4ee0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b0c4ee0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b0c4ee0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b0c4ee0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b0c4ee0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c54c5d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c54c5d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b0c4ee0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b0c4ee0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c54c5d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c54c5d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c54c5d5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c54c5d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ca26778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ca26778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a26778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ca26778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b0c4ee0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b0c4ee0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ca26778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ca26778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9395c98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9395c98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fb0c4ee0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fb0c4ee0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c54c5d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3c54c5d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369ef98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369ef98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369ef981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369ef981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369ef981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369ef981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fb0c4ee0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fb0c4ee0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69ef981c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69ef981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369ef981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369ef981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b0c4ee0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b0c4ee0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b0c4ee06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b0c4ee0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9395c9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9395c9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39395c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39395c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39395c9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39395c9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39395c9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39395c9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39395c9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39395c9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39395c9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39395c9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fb0c4ee06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fb0c4ee06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39395c9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39395c9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fb0c4ee0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fb0c4ee0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b0c4ee0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b0c4ee0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39395c9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39395c9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3c54c5d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3c54c5d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b0c4ee0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b0c4ee0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Expliquer les règles de 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b0c4ee0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b0c4ee0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9b1d2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e9b1d2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c54c5d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3c54c5d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c54c5d5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c54c5d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900"/>
            </a:lvl1pPr>
            <a:lvl2pPr lvl="1">
              <a:buNone/>
              <a:defRPr b="1" sz="900"/>
            </a:lvl2pPr>
            <a:lvl3pPr lvl="2">
              <a:buNone/>
              <a:defRPr b="1" sz="900"/>
            </a:lvl3pPr>
            <a:lvl4pPr lvl="3">
              <a:buNone/>
              <a:defRPr b="1" sz="900"/>
            </a:lvl4pPr>
            <a:lvl5pPr lvl="4">
              <a:buNone/>
              <a:defRPr b="1" sz="900"/>
            </a:lvl5pPr>
            <a:lvl6pPr lvl="5">
              <a:buNone/>
              <a:defRPr b="1" sz="900"/>
            </a:lvl6pPr>
            <a:lvl7pPr lvl="6">
              <a:buNone/>
              <a:defRPr b="1" sz="900"/>
            </a:lvl7pPr>
            <a:lvl8pPr lvl="7">
              <a:buNone/>
              <a:defRPr b="1" sz="900"/>
            </a:lvl8pPr>
            <a:lvl9pPr lvl="8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8175" y="3468100"/>
            <a:ext cx="2187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Lycée LaSalle Avignon - BTS SNIR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900"/>
            </a:lvl1pPr>
            <a:lvl2pPr lvl="1">
              <a:buNone/>
              <a:defRPr b="1" sz="900"/>
            </a:lvl2pPr>
            <a:lvl3pPr lvl="2">
              <a:buNone/>
              <a:defRPr b="1" sz="900"/>
            </a:lvl3pPr>
            <a:lvl4pPr lvl="3">
              <a:buNone/>
              <a:defRPr b="1" sz="900"/>
            </a:lvl4pPr>
            <a:lvl5pPr lvl="4">
              <a:buNone/>
              <a:defRPr b="1" sz="900"/>
            </a:lvl5pPr>
            <a:lvl6pPr lvl="5">
              <a:buNone/>
              <a:defRPr b="1" sz="900"/>
            </a:lvl6pPr>
            <a:lvl7pPr lvl="6">
              <a:buNone/>
              <a:defRPr b="1" sz="900"/>
            </a:lvl7pPr>
            <a:lvl8pPr lvl="7">
              <a:buNone/>
              <a:defRPr b="1" sz="900"/>
            </a:lvl8pPr>
            <a:lvl9pPr lvl="8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</a:t>
            </a:r>
            <a:r>
              <a:rPr lang="fr"/>
              <a:t>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900"/>
            </a:lvl1pPr>
            <a:lvl2pPr lvl="1" rtl="0">
              <a:buNone/>
              <a:defRPr b="1" sz="900"/>
            </a:lvl2pPr>
            <a:lvl3pPr lvl="2" rtl="0">
              <a:buNone/>
              <a:defRPr b="1" sz="900"/>
            </a:lvl3pPr>
            <a:lvl4pPr lvl="3" rtl="0">
              <a:buNone/>
              <a:defRPr b="1" sz="900"/>
            </a:lvl4pPr>
            <a:lvl5pPr lvl="4" rtl="0">
              <a:buNone/>
              <a:defRPr b="1" sz="900"/>
            </a:lvl5pPr>
            <a:lvl6pPr lvl="5" rtl="0">
              <a:buNone/>
              <a:defRPr b="1" sz="900"/>
            </a:lvl6pPr>
            <a:lvl7pPr lvl="6" rtl="0">
              <a:buNone/>
              <a:defRPr b="1" sz="900"/>
            </a:lvl7pPr>
            <a:lvl8pPr lvl="7" rtl="0">
              <a:buNone/>
              <a:defRPr b="1" sz="900"/>
            </a:lvl8pPr>
            <a:lvl9pPr lvl="8" rtl="0">
              <a:buNone/>
              <a:defRPr b="1"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7725" y="4785100"/>
            <a:ext cx="82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Version 1.1</a:t>
            </a:r>
            <a:endParaRPr b="1"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 In Pool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Revue finale</a:t>
            </a:r>
            <a:endParaRPr sz="32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75" y="2616300"/>
            <a:ext cx="999550" cy="7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797200" y="-84000"/>
            <a:ext cx="28623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00"/>
              <a:t>MERAS Pierre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itérations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Itération 3</a:t>
            </a:r>
            <a:endParaRPr sz="2000"/>
          </a:p>
          <a:p>
            <a:pPr indent="-310832" lvl="0" marL="457200" rtl="0" algn="l">
              <a:spcBef>
                <a:spcPts val="30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Afficher le score d’une partie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Terminer une partie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Editer un joueur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Sélectionner un joueur existant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Paramétrer la partie : type et nombre de manches gagnantes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Afficher l’historique des rencontres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Intégrer un bouton “Accueil” pour retourner au menu principal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Intégrer la sélection de plusieurs tables sur les paramètres de rencontre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Intégrer un affichage des score via des billes colorées pour chaque joueur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Drive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Service de stockage et de partage dans le cloud, regroupant une suite bureautique qui permet travailler à plusieurs sur le projet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Journal de bord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Tâches restantes du cahier des charges, prise de notes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Synoptiques, images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 sz="1400"/>
              <a:t>Rapport de projet final, diaporamas des revues</a:t>
            </a:r>
            <a:endParaRPr sz="1400"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25" y="1277238"/>
            <a:ext cx="689550" cy="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Dépôt Github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5" y="1864350"/>
            <a:ext cx="5575725" cy="28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utilisés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Poste de développement : GNU/Linux Ubuntu 20.04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IDE : Android Studio Chipmunk (version 2021.2.1), langage Java, </a:t>
            </a:r>
            <a:r>
              <a:rPr lang="fr" sz="1400"/>
              <a:t>Android SDK API 32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Tablette de test : Samsung Galaxy Tab S2 sous Android 7.1</a:t>
            </a:r>
            <a:endParaRPr sz="1400"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175" y="106249"/>
            <a:ext cx="4784626" cy="4710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4294967295" type="title"/>
          </p:nvPr>
        </p:nvSpPr>
        <p:spPr>
          <a:xfrm>
            <a:off x="540250" y="152400"/>
            <a:ext cx="246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d’accueil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84500" y="1171800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Indicateur du bluetooth activé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84500" y="3849325"/>
            <a:ext cx="28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Différents boutons de navigation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11" y="262829"/>
            <a:ext cx="3463377" cy="4617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7"/>
          <p:cNvCxnSpPr>
            <a:stCxn id="194" idx="3"/>
          </p:cNvCxnSpPr>
          <p:nvPr/>
        </p:nvCxnSpPr>
        <p:spPr>
          <a:xfrm flipH="1" rot="10800000">
            <a:off x="2810000" y="765600"/>
            <a:ext cx="22524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>
            <a:stCxn id="195" idx="3"/>
          </p:cNvCxnSpPr>
          <p:nvPr/>
        </p:nvCxnSpPr>
        <p:spPr>
          <a:xfrm>
            <a:off x="2908100" y="4049425"/>
            <a:ext cx="22953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7"/>
          <p:cNvCxnSpPr>
            <a:stCxn id="195" idx="3"/>
          </p:cNvCxnSpPr>
          <p:nvPr/>
        </p:nvCxnSpPr>
        <p:spPr>
          <a:xfrm>
            <a:off x="2908100" y="4049425"/>
            <a:ext cx="23283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d’activité de navigation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450" y="126700"/>
            <a:ext cx="4538351" cy="48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4294967295" type="title"/>
          </p:nvPr>
        </p:nvSpPr>
        <p:spPr>
          <a:xfrm>
            <a:off x="542850" y="18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88" y="718050"/>
            <a:ext cx="6451924" cy="40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125" y="499925"/>
            <a:ext cx="4794174" cy="42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75" y="492275"/>
            <a:ext cx="4278925" cy="42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3" name="Google Shape;233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Présentation du projet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Analyse - Conception - Réalisation du projet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Conclusion</a:t>
            </a:r>
            <a:endParaRPr sz="2200"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Cycle de vie d’une activité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00" y="563192"/>
            <a:ext cx="7697400" cy="343011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</a:t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0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25" y="349225"/>
            <a:ext cx="3333788" cy="44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4294967295" type="title"/>
          </p:nvPr>
        </p:nvSpPr>
        <p:spPr>
          <a:xfrm>
            <a:off x="365075" y="152400"/>
            <a:ext cx="283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joueur</a:t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714275" y="4349650"/>
            <a:ext cx="19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Liste des joueurs créés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14275" y="2171550"/>
            <a:ext cx="23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Bouton pour enregistrer le nouveau joueur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714275" y="1477575"/>
            <a:ext cx="15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Champs à remplir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34"/>
          <p:cNvCxnSpPr>
            <a:stCxn id="258" idx="3"/>
          </p:cNvCxnSpPr>
          <p:nvPr/>
        </p:nvCxnSpPr>
        <p:spPr>
          <a:xfrm>
            <a:off x="2290775" y="1677675"/>
            <a:ext cx="30951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4"/>
          <p:cNvCxnSpPr>
            <a:stCxn id="257" idx="3"/>
          </p:cNvCxnSpPr>
          <p:nvPr/>
        </p:nvCxnSpPr>
        <p:spPr>
          <a:xfrm>
            <a:off x="3037775" y="2479350"/>
            <a:ext cx="2356500" cy="1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4"/>
          <p:cNvCxnSpPr>
            <a:stCxn id="256" idx="3"/>
          </p:cNvCxnSpPr>
          <p:nvPr/>
        </p:nvCxnSpPr>
        <p:spPr>
          <a:xfrm flipH="1" rot="10800000">
            <a:off x="2630975" y="3312850"/>
            <a:ext cx="2821200" cy="13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4"/>
          <p:cNvSpPr txBox="1"/>
          <p:nvPr/>
        </p:nvSpPr>
        <p:spPr>
          <a:xfrm>
            <a:off x="788400" y="993013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Bouton accueil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34"/>
          <p:cNvCxnSpPr>
            <a:stCxn id="262" idx="3"/>
          </p:cNvCxnSpPr>
          <p:nvPr/>
        </p:nvCxnSpPr>
        <p:spPr>
          <a:xfrm flipH="1" rot="10800000">
            <a:off x="2135400" y="840913"/>
            <a:ext cx="30087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225" y="506950"/>
            <a:ext cx="4920674" cy="43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3802300" y="106750"/>
            <a:ext cx="15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Editer un joueur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3" name="Google Shape;273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4294967295" type="title"/>
          </p:nvPr>
        </p:nvSpPr>
        <p:spPr>
          <a:xfrm>
            <a:off x="355825" y="14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joueur</a:t>
            </a:r>
            <a:endParaRPr/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727650" y="92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203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initialiserRessourcesIHMCreerJoueur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editTextNomJoueur = (EditText)findViewById(R.id.editTextNomJoueur);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exitTextPrenomJoueur = (EditText)findViewById(R.id.editTextPrenomJoueur);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boutonValiderCreationJoueur.setOnClickListener(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View.OnClickListener()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(View v)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...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creerJoueur();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}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300">
                        <a:solidFill>
                          <a:srgbClr val="A626A4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joueur</a:t>
            </a:r>
            <a:endParaRPr/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727650" y="21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184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creerJoueur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 nomJoueur = editTextNomJoueur.getText().toString().toUpperCase().trim();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 prenomJoueur = exitTextPrenomJoueur.getText().toString().trim();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Joueur nouveauJoueur =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Joueur(nomJoueur, prenomJoueur);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baseDeDonnees.insererJoueur(nouveauJoueur);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listerJoueurs();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3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Insérer </a:t>
            </a:r>
            <a:r>
              <a:rPr lang="fr"/>
              <a:t>un nouveau joueur</a:t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96" name="Google Shape;296;p38"/>
          <p:cNvGraphicFramePr/>
          <p:nvPr/>
        </p:nvGraphicFramePr>
        <p:xfrm>
          <a:off x="729450" y="2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165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insererJoueur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(Joueur joueur)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ouvrir();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 requete = </a:t>
                      </a:r>
                      <a:r>
                        <a:rPr b="1" lang="fr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fr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 INTO Joueur(nom, prenom) VALUES ('"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joueur.getNom() + </a:t>
                      </a:r>
                      <a:r>
                        <a:rPr b="1" lang="fr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"','"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joueur.getPrenom() + </a:t>
                      </a:r>
                      <a:r>
                        <a:rPr b="1" lang="fr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"');";</a:t>
                      </a:r>
                      <a:br>
                        <a:rPr b="1" lang="fr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bdd.execSQL(requete);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>
                        <a:solidFill>
                          <a:srgbClr val="383A42"/>
                        </a:solidFill>
                        <a:highlight>
                          <a:srgbClr val="282B2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025" y="514750"/>
            <a:ext cx="3085501" cy="411400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idx="4294967295" type="title"/>
          </p:nvPr>
        </p:nvSpPr>
        <p:spPr>
          <a:xfrm>
            <a:off x="196875" y="152400"/>
            <a:ext cx="336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Nouvelle Rencontre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763800" y="3739075"/>
            <a:ext cx="20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Options de la rencontre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763800" y="1856375"/>
            <a:ext cx="26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Liste des joueurs à sélectionner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6" name="Google Shape;306;p39"/>
          <p:cNvCxnSpPr>
            <a:stCxn id="305" idx="3"/>
          </p:cNvCxnSpPr>
          <p:nvPr/>
        </p:nvCxnSpPr>
        <p:spPr>
          <a:xfrm>
            <a:off x="3402600" y="2056475"/>
            <a:ext cx="22332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9"/>
          <p:cNvCxnSpPr>
            <a:stCxn id="304" idx="3"/>
          </p:cNvCxnSpPr>
          <p:nvPr/>
        </p:nvCxnSpPr>
        <p:spPr>
          <a:xfrm flipH="1" rot="10800000">
            <a:off x="2834700" y="3318775"/>
            <a:ext cx="29190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9"/>
          <p:cNvSpPr txBox="1"/>
          <p:nvPr/>
        </p:nvSpPr>
        <p:spPr>
          <a:xfrm>
            <a:off x="857200" y="10719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Bouton accueil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9"/>
          <p:cNvCxnSpPr/>
          <p:nvPr/>
        </p:nvCxnSpPr>
        <p:spPr>
          <a:xfrm flipH="1" rot="10800000">
            <a:off x="2204200" y="988500"/>
            <a:ext cx="31563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une rencontre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721" y="540325"/>
            <a:ext cx="5139575" cy="40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idx="4294967295" type="title"/>
          </p:nvPr>
        </p:nvSpPr>
        <p:spPr>
          <a:xfrm>
            <a:off x="189425" y="6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Lancer une rencontre</a:t>
            </a:r>
            <a:endParaRPr/>
          </a:p>
        </p:txBody>
      </p:sp>
      <p:graphicFrame>
        <p:nvGraphicFramePr>
          <p:cNvPr id="323" name="Google Shape;323;p41"/>
          <p:cNvGraphicFramePr/>
          <p:nvPr/>
        </p:nvGraphicFramePr>
        <p:xfrm>
          <a:off x="640925" y="6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165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initialiserRessourcesIHMNouvelleRencontre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boutonLancerRencontre = (Button)findViewById(R.id.boutonLancerRencontre);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nbManches = (EditText)findViewById(R.id.editTextNombreManches);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listeJoueurs = (ListView)findViewById(R.id.listeJoueursParametres);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listerJoueurs();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boutonLancerRencontre.setOnClickListener(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View.OnClickListener()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{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(View v)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{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initialiserRencontre();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ajouterJoueursSelectionnes();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ajouterNbManches();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rencontre.setHorodatageDebut();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Intent intent = 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Intent(IHMNouvelleRencontre.</a:t>
                      </a:r>
                      <a:r>
                        <a:rPr b="1" lang="fr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IHMRencontreEnCours.class);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intent.putExtra(ID_INTENT_RENCONTRE, rencontre);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startActivity(intent);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...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});</a:t>
                      </a:r>
                      <a:b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1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85525"/>
            <a:ext cx="38424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26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Char char="❏"/>
            </a:pPr>
            <a:r>
              <a:rPr lang="fr" sz="1475"/>
              <a:t>Système numérique permettant de jouer au BlackBall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-32273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2"/>
              <a:buChar char="❏"/>
            </a:pPr>
            <a:r>
              <a:rPr lang="fr" sz="1482"/>
              <a:t>Une rencontre au BlackPool est composée de 1 à n manche(s)</a:t>
            </a:r>
            <a:endParaRPr sz="148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-3289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81"/>
              <a:buChar char="❏"/>
            </a:pPr>
            <a:r>
              <a:rPr lang="fr" sz="1581"/>
              <a:t>Application mobile qui gère le déroulement des rencontres</a:t>
            </a:r>
            <a:endParaRPr sz="1581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74" y="221700"/>
            <a:ext cx="3396100" cy="452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325" y="3210550"/>
            <a:ext cx="686675" cy="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0" y="349225"/>
            <a:ext cx="3333788" cy="44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>
            <p:ph idx="4294967295" type="title"/>
          </p:nvPr>
        </p:nvSpPr>
        <p:spPr>
          <a:xfrm>
            <a:off x="160300" y="152400"/>
            <a:ext cx="336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Rencontre en cours</a:t>
            </a:r>
            <a:endParaRPr/>
          </a:p>
        </p:txBody>
      </p:sp>
      <p:cxnSp>
        <p:nvCxnSpPr>
          <p:cNvPr id="331" name="Google Shape;331;p42"/>
          <p:cNvCxnSpPr>
            <a:stCxn id="332" idx="3"/>
          </p:cNvCxnSpPr>
          <p:nvPr/>
        </p:nvCxnSpPr>
        <p:spPr>
          <a:xfrm>
            <a:off x="2696500" y="1752800"/>
            <a:ext cx="3033000" cy="6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2"/>
          <p:cNvSpPr txBox="1"/>
          <p:nvPr/>
        </p:nvSpPr>
        <p:spPr>
          <a:xfrm>
            <a:off x="987100" y="1445000"/>
            <a:ext cx="17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Suivi de la partie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Score des joueurs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42"/>
          <p:cNvCxnSpPr>
            <a:stCxn id="332" idx="3"/>
          </p:cNvCxnSpPr>
          <p:nvPr/>
        </p:nvCxnSpPr>
        <p:spPr>
          <a:xfrm>
            <a:off x="2696500" y="1752800"/>
            <a:ext cx="3033000" cy="15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2"/>
          <p:cNvSpPr txBox="1"/>
          <p:nvPr/>
        </p:nvSpPr>
        <p:spPr>
          <a:xfrm>
            <a:off x="883450" y="459090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Annule la rencontre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5" name="Google Shape;335;p42"/>
          <p:cNvCxnSpPr/>
          <p:nvPr/>
        </p:nvCxnSpPr>
        <p:spPr>
          <a:xfrm flipH="1" rot="10800000">
            <a:off x="2800150" y="4484400"/>
            <a:ext cx="27081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8550"/>
            <a:ext cx="8839202" cy="312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25" y="152400"/>
            <a:ext cx="753055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4" name="Google Shape;35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la rencontre</a:t>
            </a:r>
            <a:endParaRPr/>
          </a:p>
        </p:txBody>
      </p:sp>
      <p:graphicFrame>
        <p:nvGraphicFramePr>
          <p:cNvPr id="355" name="Google Shape;355;p45"/>
          <p:cNvGraphicFramePr/>
          <p:nvPr/>
        </p:nvGraphicFramePr>
        <p:xfrm>
          <a:off x="727650" y="22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165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initialiserRessourcesBluetooth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peripheriqueBluetooth = PeripheriqueBluetooth.getInstance(handler);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(!peripheriqueBluetooth.estConnecte())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peripheriqueBluetooth.connecter();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fr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demarrerNouvellePartie();</a:t>
                      </a:r>
                      <a:b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2" name="Google Shape;362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la rencontre</a:t>
            </a:r>
            <a:endParaRPr/>
          </a:p>
        </p:txBody>
      </p:sp>
      <p:graphicFrame>
        <p:nvGraphicFramePr>
          <p:cNvPr id="363" name="Google Shape;363;p46"/>
          <p:cNvGraphicFramePr/>
          <p:nvPr/>
        </p:nvGraphicFramePr>
        <p:xfrm>
          <a:off x="727650" y="18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688700"/>
              </a:tblGrid>
              <a:tr h="235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demarrerNouvellePartie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peripheriqueBluetooth.envoyer(Protocole.trameAnnuler);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peripheriqueBluetooth.envoyer(Protocole.trameCommencer);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estPremierJoueurChoisi =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joueurs.get(</a:t>
                      </a:r>
                      <a:r>
                        <a:rPr b="1" lang="fr" sz="13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).setCouleur(</a:t>
                      </a:r>
                      <a:r>
                        <a:rPr b="1" lang="fr" sz="13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joueurs.get(</a:t>
                      </a:r>
                      <a:r>
                        <a:rPr b="1" lang="fr" sz="13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).setCouleur(</a:t>
                      </a:r>
                      <a:r>
                        <a:rPr b="1" lang="fr" sz="13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curseur1.setVisibility(View.INVISIBLE);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curseur2.setVisibility(View.INVISIBLE);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reinitialiserScoreJoueurs();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afficherManchesGagnees();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Traiter une trame reçue</a:t>
            </a:r>
            <a:endParaRPr/>
          </a:p>
        </p:txBody>
      </p:sp>
      <p:graphicFrame>
        <p:nvGraphicFramePr>
          <p:cNvPr id="370" name="Google Shape;370;p47"/>
          <p:cNvGraphicFramePr/>
          <p:nvPr/>
        </p:nvGraphicFramePr>
        <p:xfrm>
          <a:off x="8413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7464575"/>
              </a:tblGrid>
              <a:tr h="127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3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gererMessage</a:t>
                      </a: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 message)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i="1" lang="fr" sz="13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format général : $PLUG;{TYPE};{DONNEES;}\r\n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String[] champs = message.split(Protocole.delimiteurChamp); </a:t>
                      </a:r>
                      <a:r>
                        <a:rPr b="1" i="1" lang="fr" sz="13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;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b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3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300">
                        <a:solidFill>
                          <a:srgbClr val="9E9E9E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4294967295" type="title"/>
          </p:nvPr>
        </p:nvSpPr>
        <p:spPr>
          <a:xfrm>
            <a:off x="534700" y="18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Traiter une trame reçue</a:t>
            </a:r>
            <a:endParaRPr/>
          </a:p>
        </p:txBody>
      </p:sp>
      <p:graphicFrame>
        <p:nvGraphicFramePr>
          <p:cNvPr id="377" name="Google Shape;377;p48"/>
          <p:cNvGraphicFramePr/>
          <p:nvPr/>
        </p:nvGraphicFramePr>
        <p:xfrm>
          <a:off x="656825" y="8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{1A63DF15-9550-4805-8A59-423F0845783D}</a:tableStyleId>
              </a:tblPr>
              <a:tblGrid>
                <a:gridCol w="8122300"/>
              </a:tblGrid>
              <a:tr h="235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(champs[Protocole.CHAMP_TYPE_TRAME])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fr" sz="12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Protocole.EMPOCHE: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i="1" lang="fr" sz="12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$PLUG;EMPOCHE;{COULEUR};{BLOUSE};\r\n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rencontre.stockerCoup(champs[Protocole.CHAMP_COULEUR], champs[Protocole.CHAMP_BLOUSE]);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fr" sz="12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(!estPremierJoueurChoisi)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{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estPremierJoueurChoisi = </a:t>
                      </a:r>
                      <a:r>
                        <a:rPr b="1" lang="fr" sz="12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afficherListePremierJoueur(champs);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rencontre.jouerCoup();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actualiserScoresBilles();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actualiserScores(champs);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terminerRencontre();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fr" sz="12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b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2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1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idx="4294967295" type="title"/>
          </p:nvPr>
        </p:nvSpPr>
        <p:spPr>
          <a:xfrm>
            <a:off x="189900" y="152400"/>
            <a:ext cx="336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de rencontre</a:t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262525" y="4325325"/>
            <a:ext cx="25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Relance la rencontre avec les mêmes paramètres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75" y="152400"/>
            <a:ext cx="3448086" cy="4597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9"/>
          <p:cNvCxnSpPr>
            <a:stCxn id="385" idx="3"/>
          </p:cNvCxnSpPr>
          <p:nvPr/>
        </p:nvCxnSpPr>
        <p:spPr>
          <a:xfrm flipH="1" rot="10800000">
            <a:off x="2769025" y="4353525"/>
            <a:ext cx="25113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337675" y="33322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Sauvegarde la rencontre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9" name="Google Shape;389;p49"/>
          <p:cNvCxnSpPr>
            <a:stCxn id="388" idx="3"/>
          </p:cNvCxnSpPr>
          <p:nvPr/>
        </p:nvCxnSpPr>
        <p:spPr>
          <a:xfrm>
            <a:off x="2469475" y="3532325"/>
            <a:ext cx="2804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9"/>
          <p:cNvSpPr txBox="1"/>
          <p:nvPr/>
        </p:nvSpPr>
        <p:spPr>
          <a:xfrm>
            <a:off x="366625" y="1111888"/>
            <a:ext cx="2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État de la rencontre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9"/>
          <p:cNvSpPr txBox="1"/>
          <p:nvPr/>
        </p:nvSpPr>
        <p:spPr>
          <a:xfrm>
            <a:off x="337675" y="217155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Joueur Gagnant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49"/>
          <p:cNvCxnSpPr>
            <a:stCxn id="390" idx="3"/>
          </p:cNvCxnSpPr>
          <p:nvPr/>
        </p:nvCxnSpPr>
        <p:spPr>
          <a:xfrm>
            <a:off x="2664925" y="1311988"/>
            <a:ext cx="4304100" cy="6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9"/>
          <p:cNvCxnSpPr>
            <a:stCxn id="391" idx="3"/>
          </p:cNvCxnSpPr>
          <p:nvPr/>
        </p:nvCxnSpPr>
        <p:spPr>
          <a:xfrm flipH="1" rot="10800000">
            <a:off x="1842775" y="2191650"/>
            <a:ext cx="36123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9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215525"/>
            <a:ext cx="8231502" cy="2712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0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PlugInPool - MERAS Pierre 	 </a:t>
            </a:r>
            <a:fld id="{00000000-1234-1234-1234-123412341234}" type="slidenum">
              <a:rPr b="1" lang="fr" sz="900"/>
              <a:t>‹#›</a:t>
            </a:fld>
            <a:endParaRPr b="1"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Bluetooth</a:t>
            </a:r>
            <a:endParaRPr/>
          </a:p>
        </p:txBody>
      </p:sp>
      <p:sp>
        <p:nvSpPr>
          <p:cNvPr id="406" name="Google Shape;406;p51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7" name="Google Shape;4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575" y="1735800"/>
            <a:ext cx="1746725" cy="26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916200" y="2433975"/>
            <a:ext cx="444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Version : 4.2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Débit de données : 2 Mbits/s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Fréquence : 2.4 Ghz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du besoin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Automatisation du déroulement d’une rencontre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Affichage du nombre de billes empochées et/ou restantes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Enregistrement des données d’une partie finie → Historique</a:t>
            </a:r>
            <a:endParaRPr sz="1800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52"/>
          <p:cNvGraphicFramePr/>
          <p:nvPr/>
        </p:nvGraphicFramePr>
        <p:xfrm>
          <a:off x="812263" y="3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{D77CF3EC-7AE5-412A-9776-AB03AA3758EB}</a:tableStyleId>
              </a:tblPr>
              <a:tblGrid>
                <a:gridCol w="2428550"/>
                <a:gridCol w="2925725"/>
                <a:gridCol w="2165200"/>
              </a:tblGrid>
              <a:tr h="37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Désignation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Résultat attendu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Validation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7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Créer un joueur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Créer et supprimer un joueur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Paramétrer une rencontre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Choisir les joueurs et le nombre de manches à jouer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Gérer le déroulement d’une rencontre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Gérer les scores et les fautes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5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Enregistrer les données des manches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Enregistrer les manches et la rencontre dans la base de données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Consulter l’historique des rencontres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Voir les détails des différentes rencontres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Purger l’historique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Supprimer toutes les rencontres ou en choisir une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Dialoguer avec les modules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Recevoir les trames de la rencontre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38761D"/>
                          </a:solidFill>
                        </a:rPr>
                        <a:t>✓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2" name="Google Shape;422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23" name="Google Shape;423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Améliorations possibles :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Gérer le numéro de table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Choisir le type de mode de jeu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Jouer des rencontres doubles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Glossaire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Rencontre : Les rencontres (matchs) sont réalisées en n parties (ou manches) gagnantes.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Partie (manche) :  Une partie est composée de plusieurs tours.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Blouse : Une blouse est un des 6 trous présents sur la table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livraisons (Jira)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2475"/>
            <a:ext cx="8839202" cy="137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PlugInPool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Gérer le déroulement d’une partie entre deux joueurs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fr" sz="1500"/>
              <a:t>Communiquer avec l’écran et la table de billard via Bluetooth</a:t>
            </a:r>
            <a:endParaRPr sz="1500"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itérations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Itération 1</a:t>
            </a:r>
            <a:endParaRPr sz="20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Créer les différentes pages de l’application (IHM)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Créer les différents squelettes des classes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Rencontre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Joueur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Manche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Créer la classe Communication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itérations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6830102" y="4749850"/>
            <a:ext cx="225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PlugInPool - MERAS Pierre 	 </a:t>
            </a: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Itération 2</a:t>
            </a:r>
            <a:endParaRPr sz="2000"/>
          </a:p>
          <a:p>
            <a:pPr indent="-304165" lvl="0" marL="457200" rtl="0" algn="l">
              <a:spcBef>
                <a:spcPts val="30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Initialiser une communication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Recevoir une trame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Envoyer une trame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Traiter une trame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Connecter une table de billard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Démarrer une partie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Lancer la partie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Gérer la partie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Afficher le joueur courant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00"/>
              <a:t>Afficher les billes empochées/à empocher de chaque joueur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