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af2541fe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af2541fe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recommendations will be a table that is used for generating </a:t>
            </a:r>
            <a:r>
              <a:rPr lang="en"/>
              <a:t>recommended</a:t>
            </a:r>
            <a:r>
              <a:rPr lang="en"/>
              <a:t> products. The recommendation type will determine if the recommendation tag is a tag or a seller, and the number of </a:t>
            </a:r>
            <a:r>
              <a:rPr lang="en"/>
              <a:t>times</a:t>
            </a:r>
            <a:r>
              <a:rPr lang="en"/>
              <a:t> viewed counter will increase if a person visits or buys a product. In order to keep things </a:t>
            </a:r>
            <a:r>
              <a:rPr lang="en"/>
              <a:t>relevant</a:t>
            </a:r>
            <a:r>
              <a:rPr lang="en"/>
              <a:t> to the consumer, the table has a “most recently accessed” date, so a tag with less hits but was viewed recently will rank higher for recommendations. The consumer will be able to say “I am not interested in ___” to fine tune their recommendations or sellers.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acf3f8d2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acf3f8d2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acf3f8d2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acf3f8d2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is a multinational technology company based </a:t>
            </a:r>
            <a:r>
              <a:rPr lang="en"/>
              <a:t>in Seattle Washington and has reached the “big five” as a tachnology company along side google Apple Microsoft and Facebook.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Amazon was largely an online seller until it accuquired Whole Foods market in 2017 and began selling as a physical retailer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af2541f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af2541f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af2541fe5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af2541fe5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customers would need multiple forms of information on file. The ID could either be a string or a number, the first name, last name, address, and password would be strings, and the Prime membership could be stored as a date, seeing as a membership is a subscription and not a one time purchase.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af2541fe5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af2541fe5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af2541f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af2541f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payment method would store information such as the credit card number or account id for digital payments, the card expiration and CVV if applicable, and a binary option if the card is the favorite to default to that option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af2541fe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af2541fe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 customer views a product, it will show up in the viewing history as well as the day it was viewed. The customer will have an option to remove items from the viewing history.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af2541fe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af2541fe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Purchase </a:t>
            </a:r>
            <a:r>
              <a:rPr lang="en"/>
              <a:t>history</a:t>
            </a:r>
            <a:r>
              <a:rPr lang="en"/>
              <a:t> table will contain information regarding an order such as the products in the order, the date the order was completed, the total, if the order qualifies for prime, and the status of the order(In-process, Shipped, Delivered, Cancelled, or returned).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af2541fe5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af2541fe5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shopping cart will hold information about individual products that a customer has selected, the quanity, the price, any applicable deals, and their </a:t>
            </a:r>
            <a:r>
              <a:rPr lang="en"/>
              <a:t>eligibility</a:t>
            </a:r>
            <a:r>
              <a:rPr lang="en"/>
              <a:t> for prime.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3" y="184770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Phase 1 Outline</a:t>
            </a:r>
            <a:endParaRPr/>
          </a:p>
        </p:txBody>
      </p:sp>
      <p:sp>
        <p:nvSpPr>
          <p:cNvPr id="129" name="Google Shape;129;p13"/>
          <p:cNvSpPr txBox="1"/>
          <p:nvPr>
            <p:ph idx="1" type="subTitle"/>
          </p:nvPr>
        </p:nvSpPr>
        <p:spPr>
          <a:xfrm>
            <a:off x="1891350" y="3008033"/>
            <a:ext cx="5361300" cy="522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sz="3500"/>
              <a:t>Amazon</a:t>
            </a:r>
            <a:endParaRPr sz="3500"/>
          </a:p>
        </p:txBody>
      </p:sp>
      <p:sp>
        <p:nvSpPr>
          <p:cNvPr id="130" name="Google Shape;130;p13"/>
          <p:cNvSpPr txBox="1"/>
          <p:nvPr/>
        </p:nvSpPr>
        <p:spPr>
          <a:xfrm>
            <a:off x="2920500" y="3689800"/>
            <a:ext cx="3303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Zachary Warunek and Nash Reigle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Requirements</a:t>
            </a:r>
            <a:endParaRPr/>
          </a:p>
        </p:txBody>
      </p:sp>
      <p:sp>
        <p:nvSpPr>
          <p:cNvPr id="191" name="Google Shape;191;p22"/>
          <p:cNvSpPr txBox="1"/>
          <p:nvPr>
            <p:ph idx="1" type="body"/>
          </p:nvPr>
        </p:nvSpPr>
        <p:spPr>
          <a:xfrm>
            <a:off x="990675" y="1354550"/>
            <a:ext cx="80991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Table for Recommendations</a:t>
            </a:r>
            <a:endParaRPr sz="1800"/>
          </a:p>
          <a:p>
            <a:pPr indent="0" lvl="0" marL="457200" rtl="0" algn="l">
              <a:spcBef>
                <a:spcPts val="1200"/>
              </a:spcBef>
              <a:spcAft>
                <a:spcPts val="1200"/>
              </a:spcAft>
              <a:buClr>
                <a:schemeClr val="dk1"/>
              </a:buClr>
              <a:buSzPts val="1100"/>
              <a:buFont typeface="Arial"/>
              <a:buNone/>
            </a:pPr>
            <a:r>
              <a:rPr lang="en" sz="1800"/>
              <a:t>Rec(</a:t>
            </a:r>
            <a:r>
              <a:rPr i="1" lang="en" sz="1800"/>
              <a:t>RecType</a:t>
            </a:r>
            <a:r>
              <a:rPr lang="en" sz="1800"/>
              <a:t>:string, </a:t>
            </a:r>
            <a:r>
              <a:rPr i="1" lang="en" sz="1800"/>
              <a:t>RecTag</a:t>
            </a:r>
            <a:r>
              <a:rPr lang="en" sz="1800"/>
              <a:t>:string/int, </a:t>
            </a:r>
            <a:r>
              <a:rPr i="1" lang="en" sz="1800"/>
              <a:t>NumView</a:t>
            </a:r>
            <a:r>
              <a:rPr lang="en" sz="1800"/>
              <a:t>:int, </a:t>
            </a:r>
            <a:r>
              <a:rPr i="1" lang="en" sz="1800"/>
              <a:t>RecRel</a:t>
            </a:r>
            <a:r>
              <a:rPr lang="en" sz="1800"/>
              <a:t>:int)</a:t>
            </a:r>
            <a:endParaRPr sz="1800"/>
          </a:p>
        </p:txBody>
      </p:sp>
      <p:sp>
        <p:nvSpPr>
          <p:cNvPr id="192" name="Google Shape;192;p22"/>
          <p:cNvSpPr txBox="1"/>
          <p:nvPr/>
        </p:nvSpPr>
        <p:spPr>
          <a:xfrm>
            <a:off x="1431375" y="2314650"/>
            <a:ext cx="4865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Calibri"/>
                <a:ea typeface="Calibri"/>
                <a:cs typeface="Calibri"/>
                <a:sym typeface="Calibri"/>
              </a:rPr>
              <a:t>Recommendation Type</a:t>
            </a:r>
            <a:endParaRPr sz="1800">
              <a:solidFill>
                <a:schemeClr val="dk2"/>
              </a:solidFill>
              <a:latin typeface="Calibri"/>
              <a:ea typeface="Calibri"/>
              <a:cs typeface="Calibri"/>
              <a:sym typeface="Calibri"/>
            </a:endParaRPr>
          </a:p>
          <a:p>
            <a:pPr indent="0" lvl="0" marL="0" rtl="0" algn="l">
              <a:spcBef>
                <a:spcPts val="0"/>
              </a:spcBef>
              <a:spcAft>
                <a:spcPts val="0"/>
              </a:spcAft>
              <a:buNone/>
            </a:pPr>
            <a:r>
              <a:rPr lang="en" sz="1800">
                <a:solidFill>
                  <a:schemeClr val="dk2"/>
                </a:solidFill>
                <a:latin typeface="Calibri"/>
                <a:ea typeface="Calibri"/>
                <a:cs typeface="Calibri"/>
                <a:sym typeface="Calibri"/>
              </a:rPr>
              <a:t>Recommendation Tags</a:t>
            </a:r>
            <a:endParaRPr sz="1800">
              <a:solidFill>
                <a:schemeClr val="dk2"/>
              </a:solidFill>
              <a:latin typeface="Calibri"/>
              <a:ea typeface="Calibri"/>
              <a:cs typeface="Calibri"/>
              <a:sym typeface="Calibri"/>
            </a:endParaRPr>
          </a:p>
          <a:p>
            <a:pPr indent="0" lvl="0" marL="0" rtl="0" algn="l">
              <a:spcBef>
                <a:spcPts val="0"/>
              </a:spcBef>
              <a:spcAft>
                <a:spcPts val="0"/>
              </a:spcAft>
              <a:buNone/>
            </a:pPr>
            <a:r>
              <a:rPr lang="en" sz="1800">
                <a:solidFill>
                  <a:schemeClr val="dk2"/>
                </a:solidFill>
                <a:latin typeface="Calibri"/>
                <a:ea typeface="Calibri"/>
                <a:cs typeface="Calibri"/>
                <a:sym typeface="Calibri"/>
              </a:rPr>
              <a:t>Number of Times Viewed</a:t>
            </a:r>
            <a:br>
              <a:rPr lang="en" sz="1800">
                <a:solidFill>
                  <a:schemeClr val="dk2"/>
                </a:solidFill>
                <a:latin typeface="Calibri"/>
                <a:ea typeface="Calibri"/>
                <a:cs typeface="Calibri"/>
                <a:sym typeface="Calibri"/>
              </a:rPr>
            </a:br>
            <a:r>
              <a:rPr lang="en" sz="1800">
                <a:solidFill>
                  <a:schemeClr val="dk2"/>
                </a:solidFill>
                <a:latin typeface="Calibri"/>
                <a:ea typeface="Calibri"/>
                <a:cs typeface="Calibri"/>
                <a:sym typeface="Calibri"/>
              </a:rPr>
              <a:t>Recommendation Relevance</a:t>
            </a:r>
            <a:r>
              <a:rPr lang="en" sz="1800">
                <a:solidFill>
                  <a:schemeClr val="dk2"/>
                </a:solidFill>
              </a:rPr>
              <a:t> </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854100" y="2662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Diagram</a:t>
            </a:r>
            <a:endParaRPr/>
          </a:p>
        </p:txBody>
      </p:sp>
      <p:pic>
        <p:nvPicPr>
          <p:cNvPr id="198" name="Google Shape;198;p23"/>
          <p:cNvPicPr preferRelativeResize="0"/>
          <p:nvPr/>
        </p:nvPicPr>
        <p:blipFill>
          <a:blip r:embed="rId3">
            <a:alphaModFix/>
          </a:blip>
          <a:stretch>
            <a:fillRect/>
          </a:stretch>
        </p:blipFill>
        <p:spPr>
          <a:xfrm>
            <a:off x="819150" y="839597"/>
            <a:ext cx="7505699" cy="404112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Database Outline</a:t>
            </a:r>
            <a:endParaRPr/>
          </a:p>
        </p:txBody>
      </p:sp>
      <p:sp>
        <p:nvSpPr>
          <p:cNvPr id="136" name="Google Shape;136;p14"/>
          <p:cNvSpPr txBox="1"/>
          <p:nvPr>
            <p:ph idx="1" type="body"/>
          </p:nvPr>
        </p:nvSpPr>
        <p:spPr>
          <a:xfrm>
            <a:off x="819150" y="1498800"/>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 To create a database that houses the information of multiple user’s personal data, history, and interests. </a:t>
            </a:r>
            <a:endParaRPr sz="1800"/>
          </a:p>
          <a:p>
            <a:pPr indent="-342900" lvl="0" marL="457200" rtl="0" algn="l">
              <a:spcBef>
                <a:spcPts val="0"/>
              </a:spcBef>
              <a:spcAft>
                <a:spcPts val="0"/>
              </a:spcAft>
              <a:buSzPts val="1800"/>
              <a:buChar char="●"/>
            </a:pPr>
            <a:r>
              <a:rPr lang="en" sz="1800"/>
              <a:t>They have an ability to connect users with sellers to provide products across the globe</a:t>
            </a:r>
            <a:endParaRPr sz="1800"/>
          </a:p>
          <a:p>
            <a:pPr indent="0" lvl="0" marL="0" rtl="0" algn="l">
              <a:spcBef>
                <a:spcPts val="1200"/>
              </a:spcBef>
              <a:spcAft>
                <a:spcPts val="1200"/>
              </a:spcAft>
              <a:buNone/>
            </a:pPr>
            <a:r>
              <a:t/>
            </a:r>
            <a:endParaRPr sz="1800"/>
          </a:p>
        </p:txBody>
      </p:sp>
      <p:pic>
        <p:nvPicPr>
          <p:cNvPr id="137" name="Google Shape;137;p14"/>
          <p:cNvPicPr preferRelativeResize="0"/>
          <p:nvPr/>
        </p:nvPicPr>
        <p:blipFill>
          <a:blip r:embed="rId3">
            <a:alphaModFix/>
          </a:blip>
          <a:stretch>
            <a:fillRect/>
          </a:stretch>
        </p:blipFill>
        <p:spPr>
          <a:xfrm>
            <a:off x="6682700" y="2718225"/>
            <a:ext cx="2208300" cy="2208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Requirements</a:t>
            </a:r>
            <a:endParaRPr/>
          </a:p>
        </p:txBody>
      </p:sp>
      <p:sp>
        <p:nvSpPr>
          <p:cNvPr id="143" name="Google Shape;143;p15"/>
          <p:cNvSpPr txBox="1"/>
          <p:nvPr>
            <p:ph idx="1" type="body"/>
          </p:nvPr>
        </p:nvSpPr>
        <p:spPr>
          <a:xfrm>
            <a:off x="819150" y="1409675"/>
            <a:ext cx="8028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Tables would be required for:</a:t>
            </a:r>
            <a:endParaRPr sz="1800"/>
          </a:p>
          <a:p>
            <a:pPr indent="-342900" lvl="0" marL="457200" rtl="0" algn="l">
              <a:spcBef>
                <a:spcPts val="1200"/>
              </a:spcBef>
              <a:spcAft>
                <a:spcPts val="0"/>
              </a:spcAft>
              <a:buSzPts val="1800"/>
              <a:buChar char="●"/>
            </a:pPr>
            <a:r>
              <a:rPr lang="en" sz="1800"/>
              <a:t>Customer personal information</a:t>
            </a:r>
            <a:endParaRPr sz="1800"/>
          </a:p>
          <a:p>
            <a:pPr indent="-342900" lvl="0" marL="457200" rtl="0" algn="l">
              <a:spcBef>
                <a:spcPts val="0"/>
              </a:spcBef>
              <a:spcAft>
                <a:spcPts val="0"/>
              </a:spcAft>
              <a:buSzPts val="1800"/>
              <a:buChar char="●"/>
            </a:pPr>
            <a:r>
              <a:rPr lang="en" sz="1800"/>
              <a:t>Products</a:t>
            </a:r>
            <a:endParaRPr sz="1800"/>
          </a:p>
          <a:p>
            <a:pPr indent="-342900" lvl="0" marL="457200" rtl="0" algn="l">
              <a:spcBef>
                <a:spcPts val="0"/>
              </a:spcBef>
              <a:spcAft>
                <a:spcPts val="0"/>
              </a:spcAft>
              <a:buSzPts val="1800"/>
              <a:buChar char="●"/>
            </a:pPr>
            <a:r>
              <a:rPr lang="en" sz="1800"/>
              <a:t>Payment Methods</a:t>
            </a:r>
            <a:endParaRPr sz="1800"/>
          </a:p>
          <a:p>
            <a:pPr indent="-342900" lvl="0" marL="457200" rtl="0" algn="l">
              <a:spcBef>
                <a:spcPts val="0"/>
              </a:spcBef>
              <a:spcAft>
                <a:spcPts val="0"/>
              </a:spcAft>
              <a:buSzPts val="1800"/>
              <a:buChar char="●"/>
            </a:pPr>
            <a:r>
              <a:rPr lang="en" sz="1800"/>
              <a:t>Viewing history</a:t>
            </a:r>
            <a:endParaRPr sz="1800"/>
          </a:p>
          <a:p>
            <a:pPr indent="-342900" lvl="0" marL="457200" rtl="0" algn="l">
              <a:spcBef>
                <a:spcPts val="0"/>
              </a:spcBef>
              <a:spcAft>
                <a:spcPts val="0"/>
              </a:spcAft>
              <a:buSzPts val="1800"/>
              <a:buChar char="●"/>
            </a:pPr>
            <a:r>
              <a:rPr lang="en" sz="1800"/>
              <a:t>Orders</a:t>
            </a:r>
            <a:endParaRPr sz="1800"/>
          </a:p>
          <a:p>
            <a:pPr indent="-342900" lvl="0" marL="457200" rtl="0" algn="l">
              <a:spcBef>
                <a:spcPts val="0"/>
              </a:spcBef>
              <a:spcAft>
                <a:spcPts val="0"/>
              </a:spcAft>
              <a:buSzPts val="1800"/>
              <a:buChar char="●"/>
            </a:pPr>
            <a:r>
              <a:rPr lang="en" sz="1800"/>
              <a:t>Shopping Cart</a:t>
            </a:r>
            <a:endParaRPr sz="2000"/>
          </a:p>
          <a:p>
            <a:pPr indent="-342900" lvl="0" marL="457200" rtl="0" algn="l">
              <a:spcBef>
                <a:spcPts val="0"/>
              </a:spcBef>
              <a:spcAft>
                <a:spcPts val="0"/>
              </a:spcAft>
              <a:buSzPts val="1800"/>
              <a:buChar char="●"/>
            </a:pPr>
            <a:r>
              <a:rPr lang="en" sz="1800"/>
              <a:t>Recommendations</a:t>
            </a:r>
            <a:r>
              <a:rPr lang="en" sz="1800"/>
              <a:t> </a:t>
            </a:r>
            <a:endParaRPr sz="1800"/>
          </a:p>
          <a:p>
            <a:pPr indent="-342900" lvl="0" marL="457200" rtl="0" algn="l">
              <a:spcBef>
                <a:spcPts val="0"/>
              </a:spcBef>
              <a:spcAft>
                <a:spcPts val="0"/>
              </a:spcAft>
              <a:buSzPts val="1800"/>
              <a:buChar char="●"/>
            </a:pPr>
            <a:r>
              <a:rPr lang="en" sz="1800"/>
              <a:t>Product List for User</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Requirements</a:t>
            </a:r>
            <a:endParaRPr/>
          </a:p>
        </p:txBody>
      </p:sp>
      <p:sp>
        <p:nvSpPr>
          <p:cNvPr id="149" name="Google Shape;149;p16"/>
          <p:cNvSpPr txBox="1"/>
          <p:nvPr>
            <p:ph idx="1" type="body"/>
          </p:nvPr>
        </p:nvSpPr>
        <p:spPr>
          <a:xfrm>
            <a:off x="990350" y="1371225"/>
            <a:ext cx="80670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The data for the people would require a table of: </a:t>
            </a:r>
            <a:endParaRPr sz="1800"/>
          </a:p>
          <a:p>
            <a:pPr indent="0" lvl="0" marL="457200" rtl="0" algn="l">
              <a:spcBef>
                <a:spcPts val="1200"/>
              </a:spcBef>
              <a:spcAft>
                <a:spcPts val="0"/>
              </a:spcAft>
              <a:buNone/>
            </a:pPr>
            <a:r>
              <a:rPr lang="en" sz="1800"/>
              <a:t>Customers</a:t>
            </a:r>
            <a:r>
              <a:rPr lang="en" sz="1800"/>
              <a:t>(</a:t>
            </a:r>
            <a:r>
              <a:rPr i="1" lang="en" sz="1800"/>
              <a:t>ID:</a:t>
            </a:r>
            <a:r>
              <a:rPr lang="en" sz="1800"/>
              <a:t>string/int, </a:t>
            </a:r>
            <a:r>
              <a:rPr i="1" lang="en" sz="1800"/>
              <a:t>Fname</a:t>
            </a:r>
            <a:r>
              <a:rPr lang="en" sz="1800"/>
              <a:t>:string, </a:t>
            </a:r>
            <a:r>
              <a:rPr i="1" lang="en" sz="1800"/>
              <a:t>Lname</a:t>
            </a:r>
            <a:r>
              <a:rPr lang="en" sz="1800"/>
              <a:t>:string, </a:t>
            </a:r>
            <a:r>
              <a:rPr i="1" lang="en" sz="1800"/>
              <a:t>address</a:t>
            </a:r>
            <a:r>
              <a:rPr lang="en" sz="1800"/>
              <a:t>:string, </a:t>
            </a:r>
            <a:r>
              <a:rPr i="1" lang="en" sz="1800"/>
              <a:t>password</a:t>
            </a:r>
            <a:r>
              <a:rPr lang="en" sz="1800"/>
              <a:t>:string, </a:t>
            </a:r>
            <a:r>
              <a:rPr i="1" lang="en" sz="1800"/>
              <a:t>PrimeMem</a:t>
            </a:r>
            <a:r>
              <a:rPr lang="en" sz="1800"/>
              <a:t>:int)</a:t>
            </a:r>
            <a:endParaRPr sz="1800"/>
          </a:p>
          <a:p>
            <a:pPr indent="0" lvl="0" marL="457200" rtl="0" algn="l">
              <a:spcBef>
                <a:spcPts val="1200"/>
              </a:spcBef>
              <a:spcAft>
                <a:spcPts val="1200"/>
              </a:spcAft>
              <a:buNone/>
            </a:pPr>
            <a:r>
              <a:t/>
            </a:r>
            <a:endParaRPr/>
          </a:p>
        </p:txBody>
      </p:sp>
      <p:sp>
        <p:nvSpPr>
          <p:cNvPr id="150" name="Google Shape;150;p16"/>
          <p:cNvSpPr txBox="1"/>
          <p:nvPr/>
        </p:nvSpPr>
        <p:spPr>
          <a:xfrm>
            <a:off x="1435175" y="2482250"/>
            <a:ext cx="36783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Calibri"/>
                <a:ea typeface="Calibri"/>
                <a:cs typeface="Calibri"/>
                <a:sym typeface="Calibri"/>
              </a:rPr>
              <a:t>ID</a:t>
            </a:r>
            <a:endParaRPr sz="1800">
              <a:solidFill>
                <a:schemeClr val="dk2"/>
              </a:solidFill>
              <a:latin typeface="Calibri"/>
              <a:ea typeface="Calibri"/>
              <a:cs typeface="Calibri"/>
              <a:sym typeface="Calibri"/>
            </a:endParaRPr>
          </a:p>
          <a:p>
            <a:pPr indent="0" lvl="0" marL="0" rtl="0" algn="l">
              <a:spcBef>
                <a:spcPts val="0"/>
              </a:spcBef>
              <a:spcAft>
                <a:spcPts val="0"/>
              </a:spcAft>
              <a:buNone/>
            </a:pPr>
            <a:r>
              <a:rPr lang="en" sz="1800">
                <a:solidFill>
                  <a:schemeClr val="dk2"/>
                </a:solidFill>
                <a:latin typeface="Calibri"/>
                <a:ea typeface="Calibri"/>
                <a:cs typeface="Calibri"/>
                <a:sym typeface="Calibri"/>
              </a:rPr>
              <a:t>First Name</a:t>
            </a:r>
            <a:endParaRPr sz="1800">
              <a:solidFill>
                <a:schemeClr val="dk2"/>
              </a:solidFill>
              <a:latin typeface="Calibri"/>
              <a:ea typeface="Calibri"/>
              <a:cs typeface="Calibri"/>
              <a:sym typeface="Calibri"/>
            </a:endParaRPr>
          </a:p>
          <a:p>
            <a:pPr indent="0" lvl="0" marL="0" rtl="0" algn="l">
              <a:spcBef>
                <a:spcPts val="0"/>
              </a:spcBef>
              <a:spcAft>
                <a:spcPts val="0"/>
              </a:spcAft>
              <a:buNone/>
            </a:pPr>
            <a:r>
              <a:rPr lang="en" sz="1800">
                <a:solidFill>
                  <a:schemeClr val="dk2"/>
                </a:solidFill>
                <a:latin typeface="Calibri"/>
                <a:ea typeface="Calibri"/>
                <a:cs typeface="Calibri"/>
                <a:sym typeface="Calibri"/>
              </a:rPr>
              <a:t>Last Name</a:t>
            </a:r>
            <a:endParaRPr sz="1800">
              <a:solidFill>
                <a:schemeClr val="dk2"/>
              </a:solidFill>
              <a:latin typeface="Calibri"/>
              <a:ea typeface="Calibri"/>
              <a:cs typeface="Calibri"/>
              <a:sym typeface="Calibri"/>
            </a:endParaRPr>
          </a:p>
          <a:p>
            <a:pPr indent="0" lvl="0" marL="0" rtl="0" algn="l">
              <a:spcBef>
                <a:spcPts val="0"/>
              </a:spcBef>
              <a:spcAft>
                <a:spcPts val="0"/>
              </a:spcAft>
              <a:buNone/>
            </a:pPr>
            <a:r>
              <a:rPr lang="en" sz="1800">
                <a:solidFill>
                  <a:schemeClr val="dk2"/>
                </a:solidFill>
                <a:latin typeface="Calibri"/>
                <a:ea typeface="Calibri"/>
                <a:cs typeface="Calibri"/>
                <a:sym typeface="Calibri"/>
              </a:rPr>
              <a:t>Address</a:t>
            </a:r>
            <a:endParaRPr sz="1800">
              <a:solidFill>
                <a:schemeClr val="dk2"/>
              </a:solidFill>
              <a:latin typeface="Calibri"/>
              <a:ea typeface="Calibri"/>
              <a:cs typeface="Calibri"/>
              <a:sym typeface="Calibri"/>
            </a:endParaRPr>
          </a:p>
          <a:p>
            <a:pPr indent="0" lvl="0" marL="0" rtl="0" algn="l">
              <a:spcBef>
                <a:spcPts val="0"/>
              </a:spcBef>
              <a:spcAft>
                <a:spcPts val="0"/>
              </a:spcAft>
              <a:buNone/>
            </a:pPr>
            <a:r>
              <a:rPr lang="en" sz="1800">
                <a:solidFill>
                  <a:schemeClr val="dk2"/>
                </a:solidFill>
                <a:latin typeface="Calibri"/>
                <a:ea typeface="Calibri"/>
                <a:cs typeface="Calibri"/>
                <a:sym typeface="Calibri"/>
              </a:rPr>
              <a:t>Password</a:t>
            </a:r>
            <a:endParaRPr sz="1800">
              <a:solidFill>
                <a:schemeClr val="dk2"/>
              </a:solidFill>
              <a:latin typeface="Calibri"/>
              <a:ea typeface="Calibri"/>
              <a:cs typeface="Calibri"/>
              <a:sym typeface="Calibri"/>
            </a:endParaRPr>
          </a:p>
          <a:p>
            <a:pPr indent="0" lvl="0" marL="0" rtl="0" algn="l">
              <a:spcBef>
                <a:spcPts val="0"/>
              </a:spcBef>
              <a:spcAft>
                <a:spcPts val="0"/>
              </a:spcAft>
              <a:buNone/>
            </a:pPr>
            <a:r>
              <a:rPr lang="en" sz="1800">
                <a:solidFill>
                  <a:schemeClr val="dk2"/>
                </a:solidFill>
                <a:latin typeface="Calibri"/>
                <a:ea typeface="Calibri"/>
                <a:cs typeface="Calibri"/>
                <a:sym typeface="Calibri"/>
              </a:rPr>
              <a:t>Prime Membership</a:t>
            </a:r>
            <a:endParaRPr sz="1800">
              <a:solidFill>
                <a:schemeClr val="dk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Requirements</a:t>
            </a:r>
            <a:endParaRPr/>
          </a:p>
        </p:txBody>
      </p:sp>
      <p:sp>
        <p:nvSpPr>
          <p:cNvPr id="156" name="Google Shape;156;p17"/>
          <p:cNvSpPr txBox="1"/>
          <p:nvPr>
            <p:ph idx="1" type="body"/>
          </p:nvPr>
        </p:nvSpPr>
        <p:spPr>
          <a:xfrm>
            <a:off x="986500" y="1383425"/>
            <a:ext cx="78822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Table for Product:</a:t>
            </a:r>
            <a:r>
              <a:rPr lang="en" sz="1800"/>
              <a:t> </a:t>
            </a:r>
            <a:endParaRPr sz="1800"/>
          </a:p>
          <a:p>
            <a:pPr indent="0" lvl="0" marL="457200" rtl="0" algn="l">
              <a:spcBef>
                <a:spcPts val="1200"/>
              </a:spcBef>
              <a:spcAft>
                <a:spcPts val="0"/>
              </a:spcAft>
              <a:buNone/>
            </a:pPr>
            <a:r>
              <a:rPr lang="en" sz="1800"/>
              <a:t>Product(</a:t>
            </a:r>
            <a:r>
              <a:rPr i="1" lang="en" sz="1800"/>
              <a:t>ID:</a:t>
            </a:r>
            <a:r>
              <a:rPr lang="en" sz="1800"/>
              <a:t>string/int, </a:t>
            </a:r>
            <a:r>
              <a:rPr i="1" lang="en" sz="1800"/>
              <a:t>N</a:t>
            </a:r>
            <a:r>
              <a:rPr i="1" lang="en" sz="1800"/>
              <a:t>ame</a:t>
            </a:r>
            <a:r>
              <a:rPr lang="en" sz="1800"/>
              <a:t>:string, </a:t>
            </a:r>
            <a:r>
              <a:rPr i="1" lang="en" sz="1800"/>
              <a:t>Descr</a:t>
            </a:r>
            <a:r>
              <a:rPr lang="en" sz="1800"/>
              <a:t>:string, </a:t>
            </a:r>
            <a:r>
              <a:rPr i="1" lang="en" sz="1800"/>
              <a:t>Price</a:t>
            </a:r>
            <a:r>
              <a:rPr lang="en" sz="1800"/>
              <a:t>:real, </a:t>
            </a:r>
            <a:r>
              <a:rPr i="1" lang="en" sz="1800"/>
              <a:t>Deal</a:t>
            </a:r>
            <a:r>
              <a:rPr lang="en" sz="1800"/>
              <a:t>:real, </a:t>
            </a:r>
            <a:r>
              <a:rPr i="1" lang="en" sz="1800"/>
              <a:t>Prime:</a:t>
            </a:r>
            <a:r>
              <a:rPr lang="en" sz="1800"/>
              <a:t>binary)</a:t>
            </a:r>
            <a:endParaRPr sz="1800"/>
          </a:p>
          <a:p>
            <a:pPr indent="0" lvl="0" marL="457200" rtl="0" algn="l">
              <a:spcBef>
                <a:spcPts val="1200"/>
              </a:spcBef>
              <a:spcAft>
                <a:spcPts val="1200"/>
              </a:spcAft>
              <a:buNone/>
            </a:pPr>
            <a:r>
              <a:t/>
            </a:r>
            <a:endParaRPr sz="1800"/>
          </a:p>
        </p:txBody>
      </p:sp>
      <p:sp>
        <p:nvSpPr>
          <p:cNvPr id="157" name="Google Shape;157;p17"/>
          <p:cNvSpPr txBox="1"/>
          <p:nvPr/>
        </p:nvSpPr>
        <p:spPr>
          <a:xfrm>
            <a:off x="1519700" y="2612550"/>
            <a:ext cx="36783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Calibri"/>
                <a:ea typeface="Calibri"/>
                <a:cs typeface="Calibri"/>
                <a:sym typeface="Calibri"/>
              </a:rPr>
              <a:t>ID</a:t>
            </a:r>
            <a:endParaRPr sz="1800">
              <a:solidFill>
                <a:schemeClr val="dk2"/>
              </a:solidFill>
              <a:latin typeface="Calibri"/>
              <a:ea typeface="Calibri"/>
              <a:cs typeface="Calibri"/>
              <a:sym typeface="Calibri"/>
            </a:endParaRPr>
          </a:p>
          <a:p>
            <a:pPr indent="0" lvl="0" marL="0" rtl="0" algn="l">
              <a:spcBef>
                <a:spcPts val="0"/>
              </a:spcBef>
              <a:spcAft>
                <a:spcPts val="0"/>
              </a:spcAft>
              <a:buNone/>
            </a:pPr>
            <a:r>
              <a:rPr lang="en" sz="1800">
                <a:solidFill>
                  <a:schemeClr val="dk2"/>
                </a:solidFill>
                <a:latin typeface="Calibri"/>
                <a:ea typeface="Calibri"/>
                <a:cs typeface="Calibri"/>
                <a:sym typeface="Calibri"/>
              </a:rPr>
              <a:t>Name</a:t>
            </a:r>
            <a:endParaRPr sz="1800">
              <a:solidFill>
                <a:schemeClr val="dk2"/>
              </a:solidFill>
              <a:latin typeface="Calibri"/>
              <a:ea typeface="Calibri"/>
              <a:cs typeface="Calibri"/>
              <a:sym typeface="Calibri"/>
            </a:endParaRPr>
          </a:p>
          <a:p>
            <a:pPr indent="0" lvl="0" marL="0" rtl="0" algn="l">
              <a:spcBef>
                <a:spcPts val="0"/>
              </a:spcBef>
              <a:spcAft>
                <a:spcPts val="0"/>
              </a:spcAft>
              <a:buNone/>
            </a:pPr>
            <a:r>
              <a:rPr lang="en" sz="1800">
                <a:solidFill>
                  <a:schemeClr val="dk2"/>
                </a:solidFill>
                <a:latin typeface="Calibri"/>
                <a:ea typeface="Calibri"/>
                <a:cs typeface="Calibri"/>
                <a:sym typeface="Calibri"/>
              </a:rPr>
              <a:t>Description</a:t>
            </a:r>
            <a:endParaRPr sz="1800">
              <a:solidFill>
                <a:schemeClr val="dk2"/>
              </a:solidFill>
              <a:latin typeface="Calibri"/>
              <a:ea typeface="Calibri"/>
              <a:cs typeface="Calibri"/>
              <a:sym typeface="Calibri"/>
            </a:endParaRPr>
          </a:p>
          <a:p>
            <a:pPr indent="0" lvl="0" marL="0" rtl="0" algn="l">
              <a:spcBef>
                <a:spcPts val="0"/>
              </a:spcBef>
              <a:spcAft>
                <a:spcPts val="0"/>
              </a:spcAft>
              <a:buNone/>
            </a:pPr>
            <a:r>
              <a:rPr lang="en" sz="1800">
                <a:solidFill>
                  <a:schemeClr val="dk2"/>
                </a:solidFill>
                <a:latin typeface="Calibri"/>
                <a:ea typeface="Calibri"/>
                <a:cs typeface="Calibri"/>
                <a:sym typeface="Calibri"/>
              </a:rPr>
              <a:t>Price</a:t>
            </a:r>
            <a:endParaRPr sz="1800">
              <a:solidFill>
                <a:schemeClr val="dk2"/>
              </a:solidFill>
              <a:latin typeface="Calibri"/>
              <a:ea typeface="Calibri"/>
              <a:cs typeface="Calibri"/>
              <a:sym typeface="Calibri"/>
            </a:endParaRPr>
          </a:p>
          <a:p>
            <a:pPr indent="0" lvl="0" marL="0" rtl="0" algn="l">
              <a:spcBef>
                <a:spcPts val="0"/>
              </a:spcBef>
              <a:spcAft>
                <a:spcPts val="0"/>
              </a:spcAft>
              <a:buNone/>
            </a:pPr>
            <a:r>
              <a:rPr lang="en" sz="1800">
                <a:solidFill>
                  <a:schemeClr val="dk2"/>
                </a:solidFill>
                <a:latin typeface="Calibri"/>
                <a:ea typeface="Calibri"/>
                <a:cs typeface="Calibri"/>
                <a:sym typeface="Calibri"/>
              </a:rPr>
              <a:t>Deal</a:t>
            </a:r>
            <a:endParaRPr sz="1800">
              <a:solidFill>
                <a:schemeClr val="dk2"/>
              </a:solidFill>
              <a:latin typeface="Calibri"/>
              <a:ea typeface="Calibri"/>
              <a:cs typeface="Calibri"/>
              <a:sym typeface="Calibri"/>
            </a:endParaRPr>
          </a:p>
          <a:p>
            <a:pPr indent="0" lvl="0" marL="0" rtl="0" algn="l">
              <a:spcBef>
                <a:spcPts val="0"/>
              </a:spcBef>
              <a:spcAft>
                <a:spcPts val="0"/>
              </a:spcAft>
              <a:buNone/>
            </a:pPr>
            <a:r>
              <a:rPr lang="en" sz="1800">
                <a:solidFill>
                  <a:schemeClr val="dk2"/>
                </a:solidFill>
                <a:latin typeface="Calibri"/>
                <a:ea typeface="Calibri"/>
                <a:cs typeface="Calibri"/>
                <a:sym typeface="Calibri"/>
              </a:rPr>
              <a:t>Prime</a:t>
            </a:r>
            <a:endParaRPr sz="1800">
              <a:solidFill>
                <a:schemeClr val="dk2"/>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Requirements</a:t>
            </a:r>
            <a:endParaRPr/>
          </a:p>
        </p:txBody>
      </p:sp>
      <p:sp>
        <p:nvSpPr>
          <p:cNvPr id="163" name="Google Shape;163;p18"/>
          <p:cNvSpPr txBox="1"/>
          <p:nvPr>
            <p:ph idx="1" type="body"/>
          </p:nvPr>
        </p:nvSpPr>
        <p:spPr>
          <a:xfrm>
            <a:off x="974600" y="1378650"/>
            <a:ext cx="8203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Table for payment methods</a:t>
            </a:r>
            <a:endParaRPr sz="1800"/>
          </a:p>
          <a:p>
            <a:pPr indent="0" lvl="0" marL="457200" rtl="0" algn="l">
              <a:spcBef>
                <a:spcPts val="1200"/>
              </a:spcBef>
              <a:spcAft>
                <a:spcPts val="0"/>
              </a:spcAft>
              <a:buClr>
                <a:schemeClr val="dk1"/>
              </a:buClr>
              <a:buSzPts val="1100"/>
              <a:buFont typeface="Arial"/>
              <a:buNone/>
            </a:pPr>
            <a:r>
              <a:rPr lang="en" sz="1800"/>
              <a:t>PM(PMType:String, </a:t>
            </a:r>
            <a:r>
              <a:rPr i="1" lang="en" sz="1800"/>
              <a:t>PMid</a:t>
            </a:r>
            <a:r>
              <a:rPr lang="en" sz="1800"/>
              <a:t>:string, </a:t>
            </a:r>
            <a:r>
              <a:rPr i="1" lang="en" sz="1800"/>
              <a:t>PMtype</a:t>
            </a:r>
            <a:r>
              <a:rPr lang="en" sz="1800"/>
              <a:t>:string, PMcardNumber: </a:t>
            </a:r>
            <a:r>
              <a:rPr i="1" lang="en" sz="1800"/>
              <a:t>PMexp</a:t>
            </a:r>
            <a:r>
              <a:rPr lang="en" sz="1800"/>
              <a:t>:int, </a:t>
            </a:r>
            <a:r>
              <a:rPr i="1" lang="en" sz="1800"/>
              <a:t>PMcvv</a:t>
            </a:r>
            <a:r>
              <a:rPr lang="en" sz="1800"/>
              <a:t>:int, </a:t>
            </a:r>
            <a:r>
              <a:rPr i="1" lang="en" sz="1800"/>
              <a:t>PMfav</a:t>
            </a:r>
            <a:r>
              <a:rPr lang="en" sz="1800"/>
              <a:t>:binary)</a:t>
            </a:r>
            <a:endParaRPr sz="1800"/>
          </a:p>
          <a:p>
            <a:pPr indent="0" lvl="0" marL="457200" rtl="0" algn="l">
              <a:spcBef>
                <a:spcPts val="1200"/>
              </a:spcBef>
              <a:spcAft>
                <a:spcPts val="1200"/>
              </a:spcAft>
              <a:buClr>
                <a:schemeClr val="dk1"/>
              </a:buClr>
              <a:buSzPts val="1100"/>
              <a:buFont typeface="Arial"/>
              <a:buNone/>
            </a:pPr>
            <a:r>
              <a:t/>
            </a:r>
            <a:endParaRPr sz="1800"/>
          </a:p>
        </p:txBody>
      </p:sp>
      <p:sp>
        <p:nvSpPr>
          <p:cNvPr id="164" name="Google Shape;164;p18"/>
          <p:cNvSpPr txBox="1"/>
          <p:nvPr/>
        </p:nvSpPr>
        <p:spPr>
          <a:xfrm>
            <a:off x="1461500" y="2668625"/>
            <a:ext cx="5434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Calibri"/>
                <a:ea typeface="Calibri"/>
                <a:cs typeface="Calibri"/>
                <a:sym typeface="Calibri"/>
              </a:rPr>
              <a:t>Payment Method Type</a:t>
            </a:r>
            <a:br>
              <a:rPr lang="en" sz="1800">
                <a:solidFill>
                  <a:schemeClr val="dk2"/>
                </a:solidFill>
                <a:latin typeface="Calibri"/>
                <a:ea typeface="Calibri"/>
                <a:cs typeface="Calibri"/>
                <a:sym typeface="Calibri"/>
              </a:rPr>
            </a:br>
            <a:r>
              <a:rPr lang="en" sz="1800">
                <a:solidFill>
                  <a:schemeClr val="dk2"/>
                </a:solidFill>
                <a:latin typeface="Calibri"/>
                <a:ea typeface="Calibri"/>
                <a:cs typeface="Calibri"/>
                <a:sym typeface="Calibri"/>
              </a:rPr>
              <a:t>Payment Method ID</a:t>
            </a:r>
            <a:endParaRPr sz="1800">
              <a:solidFill>
                <a:schemeClr val="dk2"/>
              </a:solidFill>
              <a:latin typeface="Calibri"/>
              <a:ea typeface="Calibri"/>
              <a:cs typeface="Calibri"/>
              <a:sym typeface="Calibri"/>
            </a:endParaRPr>
          </a:p>
          <a:p>
            <a:pPr indent="0" lvl="0" marL="0" rtl="0" algn="l">
              <a:spcBef>
                <a:spcPts val="0"/>
              </a:spcBef>
              <a:spcAft>
                <a:spcPts val="0"/>
              </a:spcAft>
              <a:buNone/>
            </a:pPr>
            <a:r>
              <a:rPr lang="en" sz="1800">
                <a:solidFill>
                  <a:schemeClr val="dk2"/>
                </a:solidFill>
                <a:latin typeface="Calibri"/>
                <a:ea typeface="Calibri"/>
                <a:cs typeface="Calibri"/>
                <a:sym typeface="Calibri"/>
              </a:rPr>
              <a:t>Payment Method Service Type</a:t>
            </a:r>
            <a:endParaRPr sz="1800">
              <a:solidFill>
                <a:schemeClr val="dk2"/>
              </a:solidFill>
              <a:latin typeface="Calibri"/>
              <a:ea typeface="Calibri"/>
              <a:cs typeface="Calibri"/>
              <a:sym typeface="Calibri"/>
            </a:endParaRPr>
          </a:p>
          <a:p>
            <a:pPr indent="0" lvl="0" marL="0" rtl="0" algn="l">
              <a:spcBef>
                <a:spcPts val="0"/>
              </a:spcBef>
              <a:spcAft>
                <a:spcPts val="0"/>
              </a:spcAft>
              <a:buNone/>
            </a:pPr>
            <a:r>
              <a:rPr lang="en" sz="1800">
                <a:solidFill>
                  <a:schemeClr val="dk2"/>
                </a:solidFill>
                <a:latin typeface="Calibri"/>
                <a:ea typeface="Calibri"/>
                <a:cs typeface="Calibri"/>
                <a:sym typeface="Calibri"/>
              </a:rPr>
              <a:t>Payment Method Card Number</a:t>
            </a:r>
            <a:endParaRPr sz="1800">
              <a:solidFill>
                <a:schemeClr val="dk2"/>
              </a:solidFill>
              <a:latin typeface="Calibri"/>
              <a:ea typeface="Calibri"/>
              <a:cs typeface="Calibri"/>
              <a:sym typeface="Calibri"/>
            </a:endParaRPr>
          </a:p>
          <a:p>
            <a:pPr indent="0" lvl="0" marL="0" rtl="0" algn="l">
              <a:spcBef>
                <a:spcPts val="0"/>
              </a:spcBef>
              <a:spcAft>
                <a:spcPts val="0"/>
              </a:spcAft>
              <a:buNone/>
            </a:pPr>
            <a:r>
              <a:rPr lang="en" sz="1800">
                <a:solidFill>
                  <a:schemeClr val="dk2"/>
                </a:solidFill>
                <a:latin typeface="Calibri"/>
                <a:ea typeface="Calibri"/>
                <a:cs typeface="Calibri"/>
                <a:sym typeface="Calibri"/>
              </a:rPr>
              <a:t>Payment Method Expiration Date</a:t>
            </a:r>
            <a:endParaRPr sz="1800">
              <a:solidFill>
                <a:schemeClr val="dk2"/>
              </a:solidFill>
              <a:latin typeface="Calibri"/>
              <a:ea typeface="Calibri"/>
              <a:cs typeface="Calibri"/>
              <a:sym typeface="Calibri"/>
            </a:endParaRPr>
          </a:p>
          <a:p>
            <a:pPr indent="0" lvl="0" marL="0" rtl="0" algn="l">
              <a:spcBef>
                <a:spcPts val="0"/>
              </a:spcBef>
              <a:spcAft>
                <a:spcPts val="0"/>
              </a:spcAft>
              <a:buNone/>
            </a:pPr>
            <a:r>
              <a:rPr lang="en" sz="1800">
                <a:solidFill>
                  <a:schemeClr val="dk2"/>
                </a:solidFill>
                <a:latin typeface="Calibri"/>
                <a:ea typeface="Calibri"/>
                <a:cs typeface="Calibri"/>
                <a:sym typeface="Calibri"/>
              </a:rPr>
              <a:t>Payment Method “Card Verification Value”</a:t>
            </a:r>
            <a:endParaRPr sz="1800">
              <a:solidFill>
                <a:schemeClr val="dk2"/>
              </a:solidFill>
              <a:latin typeface="Calibri"/>
              <a:ea typeface="Calibri"/>
              <a:cs typeface="Calibri"/>
              <a:sym typeface="Calibri"/>
            </a:endParaRPr>
          </a:p>
          <a:p>
            <a:pPr indent="0" lvl="0" marL="0" rtl="0" algn="l">
              <a:spcBef>
                <a:spcPts val="0"/>
              </a:spcBef>
              <a:spcAft>
                <a:spcPts val="0"/>
              </a:spcAft>
              <a:buNone/>
            </a:pPr>
            <a:r>
              <a:rPr lang="en" sz="1800">
                <a:solidFill>
                  <a:schemeClr val="dk2"/>
                </a:solidFill>
                <a:latin typeface="Calibri"/>
                <a:ea typeface="Calibri"/>
                <a:cs typeface="Calibri"/>
                <a:sym typeface="Calibri"/>
              </a:rPr>
              <a:t>Payment Method Favorite </a:t>
            </a:r>
            <a:endParaRPr sz="1800">
              <a:solidFill>
                <a:schemeClr val="dk2"/>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Requirements</a:t>
            </a:r>
            <a:endParaRPr/>
          </a:p>
        </p:txBody>
      </p:sp>
      <p:sp>
        <p:nvSpPr>
          <p:cNvPr id="170" name="Google Shape;170;p19"/>
          <p:cNvSpPr txBox="1"/>
          <p:nvPr>
            <p:ph idx="1" type="body"/>
          </p:nvPr>
        </p:nvSpPr>
        <p:spPr>
          <a:xfrm>
            <a:off x="974575" y="1386700"/>
            <a:ext cx="70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Table for view history</a:t>
            </a:r>
            <a:endParaRPr sz="1800"/>
          </a:p>
          <a:p>
            <a:pPr indent="0" lvl="0" marL="457200" rtl="0" algn="l">
              <a:spcBef>
                <a:spcPts val="1200"/>
              </a:spcBef>
              <a:spcAft>
                <a:spcPts val="0"/>
              </a:spcAft>
              <a:buClr>
                <a:schemeClr val="dk1"/>
              </a:buClr>
              <a:buSzPts val="1100"/>
              <a:buFont typeface="Arial"/>
              <a:buNone/>
            </a:pPr>
            <a:r>
              <a:rPr lang="en" sz="1800"/>
              <a:t>VH(</a:t>
            </a:r>
            <a:r>
              <a:rPr i="1" lang="en" sz="1800"/>
              <a:t>VHProID</a:t>
            </a:r>
            <a:r>
              <a:rPr lang="en" sz="1800"/>
              <a:t>:string/int,</a:t>
            </a:r>
            <a:r>
              <a:rPr i="1" lang="en" sz="1800"/>
              <a:t>ViewDate</a:t>
            </a:r>
            <a:r>
              <a:rPr lang="en" sz="1800"/>
              <a:t>:int)</a:t>
            </a:r>
            <a:endParaRPr sz="1800"/>
          </a:p>
          <a:p>
            <a:pPr indent="0" lvl="0" marL="457200" rtl="0" algn="l">
              <a:spcBef>
                <a:spcPts val="1200"/>
              </a:spcBef>
              <a:spcAft>
                <a:spcPts val="1200"/>
              </a:spcAft>
              <a:buClr>
                <a:schemeClr val="dk1"/>
              </a:buClr>
              <a:buSzPts val="1100"/>
              <a:buFont typeface="Arial"/>
              <a:buNone/>
            </a:pPr>
            <a:r>
              <a:t/>
            </a:r>
            <a:endParaRPr sz="1800"/>
          </a:p>
        </p:txBody>
      </p:sp>
      <p:sp>
        <p:nvSpPr>
          <p:cNvPr id="171" name="Google Shape;171;p19"/>
          <p:cNvSpPr txBox="1"/>
          <p:nvPr/>
        </p:nvSpPr>
        <p:spPr>
          <a:xfrm>
            <a:off x="1451775" y="2441650"/>
            <a:ext cx="414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Calibri"/>
                <a:ea typeface="Calibri"/>
                <a:cs typeface="Calibri"/>
                <a:sym typeface="Calibri"/>
              </a:rPr>
              <a:t>View History Product ID</a:t>
            </a:r>
            <a:endParaRPr sz="1800">
              <a:solidFill>
                <a:schemeClr val="dk2"/>
              </a:solidFill>
              <a:latin typeface="Calibri"/>
              <a:ea typeface="Calibri"/>
              <a:cs typeface="Calibri"/>
              <a:sym typeface="Calibri"/>
            </a:endParaRPr>
          </a:p>
          <a:p>
            <a:pPr indent="0" lvl="0" marL="0" rtl="0" algn="l">
              <a:spcBef>
                <a:spcPts val="0"/>
              </a:spcBef>
              <a:spcAft>
                <a:spcPts val="0"/>
              </a:spcAft>
              <a:buNone/>
            </a:pPr>
            <a:r>
              <a:rPr lang="en" sz="1800">
                <a:solidFill>
                  <a:schemeClr val="dk2"/>
                </a:solidFill>
                <a:latin typeface="Calibri"/>
                <a:ea typeface="Calibri"/>
                <a:cs typeface="Calibri"/>
                <a:sym typeface="Calibri"/>
              </a:rPr>
              <a:t>View Date</a:t>
            </a:r>
            <a:endParaRPr sz="1800">
              <a:solidFill>
                <a:schemeClr val="dk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Requirements</a:t>
            </a:r>
            <a:endParaRPr/>
          </a:p>
        </p:txBody>
      </p:sp>
      <p:sp>
        <p:nvSpPr>
          <p:cNvPr id="177" name="Google Shape;177;p20"/>
          <p:cNvSpPr txBox="1"/>
          <p:nvPr>
            <p:ph idx="1" type="body"/>
          </p:nvPr>
        </p:nvSpPr>
        <p:spPr>
          <a:xfrm>
            <a:off x="948400" y="1386700"/>
            <a:ext cx="79926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Table for purchase history</a:t>
            </a:r>
            <a:endParaRPr sz="1800"/>
          </a:p>
          <a:p>
            <a:pPr indent="0" lvl="0" marL="457200" rtl="0" algn="l">
              <a:spcBef>
                <a:spcPts val="1200"/>
              </a:spcBef>
              <a:spcAft>
                <a:spcPts val="0"/>
              </a:spcAft>
              <a:buClr>
                <a:schemeClr val="dk1"/>
              </a:buClr>
              <a:buSzPts val="1100"/>
              <a:buFont typeface="Arial"/>
              <a:buNone/>
            </a:pPr>
            <a:r>
              <a:rPr lang="en" sz="1800"/>
              <a:t>PH(</a:t>
            </a:r>
            <a:r>
              <a:rPr i="1" lang="en" sz="1800"/>
              <a:t>PHID</a:t>
            </a:r>
            <a:r>
              <a:rPr lang="en" sz="1800"/>
              <a:t>:string/int,</a:t>
            </a:r>
            <a:r>
              <a:rPr i="1" lang="en" sz="1800"/>
              <a:t>PHDate</a:t>
            </a:r>
            <a:r>
              <a:rPr lang="en" sz="1800"/>
              <a:t>:int, </a:t>
            </a:r>
            <a:r>
              <a:rPr i="1" lang="en" sz="1800"/>
              <a:t>PHPrice</a:t>
            </a:r>
            <a:r>
              <a:rPr lang="en" sz="1800"/>
              <a:t>:real, </a:t>
            </a:r>
            <a:r>
              <a:rPr i="1" lang="en" sz="1800"/>
              <a:t>PHPrime</a:t>
            </a:r>
            <a:r>
              <a:rPr lang="en" sz="1800"/>
              <a:t>:binary, </a:t>
            </a:r>
            <a:r>
              <a:rPr i="1" lang="en" sz="1800"/>
              <a:t>PHDelAdd</a:t>
            </a:r>
            <a:r>
              <a:rPr lang="en" sz="1800"/>
              <a:t>:string, </a:t>
            </a:r>
            <a:r>
              <a:rPr i="1" lang="en" sz="1800"/>
              <a:t>PHPayment</a:t>
            </a:r>
            <a:r>
              <a:rPr lang="en" sz="1800"/>
              <a:t>:String, </a:t>
            </a:r>
            <a:r>
              <a:rPr i="1" lang="en" sz="1800"/>
              <a:t>PHStat</a:t>
            </a:r>
            <a:r>
              <a:rPr lang="en" sz="1800"/>
              <a:t>:string)</a:t>
            </a:r>
            <a:endParaRPr sz="1800"/>
          </a:p>
          <a:p>
            <a:pPr indent="0" lvl="0" marL="457200" rtl="0" algn="l">
              <a:spcBef>
                <a:spcPts val="1200"/>
              </a:spcBef>
              <a:spcAft>
                <a:spcPts val="1200"/>
              </a:spcAft>
              <a:buClr>
                <a:schemeClr val="dk1"/>
              </a:buClr>
              <a:buSzPts val="1100"/>
              <a:buFont typeface="Arial"/>
              <a:buNone/>
            </a:pPr>
            <a:r>
              <a:t/>
            </a:r>
            <a:endParaRPr sz="1800"/>
          </a:p>
        </p:txBody>
      </p:sp>
      <p:sp>
        <p:nvSpPr>
          <p:cNvPr id="178" name="Google Shape;178;p20"/>
          <p:cNvSpPr txBox="1"/>
          <p:nvPr/>
        </p:nvSpPr>
        <p:spPr>
          <a:xfrm>
            <a:off x="1430800" y="2631975"/>
            <a:ext cx="4553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Calibri"/>
                <a:ea typeface="Calibri"/>
                <a:cs typeface="Calibri"/>
                <a:sym typeface="Calibri"/>
              </a:rPr>
              <a:t>P</a:t>
            </a:r>
            <a:r>
              <a:rPr lang="en" sz="1800">
                <a:solidFill>
                  <a:schemeClr val="dk2"/>
                </a:solidFill>
                <a:latin typeface="Calibri"/>
                <a:ea typeface="Calibri"/>
                <a:cs typeface="Calibri"/>
                <a:sym typeface="Calibri"/>
              </a:rPr>
              <a:t>urchase History</a:t>
            </a:r>
            <a:r>
              <a:rPr lang="en" sz="1800">
                <a:solidFill>
                  <a:schemeClr val="dk2"/>
                </a:solidFill>
                <a:latin typeface="Calibri"/>
                <a:ea typeface="Calibri"/>
                <a:cs typeface="Calibri"/>
                <a:sym typeface="Calibri"/>
              </a:rPr>
              <a:t> ID</a:t>
            </a:r>
            <a:endParaRPr sz="1800">
              <a:solidFill>
                <a:schemeClr val="dk2"/>
              </a:solidFill>
              <a:latin typeface="Calibri"/>
              <a:ea typeface="Calibri"/>
              <a:cs typeface="Calibri"/>
              <a:sym typeface="Calibri"/>
            </a:endParaRPr>
          </a:p>
          <a:p>
            <a:pPr indent="0" lvl="0" marL="0" rtl="0" algn="l">
              <a:spcBef>
                <a:spcPts val="0"/>
              </a:spcBef>
              <a:spcAft>
                <a:spcPts val="0"/>
              </a:spcAft>
              <a:buNone/>
            </a:pPr>
            <a:r>
              <a:rPr lang="en" sz="1800">
                <a:solidFill>
                  <a:schemeClr val="dk2"/>
                </a:solidFill>
                <a:latin typeface="Calibri"/>
                <a:ea typeface="Calibri"/>
                <a:cs typeface="Calibri"/>
                <a:sym typeface="Calibri"/>
              </a:rPr>
              <a:t>Purchase History</a:t>
            </a:r>
            <a:r>
              <a:rPr lang="en" sz="1800">
                <a:solidFill>
                  <a:schemeClr val="dk2"/>
                </a:solidFill>
                <a:latin typeface="Calibri"/>
                <a:ea typeface="Calibri"/>
                <a:cs typeface="Calibri"/>
                <a:sym typeface="Calibri"/>
              </a:rPr>
              <a:t> Date</a:t>
            </a:r>
            <a:endParaRPr sz="1800">
              <a:solidFill>
                <a:schemeClr val="dk2"/>
              </a:solidFill>
              <a:latin typeface="Calibri"/>
              <a:ea typeface="Calibri"/>
              <a:cs typeface="Calibri"/>
              <a:sym typeface="Calibri"/>
            </a:endParaRPr>
          </a:p>
          <a:p>
            <a:pPr indent="0" lvl="0" marL="0" rtl="0" algn="l">
              <a:spcBef>
                <a:spcPts val="0"/>
              </a:spcBef>
              <a:spcAft>
                <a:spcPts val="0"/>
              </a:spcAft>
              <a:buNone/>
            </a:pPr>
            <a:r>
              <a:rPr lang="en" sz="1800">
                <a:solidFill>
                  <a:schemeClr val="dk2"/>
                </a:solidFill>
                <a:latin typeface="Calibri"/>
                <a:ea typeface="Calibri"/>
                <a:cs typeface="Calibri"/>
                <a:sym typeface="Calibri"/>
              </a:rPr>
              <a:t>Purchase History</a:t>
            </a:r>
            <a:r>
              <a:rPr lang="en" sz="1800">
                <a:solidFill>
                  <a:schemeClr val="dk2"/>
                </a:solidFill>
                <a:latin typeface="Calibri"/>
                <a:ea typeface="Calibri"/>
                <a:cs typeface="Calibri"/>
                <a:sym typeface="Calibri"/>
              </a:rPr>
              <a:t> Price</a:t>
            </a:r>
            <a:endParaRPr sz="1800">
              <a:solidFill>
                <a:schemeClr val="dk2"/>
              </a:solidFill>
              <a:latin typeface="Calibri"/>
              <a:ea typeface="Calibri"/>
              <a:cs typeface="Calibri"/>
              <a:sym typeface="Calibri"/>
            </a:endParaRPr>
          </a:p>
          <a:p>
            <a:pPr indent="0" lvl="0" marL="0" rtl="0" algn="l">
              <a:spcBef>
                <a:spcPts val="0"/>
              </a:spcBef>
              <a:spcAft>
                <a:spcPts val="0"/>
              </a:spcAft>
              <a:buNone/>
            </a:pPr>
            <a:r>
              <a:rPr lang="en" sz="1800">
                <a:solidFill>
                  <a:schemeClr val="dk2"/>
                </a:solidFill>
                <a:latin typeface="Calibri"/>
                <a:ea typeface="Calibri"/>
                <a:cs typeface="Calibri"/>
                <a:sym typeface="Calibri"/>
              </a:rPr>
              <a:t>Purchase History </a:t>
            </a:r>
            <a:r>
              <a:rPr lang="en" sz="1800">
                <a:solidFill>
                  <a:schemeClr val="dk2"/>
                </a:solidFill>
                <a:latin typeface="Calibri"/>
                <a:ea typeface="Calibri"/>
                <a:cs typeface="Calibri"/>
                <a:sym typeface="Calibri"/>
              </a:rPr>
              <a:t>Prime</a:t>
            </a:r>
            <a:endParaRPr sz="1800">
              <a:solidFill>
                <a:schemeClr val="dk2"/>
              </a:solidFill>
              <a:latin typeface="Calibri"/>
              <a:ea typeface="Calibri"/>
              <a:cs typeface="Calibri"/>
              <a:sym typeface="Calibri"/>
            </a:endParaRPr>
          </a:p>
          <a:p>
            <a:pPr indent="0" lvl="0" marL="0" rtl="0" algn="l">
              <a:spcBef>
                <a:spcPts val="0"/>
              </a:spcBef>
              <a:spcAft>
                <a:spcPts val="0"/>
              </a:spcAft>
              <a:buNone/>
            </a:pPr>
            <a:r>
              <a:rPr lang="en" sz="1800">
                <a:solidFill>
                  <a:schemeClr val="dk2"/>
                </a:solidFill>
                <a:latin typeface="Calibri"/>
                <a:ea typeface="Calibri"/>
                <a:cs typeface="Calibri"/>
                <a:sym typeface="Calibri"/>
              </a:rPr>
              <a:t>Purchase History</a:t>
            </a:r>
            <a:r>
              <a:rPr lang="en" sz="1800">
                <a:solidFill>
                  <a:schemeClr val="dk2"/>
                </a:solidFill>
                <a:latin typeface="Calibri"/>
                <a:ea typeface="Calibri"/>
                <a:cs typeface="Calibri"/>
                <a:sym typeface="Calibri"/>
              </a:rPr>
              <a:t> Delivery Address</a:t>
            </a:r>
            <a:endParaRPr sz="1800">
              <a:solidFill>
                <a:schemeClr val="dk2"/>
              </a:solidFill>
              <a:latin typeface="Calibri"/>
              <a:ea typeface="Calibri"/>
              <a:cs typeface="Calibri"/>
              <a:sym typeface="Calibri"/>
            </a:endParaRPr>
          </a:p>
          <a:p>
            <a:pPr indent="0" lvl="0" marL="0" rtl="0" algn="l">
              <a:spcBef>
                <a:spcPts val="0"/>
              </a:spcBef>
              <a:spcAft>
                <a:spcPts val="0"/>
              </a:spcAft>
              <a:buNone/>
            </a:pPr>
            <a:r>
              <a:rPr lang="en" sz="1800">
                <a:solidFill>
                  <a:schemeClr val="dk2"/>
                </a:solidFill>
                <a:latin typeface="Calibri"/>
                <a:ea typeface="Calibri"/>
                <a:cs typeface="Calibri"/>
                <a:sym typeface="Calibri"/>
              </a:rPr>
              <a:t>Purchase History </a:t>
            </a:r>
            <a:r>
              <a:rPr lang="en" sz="1800">
                <a:solidFill>
                  <a:schemeClr val="dk2"/>
                </a:solidFill>
                <a:latin typeface="Calibri"/>
                <a:ea typeface="Calibri"/>
                <a:cs typeface="Calibri"/>
                <a:sym typeface="Calibri"/>
              </a:rPr>
              <a:t>Status</a:t>
            </a:r>
            <a:endParaRPr sz="1800">
              <a:solidFill>
                <a:schemeClr val="dk2"/>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Requirements</a:t>
            </a:r>
            <a:endParaRPr/>
          </a:p>
        </p:txBody>
      </p:sp>
      <p:sp>
        <p:nvSpPr>
          <p:cNvPr id="184" name="Google Shape;184;p21"/>
          <p:cNvSpPr txBox="1"/>
          <p:nvPr>
            <p:ph idx="1" type="body"/>
          </p:nvPr>
        </p:nvSpPr>
        <p:spPr>
          <a:xfrm>
            <a:off x="986800" y="1377150"/>
            <a:ext cx="84687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Table for the Shopping cart</a:t>
            </a:r>
            <a:endParaRPr sz="1800"/>
          </a:p>
          <a:p>
            <a:pPr indent="0" lvl="0" marL="457200" rtl="0" algn="l">
              <a:spcBef>
                <a:spcPts val="1200"/>
              </a:spcBef>
              <a:spcAft>
                <a:spcPts val="0"/>
              </a:spcAft>
              <a:buNone/>
            </a:pPr>
            <a:r>
              <a:rPr lang="en" sz="1800"/>
              <a:t>SC(</a:t>
            </a:r>
            <a:r>
              <a:rPr i="1" lang="en" sz="1800"/>
              <a:t>SC</a:t>
            </a:r>
            <a:r>
              <a:rPr i="1" lang="en" sz="1800"/>
              <a:t>ProID</a:t>
            </a:r>
            <a:r>
              <a:rPr lang="en" sz="1800"/>
              <a:t>:string/int,</a:t>
            </a:r>
            <a:r>
              <a:rPr i="1" lang="en" sz="1800"/>
              <a:t> SCQuant:</a:t>
            </a:r>
            <a:r>
              <a:rPr lang="en" sz="1800"/>
              <a:t>int, </a:t>
            </a:r>
            <a:r>
              <a:rPr i="1" lang="en" sz="1800"/>
              <a:t>SC</a:t>
            </a:r>
            <a:r>
              <a:rPr i="1" lang="en" sz="1800"/>
              <a:t>Price</a:t>
            </a:r>
            <a:r>
              <a:rPr lang="en" sz="1800"/>
              <a:t>:real, SCDeal:real, </a:t>
            </a:r>
            <a:r>
              <a:rPr i="1" lang="en" sz="1800"/>
              <a:t>SC</a:t>
            </a:r>
            <a:r>
              <a:rPr i="1" lang="en" sz="1800"/>
              <a:t>Prime</a:t>
            </a:r>
            <a:r>
              <a:rPr lang="en" sz="1800"/>
              <a:t>:binary)</a:t>
            </a:r>
            <a:endParaRPr sz="1800"/>
          </a:p>
          <a:p>
            <a:pPr indent="0" lvl="0" marL="457200" rtl="0" algn="l">
              <a:spcBef>
                <a:spcPts val="1200"/>
              </a:spcBef>
              <a:spcAft>
                <a:spcPts val="1200"/>
              </a:spcAft>
              <a:buNone/>
            </a:pPr>
            <a:r>
              <a:t/>
            </a:r>
            <a:endParaRPr sz="1800"/>
          </a:p>
        </p:txBody>
      </p:sp>
      <p:sp>
        <p:nvSpPr>
          <p:cNvPr id="185" name="Google Shape;185;p21"/>
          <p:cNvSpPr txBox="1"/>
          <p:nvPr/>
        </p:nvSpPr>
        <p:spPr>
          <a:xfrm>
            <a:off x="1390900" y="2451600"/>
            <a:ext cx="4553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Calibri"/>
                <a:ea typeface="Calibri"/>
                <a:cs typeface="Calibri"/>
                <a:sym typeface="Calibri"/>
              </a:rPr>
              <a:t>Shopping Cart</a:t>
            </a:r>
            <a:r>
              <a:rPr lang="en" sz="1800">
                <a:solidFill>
                  <a:schemeClr val="dk2"/>
                </a:solidFill>
                <a:latin typeface="Calibri"/>
                <a:ea typeface="Calibri"/>
                <a:cs typeface="Calibri"/>
                <a:sym typeface="Calibri"/>
              </a:rPr>
              <a:t> Product ID</a:t>
            </a:r>
            <a:endParaRPr sz="1800">
              <a:solidFill>
                <a:schemeClr val="dk2"/>
              </a:solidFill>
              <a:latin typeface="Calibri"/>
              <a:ea typeface="Calibri"/>
              <a:cs typeface="Calibri"/>
              <a:sym typeface="Calibri"/>
            </a:endParaRPr>
          </a:p>
          <a:p>
            <a:pPr indent="0" lvl="0" marL="0" rtl="0" algn="l">
              <a:spcBef>
                <a:spcPts val="0"/>
              </a:spcBef>
              <a:spcAft>
                <a:spcPts val="0"/>
              </a:spcAft>
              <a:buNone/>
            </a:pPr>
            <a:r>
              <a:rPr lang="en" sz="1800">
                <a:solidFill>
                  <a:schemeClr val="dk2"/>
                </a:solidFill>
                <a:latin typeface="Calibri"/>
                <a:ea typeface="Calibri"/>
                <a:cs typeface="Calibri"/>
                <a:sym typeface="Calibri"/>
              </a:rPr>
              <a:t>Shopping Cart Quantity</a:t>
            </a:r>
            <a:endParaRPr sz="1800">
              <a:solidFill>
                <a:schemeClr val="dk2"/>
              </a:solidFill>
              <a:latin typeface="Calibri"/>
              <a:ea typeface="Calibri"/>
              <a:cs typeface="Calibri"/>
              <a:sym typeface="Calibri"/>
            </a:endParaRPr>
          </a:p>
          <a:p>
            <a:pPr indent="0" lvl="0" marL="0" rtl="0" algn="l">
              <a:spcBef>
                <a:spcPts val="0"/>
              </a:spcBef>
              <a:spcAft>
                <a:spcPts val="0"/>
              </a:spcAft>
              <a:buNone/>
            </a:pPr>
            <a:r>
              <a:rPr lang="en" sz="1800">
                <a:solidFill>
                  <a:schemeClr val="dk2"/>
                </a:solidFill>
                <a:latin typeface="Calibri"/>
                <a:ea typeface="Calibri"/>
                <a:cs typeface="Calibri"/>
                <a:sym typeface="Calibri"/>
              </a:rPr>
              <a:t>Shopping Cart </a:t>
            </a:r>
            <a:r>
              <a:rPr lang="en" sz="1800">
                <a:solidFill>
                  <a:schemeClr val="dk2"/>
                </a:solidFill>
                <a:latin typeface="Calibri"/>
                <a:ea typeface="Calibri"/>
                <a:cs typeface="Calibri"/>
                <a:sym typeface="Calibri"/>
              </a:rPr>
              <a:t>Price</a:t>
            </a:r>
            <a:endParaRPr sz="1800">
              <a:solidFill>
                <a:schemeClr val="dk2"/>
              </a:solidFill>
              <a:latin typeface="Calibri"/>
              <a:ea typeface="Calibri"/>
              <a:cs typeface="Calibri"/>
              <a:sym typeface="Calibri"/>
            </a:endParaRPr>
          </a:p>
          <a:p>
            <a:pPr indent="0" lvl="0" marL="0" rtl="0" algn="l">
              <a:spcBef>
                <a:spcPts val="0"/>
              </a:spcBef>
              <a:spcAft>
                <a:spcPts val="0"/>
              </a:spcAft>
              <a:buNone/>
            </a:pPr>
            <a:r>
              <a:rPr lang="en" sz="1800">
                <a:solidFill>
                  <a:schemeClr val="dk2"/>
                </a:solidFill>
                <a:latin typeface="Calibri"/>
                <a:ea typeface="Calibri"/>
                <a:cs typeface="Calibri"/>
                <a:sym typeface="Calibri"/>
              </a:rPr>
              <a:t>Shopping Cart Current Deals</a:t>
            </a:r>
            <a:endParaRPr sz="1800">
              <a:solidFill>
                <a:schemeClr val="dk2"/>
              </a:solidFill>
              <a:latin typeface="Calibri"/>
              <a:ea typeface="Calibri"/>
              <a:cs typeface="Calibri"/>
              <a:sym typeface="Calibri"/>
            </a:endParaRPr>
          </a:p>
          <a:p>
            <a:pPr indent="0" lvl="0" marL="0" rtl="0" algn="l">
              <a:spcBef>
                <a:spcPts val="0"/>
              </a:spcBef>
              <a:spcAft>
                <a:spcPts val="0"/>
              </a:spcAft>
              <a:buNone/>
            </a:pPr>
            <a:r>
              <a:rPr lang="en" sz="1800">
                <a:solidFill>
                  <a:schemeClr val="dk2"/>
                </a:solidFill>
                <a:latin typeface="Calibri"/>
                <a:ea typeface="Calibri"/>
                <a:cs typeface="Calibri"/>
                <a:sym typeface="Calibri"/>
              </a:rPr>
              <a:t>Shopping Cart </a:t>
            </a:r>
            <a:r>
              <a:rPr lang="en" sz="1800">
                <a:solidFill>
                  <a:schemeClr val="dk2"/>
                </a:solidFill>
                <a:latin typeface="Calibri"/>
                <a:ea typeface="Calibri"/>
                <a:cs typeface="Calibri"/>
                <a:sym typeface="Calibri"/>
              </a:rPr>
              <a:t>Prime</a:t>
            </a:r>
            <a:endParaRPr sz="1800">
              <a:solidFill>
                <a:schemeClr val="dk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