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5"/>
  </p:notesMasterIdLst>
  <p:sldIdLst>
    <p:sldId id="294" r:id="rId2"/>
    <p:sldId id="295" r:id="rId3"/>
    <p:sldId id="296" r:id="rId4"/>
    <p:sldId id="297" r:id="rId5"/>
    <p:sldId id="298" r:id="rId6"/>
    <p:sldId id="300" r:id="rId7"/>
    <p:sldId id="301" r:id="rId8"/>
    <p:sldId id="305" r:id="rId9"/>
    <p:sldId id="302" r:id="rId10"/>
    <p:sldId id="303" r:id="rId11"/>
    <p:sldId id="304" r:id="rId12"/>
    <p:sldId id="306" r:id="rId13"/>
    <p:sldId id="293" r:id="rId14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25"/>
    <p:restoredTop sz="96327" autoAdjust="0"/>
  </p:normalViewPr>
  <p:slideViewPr>
    <p:cSldViewPr snapToGrid="0" snapToObjects="1">
      <p:cViewPr>
        <p:scale>
          <a:sx n="74" d="100"/>
          <a:sy n="74" d="100"/>
        </p:scale>
        <p:origin x="144" y="1344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C24E0-FB5A-76FE-DE05-ED101A6472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Heart Disease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3473EC-527C-8D51-936E-AD3BB8A6B8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Brett Tully</a:t>
            </a:r>
          </a:p>
        </p:txBody>
      </p:sp>
    </p:spTree>
    <p:extLst>
      <p:ext uri="{BB962C8B-B14F-4D97-AF65-F5344CB8AC3E}">
        <p14:creationId xmlns:p14="http://schemas.microsoft.com/office/powerpoint/2010/main" val="3314609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A0FA5-1E3E-85D5-6829-856CC6C3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3EE78D7E-E3F5-1883-A3FF-96EC72CA1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B9077C60-18D4-B621-7E5F-99872696643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365" b="365"/>
          <a:stretch>
            <a:fillRect/>
          </a:stretch>
        </p:blipFill>
        <p:spPr>
          <a:xfrm>
            <a:off x="-1" y="-1"/>
            <a:ext cx="12192001" cy="6711351"/>
          </a:xfrm>
        </p:spPr>
      </p:pic>
    </p:spTree>
    <p:extLst>
      <p:ext uri="{BB962C8B-B14F-4D97-AF65-F5344CB8AC3E}">
        <p14:creationId xmlns:p14="http://schemas.microsoft.com/office/powerpoint/2010/main" val="1569073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64751B6A-FAAB-0D8B-78BC-F9DA7C78081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8027" r="1" b="8028"/>
          <a:stretch/>
        </p:blipFill>
        <p:spPr>
          <a:xfrm>
            <a:off x="120650" y="68263"/>
            <a:ext cx="11950700" cy="6721475"/>
          </a:xfrm>
          <a:noFill/>
        </p:spPr>
      </p:pic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3EE78D7E-E3F5-1883-A3FF-96EC72CA1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A0FA5-1E3E-85D5-6829-856CC6C3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015680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D0AACBCB-1D8E-A593-DCFA-EEF5E6C40D4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8676" r="8676"/>
          <a:stretch/>
        </p:blipFill>
        <p:spPr>
          <a:xfrm>
            <a:off x="0" y="68263"/>
            <a:ext cx="12191999" cy="6721475"/>
          </a:xfrm>
          <a:noFill/>
        </p:spPr>
      </p:pic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3EE78D7E-E3F5-1883-A3FF-96EC72CA1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A0FA5-1E3E-85D5-6829-856CC6C3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758450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6F949-9E06-E827-2998-ADA92125A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840407"/>
            <a:ext cx="5693664" cy="768096"/>
          </a:xfrm>
        </p:spPr>
        <p:txBody>
          <a:bodyPr/>
          <a:lstStyle/>
          <a:p>
            <a:r>
              <a:rPr lang="en-US" dirty="0"/>
              <a:t>About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20743-0137-0212-44B6-BD9A30483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3012370"/>
            <a:ext cx="5693664" cy="3122168"/>
          </a:xfrm>
        </p:spPr>
        <p:txBody>
          <a:bodyPr/>
          <a:lstStyle/>
          <a:p>
            <a:r>
              <a:rPr lang="en-US" dirty="0"/>
              <a:t>Heart Disease Death prediction</a:t>
            </a:r>
          </a:p>
          <a:p>
            <a:pPr lvl="1"/>
            <a:r>
              <a:rPr lang="en-US" dirty="0"/>
              <a:t>13 columns</a:t>
            </a:r>
          </a:p>
          <a:p>
            <a:pPr lvl="1"/>
            <a:r>
              <a:rPr lang="en-US" dirty="0"/>
              <a:t>299 rows</a:t>
            </a:r>
          </a:p>
          <a:p>
            <a:pPr lvl="1"/>
            <a:r>
              <a:rPr lang="en-US" dirty="0"/>
              <a:t>0 Null values</a:t>
            </a:r>
          </a:p>
          <a:p>
            <a:pPr lvl="1"/>
            <a:r>
              <a:rPr lang="en-US" dirty="0"/>
              <a:t>From Kaggle</a:t>
            </a:r>
          </a:p>
        </p:txBody>
      </p:sp>
    </p:spTree>
    <p:extLst>
      <p:ext uri="{BB962C8B-B14F-4D97-AF65-F5344CB8AC3E}">
        <p14:creationId xmlns:p14="http://schemas.microsoft.com/office/powerpoint/2010/main" val="2537689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F0B45-7E2E-05AA-EFB2-E9F0A5ED4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737091"/>
            <a:ext cx="5693664" cy="768096"/>
          </a:xfrm>
        </p:spPr>
        <p:txBody>
          <a:bodyPr/>
          <a:lstStyle/>
          <a:p>
            <a:r>
              <a:rPr lang="en-US" dirty="0"/>
              <a:t>Models used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7DDE0-6381-4CD8-FB9F-424FC389A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Sequential ANN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  <a:ea typeface="Cambria" panose="02040503050406030204" pitchFamily="18" charset="0"/>
                <a:cs typeface="Arial" panose="020B0604020202020204" pitchFamily="34" charset="0"/>
              </a:rPr>
              <a:t>Voting Classifier </a:t>
            </a:r>
          </a:p>
          <a:p>
            <a:pPr lvl="2">
              <a:lnSpc>
                <a:spcPct val="100000"/>
              </a:lnSpc>
            </a:pPr>
            <a:r>
              <a:rPr lang="en-US" sz="2200" dirty="0">
                <a:effectLst/>
                <a:ea typeface="Cambria" panose="02040503050406030204" pitchFamily="18" charset="0"/>
                <a:cs typeface="Arial" panose="020B0604020202020204" pitchFamily="34" charset="0"/>
              </a:rPr>
              <a:t>Logistic Regression</a:t>
            </a:r>
            <a:endParaRPr lang="en-US" sz="2400" dirty="0"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lvl="2">
              <a:lnSpc>
                <a:spcPct val="100000"/>
              </a:lnSpc>
            </a:pPr>
            <a:r>
              <a:rPr lang="en-US" sz="2400" dirty="0">
                <a:effectLst/>
                <a:ea typeface="Cambria" panose="02040503050406030204" pitchFamily="18" charset="0"/>
                <a:cs typeface="Arial" panose="020B0604020202020204" pitchFamily="34" charset="0"/>
              </a:rPr>
              <a:t>Random Forest Classifier </a:t>
            </a:r>
          </a:p>
          <a:p>
            <a:pPr lvl="2">
              <a:lnSpc>
                <a:spcPct val="100000"/>
              </a:lnSpc>
            </a:pPr>
            <a:r>
              <a:rPr lang="en-US" sz="2200" dirty="0">
                <a:effectLst/>
                <a:ea typeface="Cambria" panose="02040503050406030204" pitchFamily="18" charset="0"/>
                <a:cs typeface="Arial" panose="020B0604020202020204" pitchFamily="34" charset="0"/>
              </a:rPr>
              <a:t>Support Vector Classifier </a:t>
            </a:r>
          </a:p>
          <a:p>
            <a:pPr lvl="2">
              <a:lnSpc>
                <a:spcPct val="100000"/>
              </a:lnSpc>
            </a:pPr>
            <a:r>
              <a:rPr lang="en-US" sz="2200" dirty="0">
                <a:effectLst/>
                <a:ea typeface="Cambria" panose="02040503050406030204" pitchFamily="18" charset="0"/>
                <a:cs typeface="Arial" panose="020B0604020202020204" pitchFamily="34" charset="0"/>
              </a:rPr>
              <a:t>Decision Tree Classifier</a:t>
            </a:r>
          </a:p>
          <a:p>
            <a:pPr>
              <a:lnSpc>
                <a:spcPct val="100000"/>
              </a:lnSpc>
            </a:pPr>
            <a:r>
              <a:rPr lang="en-US" dirty="0">
                <a:effectLst/>
                <a:ea typeface="Cambria" panose="02040503050406030204" pitchFamily="18" charset="0"/>
                <a:cs typeface="Arial" panose="020B0604020202020204" pitchFamily="34" charset="0"/>
              </a:rPr>
              <a:t>Bagging Classifier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412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621A41E-64AE-509C-9376-7F89F5F0E5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105" b="1"/>
          <a:stretch/>
        </p:blipFill>
        <p:spPr>
          <a:xfrm>
            <a:off x="120650" y="68263"/>
            <a:ext cx="11950700" cy="6721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953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Content Placeholder 4">
            <a:extLst>
              <a:ext uri="{FF2B5EF4-FFF2-40B4-BE49-F238E27FC236}">
                <a16:creationId xmlns:a16="http://schemas.microsoft.com/office/drawing/2014/main" id="{48A74803-D95D-13E7-52E5-D22A02D9EC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999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20DEBE-3ECB-553B-E699-216315FAC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2C0B892C-5284-DA0B-D6B3-409444A16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14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Placeholder 30">
            <a:extLst>
              <a:ext uri="{FF2B5EF4-FFF2-40B4-BE49-F238E27FC236}">
                <a16:creationId xmlns:a16="http://schemas.microsoft.com/office/drawing/2014/main" id="{A7669FA7-22AD-FBD6-F83B-BE3FDF24470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r="1" b="4267"/>
          <a:stretch/>
        </p:blipFill>
        <p:spPr>
          <a:xfrm>
            <a:off x="120650" y="68263"/>
            <a:ext cx="11950700" cy="6721475"/>
          </a:xfrm>
          <a:noFill/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D5230E-ADE0-3C9F-10AF-B9EAF3325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A35D7828-9EB0-C059-D359-CDBC8ED58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75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1AF98E9-E7F6-2512-0553-10D7D09B35B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tretch/>
        </p:blipFill>
        <p:spPr>
          <a:xfrm>
            <a:off x="1" y="68263"/>
            <a:ext cx="12192000" cy="6721475"/>
          </a:xfr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A0FA5-1E3E-85D5-6829-856CC6C3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3EE78D7E-E3F5-1883-A3FF-96EC72CA1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66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F8E126A5-ED58-AA73-2150-48612BB3A3A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2408" b="15175"/>
          <a:stretch/>
        </p:blipFill>
        <p:spPr>
          <a:xfrm>
            <a:off x="20" y="10"/>
            <a:ext cx="12191980" cy="6857990"/>
          </a:xfrm>
          <a:noFill/>
        </p:spPr>
      </p:pic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3EE78D7E-E3F5-1883-A3FF-96EC72CA1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A0FA5-1E3E-85D5-6829-856CC6C3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297003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F06336E3-E17B-CD8B-097A-34E058F5C5F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454" r="1" b="1"/>
          <a:stretch/>
        </p:blipFill>
        <p:spPr>
          <a:xfrm>
            <a:off x="120650" y="68263"/>
            <a:ext cx="11950700" cy="6721475"/>
          </a:xfrm>
          <a:noFill/>
        </p:spPr>
      </p:pic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3EE78D7E-E3F5-1883-A3FF-96EC72CA1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A0FA5-1E3E-85D5-6829-856CC6C3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91204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66</Words>
  <Application>Microsoft Macintosh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Arial Black</vt:lpstr>
      <vt:lpstr>Sabon Next LT</vt:lpstr>
      <vt:lpstr>Office Theme</vt:lpstr>
      <vt:lpstr>Heart Disease</vt:lpstr>
      <vt:lpstr>About the Dataset</vt:lpstr>
      <vt:lpstr>Models used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</dc:title>
  <dc:subject/>
  <dc:creator>Brett J. Tully</dc:creator>
  <cp:lastModifiedBy>Brett J. Tully</cp:lastModifiedBy>
  <cp:revision>1</cp:revision>
  <dcterms:created xsi:type="dcterms:W3CDTF">2022-12-12T05:48:12Z</dcterms:created>
  <dcterms:modified xsi:type="dcterms:W3CDTF">2022-12-12T06:21:43Z</dcterms:modified>
</cp:coreProperties>
</file>