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Georgia" panose="02040502050405020303" pitchFamily="18" charset="0"/>
      <p:regular r:id="rId22"/>
      <p:bold r:id="rId23"/>
      <p:italic r:id="rId24"/>
      <p:boldItalic r:id="rId25"/>
    </p:embeddedFont>
    <p:embeddedFont>
      <p:font typeface="Nunito" pitchFamily="2" charset="77"/>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82"/>
    <p:restoredTop sz="94694"/>
  </p:normalViewPr>
  <p:slideViewPr>
    <p:cSldViewPr snapToGrid="0">
      <p:cViewPr varScale="1">
        <p:scale>
          <a:sx n="104" d="100"/>
          <a:sy n="104" d="100"/>
        </p:scale>
        <p:origin x="1880" y="1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948e01f4b4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948e01f4b4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948e01f4b4_3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948e01f4b4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948e01f4b4_3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948e01f4b4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948e01f4b4_3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948e01f4b4_3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948e01f4b4_3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948e01f4b4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948e01f4b4_3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948e01f4b4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94741bb2a0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94741bb2a0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948e01f4b4_3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948e01f4b4_3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94741bb2a0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94741bb2a0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94741bb2a0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94741bb2a0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94741bb2a0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94741bb2a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94741bb2a0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94741bb2a0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948e01f4b4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948e01f4b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948e01f4b4_3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948e01f4b4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ECLAT Algorithm</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Saaki V. &amp; Brett 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92" name="Google Shape;192;p2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3" name="Google Shape;193;p22"/>
          <p:cNvPicPr preferRelativeResize="0"/>
          <p:nvPr/>
        </p:nvPicPr>
        <p:blipFill>
          <a:blip r:embed="rId3">
            <a:alphaModFix/>
          </a:blip>
          <a:stretch>
            <a:fillRect/>
          </a:stretch>
        </p:blipFill>
        <p:spPr>
          <a:xfrm>
            <a:off x="0" y="3"/>
            <a:ext cx="9144003"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99" name="Google Shape;199;p2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0" name="Google Shape;200;p23"/>
          <p:cNvPicPr preferRelativeResize="0"/>
          <p:nvPr/>
        </p:nvPicPr>
        <p:blipFill>
          <a:blip r:embed="rId3">
            <a:alphaModFix/>
          </a:blip>
          <a:stretch>
            <a:fillRect/>
          </a:stretch>
        </p:blipFill>
        <p:spPr>
          <a:xfrm>
            <a:off x="0" y="0"/>
            <a:ext cx="9144003"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06" name="Google Shape;206;p2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7" name="Google Shape;207;p24"/>
          <p:cNvPicPr preferRelativeResize="0"/>
          <p:nvPr/>
        </p:nvPicPr>
        <p:blipFill>
          <a:blip r:embed="rId3">
            <a:alphaModFix/>
          </a:blip>
          <a:stretch>
            <a:fillRect/>
          </a:stretch>
        </p:blipFill>
        <p:spPr>
          <a:xfrm>
            <a:off x="0" y="44648"/>
            <a:ext cx="9144003" cy="505420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13" name="Google Shape;213;p2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4" name="Google Shape;214;p25"/>
          <p:cNvPicPr preferRelativeResize="0"/>
          <p:nvPr/>
        </p:nvPicPr>
        <p:blipFill>
          <a:blip r:embed="rId3">
            <a:alphaModFix/>
          </a:blip>
          <a:stretch>
            <a:fillRect/>
          </a:stretch>
        </p:blipFill>
        <p:spPr>
          <a:xfrm>
            <a:off x="0" y="0"/>
            <a:ext cx="9143997"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20" name="Google Shape;220;p2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1" name="Google Shape;221;p26"/>
          <p:cNvPicPr preferRelativeResize="0"/>
          <p:nvPr/>
        </p:nvPicPr>
        <p:blipFill>
          <a:blip r:embed="rId3">
            <a:alphaModFix/>
          </a:blip>
          <a:stretch>
            <a:fillRect/>
          </a:stretch>
        </p:blipFill>
        <p:spPr>
          <a:xfrm>
            <a:off x="0" y="-4813"/>
            <a:ext cx="9144003" cy="521493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a:t>
            </a:r>
            <a:endParaRPr/>
          </a:p>
        </p:txBody>
      </p:sp>
      <p:sp>
        <p:nvSpPr>
          <p:cNvPr id="227" name="Google Shape;227;p2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Our results show a somewhat high correlation between bread and butter being bought together at 0.4</a:t>
            </a:r>
            <a:endParaRPr/>
          </a:p>
          <a:p>
            <a:pPr marL="457200" lvl="0" indent="-311150" algn="l" rtl="0">
              <a:spcBef>
                <a:spcPts val="0"/>
              </a:spcBef>
              <a:spcAft>
                <a:spcPts val="0"/>
              </a:spcAft>
              <a:buSzPts val="1300"/>
              <a:buChar char="●"/>
            </a:pPr>
            <a:r>
              <a:rPr lang="en"/>
              <a:t>Coffee and bread come in 2nd with a correlation of 0.3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body" idx="1"/>
          </p:nvPr>
        </p:nvSpPr>
        <p:spPr>
          <a:xfrm>
            <a:off x="819150" y="734775"/>
            <a:ext cx="7505700" cy="3234300"/>
          </a:xfrm>
          <a:prstGeom prst="rect">
            <a:avLst/>
          </a:prstGeom>
        </p:spPr>
        <p:txBody>
          <a:bodyPr spcFirstLastPara="1" wrap="square" lIns="91425" tIns="91425" rIns="91425" bIns="91425" anchor="t" anchorCtr="0">
            <a:normAutofit fontScale="77500" lnSpcReduction="20000"/>
          </a:bodyPr>
          <a:lstStyle/>
          <a:p>
            <a:pPr marL="0" lvl="0" indent="0" algn="l" rtl="0">
              <a:lnSpc>
                <a:spcPct val="100000"/>
              </a:lnSpc>
              <a:spcBef>
                <a:spcPts val="0"/>
              </a:spcBef>
              <a:spcAft>
                <a:spcPts val="0"/>
              </a:spcAft>
              <a:buNone/>
            </a:pPr>
            <a:r>
              <a:rPr lang="en" sz="1500" dirty="0">
                <a:solidFill>
                  <a:srgbClr val="404040"/>
                </a:solidFill>
                <a:highlight>
                  <a:srgbClr val="FFFFFF"/>
                </a:highlight>
              </a:rPr>
              <a:t>Eclat algorithm was introduced to deal with the weakness of the </a:t>
            </a:r>
            <a:r>
              <a:rPr lang="en" sz="1500" dirty="0" err="1">
                <a:solidFill>
                  <a:srgbClr val="404040"/>
                </a:solidFill>
                <a:highlight>
                  <a:srgbClr val="FFFFFF"/>
                </a:highlight>
              </a:rPr>
              <a:t>Apriori</a:t>
            </a:r>
            <a:r>
              <a:rPr lang="en" sz="1500" dirty="0">
                <a:solidFill>
                  <a:srgbClr val="404040"/>
                </a:solidFill>
                <a:highlight>
                  <a:srgbClr val="FFFFFF"/>
                </a:highlight>
              </a:rPr>
              <a:t> algorithm. Between these two algorithms, we have significant differences:</a:t>
            </a:r>
            <a:endParaRPr sz="1500" dirty="0">
              <a:solidFill>
                <a:srgbClr val="404040"/>
              </a:solidFill>
              <a:highlight>
                <a:srgbClr val="FFFFFF"/>
              </a:highlight>
            </a:endParaRPr>
          </a:p>
          <a:p>
            <a:pPr marL="457200" lvl="0" indent="-323850" algn="l" rtl="0">
              <a:lnSpc>
                <a:spcPct val="160000"/>
              </a:lnSpc>
              <a:spcBef>
                <a:spcPts val="1200"/>
              </a:spcBef>
              <a:spcAft>
                <a:spcPts val="0"/>
              </a:spcAft>
              <a:buClr>
                <a:srgbClr val="404040"/>
              </a:buClr>
              <a:buSzPts val="1500"/>
              <a:buFont typeface="Calibri"/>
              <a:buChar char="●"/>
            </a:pPr>
            <a:r>
              <a:rPr lang="en" sz="1500" dirty="0">
                <a:solidFill>
                  <a:srgbClr val="404040"/>
                </a:solidFill>
                <a:highlight>
                  <a:srgbClr val="FFFFFF"/>
                </a:highlight>
              </a:rPr>
              <a:t>Eclat algorithm is applicable only with a dataset in </a:t>
            </a:r>
            <a:r>
              <a:rPr lang="en" sz="1500" i="1" dirty="0">
                <a:solidFill>
                  <a:srgbClr val="404040"/>
                </a:solidFill>
                <a:highlight>
                  <a:srgbClr val="FFFFFF"/>
                </a:highlight>
              </a:rPr>
              <a:t>vertical dataset</a:t>
            </a:r>
            <a:r>
              <a:rPr lang="en" sz="1500" dirty="0">
                <a:solidFill>
                  <a:srgbClr val="404040"/>
                </a:solidFill>
                <a:highlight>
                  <a:srgbClr val="FFFFFF"/>
                </a:highlight>
              </a:rPr>
              <a:t> format.</a:t>
            </a:r>
          </a:p>
          <a:p>
            <a:pPr marL="457200" lvl="0" indent="-323850" algn="l" rtl="0">
              <a:lnSpc>
                <a:spcPct val="160000"/>
              </a:lnSpc>
              <a:spcBef>
                <a:spcPts val="1200"/>
              </a:spcBef>
              <a:spcAft>
                <a:spcPts val="0"/>
              </a:spcAft>
              <a:buClr>
                <a:srgbClr val="404040"/>
              </a:buClr>
              <a:buSzPts val="1500"/>
              <a:buFont typeface="Calibri"/>
              <a:buChar char="●"/>
            </a:pPr>
            <a:r>
              <a:rPr lang="en-US" sz="1500" dirty="0">
                <a:solidFill>
                  <a:srgbClr val="404040"/>
                </a:solidFill>
                <a:highlight>
                  <a:srgbClr val="FFFFFF"/>
                </a:highlight>
              </a:rPr>
              <a:t>Associative Rule Mining</a:t>
            </a:r>
            <a:endParaRPr sz="1500" dirty="0">
              <a:solidFill>
                <a:srgbClr val="404040"/>
              </a:solidFill>
              <a:highlight>
                <a:srgbClr val="FFFFFF"/>
              </a:highlight>
            </a:endParaRPr>
          </a:p>
          <a:p>
            <a:pPr marL="457200" lvl="0" indent="-323850" algn="l" rtl="0">
              <a:lnSpc>
                <a:spcPct val="160000"/>
              </a:lnSpc>
              <a:spcBef>
                <a:spcPts val="0"/>
              </a:spcBef>
              <a:spcAft>
                <a:spcPts val="0"/>
              </a:spcAft>
              <a:buClr>
                <a:srgbClr val="404040"/>
              </a:buClr>
              <a:buSzPts val="1500"/>
              <a:buFont typeface="Calibri"/>
              <a:buChar char="●"/>
            </a:pPr>
            <a:r>
              <a:rPr lang="en" sz="1500" dirty="0">
                <a:solidFill>
                  <a:srgbClr val="404040"/>
                </a:solidFill>
                <a:highlight>
                  <a:srgbClr val="FFFFFF"/>
                </a:highlight>
              </a:rPr>
              <a:t>In the Eclat algorithm, only the </a:t>
            </a:r>
            <a:r>
              <a:rPr lang="en" sz="1500" i="1" dirty="0">
                <a:solidFill>
                  <a:srgbClr val="404040"/>
                </a:solidFill>
                <a:highlight>
                  <a:srgbClr val="FFFFFF"/>
                </a:highlight>
              </a:rPr>
              <a:t>support</a:t>
            </a:r>
            <a:r>
              <a:rPr lang="en" sz="1500" dirty="0">
                <a:solidFill>
                  <a:srgbClr val="404040"/>
                </a:solidFill>
                <a:highlight>
                  <a:srgbClr val="FFFFFF"/>
                </a:highlight>
              </a:rPr>
              <a:t> and confidence is counted as confidence. As in the case of </a:t>
            </a:r>
            <a:r>
              <a:rPr lang="en" sz="1500" dirty="0" err="1">
                <a:solidFill>
                  <a:srgbClr val="404040"/>
                </a:solidFill>
                <a:highlight>
                  <a:srgbClr val="FFFFFF"/>
                </a:highlight>
              </a:rPr>
              <a:t>Apriori</a:t>
            </a:r>
            <a:r>
              <a:rPr lang="en" sz="1500" dirty="0">
                <a:solidFill>
                  <a:srgbClr val="404040"/>
                </a:solidFill>
                <a:highlight>
                  <a:srgbClr val="FFFFFF"/>
                </a:highlight>
              </a:rPr>
              <a:t>, it is not computed. Here, the </a:t>
            </a:r>
            <a:r>
              <a:rPr lang="en" sz="1500" i="1" dirty="0">
                <a:solidFill>
                  <a:srgbClr val="404040"/>
                </a:solidFill>
                <a:highlight>
                  <a:srgbClr val="FFFFFF"/>
                </a:highlight>
              </a:rPr>
              <a:t>Support</a:t>
            </a:r>
            <a:r>
              <a:rPr lang="en" sz="1500" dirty="0">
                <a:solidFill>
                  <a:srgbClr val="404040"/>
                </a:solidFill>
                <a:highlight>
                  <a:srgbClr val="FFFFFF"/>
                </a:highlight>
              </a:rPr>
              <a:t> is nothing but the number of times an item is in a database.</a:t>
            </a:r>
            <a:endParaRPr sz="1500" dirty="0">
              <a:solidFill>
                <a:srgbClr val="404040"/>
              </a:solidFill>
              <a:highlight>
                <a:srgbClr val="FFFFFF"/>
              </a:highlight>
            </a:endParaRPr>
          </a:p>
          <a:p>
            <a:pPr marL="457200" lvl="0" indent="-323850" algn="l" rtl="0">
              <a:lnSpc>
                <a:spcPct val="160000"/>
              </a:lnSpc>
              <a:spcBef>
                <a:spcPts val="0"/>
              </a:spcBef>
              <a:spcAft>
                <a:spcPts val="0"/>
              </a:spcAft>
              <a:buClr>
                <a:srgbClr val="404040"/>
              </a:buClr>
              <a:buSzPts val="1500"/>
              <a:buFont typeface="Calibri"/>
              <a:buChar char="●"/>
            </a:pPr>
            <a:r>
              <a:rPr lang="en" sz="1500" dirty="0">
                <a:solidFill>
                  <a:srgbClr val="404040"/>
                </a:solidFill>
                <a:highlight>
                  <a:srgbClr val="FFFFFF"/>
                </a:highlight>
              </a:rPr>
              <a:t>Eclat scans over the database once, it is much faster than the </a:t>
            </a:r>
            <a:r>
              <a:rPr lang="en" sz="1500" dirty="0" err="1">
                <a:solidFill>
                  <a:srgbClr val="404040"/>
                </a:solidFill>
                <a:highlight>
                  <a:srgbClr val="FFFFFF"/>
                </a:highlight>
              </a:rPr>
              <a:t>Apriori</a:t>
            </a:r>
            <a:r>
              <a:rPr lang="en" sz="1500" dirty="0">
                <a:solidFill>
                  <a:srgbClr val="404040"/>
                </a:solidFill>
                <a:highlight>
                  <a:srgbClr val="FFFFFF"/>
                </a:highlight>
              </a:rPr>
              <a:t> algorithm.</a:t>
            </a:r>
            <a:endParaRPr sz="1500" dirty="0">
              <a:solidFill>
                <a:srgbClr val="404040"/>
              </a:solidFill>
              <a:highlight>
                <a:srgbClr val="FFFFFF"/>
              </a:highlight>
            </a:endParaRPr>
          </a:p>
          <a:p>
            <a:pPr marL="457200" lvl="0" indent="-323850" algn="l" rtl="0">
              <a:lnSpc>
                <a:spcPct val="160000"/>
              </a:lnSpc>
              <a:spcBef>
                <a:spcPts val="0"/>
              </a:spcBef>
              <a:spcAft>
                <a:spcPts val="0"/>
              </a:spcAft>
              <a:buClr>
                <a:srgbClr val="404040"/>
              </a:buClr>
              <a:buSzPts val="1500"/>
              <a:buFont typeface="Calibri"/>
              <a:buChar char="●"/>
            </a:pPr>
            <a:r>
              <a:rPr lang="en" sz="1500" dirty="0">
                <a:solidFill>
                  <a:srgbClr val="404040"/>
                </a:solidFill>
                <a:highlight>
                  <a:srgbClr val="FFFFFF"/>
                </a:highlight>
              </a:rPr>
              <a:t>On the contrary, </a:t>
            </a:r>
            <a:r>
              <a:rPr lang="en" sz="1500" dirty="0" err="1">
                <a:solidFill>
                  <a:srgbClr val="404040"/>
                </a:solidFill>
                <a:highlight>
                  <a:srgbClr val="FFFFFF"/>
                </a:highlight>
              </a:rPr>
              <a:t>Apriori</a:t>
            </a:r>
            <a:r>
              <a:rPr lang="en" sz="1500" dirty="0">
                <a:solidFill>
                  <a:srgbClr val="404040"/>
                </a:solidFill>
                <a:highlight>
                  <a:srgbClr val="FFFFFF"/>
                </a:highlight>
              </a:rPr>
              <a:t> is better for larger datasets, </a:t>
            </a:r>
            <a:r>
              <a:rPr lang="en-US" sz="1500" dirty="0">
                <a:solidFill>
                  <a:srgbClr val="404040"/>
                </a:solidFill>
                <a:highlight>
                  <a:srgbClr val="FFFFFF"/>
                </a:highlight>
              </a:rPr>
              <a:t>whereas</a:t>
            </a:r>
            <a:r>
              <a:rPr lang="en" sz="1500" dirty="0">
                <a:solidFill>
                  <a:srgbClr val="404040"/>
                </a:solidFill>
                <a:highlight>
                  <a:srgbClr val="FFFFFF"/>
                </a:highlight>
              </a:rPr>
              <a:t> Eclat is better for smaller ones</a:t>
            </a:r>
            <a:endParaRPr sz="1500" dirty="0">
              <a:solidFill>
                <a:srgbClr val="404040"/>
              </a:solidFill>
              <a:highlight>
                <a:srgbClr val="FFFFFF"/>
              </a:highlight>
            </a:endParaRPr>
          </a:p>
          <a:p>
            <a:pPr marL="457200" lvl="0" indent="-323850" algn="l" rtl="0">
              <a:lnSpc>
                <a:spcPct val="160000"/>
              </a:lnSpc>
              <a:spcBef>
                <a:spcPts val="0"/>
              </a:spcBef>
              <a:spcAft>
                <a:spcPts val="0"/>
              </a:spcAft>
              <a:buClr>
                <a:srgbClr val="404040"/>
              </a:buClr>
              <a:buSzPts val="1500"/>
              <a:buFont typeface="Arial"/>
              <a:buChar char="●"/>
            </a:pPr>
            <a:r>
              <a:rPr lang="en" sz="1500" dirty="0">
                <a:solidFill>
                  <a:srgbClr val="404040"/>
                </a:solidFill>
                <a:highlight>
                  <a:srgbClr val="FFFFFF"/>
                </a:highlight>
              </a:rPr>
              <a:t>Mostly used for recommendation systems</a:t>
            </a:r>
            <a:endParaRPr sz="1500" dirty="0">
              <a:solidFill>
                <a:srgbClr val="404040"/>
              </a:solidFill>
              <a:highlight>
                <a:srgbClr val="FFFFFF"/>
              </a:highlight>
            </a:endParaRPr>
          </a:p>
          <a:p>
            <a:pPr marL="914400" lvl="1" indent="-323850" algn="l" rtl="0">
              <a:lnSpc>
                <a:spcPct val="160000"/>
              </a:lnSpc>
              <a:spcBef>
                <a:spcPts val="0"/>
              </a:spcBef>
              <a:spcAft>
                <a:spcPts val="0"/>
              </a:spcAft>
              <a:buClr>
                <a:srgbClr val="404040"/>
              </a:buClr>
              <a:buSzPts val="1500"/>
              <a:buFont typeface="Arial"/>
              <a:buAutoNum type="alphaLcPeriod"/>
            </a:pPr>
            <a:r>
              <a:rPr lang="en" sz="1500" dirty="0">
                <a:solidFill>
                  <a:srgbClr val="404040"/>
                </a:solidFill>
                <a:highlight>
                  <a:srgbClr val="FFFFFF"/>
                </a:highlight>
              </a:rPr>
              <a:t>Can be used as insights for grocery stores to know where to put items that are frequently bought together</a:t>
            </a:r>
            <a:endParaRPr sz="1500" dirty="0">
              <a:solidFill>
                <a:srgbClr val="404040"/>
              </a:solidFill>
              <a:highlight>
                <a:srgbClr val="FFFFFF"/>
              </a:highlight>
            </a:endParaRPr>
          </a:p>
          <a:p>
            <a:pPr marL="0" lvl="0" indent="0" algn="l" rtl="0">
              <a:spcBef>
                <a:spcPts val="1500"/>
              </a:spcBef>
              <a:spcAft>
                <a:spcPts val="1200"/>
              </a:spcAft>
              <a:buNone/>
            </a:pPr>
            <a:endParaRPr sz="1500" dirty="0">
              <a:solidFill>
                <a:srgbClr val="404040"/>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Issues</a:t>
            </a:r>
            <a:endParaRPr/>
          </a:p>
        </p:txBody>
      </p:sp>
      <p:sp>
        <p:nvSpPr>
          <p:cNvPr id="140" name="Google Shape;140;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SzPts val="1300"/>
              <a:buChar char="●"/>
            </a:pPr>
            <a:r>
              <a:rPr lang="en" dirty="0"/>
              <a:t>We originally had a dataset that was too big</a:t>
            </a:r>
            <a:endParaRPr dirty="0"/>
          </a:p>
          <a:p>
            <a:pPr marL="914400" lvl="1" indent="-298450" algn="l" rtl="0">
              <a:lnSpc>
                <a:spcPct val="150000"/>
              </a:lnSpc>
              <a:spcBef>
                <a:spcPts val="0"/>
              </a:spcBef>
              <a:spcAft>
                <a:spcPts val="0"/>
              </a:spcAft>
              <a:buSzPts val="1100"/>
              <a:buChar char="○"/>
            </a:pPr>
            <a:r>
              <a:rPr lang="en" dirty="0"/>
              <a:t>Caused the model to run for over an hour </a:t>
            </a:r>
            <a:endParaRPr dirty="0"/>
          </a:p>
          <a:p>
            <a:pPr marL="457200" lvl="0" indent="-311150" algn="l" rtl="0">
              <a:lnSpc>
                <a:spcPct val="150000"/>
              </a:lnSpc>
              <a:spcBef>
                <a:spcPts val="0"/>
              </a:spcBef>
              <a:spcAft>
                <a:spcPts val="0"/>
              </a:spcAft>
              <a:buSzPts val="1300"/>
              <a:buChar char="●"/>
            </a:pPr>
            <a:r>
              <a:rPr lang="en" dirty="0"/>
              <a:t>Another cause for why the model took a long time to run is due to the minimum support (correlation)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6"/>
          <p:cNvSpPr txBox="1">
            <a:spLocks noGrp="1"/>
          </p:cNvSpPr>
          <p:nvPr>
            <p:ph type="title"/>
          </p:nvPr>
        </p:nvSpPr>
        <p:spPr>
          <a:xfrm>
            <a:off x="819150" y="457800"/>
            <a:ext cx="7505700" cy="603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666"/>
              <a:t>Step 1: List the Transaction ID set of each product</a:t>
            </a:r>
            <a:endParaRPr sz="1166" b="1">
              <a:solidFill>
                <a:srgbClr val="292929"/>
              </a:solidFill>
              <a:highlight>
                <a:srgbClr val="FFFFFF"/>
              </a:highlight>
              <a:latin typeface="Arial"/>
              <a:ea typeface="Arial"/>
              <a:cs typeface="Arial"/>
              <a:sym typeface="Arial"/>
            </a:endParaRPr>
          </a:p>
          <a:p>
            <a:pPr marL="0" lvl="0" indent="0" algn="l" rtl="0">
              <a:spcBef>
                <a:spcPts val="0"/>
              </a:spcBef>
              <a:spcAft>
                <a:spcPts val="0"/>
              </a:spcAft>
              <a:buNone/>
            </a:pPr>
            <a:endParaRPr/>
          </a:p>
        </p:txBody>
      </p:sp>
      <p:pic>
        <p:nvPicPr>
          <p:cNvPr id="146" name="Google Shape;146;p16"/>
          <p:cNvPicPr preferRelativeResize="0"/>
          <p:nvPr/>
        </p:nvPicPr>
        <p:blipFill>
          <a:blip r:embed="rId3">
            <a:alphaModFix/>
          </a:blip>
          <a:stretch>
            <a:fillRect/>
          </a:stretch>
        </p:blipFill>
        <p:spPr>
          <a:xfrm>
            <a:off x="451750" y="1122600"/>
            <a:ext cx="3058226" cy="3520825"/>
          </a:xfrm>
          <a:prstGeom prst="rect">
            <a:avLst/>
          </a:prstGeom>
          <a:noFill/>
          <a:ln>
            <a:noFill/>
          </a:ln>
        </p:spPr>
      </p:pic>
      <p:pic>
        <p:nvPicPr>
          <p:cNvPr id="147" name="Google Shape;147;p16"/>
          <p:cNvPicPr preferRelativeResize="0"/>
          <p:nvPr/>
        </p:nvPicPr>
        <p:blipFill>
          <a:blip r:embed="rId4">
            <a:alphaModFix/>
          </a:blip>
          <a:stretch>
            <a:fillRect/>
          </a:stretch>
        </p:blipFill>
        <p:spPr>
          <a:xfrm>
            <a:off x="5123072" y="1714388"/>
            <a:ext cx="3617475" cy="1714725"/>
          </a:xfrm>
          <a:prstGeom prst="rect">
            <a:avLst/>
          </a:prstGeom>
          <a:noFill/>
          <a:ln>
            <a:noFill/>
          </a:ln>
        </p:spPr>
      </p:pic>
      <p:sp>
        <p:nvSpPr>
          <p:cNvPr id="148" name="Google Shape;148;p16"/>
          <p:cNvSpPr/>
          <p:nvPr/>
        </p:nvSpPr>
        <p:spPr>
          <a:xfrm>
            <a:off x="3842225" y="2469700"/>
            <a:ext cx="948600" cy="367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819150" y="4578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t>Step 2: Filter with Minimum Support</a:t>
            </a:r>
            <a:endParaRPr sz="2400"/>
          </a:p>
        </p:txBody>
      </p:sp>
      <p:sp>
        <p:nvSpPr>
          <p:cNvPr id="154" name="Google Shape;154;p17"/>
          <p:cNvSpPr txBox="1">
            <a:spLocks noGrp="1"/>
          </p:cNvSpPr>
          <p:nvPr>
            <p:ph type="body" idx="1"/>
          </p:nvPr>
        </p:nvSpPr>
        <p:spPr>
          <a:xfrm>
            <a:off x="962025" y="3786175"/>
            <a:ext cx="7505700" cy="3873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
              <a:t>Minimum Support value of 7. Removed Flour and Butter because they had a TID set of less than 7 transactions</a:t>
            </a:r>
            <a:endParaRPr/>
          </a:p>
        </p:txBody>
      </p:sp>
      <p:pic>
        <p:nvPicPr>
          <p:cNvPr id="155" name="Google Shape;155;p17"/>
          <p:cNvPicPr preferRelativeResize="0"/>
          <p:nvPr/>
        </p:nvPicPr>
        <p:blipFill>
          <a:blip r:embed="rId3">
            <a:alphaModFix/>
          </a:blip>
          <a:stretch>
            <a:fillRect/>
          </a:stretch>
        </p:blipFill>
        <p:spPr>
          <a:xfrm>
            <a:off x="2238375" y="1681163"/>
            <a:ext cx="4667250" cy="1781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819150" y="845600"/>
            <a:ext cx="7505700" cy="613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00"/>
              <a:t>Step 3: Compute TID set of each product pair</a:t>
            </a:r>
            <a:endParaRPr sz="2400"/>
          </a:p>
        </p:txBody>
      </p:sp>
      <p:sp>
        <p:nvSpPr>
          <p:cNvPr id="161" name="Google Shape;161;p18"/>
          <p:cNvSpPr txBox="1">
            <a:spLocks noGrp="1"/>
          </p:cNvSpPr>
          <p:nvPr>
            <p:ph type="body" idx="1"/>
          </p:nvPr>
        </p:nvSpPr>
        <p:spPr>
          <a:xfrm>
            <a:off x="819150" y="3959675"/>
            <a:ext cx="7505700" cy="377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523"/>
              <a:buNone/>
            </a:pPr>
            <a:r>
              <a:rPr lang="en" sz="1500">
                <a:solidFill>
                  <a:srgbClr val="292929"/>
                </a:solidFill>
                <a:highlight>
                  <a:srgbClr val="FFFFFF"/>
                </a:highlight>
              </a:rPr>
              <a:t>The ECLAT algorithm is faster because it is much simpler to identify the intersection of the set of transactions IDs than to scan each individual transaction for the presence of pairs of products</a:t>
            </a:r>
            <a:endParaRPr sz="1500"/>
          </a:p>
        </p:txBody>
      </p:sp>
      <p:pic>
        <p:nvPicPr>
          <p:cNvPr id="162" name="Google Shape;162;p18"/>
          <p:cNvPicPr preferRelativeResize="0"/>
          <p:nvPr/>
        </p:nvPicPr>
        <p:blipFill>
          <a:blip r:embed="rId3">
            <a:alphaModFix/>
          </a:blip>
          <a:stretch>
            <a:fillRect/>
          </a:stretch>
        </p:blipFill>
        <p:spPr>
          <a:xfrm>
            <a:off x="819150" y="1581150"/>
            <a:ext cx="2774234" cy="540800"/>
          </a:xfrm>
          <a:prstGeom prst="rect">
            <a:avLst/>
          </a:prstGeom>
          <a:noFill/>
          <a:ln>
            <a:noFill/>
          </a:ln>
        </p:spPr>
      </p:pic>
      <p:pic>
        <p:nvPicPr>
          <p:cNvPr id="163" name="Google Shape;163;p18"/>
          <p:cNvPicPr preferRelativeResize="0"/>
          <p:nvPr/>
        </p:nvPicPr>
        <p:blipFill>
          <a:blip r:embed="rId4">
            <a:alphaModFix/>
          </a:blip>
          <a:stretch>
            <a:fillRect/>
          </a:stretch>
        </p:blipFill>
        <p:spPr>
          <a:xfrm>
            <a:off x="3745784" y="1611800"/>
            <a:ext cx="4210848" cy="2297525"/>
          </a:xfrm>
          <a:prstGeom prst="rect">
            <a:avLst/>
          </a:prstGeom>
          <a:noFill/>
          <a:ln>
            <a:noFill/>
          </a:ln>
        </p:spPr>
      </p:pic>
      <p:sp>
        <p:nvSpPr>
          <p:cNvPr id="164" name="Google Shape;164;p18"/>
          <p:cNvSpPr/>
          <p:nvPr/>
        </p:nvSpPr>
        <p:spPr>
          <a:xfrm rot="10800000" flipH="1">
            <a:off x="2643275" y="2342213"/>
            <a:ext cx="755100" cy="836700"/>
          </a:xfrm>
          <a:prstGeom prst="bentArrow">
            <a:avLst>
              <a:gd name="adj1" fmla="val 26392"/>
              <a:gd name="adj2" fmla="val 26387"/>
              <a:gd name="adj3" fmla="val 25000"/>
              <a:gd name="adj4" fmla="val 444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819150" y="59045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t>Step 4: Filter out pairs that do not reach minimum support</a:t>
            </a:r>
            <a:endParaRPr sz="2400"/>
          </a:p>
        </p:txBody>
      </p:sp>
      <p:sp>
        <p:nvSpPr>
          <p:cNvPr id="170" name="Google Shape;170;p19"/>
          <p:cNvSpPr txBox="1">
            <a:spLocks noGrp="1"/>
          </p:cNvSpPr>
          <p:nvPr>
            <p:ph type="body" idx="1"/>
          </p:nvPr>
        </p:nvSpPr>
        <p:spPr>
          <a:xfrm>
            <a:off x="2470025" y="2571750"/>
            <a:ext cx="4541100" cy="367500"/>
          </a:xfrm>
          <a:prstGeom prst="rect">
            <a:avLst/>
          </a:prstGeom>
        </p:spPr>
        <p:txBody>
          <a:bodyPr spcFirstLastPara="1" wrap="square" lIns="91425" tIns="91425" rIns="91425" bIns="91425" anchor="t" anchorCtr="0">
            <a:normAutofit fontScale="77500"/>
          </a:bodyPr>
          <a:lstStyle/>
          <a:p>
            <a:pPr marL="0" lvl="0" indent="0" algn="l" rtl="0">
              <a:spcBef>
                <a:spcPts val="0"/>
              </a:spcBef>
              <a:spcAft>
                <a:spcPts val="1200"/>
              </a:spcAft>
              <a:buNone/>
            </a:pPr>
            <a:r>
              <a:rPr lang="en" sz="1500">
                <a:solidFill>
                  <a:srgbClr val="292929"/>
                </a:solidFill>
                <a:highlight>
                  <a:srgbClr val="FFFFFF"/>
                </a:highlight>
                <a:latin typeface="Georgia"/>
                <a:ea typeface="Georgia"/>
                <a:cs typeface="Georgia"/>
                <a:sym typeface="Georgia"/>
              </a:rPr>
              <a:t>Filter out results that do not reach the minimum support of 7</a:t>
            </a:r>
            <a:endParaRPr/>
          </a:p>
        </p:txBody>
      </p:sp>
      <p:pic>
        <p:nvPicPr>
          <p:cNvPr id="171" name="Google Shape;171;p19"/>
          <p:cNvPicPr preferRelativeResize="0"/>
          <p:nvPr/>
        </p:nvPicPr>
        <p:blipFill>
          <a:blip r:embed="rId3">
            <a:alphaModFix/>
          </a:blip>
          <a:stretch>
            <a:fillRect/>
          </a:stretch>
        </p:blipFill>
        <p:spPr>
          <a:xfrm>
            <a:off x="2541475" y="1545050"/>
            <a:ext cx="4061050" cy="839175"/>
          </a:xfrm>
          <a:prstGeom prst="rect">
            <a:avLst/>
          </a:prstGeom>
          <a:noFill/>
          <a:ln>
            <a:noFill/>
          </a:ln>
        </p:spPr>
      </p:pic>
      <p:sp>
        <p:nvSpPr>
          <p:cNvPr id="172" name="Google Shape;172;p19"/>
          <p:cNvSpPr txBox="1"/>
          <p:nvPr/>
        </p:nvSpPr>
        <p:spPr>
          <a:xfrm>
            <a:off x="819150" y="3224225"/>
            <a:ext cx="75057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chemeClr val="lt1"/>
                </a:solidFill>
                <a:latin typeface="Nunito"/>
                <a:ea typeface="Nunito"/>
                <a:cs typeface="Nunito"/>
                <a:sym typeface="Nunito"/>
              </a:rPr>
              <a:t>Step 5: Repeat as long as you can make new pairs above support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Implementation</a:t>
            </a:r>
            <a:endParaRPr/>
          </a:p>
        </p:txBody>
      </p:sp>
      <p:sp>
        <p:nvSpPr>
          <p:cNvPr id="178" name="Google Shape;178;p2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9" name="Google Shape;179;p20"/>
          <p:cNvPicPr preferRelativeResize="0"/>
          <p:nvPr/>
        </p:nvPicPr>
        <p:blipFill>
          <a:blip r:embed="rId3">
            <a:alphaModFix/>
          </a:blip>
          <a:stretch>
            <a:fillRect/>
          </a:stretch>
        </p:blipFill>
        <p:spPr>
          <a:xfrm>
            <a:off x="0" y="-88950"/>
            <a:ext cx="9143999" cy="532139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85" name="Google Shape;185;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6" name="Google Shape;186;p21"/>
          <p:cNvPicPr preferRelativeResize="0"/>
          <p:nvPr/>
        </p:nvPicPr>
        <p:blipFill>
          <a:blip r:embed="rId3">
            <a:alphaModFix/>
          </a:blip>
          <a:stretch>
            <a:fillRect/>
          </a:stretch>
        </p:blipFill>
        <p:spPr>
          <a:xfrm>
            <a:off x="0" y="49825"/>
            <a:ext cx="9144003" cy="5093675"/>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341</Words>
  <Application>Microsoft Macintosh PowerPoint</Application>
  <PresentationFormat>On-screen Show (16:9)</PresentationFormat>
  <Paragraphs>26</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Nunito</vt:lpstr>
      <vt:lpstr>Georgia</vt:lpstr>
      <vt:lpstr>Arial</vt:lpstr>
      <vt:lpstr>Shift</vt:lpstr>
      <vt:lpstr>ECLAT Algorithm</vt:lpstr>
      <vt:lpstr>PowerPoint Presentation</vt:lpstr>
      <vt:lpstr>Issues</vt:lpstr>
      <vt:lpstr>Step 1: List the Transaction ID set of each product </vt:lpstr>
      <vt:lpstr>Step 2: Filter with Minimum Support</vt:lpstr>
      <vt:lpstr>Step 3: Compute TID set of each product pair</vt:lpstr>
      <vt:lpstr>Step 4: Filter out pairs that do not reach minimum support</vt:lpstr>
      <vt:lpstr>Implementation</vt:lpstr>
      <vt:lpstr>PowerPoint Presentation</vt:lpstr>
      <vt:lpstr>PowerPoint Presentation</vt:lpstr>
      <vt:lpstr>PowerPoint Presentation</vt:lpstr>
      <vt:lpstr>PowerPoint Presentation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ECLAT Algorithm</dc:title>
  <cp:lastModifiedBy>Brett J. Tully</cp:lastModifiedBy>
  <cp:revision>1</cp:revision>
  <dcterms:modified xsi:type="dcterms:W3CDTF">2022-11-21T15:00:23Z</dcterms:modified>
</cp:coreProperties>
</file>